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2" r:id="rId2"/>
    <p:sldId id="281" r:id="rId3"/>
    <p:sldId id="257" r:id="rId4"/>
    <p:sldId id="258" r:id="rId5"/>
    <p:sldId id="259" r:id="rId6"/>
    <p:sldId id="260" r:id="rId7"/>
    <p:sldId id="261" r:id="rId8"/>
    <p:sldId id="262" r:id="rId9"/>
    <p:sldId id="263" r:id="rId10"/>
    <p:sldId id="264" r:id="rId11"/>
    <p:sldId id="266" r:id="rId12"/>
    <p:sldId id="267" r:id="rId13"/>
    <p:sldId id="268" r:id="rId14"/>
    <p:sldId id="269" r:id="rId15"/>
    <p:sldId id="271" r:id="rId16"/>
    <p:sldId id="272" r:id="rId17"/>
    <p:sldId id="273" r:id="rId18"/>
    <p:sldId id="274" r:id="rId19"/>
    <p:sldId id="275" r:id="rId20"/>
    <p:sldId id="276" r:id="rId21"/>
    <p:sldId id="277"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2897191F-FC23-4D80-8D1E-247EB3594957}" type="datetimeFigureOut">
              <a:rPr lang="en-US" smtClean="0"/>
              <a:pPr/>
              <a:t>3/4/2013</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70F0E2D3-FD55-4749-86C3-FC9D19880FC9}" type="slidenum">
              <a:rPr lang="en-GB" smtClean="0"/>
              <a:pPr/>
              <a:t>‹#›</a:t>
            </a:fld>
            <a:endParaRPr lang="en-GB"/>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2897191F-FC23-4D80-8D1E-247EB3594957}" type="datetimeFigureOut">
              <a:rPr lang="en-US" smtClean="0"/>
              <a:pPr/>
              <a:t>3/4/2013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0E2D3-FD55-4749-86C3-FC9D19880FC9}" type="slidenum">
              <a:rPr lang="en-GB" smtClean="0"/>
              <a:pPr/>
              <a:t>‹#›</a:t>
            </a:fld>
            <a:endParaRPr lang="en-GB"/>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897191F-FC23-4D80-8D1E-247EB3594957}" type="datetimeFigureOut">
              <a:rPr lang="en-US" smtClean="0"/>
              <a:pPr/>
              <a:t>3/4/2013</a:t>
            </a:fld>
            <a:endParaRPr lang="en-GB"/>
          </a:p>
        </p:txBody>
      </p:sp>
      <p:sp>
        <p:nvSpPr>
          <p:cNvPr id="5" name="Footer Placeholder 4"/>
          <p:cNvSpPr>
            <a:spLocks noGrp="1"/>
          </p:cNvSpPr>
          <p:nvPr>
            <p:ph type="ftr" sz="quarter" idx="11"/>
          </p:nvPr>
        </p:nvSpPr>
        <p:spPr>
          <a:xfrm>
            <a:off x="800100" y="6172200"/>
            <a:ext cx="4000500" cy="457200"/>
          </a:xfrm>
        </p:spPr>
        <p:txBody>
          <a:bodyPr/>
          <a:lstStyle/>
          <a:p>
            <a:endParaRPr lang="en-GB"/>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70F0E2D3-FD55-4749-86C3-FC9D19880FC9}"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2897191F-FC23-4D80-8D1E-247EB3594957}" type="datetimeFigureOut">
              <a:rPr lang="en-US" smtClean="0"/>
              <a:pPr/>
              <a:t>3/4/2013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F0E2D3-FD55-4749-86C3-FC9D19880FC9}" type="slidenum">
              <a:rPr lang="en-GB" smtClean="0"/>
              <a:pPr/>
              <a:t>‹#›</a:t>
            </a:fld>
            <a:endParaRPr lang="en-GB"/>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2897191F-FC23-4D80-8D1E-247EB3594957}" type="datetimeFigureOut">
              <a:rPr lang="en-US" smtClean="0"/>
              <a:pPr/>
              <a:t>3/4/2013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F0E2D3-FD55-4749-86C3-FC9D19880FC9}" type="slidenum">
              <a:rPr lang="en-GB" smtClean="0"/>
              <a:pPr/>
              <a:t>‹#›</a:t>
            </a:fld>
            <a:endParaRPr lang="en-GB"/>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2897191F-FC23-4D80-8D1E-247EB3594957}" type="datetimeFigureOut">
              <a:rPr lang="en-US" smtClean="0"/>
              <a:pPr/>
              <a:t>3/4/2013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F0E2D3-FD55-4749-86C3-FC9D19880FC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97191F-FC23-4D80-8D1E-247EB3594957}" type="datetimeFigureOut">
              <a:rPr lang="en-US" smtClean="0"/>
              <a:pPr/>
              <a:t>3/4/2013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F0E2D3-FD55-4749-86C3-FC9D19880FC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2897191F-FC23-4D80-8D1E-247EB3594957}" type="datetimeFigureOut">
              <a:rPr lang="en-US" smtClean="0"/>
              <a:pPr/>
              <a:t>3/4/2013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F0E2D3-FD55-4749-86C3-FC9D19880FC9}" type="slidenum">
              <a:rPr lang="en-GB" smtClean="0"/>
              <a:pPr/>
              <a:t>‹#›</a:t>
            </a:fld>
            <a:endParaRPr lang="en-GB"/>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2897191F-FC23-4D80-8D1E-247EB3594957}" type="datetimeFigureOut">
              <a:rPr lang="en-US" smtClean="0"/>
              <a:pPr/>
              <a:t>3/4/2013</a:t>
            </a:fld>
            <a:endParaRPr lang="en-GB"/>
          </a:p>
        </p:txBody>
      </p:sp>
      <p:sp>
        <p:nvSpPr>
          <p:cNvPr id="6" name="Footer Placeholder 5"/>
          <p:cNvSpPr>
            <a:spLocks noGrp="1"/>
          </p:cNvSpPr>
          <p:nvPr>
            <p:ph type="ftr" sz="quarter" idx="11"/>
          </p:nvPr>
        </p:nvSpPr>
        <p:spPr>
          <a:xfrm>
            <a:off x="914400" y="6172200"/>
            <a:ext cx="3886200" cy="457200"/>
          </a:xfrm>
        </p:spPr>
        <p:txBody>
          <a:bodyPr/>
          <a:lstStyle/>
          <a:p>
            <a:endParaRPr lang="en-GB"/>
          </a:p>
        </p:txBody>
      </p:sp>
      <p:sp>
        <p:nvSpPr>
          <p:cNvPr id="7" name="Slide Number Placeholder 6"/>
          <p:cNvSpPr>
            <a:spLocks noGrp="1"/>
          </p:cNvSpPr>
          <p:nvPr>
            <p:ph type="sldNum" sz="quarter" idx="12"/>
          </p:nvPr>
        </p:nvSpPr>
        <p:spPr>
          <a:xfrm>
            <a:off x="146304" y="6208776"/>
            <a:ext cx="457200" cy="457200"/>
          </a:xfrm>
        </p:spPr>
        <p:txBody>
          <a:bodyPr/>
          <a:lstStyle/>
          <a:p>
            <a:fld id="{70F0E2D3-FD55-4749-86C3-FC9D19880FC9}" type="slidenum">
              <a:rPr lang="en-GB" smtClean="0"/>
              <a:pPr/>
              <a:t>‹#›</a:t>
            </a:fld>
            <a:endParaRPr lang="en-GB"/>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897191F-FC23-4D80-8D1E-247EB3594957}" type="datetimeFigureOut">
              <a:rPr lang="en-US" smtClean="0"/>
              <a:pPr/>
              <a:t>3/4/2013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0E2D3-FD55-4749-86C3-FC9D19880FC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897191F-FC23-4D80-8D1E-247EB3594957}" type="datetimeFigureOut">
              <a:rPr lang="en-US" smtClean="0"/>
              <a:pPr/>
              <a:t>3/4/2013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F0E2D3-FD55-4749-86C3-FC9D19880FC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2897191F-FC23-4D80-8D1E-247EB3594957}" type="datetimeFigureOut">
              <a:rPr lang="en-US" smtClean="0"/>
              <a:pPr/>
              <a:t>3/4/2013</a:t>
            </a:fld>
            <a:endParaRPr lang="en-GB"/>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70F0E2D3-FD55-4749-86C3-FC9D19880FC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type="subTitle" idx="1"/>
          </p:nvPr>
        </p:nvSpPr>
        <p:spPr/>
        <p:txBody>
          <a:bodyPr/>
          <a:lstStyle/>
          <a:p>
            <a:r>
              <a:rPr lang="en-US" i="1" dirty="0" smtClean="0"/>
              <a:t>From </a:t>
            </a:r>
            <a:r>
              <a:rPr lang="en-US" i="1" dirty="0" smtClean="0"/>
              <a:t>the First to the Great Peloponnesian War</a:t>
            </a:r>
            <a:endParaRPr lang="en-GB" i="1" dirty="0"/>
          </a:p>
          <a:p>
            <a:endParaRPr lang="en-GB" sz="2000" dirty="0"/>
          </a:p>
        </p:txBody>
      </p:sp>
      <p:sp>
        <p:nvSpPr>
          <p:cNvPr id="3074" name="Rectangle 2"/>
          <p:cNvSpPr>
            <a:spLocks noGrp="1" noChangeArrowheads="1"/>
          </p:cNvSpPr>
          <p:nvPr>
            <p:ph type="ctrTitle"/>
          </p:nvPr>
        </p:nvSpPr>
        <p:spPr/>
        <p:txBody>
          <a:bodyPr/>
          <a:lstStyle/>
          <a:p>
            <a:r>
              <a:rPr lang="en-GB" b="1" dirty="0" smtClean="0"/>
              <a:t>Sparta</a:t>
            </a:r>
            <a:endParaRPr lang="en-GB" b="1" dirty="0"/>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785786" y="0"/>
            <a:ext cx="7772400" cy="1143000"/>
          </a:xfrm>
        </p:spPr>
        <p:txBody>
          <a:bodyPr/>
          <a:lstStyle/>
          <a:p>
            <a:r>
              <a:rPr lang="en-GB" dirty="0"/>
              <a:t>The Pentekontaetia: Timeline</a:t>
            </a:r>
          </a:p>
        </p:txBody>
      </p:sp>
      <p:sp>
        <p:nvSpPr>
          <p:cNvPr id="60419" name="Line 3"/>
          <p:cNvSpPr>
            <a:spLocks noChangeShapeType="1"/>
          </p:cNvSpPr>
          <p:nvPr/>
        </p:nvSpPr>
        <p:spPr bwMode="auto">
          <a:xfrm>
            <a:off x="107950" y="4149725"/>
            <a:ext cx="8712200" cy="0"/>
          </a:xfrm>
          <a:prstGeom prst="line">
            <a:avLst/>
          </a:prstGeom>
          <a:noFill/>
          <a:ln w="92075">
            <a:solidFill>
              <a:schemeClr val="tx1"/>
            </a:solidFill>
            <a:round/>
            <a:headEnd/>
            <a:tailEnd/>
          </a:ln>
          <a:effectLst/>
        </p:spPr>
        <p:txBody>
          <a:bodyPr/>
          <a:lstStyle/>
          <a:p>
            <a:endParaRPr lang="en-GB"/>
          </a:p>
        </p:txBody>
      </p:sp>
      <p:sp>
        <p:nvSpPr>
          <p:cNvPr id="60420" name="Oval 4"/>
          <p:cNvSpPr>
            <a:spLocks noChangeArrowheads="1"/>
          </p:cNvSpPr>
          <p:nvPr/>
        </p:nvSpPr>
        <p:spPr bwMode="auto">
          <a:xfrm>
            <a:off x="1079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0421" name="Oval 5"/>
          <p:cNvSpPr>
            <a:spLocks noChangeArrowheads="1"/>
          </p:cNvSpPr>
          <p:nvPr/>
        </p:nvSpPr>
        <p:spPr bwMode="auto">
          <a:xfrm>
            <a:off x="9715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0422" name="Oval 6"/>
          <p:cNvSpPr>
            <a:spLocks noChangeArrowheads="1"/>
          </p:cNvSpPr>
          <p:nvPr/>
        </p:nvSpPr>
        <p:spPr bwMode="auto">
          <a:xfrm>
            <a:off x="3238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0423" name="AutoShape 7"/>
          <p:cNvSpPr>
            <a:spLocks noChangeArrowheads="1"/>
          </p:cNvSpPr>
          <p:nvPr/>
        </p:nvSpPr>
        <p:spPr bwMode="auto">
          <a:xfrm>
            <a:off x="0" y="5949950"/>
            <a:ext cx="684213" cy="908050"/>
          </a:xfrm>
          <a:prstGeom prst="wedgeRectCallout">
            <a:avLst>
              <a:gd name="adj1" fmla="val -28884"/>
              <a:gd name="adj2" fmla="val -246505"/>
            </a:avLst>
          </a:prstGeom>
          <a:solidFill>
            <a:schemeClr val="accent1"/>
          </a:solidFill>
          <a:ln w="9525" algn="ctr">
            <a:solidFill>
              <a:schemeClr val="tx1"/>
            </a:solidFill>
            <a:miter lim="800000"/>
            <a:headEnd/>
            <a:tailEnd/>
          </a:ln>
          <a:effectLst/>
        </p:spPr>
        <p:txBody>
          <a:bodyPr/>
          <a:lstStyle/>
          <a:p>
            <a:r>
              <a:rPr lang="en-GB" sz="1200"/>
              <a:t>Battle of Plataia 479</a:t>
            </a:r>
          </a:p>
        </p:txBody>
      </p:sp>
      <p:sp>
        <p:nvSpPr>
          <p:cNvPr id="60424" name="Oval 8"/>
          <p:cNvSpPr>
            <a:spLocks noChangeArrowheads="1"/>
          </p:cNvSpPr>
          <p:nvPr/>
        </p:nvSpPr>
        <p:spPr bwMode="auto">
          <a:xfrm>
            <a:off x="611188" y="4076700"/>
            <a:ext cx="144462"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0425" name="AutoShape 9"/>
          <p:cNvSpPr>
            <a:spLocks noChangeArrowheads="1"/>
          </p:cNvSpPr>
          <p:nvPr/>
        </p:nvSpPr>
        <p:spPr bwMode="auto">
          <a:xfrm>
            <a:off x="179388" y="1196975"/>
            <a:ext cx="792162" cy="1223963"/>
          </a:xfrm>
          <a:prstGeom prst="wedgeRectCallout">
            <a:avLst>
              <a:gd name="adj1" fmla="val -21944"/>
              <a:gd name="adj2" fmla="val 190856"/>
            </a:avLst>
          </a:prstGeom>
          <a:solidFill>
            <a:schemeClr val="accent1"/>
          </a:solidFill>
          <a:ln w="9525" algn="ctr">
            <a:solidFill>
              <a:schemeClr val="tx1"/>
            </a:solidFill>
            <a:miter lim="800000"/>
            <a:headEnd/>
            <a:tailEnd/>
          </a:ln>
          <a:effectLst/>
        </p:spPr>
        <p:txBody>
          <a:bodyPr/>
          <a:lstStyle/>
          <a:p>
            <a:r>
              <a:rPr lang="en-GB" sz="1200"/>
              <a:t>Institution of the Delian League 478</a:t>
            </a:r>
          </a:p>
        </p:txBody>
      </p:sp>
      <p:sp>
        <p:nvSpPr>
          <p:cNvPr id="60426" name="AutoShape 10"/>
          <p:cNvSpPr>
            <a:spLocks noChangeArrowheads="1"/>
          </p:cNvSpPr>
          <p:nvPr/>
        </p:nvSpPr>
        <p:spPr bwMode="auto">
          <a:xfrm>
            <a:off x="684213" y="5300663"/>
            <a:ext cx="720725" cy="1557337"/>
          </a:xfrm>
          <a:prstGeom prst="wedgeRectCallout">
            <a:avLst>
              <a:gd name="adj1" fmla="val -50662"/>
              <a:gd name="adj2" fmla="val -126759"/>
            </a:avLst>
          </a:prstGeom>
          <a:solidFill>
            <a:schemeClr val="accent1"/>
          </a:solidFill>
          <a:ln w="9525" algn="ctr">
            <a:solidFill>
              <a:schemeClr val="tx1"/>
            </a:solidFill>
            <a:miter lim="800000"/>
            <a:headEnd/>
            <a:tailEnd/>
          </a:ln>
          <a:effectLst/>
        </p:spPr>
        <p:txBody>
          <a:bodyPr/>
          <a:lstStyle/>
          <a:p>
            <a:r>
              <a:rPr lang="en-GB" sz="1200"/>
              <a:t>Capture of Eion and Skyros by Athens 476/5</a:t>
            </a:r>
          </a:p>
        </p:txBody>
      </p:sp>
      <p:sp>
        <p:nvSpPr>
          <p:cNvPr id="60427" name="Oval 11"/>
          <p:cNvSpPr>
            <a:spLocks noChangeArrowheads="1"/>
          </p:cNvSpPr>
          <p:nvPr/>
        </p:nvSpPr>
        <p:spPr bwMode="auto">
          <a:xfrm>
            <a:off x="1258888" y="4076700"/>
            <a:ext cx="144462"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0428" name="AutoShape 12"/>
          <p:cNvSpPr>
            <a:spLocks noChangeArrowheads="1"/>
          </p:cNvSpPr>
          <p:nvPr/>
        </p:nvSpPr>
        <p:spPr bwMode="auto">
          <a:xfrm>
            <a:off x="1403350" y="4868863"/>
            <a:ext cx="647700" cy="1989137"/>
          </a:xfrm>
          <a:prstGeom prst="wedgeRectCallout">
            <a:avLst>
              <a:gd name="adj1" fmla="val -66667"/>
              <a:gd name="adj2" fmla="val -86315"/>
            </a:avLst>
          </a:prstGeom>
          <a:solidFill>
            <a:schemeClr val="accent1"/>
          </a:solidFill>
          <a:ln w="9525" algn="ctr">
            <a:solidFill>
              <a:schemeClr val="tx1"/>
            </a:solidFill>
            <a:miter lim="800000"/>
            <a:headEnd/>
            <a:tailEnd/>
          </a:ln>
          <a:effectLst/>
        </p:spPr>
        <p:txBody>
          <a:bodyPr/>
          <a:lstStyle/>
          <a:p>
            <a:r>
              <a:rPr lang="en-GB" sz="1200"/>
              <a:t>Suppression of Naxian Revolt, early 460s</a:t>
            </a:r>
          </a:p>
        </p:txBody>
      </p:sp>
      <p:sp>
        <p:nvSpPr>
          <p:cNvPr id="60429" name="AutoShape 13"/>
          <p:cNvSpPr>
            <a:spLocks noChangeArrowheads="1"/>
          </p:cNvSpPr>
          <p:nvPr/>
        </p:nvSpPr>
        <p:spPr bwMode="auto">
          <a:xfrm>
            <a:off x="971550" y="1125538"/>
            <a:ext cx="792163" cy="1438275"/>
          </a:xfrm>
          <a:prstGeom prst="wedgeRectCallout">
            <a:avLst>
              <a:gd name="adj1" fmla="val -43787"/>
              <a:gd name="adj2" fmla="val 158056"/>
            </a:avLst>
          </a:prstGeom>
          <a:solidFill>
            <a:schemeClr val="accent1"/>
          </a:solidFill>
          <a:ln w="9525" algn="ctr">
            <a:solidFill>
              <a:schemeClr val="tx1"/>
            </a:solidFill>
            <a:miter lim="800000"/>
            <a:headEnd/>
            <a:tailEnd/>
          </a:ln>
          <a:effectLst/>
        </p:spPr>
        <p:txBody>
          <a:bodyPr/>
          <a:lstStyle/>
          <a:p>
            <a:r>
              <a:rPr lang="en-GB" sz="1200"/>
              <a:t>Coercion of Karystos in Euboea, late 470s</a:t>
            </a:r>
          </a:p>
        </p:txBody>
      </p:sp>
      <p:sp>
        <p:nvSpPr>
          <p:cNvPr id="60430" name="AutoShape 14"/>
          <p:cNvSpPr>
            <a:spLocks noChangeArrowheads="1"/>
          </p:cNvSpPr>
          <p:nvPr/>
        </p:nvSpPr>
        <p:spPr bwMode="auto">
          <a:xfrm>
            <a:off x="1763713" y="1125538"/>
            <a:ext cx="792162" cy="1152525"/>
          </a:xfrm>
          <a:prstGeom prst="wedgeRectCallout">
            <a:avLst>
              <a:gd name="adj1" fmla="val -58417"/>
              <a:gd name="adj2" fmla="val 211847"/>
            </a:avLst>
          </a:prstGeom>
          <a:solidFill>
            <a:schemeClr val="accent1"/>
          </a:solidFill>
          <a:ln w="9525" algn="ctr">
            <a:solidFill>
              <a:schemeClr val="tx1"/>
            </a:solidFill>
            <a:miter lim="800000"/>
            <a:headEnd/>
            <a:tailEnd/>
          </a:ln>
          <a:effectLst/>
        </p:spPr>
        <p:txBody>
          <a:bodyPr/>
          <a:lstStyle/>
          <a:p>
            <a:r>
              <a:rPr lang="en-GB" sz="1200"/>
              <a:t>Battle of Eurymedon, c467</a:t>
            </a:r>
          </a:p>
        </p:txBody>
      </p:sp>
      <p:sp>
        <p:nvSpPr>
          <p:cNvPr id="60431" name="Oval 15"/>
          <p:cNvSpPr>
            <a:spLocks noChangeArrowheads="1"/>
          </p:cNvSpPr>
          <p:nvPr/>
        </p:nvSpPr>
        <p:spPr bwMode="auto">
          <a:xfrm>
            <a:off x="16192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0432" name="Oval 16"/>
          <p:cNvSpPr>
            <a:spLocks noChangeArrowheads="1"/>
          </p:cNvSpPr>
          <p:nvPr/>
        </p:nvSpPr>
        <p:spPr bwMode="auto">
          <a:xfrm>
            <a:off x="1908175"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0433" name="AutoShape 17"/>
          <p:cNvSpPr>
            <a:spLocks noChangeArrowheads="1"/>
          </p:cNvSpPr>
          <p:nvPr/>
        </p:nvSpPr>
        <p:spPr bwMode="auto">
          <a:xfrm>
            <a:off x="2051050" y="5705475"/>
            <a:ext cx="504825" cy="1152525"/>
          </a:xfrm>
          <a:prstGeom prst="wedgeRectCallout">
            <a:avLst>
              <a:gd name="adj1" fmla="val -71069"/>
              <a:gd name="adj2" fmla="val -184162"/>
            </a:avLst>
          </a:prstGeom>
          <a:solidFill>
            <a:schemeClr val="accent1"/>
          </a:solidFill>
          <a:ln w="9525" algn="ctr">
            <a:solidFill>
              <a:schemeClr val="tx1"/>
            </a:solidFill>
            <a:miter lim="800000"/>
            <a:headEnd/>
            <a:tailEnd/>
          </a:ln>
          <a:effectLst/>
        </p:spPr>
        <p:txBody>
          <a:bodyPr/>
          <a:lstStyle/>
          <a:p>
            <a:r>
              <a:rPr lang="en-GB" sz="1200"/>
              <a:t>Thasian Revolt, </a:t>
            </a:r>
          </a:p>
          <a:p>
            <a:r>
              <a:rPr lang="en-GB" sz="1200"/>
              <a:t>465-463 </a:t>
            </a:r>
          </a:p>
        </p:txBody>
      </p:sp>
      <p:sp>
        <p:nvSpPr>
          <p:cNvPr id="60434" name="AutoShape 18"/>
          <p:cNvSpPr>
            <a:spLocks noChangeArrowheads="1"/>
          </p:cNvSpPr>
          <p:nvPr/>
        </p:nvSpPr>
        <p:spPr bwMode="auto">
          <a:xfrm>
            <a:off x="2627313" y="1125538"/>
            <a:ext cx="504825" cy="2087562"/>
          </a:xfrm>
          <a:prstGeom prst="wedgeRectCallout">
            <a:avLst>
              <a:gd name="adj1" fmla="val -183019"/>
              <a:gd name="adj2" fmla="val 93116"/>
            </a:avLst>
          </a:prstGeom>
          <a:solidFill>
            <a:schemeClr val="accent1"/>
          </a:solidFill>
          <a:ln w="9525" algn="ctr">
            <a:solidFill>
              <a:schemeClr val="tx1"/>
            </a:solidFill>
            <a:miter lim="800000"/>
            <a:headEnd/>
            <a:tailEnd/>
          </a:ln>
          <a:effectLst/>
        </p:spPr>
        <p:txBody>
          <a:bodyPr/>
          <a:lstStyle/>
          <a:p>
            <a:r>
              <a:rPr lang="en-GB" sz="1200"/>
              <a:t>First effort to colonise Amphipolis, c465 </a:t>
            </a:r>
          </a:p>
        </p:txBody>
      </p:sp>
      <p:sp>
        <p:nvSpPr>
          <p:cNvPr id="60435" name="Oval 19"/>
          <p:cNvSpPr>
            <a:spLocks noChangeArrowheads="1"/>
          </p:cNvSpPr>
          <p:nvPr/>
        </p:nvSpPr>
        <p:spPr bwMode="auto">
          <a:xfrm>
            <a:off x="20510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0436" name="AutoShape 20"/>
          <p:cNvSpPr>
            <a:spLocks noChangeArrowheads="1"/>
          </p:cNvSpPr>
          <p:nvPr/>
        </p:nvSpPr>
        <p:spPr bwMode="auto">
          <a:xfrm>
            <a:off x="2555875" y="5705475"/>
            <a:ext cx="647700" cy="1152525"/>
          </a:xfrm>
          <a:prstGeom prst="wedgeRectCallout">
            <a:avLst>
              <a:gd name="adj1" fmla="val -119116"/>
              <a:gd name="adj2" fmla="val -184162"/>
            </a:avLst>
          </a:prstGeom>
          <a:solidFill>
            <a:schemeClr val="accent1"/>
          </a:solidFill>
          <a:ln w="9525" algn="ctr">
            <a:solidFill>
              <a:schemeClr val="tx1"/>
            </a:solidFill>
            <a:miter lim="800000"/>
            <a:headEnd/>
            <a:tailEnd/>
          </a:ln>
          <a:effectLst/>
        </p:spPr>
        <p:txBody>
          <a:bodyPr/>
          <a:lstStyle/>
          <a:p>
            <a:r>
              <a:rPr lang="en-GB" sz="1200"/>
              <a:t>Helot Revolt at Ithome,</a:t>
            </a:r>
          </a:p>
          <a:p>
            <a:r>
              <a:rPr lang="en-GB" sz="1200"/>
              <a:t>c465 </a:t>
            </a:r>
          </a:p>
        </p:txBody>
      </p:sp>
      <p:sp>
        <p:nvSpPr>
          <p:cNvPr id="60437" name="AutoShape 21"/>
          <p:cNvSpPr>
            <a:spLocks noChangeArrowheads="1"/>
          </p:cNvSpPr>
          <p:nvPr/>
        </p:nvSpPr>
        <p:spPr bwMode="auto">
          <a:xfrm>
            <a:off x="3132138" y="1052513"/>
            <a:ext cx="647700" cy="2016125"/>
          </a:xfrm>
          <a:prstGeom prst="wedgeRectCallout">
            <a:avLst>
              <a:gd name="adj1" fmla="val -141421"/>
              <a:gd name="adj2" fmla="val 103620"/>
            </a:avLst>
          </a:prstGeom>
          <a:solidFill>
            <a:schemeClr val="accent1"/>
          </a:solidFill>
          <a:ln w="9525" algn="ctr">
            <a:solidFill>
              <a:schemeClr val="tx1"/>
            </a:solidFill>
            <a:miter lim="800000"/>
            <a:headEnd/>
            <a:tailEnd/>
          </a:ln>
          <a:effectLst/>
        </p:spPr>
        <p:txBody>
          <a:bodyPr/>
          <a:lstStyle/>
          <a:p>
            <a:r>
              <a:rPr lang="en-GB" sz="1200"/>
              <a:t>Athens settles the helots at Naupaktos,</a:t>
            </a:r>
          </a:p>
          <a:p>
            <a:r>
              <a:rPr lang="en-GB" sz="1200"/>
              <a:t>Late 460s</a:t>
            </a:r>
          </a:p>
        </p:txBody>
      </p:sp>
      <p:sp>
        <p:nvSpPr>
          <p:cNvPr id="60438" name="Oval 22"/>
          <p:cNvSpPr>
            <a:spLocks noChangeArrowheads="1"/>
          </p:cNvSpPr>
          <p:nvPr/>
        </p:nvSpPr>
        <p:spPr bwMode="auto">
          <a:xfrm>
            <a:off x="2484438" y="4076700"/>
            <a:ext cx="144462"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0439" name="AutoShape 23"/>
          <p:cNvSpPr>
            <a:spLocks noChangeArrowheads="1"/>
          </p:cNvSpPr>
          <p:nvPr/>
        </p:nvSpPr>
        <p:spPr bwMode="auto">
          <a:xfrm>
            <a:off x="3851275" y="1125538"/>
            <a:ext cx="2592388" cy="1584325"/>
          </a:xfrm>
          <a:prstGeom prst="wedgeRectCallout">
            <a:avLst>
              <a:gd name="adj1" fmla="val -93782"/>
              <a:gd name="adj2" fmla="val 138977"/>
            </a:avLst>
          </a:prstGeom>
          <a:solidFill>
            <a:schemeClr val="accent1"/>
          </a:solidFill>
          <a:ln w="9525" algn="ctr">
            <a:solidFill>
              <a:schemeClr val="tx1"/>
            </a:solidFill>
            <a:miter lim="800000"/>
            <a:headEnd/>
            <a:tailEnd/>
          </a:ln>
          <a:effectLst/>
        </p:spPr>
        <p:txBody>
          <a:bodyPr/>
          <a:lstStyle/>
          <a:p>
            <a:r>
              <a:rPr lang="en-GB"/>
              <a:t>Megara leaves the Peloponnesian League and enters the Delian League,</a:t>
            </a:r>
          </a:p>
          <a:p>
            <a:r>
              <a:rPr lang="en-GB"/>
              <a:t>c461</a:t>
            </a:r>
          </a:p>
        </p:txBody>
      </p:sp>
      <p:sp>
        <p:nvSpPr>
          <p:cNvPr id="60440" name="Oval 24"/>
          <p:cNvSpPr>
            <a:spLocks noChangeArrowheads="1"/>
          </p:cNvSpPr>
          <p:nvPr/>
        </p:nvSpPr>
        <p:spPr bwMode="auto">
          <a:xfrm>
            <a:off x="2627313" y="4076700"/>
            <a:ext cx="144462"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0441" name="AutoShape 25"/>
          <p:cNvSpPr>
            <a:spLocks noChangeArrowheads="1"/>
          </p:cNvSpPr>
          <p:nvPr/>
        </p:nvSpPr>
        <p:spPr bwMode="auto">
          <a:xfrm>
            <a:off x="4067175" y="4868863"/>
            <a:ext cx="2592388" cy="1584325"/>
          </a:xfrm>
          <a:prstGeom prst="wedgeRectCallout">
            <a:avLst>
              <a:gd name="adj1" fmla="val -66046"/>
              <a:gd name="adj2" fmla="val -97296"/>
            </a:avLst>
          </a:prstGeom>
          <a:solidFill>
            <a:srgbClr val="FFCC00"/>
          </a:solidFill>
          <a:ln w="9525" algn="ctr">
            <a:solidFill>
              <a:schemeClr val="tx1"/>
            </a:solidFill>
            <a:miter lim="800000"/>
            <a:headEnd/>
            <a:tailEnd/>
          </a:ln>
          <a:effectLst/>
        </p:spPr>
        <p:txBody>
          <a:bodyPr/>
          <a:lstStyle/>
          <a:p>
            <a:r>
              <a:rPr lang="en-GB"/>
              <a:t>The First Peloponnesian War, 460-446 BCE </a:t>
            </a:r>
          </a:p>
        </p:txBody>
      </p:sp>
      <p:sp>
        <p:nvSpPr>
          <p:cNvPr id="60442" name="Line 26"/>
          <p:cNvSpPr>
            <a:spLocks noChangeShapeType="1"/>
          </p:cNvSpPr>
          <p:nvPr/>
        </p:nvSpPr>
        <p:spPr bwMode="auto">
          <a:xfrm>
            <a:off x="2843213" y="4149725"/>
            <a:ext cx="1728787" cy="0"/>
          </a:xfrm>
          <a:prstGeom prst="line">
            <a:avLst/>
          </a:prstGeom>
          <a:noFill/>
          <a:ln w="63500">
            <a:solidFill>
              <a:srgbClr val="FFFF00"/>
            </a:solidFill>
            <a:round/>
            <a:headEnd/>
            <a:tailEnd/>
          </a:ln>
          <a:effectLst/>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t>The First Peloponnesian War</a:t>
            </a:r>
          </a:p>
        </p:txBody>
      </p:sp>
      <p:sp>
        <p:nvSpPr>
          <p:cNvPr id="48131" name="Rectangle 3"/>
          <p:cNvSpPr>
            <a:spLocks noGrp="1" noChangeArrowheads="1"/>
          </p:cNvSpPr>
          <p:nvPr>
            <p:ph sz="quarter" idx="1"/>
          </p:nvPr>
        </p:nvSpPr>
        <p:spPr/>
        <p:txBody>
          <a:bodyPr/>
          <a:lstStyle/>
          <a:p>
            <a:r>
              <a:rPr lang="en-GB"/>
              <a:t>The First Peloponnesian War lasted from c460 to 446 BCE </a:t>
            </a:r>
          </a:p>
          <a:p>
            <a:r>
              <a:rPr lang="en-GB"/>
              <a:t>Most of the fighting in the early years of the war centered on the Megarid and surrounding regions. </a:t>
            </a:r>
          </a:p>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785786" y="0"/>
            <a:ext cx="7772400" cy="1143000"/>
          </a:xfrm>
        </p:spPr>
        <p:txBody>
          <a:bodyPr/>
          <a:lstStyle/>
          <a:p>
            <a:r>
              <a:rPr lang="en-GB"/>
              <a:t>The Pentekontaetia: Timeline</a:t>
            </a:r>
          </a:p>
        </p:txBody>
      </p:sp>
      <p:sp>
        <p:nvSpPr>
          <p:cNvPr id="62467" name="Line 3"/>
          <p:cNvSpPr>
            <a:spLocks noChangeShapeType="1"/>
          </p:cNvSpPr>
          <p:nvPr/>
        </p:nvSpPr>
        <p:spPr bwMode="auto">
          <a:xfrm>
            <a:off x="107950" y="4149725"/>
            <a:ext cx="8712200" cy="0"/>
          </a:xfrm>
          <a:prstGeom prst="line">
            <a:avLst/>
          </a:prstGeom>
          <a:noFill/>
          <a:ln w="92075">
            <a:solidFill>
              <a:schemeClr val="tx1"/>
            </a:solidFill>
            <a:round/>
            <a:headEnd/>
            <a:tailEnd/>
          </a:ln>
          <a:effectLst/>
        </p:spPr>
        <p:txBody>
          <a:bodyPr/>
          <a:lstStyle/>
          <a:p>
            <a:endParaRPr lang="en-GB"/>
          </a:p>
        </p:txBody>
      </p:sp>
      <p:sp>
        <p:nvSpPr>
          <p:cNvPr id="62468" name="Oval 4"/>
          <p:cNvSpPr>
            <a:spLocks noChangeArrowheads="1"/>
          </p:cNvSpPr>
          <p:nvPr/>
        </p:nvSpPr>
        <p:spPr bwMode="auto">
          <a:xfrm>
            <a:off x="1079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2469" name="Oval 5"/>
          <p:cNvSpPr>
            <a:spLocks noChangeArrowheads="1"/>
          </p:cNvSpPr>
          <p:nvPr/>
        </p:nvSpPr>
        <p:spPr bwMode="auto">
          <a:xfrm>
            <a:off x="9715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2470" name="Oval 6"/>
          <p:cNvSpPr>
            <a:spLocks noChangeArrowheads="1"/>
          </p:cNvSpPr>
          <p:nvPr/>
        </p:nvSpPr>
        <p:spPr bwMode="auto">
          <a:xfrm>
            <a:off x="3238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2471" name="AutoShape 7"/>
          <p:cNvSpPr>
            <a:spLocks noChangeArrowheads="1"/>
          </p:cNvSpPr>
          <p:nvPr/>
        </p:nvSpPr>
        <p:spPr bwMode="auto">
          <a:xfrm>
            <a:off x="0" y="5949950"/>
            <a:ext cx="684213" cy="908050"/>
          </a:xfrm>
          <a:prstGeom prst="wedgeRectCallout">
            <a:avLst>
              <a:gd name="adj1" fmla="val -28884"/>
              <a:gd name="adj2" fmla="val -246505"/>
            </a:avLst>
          </a:prstGeom>
          <a:solidFill>
            <a:schemeClr val="accent1"/>
          </a:solidFill>
          <a:ln w="9525" algn="ctr">
            <a:solidFill>
              <a:schemeClr val="tx1"/>
            </a:solidFill>
            <a:miter lim="800000"/>
            <a:headEnd/>
            <a:tailEnd/>
          </a:ln>
          <a:effectLst/>
        </p:spPr>
        <p:txBody>
          <a:bodyPr/>
          <a:lstStyle/>
          <a:p>
            <a:r>
              <a:rPr lang="en-GB" sz="1200"/>
              <a:t>Battle of Plataia 479</a:t>
            </a:r>
          </a:p>
        </p:txBody>
      </p:sp>
      <p:sp>
        <p:nvSpPr>
          <p:cNvPr id="62472" name="Oval 8"/>
          <p:cNvSpPr>
            <a:spLocks noChangeArrowheads="1"/>
          </p:cNvSpPr>
          <p:nvPr/>
        </p:nvSpPr>
        <p:spPr bwMode="auto">
          <a:xfrm>
            <a:off x="611188" y="4076700"/>
            <a:ext cx="144462"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2473" name="AutoShape 9"/>
          <p:cNvSpPr>
            <a:spLocks noChangeArrowheads="1"/>
          </p:cNvSpPr>
          <p:nvPr/>
        </p:nvSpPr>
        <p:spPr bwMode="auto">
          <a:xfrm>
            <a:off x="179388" y="1196975"/>
            <a:ext cx="792162" cy="1223963"/>
          </a:xfrm>
          <a:prstGeom prst="wedgeRectCallout">
            <a:avLst>
              <a:gd name="adj1" fmla="val -21944"/>
              <a:gd name="adj2" fmla="val 190856"/>
            </a:avLst>
          </a:prstGeom>
          <a:solidFill>
            <a:schemeClr val="accent1"/>
          </a:solidFill>
          <a:ln w="9525" algn="ctr">
            <a:solidFill>
              <a:schemeClr val="tx1"/>
            </a:solidFill>
            <a:miter lim="800000"/>
            <a:headEnd/>
            <a:tailEnd/>
          </a:ln>
          <a:effectLst/>
        </p:spPr>
        <p:txBody>
          <a:bodyPr/>
          <a:lstStyle/>
          <a:p>
            <a:r>
              <a:rPr lang="en-GB" sz="1200"/>
              <a:t>Institution of the Delian League 478</a:t>
            </a:r>
          </a:p>
        </p:txBody>
      </p:sp>
      <p:sp>
        <p:nvSpPr>
          <p:cNvPr id="62474" name="AutoShape 10"/>
          <p:cNvSpPr>
            <a:spLocks noChangeArrowheads="1"/>
          </p:cNvSpPr>
          <p:nvPr/>
        </p:nvSpPr>
        <p:spPr bwMode="auto">
          <a:xfrm>
            <a:off x="684213" y="5300663"/>
            <a:ext cx="720725" cy="1557337"/>
          </a:xfrm>
          <a:prstGeom prst="wedgeRectCallout">
            <a:avLst>
              <a:gd name="adj1" fmla="val -50662"/>
              <a:gd name="adj2" fmla="val -126759"/>
            </a:avLst>
          </a:prstGeom>
          <a:solidFill>
            <a:schemeClr val="accent1"/>
          </a:solidFill>
          <a:ln w="9525" algn="ctr">
            <a:solidFill>
              <a:schemeClr val="tx1"/>
            </a:solidFill>
            <a:miter lim="800000"/>
            <a:headEnd/>
            <a:tailEnd/>
          </a:ln>
          <a:effectLst/>
        </p:spPr>
        <p:txBody>
          <a:bodyPr/>
          <a:lstStyle/>
          <a:p>
            <a:r>
              <a:rPr lang="en-GB" sz="1200"/>
              <a:t>Capture of Eion and Skyros by Athens 476/5</a:t>
            </a:r>
          </a:p>
        </p:txBody>
      </p:sp>
      <p:sp>
        <p:nvSpPr>
          <p:cNvPr id="62475" name="Oval 11"/>
          <p:cNvSpPr>
            <a:spLocks noChangeArrowheads="1"/>
          </p:cNvSpPr>
          <p:nvPr/>
        </p:nvSpPr>
        <p:spPr bwMode="auto">
          <a:xfrm>
            <a:off x="1258888" y="4076700"/>
            <a:ext cx="144462"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2476" name="AutoShape 12"/>
          <p:cNvSpPr>
            <a:spLocks noChangeArrowheads="1"/>
          </p:cNvSpPr>
          <p:nvPr/>
        </p:nvSpPr>
        <p:spPr bwMode="auto">
          <a:xfrm>
            <a:off x="1403350" y="4868863"/>
            <a:ext cx="647700" cy="1989137"/>
          </a:xfrm>
          <a:prstGeom prst="wedgeRectCallout">
            <a:avLst>
              <a:gd name="adj1" fmla="val -66667"/>
              <a:gd name="adj2" fmla="val -86315"/>
            </a:avLst>
          </a:prstGeom>
          <a:solidFill>
            <a:schemeClr val="accent1"/>
          </a:solidFill>
          <a:ln w="9525" algn="ctr">
            <a:solidFill>
              <a:schemeClr val="tx1"/>
            </a:solidFill>
            <a:miter lim="800000"/>
            <a:headEnd/>
            <a:tailEnd/>
          </a:ln>
          <a:effectLst/>
        </p:spPr>
        <p:txBody>
          <a:bodyPr/>
          <a:lstStyle/>
          <a:p>
            <a:r>
              <a:rPr lang="en-GB" sz="1200"/>
              <a:t>Suppression of Naxian Revolt, early 460s</a:t>
            </a:r>
          </a:p>
        </p:txBody>
      </p:sp>
      <p:sp>
        <p:nvSpPr>
          <p:cNvPr id="62477" name="AutoShape 13"/>
          <p:cNvSpPr>
            <a:spLocks noChangeArrowheads="1"/>
          </p:cNvSpPr>
          <p:nvPr/>
        </p:nvSpPr>
        <p:spPr bwMode="auto">
          <a:xfrm>
            <a:off x="971550" y="1125538"/>
            <a:ext cx="792163" cy="1438275"/>
          </a:xfrm>
          <a:prstGeom prst="wedgeRectCallout">
            <a:avLst>
              <a:gd name="adj1" fmla="val -43787"/>
              <a:gd name="adj2" fmla="val 158056"/>
            </a:avLst>
          </a:prstGeom>
          <a:solidFill>
            <a:schemeClr val="accent1"/>
          </a:solidFill>
          <a:ln w="9525" algn="ctr">
            <a:solidFill>
              <a:schemeClr val="tx1"/>
            </a:solidFill>
            <a:miter lim="800000"/>
            <a:headEnd/>
            <a:tailEnd/>
          </a:ln>
          <a:effectLst/>
        </p:spPr>
        <p:txBody>
          <a:bodyPr/>
          <a:lstStyle/>
          <a:p>
            <a:r>
              <a:rPr lang="en-GB" sz="1200"/>
              <a:t>Coercion of Karystos in Euboea, late 470s</a:t>
            </a:r>
          </a:p>
        </p:txBody>
      </p:sp>
      <p:sp>
        <p:nvSpPr>
          <p:cNvPr id="62478" name="AutoShape 14"/>
          <p:cNvSpPr>
            <a:spLocks noChangeArrowheads="1"/>
          </p:cNvSpPr>
          <p:nvPr/>
        </p:nvSpPr>
        <p:spPr bwMode="auto">
          <a:xfrm>
            <a:off x="1763713" y="1125538"/>
            <a:ext cx="792162" cy="1152525"/>
          </a:xfrm>
          <a:prstGeom prst="wedgeRectCallout">
            <a:avLst>
              <a:gd name="adj1" fmla="val -58417"/>
              <a:gd name="adj2" fmla="val 211847"/>
            </a:avLst>
          </a:prstGeom>
          <a:solidFill>
            <a:schemeClr val="accent1"/>
          </a:solidFill>
          <a:ln w="9525" algn="ctr">
            <a:solidFill>
              <a:schemeClr val="tx1"/>
            </a:solidFill>
            <a:miter lim="800000"/>
            <a:headEnd/>
            <a:tailEnd/>
          </a:ln>
          <a:effectLst/>
        </p:spPr>
        <p:txBody>
          <a:bodyPr/>
          <a:lstStyle/>
          <a:p>
            <a:r>
              <a:rPr lang="en-GB" sz="1200"/>
              <a:t>Battle of Eurymedon, c467</a:t>
            </a:r>
          </a:p>
        </p:txBody>
      </p:sp>
      <p:sp>
        <p:nvSpPr>
          <p:cNvPr id="62479" name="Oval 15"/>
          <p:cNvSpPr>
            <a:spLocks noChangeArrowheads="1"/>
          </p:cNvSpPr>
          <p:nvPr/>
        </p:nvSpPr>
        <p:spPr bwMode="auto">
          <a:xfrm>
            <a:off x="16192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2480" name="Oval 16"/>
          <p:cNvSpPr>
            <a:spLocks noChangeArrowheads="1"/>
          </p:cNvSpPr>
          <p:nvPr/>
        </p:nvSpPr>
        <p:spPr bwMode="auto">
          <a:xfrm>
            <a:off x="1908175"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2481" name="AutoShape 17"/>
          <p:cNvSpPr>
            <a:spLocks noChangeArrowheads="1"/>
          </p:cNvSpPr>
          <p:nvPr/>
        </p:nvSpPr>
        <p:spPr bwMode="auto">
          <a:xfrm>
            <a:off x="2051050" y="5705475"/>
            <a:ext cx="504825" cy="1152525"/>
          </a:xfrm>
          <a:prstGeom prst="wedgeRectCallout">
            <a:avLst>
              <a:gd name="adj1" fmla="val -71069"/>
              <a:gd name="adj2" fmla="val -184162"/>
            </a:avLst>
          </a:prstGeom>
          <a:solidFill>
            <a:schemeClr val="accent1"/>
          </a:solidFill>
          <a:ln w="9525" algn="ctr">
            <a:solidFill>
              <a:schemeClr val="tx1"/>
            </a:solidFill>
            <a:miter lim="800000"/>
            <a:headEnd/>
            <a:tailEnd/>
          </a:ln>
          <a:effectLst/>
        </p:spPr>
        <p:txBody>
          <a:bodyPr/>
          <a:lstStyle/>
          <a:p>
            <a:r>
              <a:rPr lang="en-GB" sz="1200"/>
              <a:t>Thasian Revolt, </a:t>
            </a:r>
          </a:p>
          <a:p>
            <a:r>
              <a:rPr lang="en-GB" sz="1200"/>
              <a:t>465-463 </a:t>
            </a:r>
          </a:p>
        </p:txBody>
      </p:sp>
      <p:sp>
        <p:nvSpPr>
          <p:cNvPr id="62482" name="AutoShape 18"/>
          <p:cNvSpPr>
            <a:spLocks noChangeArrowheads="1"/>
          </p:cNvSpPr>
          <p:nvPr/>
        </p:nvSpPr>
        <p:spPr bwMode="auto">
          <a:xfrm>
            <a:off x="2627313" y="1125538"/>
            <a:ext cx="504825" cy="2087562"/>
          </a:xfrm>
          <a:prstGeom prst="wedgeRectCallout">
            <a:avLst>
              <a:gd name="adj1" fmla="val -183019"/>
              <a:gd name="adj2" fmla="val 93116"/>
            </a:avLst>
          </a:prstGeom>
          <a:solidFill>
            <a:schemeClr val="accent1"/>
          </a:solidFill>
          <a:ln w="9525" algn="ctr">
            <a:solidFill>
              <a:schemeClr val="tx1"/>
            </a:solidFill>
            <a:miter lim="800000"/>
            <a:headEnd/>
            <a:tailEnd/>
          </a:ln>
          <a:effectLst/>
        </p:spPr>
        <p:txBody>
          <a:bodyPr/>
          <a:lstStyle/>
          <a:p>
            <a:r>
              <a:rPr lang="en-GB" sz="1200"/>
              <a:t>First effort to colonise Amphipolis, c465 </a:t>
            </a:r>
          </a:p>
        </p:txBody>
      </p:sp>
      <p:sp>
        <p:nvSpPr>
          <p:cNvPr id="62483" name="Oval 19"/>
          <p:cNvSpPr>
            <a:spLocks noChangeArrowheads="1"/>
          </p:cNvSpPr>
          <p:nvPr/>
        </p:nvSpPr>
        <p:spPr bwMode="auto">
          <a:xfrm>
            <a:off x="20510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2484" name="AutoShape 20"/>
          <p:cNvSpPr>
            <a:spLocks noChangeArrowheads="1"/>
          </p:cNvSpPr>
          <p:nvPr/>
        </p:nvSpPr>
        <p:spPr bwMode="auto">
          <a:xfrm>
            <a:off x="2555875" y="5705475"/>
            <a:ext cx="647700" cy="1152525"/>
          </a:xfrm>
          <a:prstGeom prst="wedgeRectCallout">
            <a:avLst>
              <a:gd name="adj1" fmla="val -119116"/>
              <a:gd name="adj2" fmla="val -184162"/>
            </a:avLst>
          </a:prstGeom>
          <a:solidFill>
            <a:schemeClr val="accent1"/>
          </a:solidFill>
          <a:ln w="9525" algn="ctr">
            <a:solidFill>
              <a:schemeClr val="tx1"/>
            </a:solidFill>
            <a:miter lim="800000"/>
            <a:headEnd/>
            <a:tailEnd/>
          </a:ln>
          <a:effectLst/>
        </p:spPr>
        <p:txBody>
          <a:bodyPr/>
          <a:lstStyle/>
          <a:p>
            <a:r>
              <a:rPr lang="en-GB" sz="1200"/>
              <a:t>Helot Revolt at Ithome,</a:t>
            </a:r>
          </a:p>
          <a:p>
            <a:r>
              <a:rPr lang="en-GB" sz="1200"/>
              <a:t>c465 </a:t>
            </a:r>
          </a:p>
        </p:txBody>
      </p:sp>
      <p:sp>
        <p:nvSpPr>
          <p:cNvPr id="62485" name="AutoShape 21"/>
          <p:cNvSpPr>
            <a:spLocks noChangeArrowheads="1"/>
          </p:cNvSpPr>
          <p:nvPr/>
        </p:nvSpPr>
        <p:spPr bwMode="auto">
          <a:xfrm>
            <a:off x="3132138" y="1052513"/>
            <a:ext cx="647700" cy="2016125"/>
          </a:xfrm>
          <a:prstGeom prst="wedgeRectCallout">
            <a:avLst>
              <a:gd name="adj1" fmla="val -141421"/>
              <a:gd name="adj2" fmla="val 103620"/>
            </a:avLst>
          </a:prstGeom>
          <a:solidFill>
            <a:schemeClr val="accent1"/>
          </a:solidFill>
          <a:ln w="9525" algn="ctr">
            <a:solidFill>
              <a:schemeClr val="tx1"/>
            </a:solidFill>
            <a:miter lim="800000"/>
            <a:headEnd/>
            <a:tailEnd/>
          </a:ln>
          <a:effectLst/>
        </p:spPr>
        <p:txBody>
          <a:bodyPr/>
          <a:lstStyle/>
          <a:p>
            <a:r>
              <a:rPr lang="en-GB" sz="1200"/>
              <a:t>Athens settles the helots at Naupaktos,</a:t>
            </a:r>
          </a:p>
          <a:p>
            <a:r>
              <a:rPr lang="en-GB" sz="1200"/>
              <a:t>Late 460s</a:t>
            </a:r>
          </a:p>
        </p:txBody>
      </p:sp>
      <p:sp>
        <p:nvSpPr>
          <p:cNvPr id="62486" name="Oval 22"/>
          <p:cNvSpPr>
            <a:spLocks noChangeArrowheads="1"/>
          </p:cNvSpPr>
          <p:nvPr/>
        </p:nvSpPr>
        <p:spPr bwMode="auto">
          <a:xfrm>
            <a:off x="2484438" y="4076700"/>
            <a:ext cx="144462"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2487" name="AutoShape 23"/>
          <p:cNvSpPr>
            <a:spLocks noChangeArrowheads="1"/>
          </p:cNvSpPr>
          <p:nvPr/>
        </p:nvSpPr>
        <p:spPr bwMode="auto">
          <a:xfrm>
            <a:off x="3851275" y="1125538"/>
            <a:ext cx="649288" cy="1943100"/>
          </a:xfrm>
          <a:prstGeom prst="wedgeRectCallout">
            <a:avLst>
              <a:gd name="adj1" fmla="val -224815"/>
              <a:gd name="adj2" fmla="val 104083"/>
            </a:avLst>
          </a:prstGeom>
          <a:solidFill>
            <a:schemeClr val="accent1"/>
          </a:solidFill>
          <a:ln w="9525" algn="ctr">
            <a:solidFill>
              <a:schemeClr val="tx1"/>
            </a:solidFill>
            <a:miter lim="800000"/>
            <a:headEnd/>
            <a:tailEnd/>
          </a:ln>
          <a:effectLst/>
        </p:spPr>
        <p:txBody>
          <a:bodyPr/>
          <a:lstStyle/>
          <a:p>
            <a:r>
              <a:rPr lang="en-GB" sz="1000"/>
              <a:t>Megara leaves the Peloponnesian League and enters the Delian League,</a:t>
            </a:r>
          </a:p>
          <a:p>
            <a:r>
              <a:rPr lang="en-GB" sz="1000"/>
              <a:t>c461</a:t>
            </a:r>
          </a:p>
        </p:txBody>
      </p:sp>
      <p:sp>
        <p:nvSpPr>
          <p:cNvPr id="62488" name="Oval 24"/>
          <p:cNvSpPr>
            <a:spLocks noChangeArrowheads="1"/>
          </p:cNvSpPr>
          <p:nvPr/>
        </p:nvSpPr>
        <p:spPr bwMode="auto">
          <a:xfrm>
            <a:off x="2627313" y="4076700"/>
            <a:ext cx="144462"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2489" name="AutoShape 25"/>
          <p:cNvSpPr>
            <a:spLocks noChangeArrowheads="1"/>
          </p:cNvSpPr>
          <p:nvPr/>
        </p:nvSpPr>
        <p:spPr bwMode="auto">
          <a:xfrm>
            <a:off x="3203575" y="5273675"/>
            <a:ext cx="2592388" cy="1584325"/>
          </a:xfrm>
          <a:prstGeom prst="wedgeRectCallout">
            <a:avLst>
              <a:gd name="adj1" fmla="val -32731"/>
              <a:gd name="adj2" fmla="val -122847"/>
            </a:avLst>
          </a:prstGeom>
          <a:solidFill>
            <a:srgbClr val="FFFF99"/>
          </a:solidFill>
          <a:ln w="9525" algn="ctr">
            <a:solidFill>
              <a:schemeClr val="tx1"/>
            </a:solidFill>
            <a:miter lim="800000"/>
            <a:headEnd/>
            <a:tailEnd/>
          </a:ln>
          <a:effectLst/>
        </p:spPr>
        <p:txBody>
          <a:bodyPr/>
          <a:lstStyle/>
          <a:p>
            <a:r>
              <a:rPr lang="en-GB"/>
              <a:t>The First Peloponnesian War, 460-446 BCE </a:t>
            </a:r>
          </a:p>
        </p:txBody>
      </p:sp>
      <p:sp>
        <p:nvSpPr>
          <p:cNvPr id="62490" name="Line 26"/>
          <p:cNvSpPr>
            <a:spLocks noChangeShapeType="1"/>
          </p:cNvSpPr>
          <p:nvPr/>
        </p:nvSpPr>
        <p:spPr bwMode="auto">
          <a:xfrm>
            <a:off x="2843213" y="4149725"/>
            <a:ext cx="1728787" cy="0"/>
          </a:xfrm>
          <a:prstGeom prst="line">
            <a:avLst/>
          </a:prstGeom>
          <a:noFill/>
          <a:ln w="63500">
            <a:solidFill>
              <a:srgbClr val="FFFF00"/>
            </a:solidFill>
            <a:round/>
            <a:headEnd/>
            <a:tailEnd/>
          </a:ln>
          <a:effectLst/>
        </p:spPr>
        <p:txBody>
          <a:bodyPr/>
          <a:lstStyle/>
          <a:p>
            <a:endParaRPr lang="en-GB"/>
          </a:p>
        </p:txBody>
      </p:sp>
      <p:sp>
        <p:nvSpPr>
          <p:cNvPr id="62491" name="Oval 27"/>
          <p:cNvSpPr>
            <a:spLocks noChangeArrowheads="1"/>
          </p:cNvSpPr>
          <p:nvPr/>
        </p:nvSpPr>
        <p:spPr bwMode="auto">
          <a:xfrm>
            <a:off x="2987675" y="4076700"/>
            <a:ext cx="144463" cy="123825"/>
          </a:xfrm>
          <a:prstGeom prst="ellipse">
            <a:avLst/>
          </a:prstGeom>
          <a:solidFill>
            <a:srgbClr val="800080"/>
          </a:solidFill>
          <a:ln w="9525">
            <a:solidFill>
              <a:srgbClr val="800080"/>
            </a:solidFill>
            <a:round/>
            <a:headEnd/>
            <a:tailEnd/>
          </a:ln>
          <a:effectLst/>
        </p:spPr>
        <p:txBody>
          <a:bodyPr wrap="none" anchor="ctr"/>
          <a:lstStyle/>
          <a:p>
            <a:endParaRPr lang="en-GB"/>
          </a:p>
        </p:txBody>
      </p:sp>
      <p:sp>
        <p:nvSpPr>
          <p:cNvPr id="62492" name="AutoShape 28"/>
          <p:cNvSpPr>
            <a:spLocks noChangeArrowheads="1"/>
          </p:cNvSpPr>
          <p:nvPr/>
        </p:nvSpPr>
        <p:spPr bwMode="auto">
          <a:xfrm>
            <a:off x="4932363" y="1412875"/>
            <a:ext cx="1152525" cy="1584325"/>
          </a:xfrm>
          <a:prstGeom prst="wedgeRectCallout">
            <a:avLst>
              <a:gd name="adj1" fmla="val -210056"/>
              <a:gd name="adj2" fmla="val 121542"/>
            </a:avLst>
          </a:prstGeom>
          <a:solidFill>
            <a:srgbClr val="CC99FF"/>
          </a:solidFill>
          <a:ln w="9525" algn="ctr">
            <a:solidFill>
              <a:schemeClr val="tx1"/>
            </a:solidFill>
            <a:miter lim="800000"/>
            <a:headEnd/>
            <a:tailEnd/>
          </a:ln>
          <a:effectLst/>
        </p:spPr>
        <p:txBody>
          <a:bodyPr/>
          <a:lstStyle/>
          <a:p>
            <a:r>
              <a:rPr lang="en-GB"/>
              <a:t>Athens attacks Aigina, 458 BCE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r>
              <a:rPr lang="en-GB"/>
              <a:t>Aigina</a:t>
            </a:r>
          </a:p>
        </p:txBody>
      </p:sp>
      <p:sp>
        <p:nvSpPr>
          <p:cNvPr id="61443" name="Rectangle 3"/>
          <p:cNvSpPr>
            <a:spLocks noGrp="1" noChangeArrowheads="1"/>
          </p:cNvSpPr>
          <p:nvPr>
            <p:ph sz="quarter" idx="1"/>
          </p:nvPr>
        </p:nvSpPr>
        <p:spPr/>
        <p:txBody>
          <a:bodyPr/>
          <a:lstStyle/>
          <a:p>
            <a:r>
              <a:rPr lang="en-GB"/>
              <a:t>In c458, Athens reduced Aigina, detached it from the Peloponnesian League and made it a tribute paying member of the Delian League</a:t>
            </a:r>
          </a:p>
        </p:txBody>
      </p:sp>
      <p:pic>
        <p:nvPicPr>
          <p:cNvPr id="61444" name="Picture 4"/>
          <p:cNvPicPr>
            <a:picLocks noChangeAspect="1" noChangeArrowheads="1"/>
          </p:cNvPicPr>
          <p:nvPr/>
        </p:nvPicPr>
        <p:blipFill>
          <a:blip r:embed="rId2" cstate="email"/>
          <a:srcRect/>
          <a:stretch>
            <a:fillRect/>
          </a:stretch>
        </p:blipFill>
        <p:spPr bwMode="auto">
          <a:xfrm>
            <a:off x="4284663" y="3536950"/>
            <a:ext cx="4391025" cy="2554288"/>
          </a:xfrm>
          <a:prstGeom prst="rect">
            <a:avLst/>
          </a:prstGeom>
          <a:noFill/>
          <a:ln w="9525" algn="ctr">
            <a:noFill/>
            <a:miter lim="800000"/>
            <a:headEnd/>
            <a:tailEnd/>
          </a:ln>
          <a:effectLst/>
        </p:spPr>
      </p:pic>
      <p:sp>
        <p:nvSpPr>
          <p:cNvPr id="61445" name="Oval 5"/>
          <p:cNvSpPr>
            <a:spLocks noChangeArrowheads="1"/>
          </p:cNvSpPr>
          <p:nvPr/>
        </p:nvSpPr>
        <p:spPr bwMode="auto">
          <a:xfrm>
            <a:off x="6372225" y="47244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1446" name="Oval 6"/>
          <p:cNvSpPr>
            <a:spLocks noChangeArrowheads="1"/>
          </p:cNvSpPr>
          <p:nvPr/>
        </p:nvSpPr>
        <p:spPr bwMode="auto">
          <a:xfrm>
            <a:off x="7740650" y="4365625"/>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1447" name="Oval 7"/>
          <p:cNvSpPr>
            <a:spLocks noChangeArrowheads="1"/>
          </p:cNvSpPr>
          <p:nvPr/>
        </p:nvSpPr>
        <p:spPr bwMode="auto">
          <a:xfrm>
            <a:off x="7451725" y="4941888"/>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1448" name="Text Box 8"/>
          <p:cNvSpPr txBox="1">
            <a:spLocks noChangeArrowheads="1"/>
          </p:cNvSpPr>
          <p:nvPr/>
        </p:nvSpPr>
        <p:spPr bwMode="auto">
          <a:xfrm>
            <a:off x="5551488" y="4745038"/>
            <a:ext cx="920750" cy="366712"/>
          </a:xfrm>
          <a:prstGeom prst="rect">
            <a:avLst/>
          </a:prstGeom>
          <a:noFill/>
          <a:ln w="9525" algn="ctr">
            <a:noFill/>
            <a:miter lim="800000"/>
            <a:headEnd/>
            <a:tailEnd/>
          </a:ln>
          <a:effectLst/>
        </p:spPr>
        <p:txBody>
          <a:bodyPr wrap="none">
            <a:spAutoFit/>
          </a:bodyPr>
          <a:lstStyle/>
          <a:p>
            <a:r>
              <a:rPr lang="en-GB"/>
              <a:t>Corinth</a:t>
            </a:r>
          </a:p>
        </p:txBody>
      </p:sp>
      <p:sp>
        <p:nvSpPr>
          <p:cNvPr id="61449" name="Text Box 9"/>
          <p:cNvSpPr txBox="1">
            <a:spLocks noChangeArrowheads="1"/>
          </p:cNvSpPr>
          <p:nvPr/>
        </p:nvSpPr>
        <p:spPr bwMode="auto">
          <a:xfrm>
            <a:off x="7219950" y="3952875"/>
            <a:ext cx="895350" cy="366713"/>
          </a:xfrm>
          <a:prstGeom prst="rect">
            <a:avLst/>
          </a:prstGeom>
          <a:noFill/>
          <a:ln w="9525" algn="ctr">
            <a:noFill/>
            <a:miter lim="800000"/>
            <a:headEnd/>
            <a:tailEnd/>
          </a:ln>
          <a:effectLst/>
        </p:spPr>
        <p:txBody>
          <a:bodyPr wrap="none">
            <a:spAutoFit/>
          </a:bodyPr>
          <a:lstStyle/>
          <a:p>
            <a:r>
              <a:rPr lang="en-GB"/>
              <a:t>Athens</a:t>
            </a:r>
          </a:p>
        </p:txBody>
      </p:sp>
      <p:sp>
        <p:nvSpPr>
          <p:cNvPr id="61450" name="Text Box 10"/>
          <p:cNvSpPr txBox="1">
            <a:spLocks noChangeArrowheads="1"/>
          </p:cNvSpPr>
          <p:nvPr/>
        </p:nvSpPr>
        <p:spPr bwMode="auto">
          <a:xfrm>
            <a:off x="7308850" y="5013325"/>
            <a:ext cx="819150" cy="366713"/>
          </a:xfrm>
          <a:prstGeom prst="rect">
            <a:avLst/>
          </a:prstGeom>
          <a:noFill/>
          <a:ln w="9525" algn="ctr">
            <a:noFill/>
            <a:miter lim="800000"/>
            <a:headEnd/>
            <a:tailEnd/>
          </a:ln>
          <a:effectLst/>
        </p:spPr>
        <p:txBody>
          <a:bodyPr wrap="none">
            <a:spAutoFit/>
          </a:bodyPr>
          <a:lstStyle/>
          <a:p>
            <a:r>
              <a:rPr lang="en-GB"/>
              <a:t>Aigina</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GB"/>
              <a:t>The Aiginetan Affair</a:t>
            </a:r>
          </a:p>
        </p:txBody>
      </p:sp>
      <p:sp>
        <p:nvSpPr>
          <p:cNvPr id="50179" name="Rectangle 3"/>
          <p:cNvSpPr>
            <a:spLocks noGrp="1" noChangeArrowheads="1"/>
          </p:cNvSpPr>
          <p:nvPr>
            <p:ph sz="quarter" idx="1"/>
          </p:nvPr>
        </p:nvSpPr>
        <p:spPr/>
        <p:txBody>
          <a:bodyPr/>
          <a:lstStyle/>
          <a:p>
            <a:pPr>
              <a:lnSpc>
                <a:spcPct val="80000"/>
              </a:lnSpc>
            </a:pPr>
            <a:r>
              <a:rPr lang="en-GB" sz="2800" dirty="0"/>
              <a:t>A war next broke out between the </a:t>
            </a:r>
            <a:r>
              <a:rPr lang="en-GB" sz="2800" dirty="0" err="1"/>
              <a:t>Aeginetans</a:t>
            </a:r>
            <a:r>
              <a:rPr lang="en-GB" sz="2800" dirty="0"/>
              <a:t> and the Athenians, and a great battle was fought off the coast of Aegina, in which the allies of both parties joined; the Athenians were victorious, and captured seventy of the enemy's ships; they then landed on Aegina and, under the command of </a:t>
            </a:r>
            <a:r>
              <a:rPr lang="en-GB" sz="2800" dirty="0" err="1"/>
              <a:t>Leocrates</a:t>
            </a:r>
            <a:r>
              <a:rPr lang="en-GB" sz="2800" dirty="0"/>
              <a:t> the son of </a:t>
            </a:r>
            <a:r>
              <a:rPr lang="en-GB" sz="2800" dirty="0" err="1"/>
              <a:t>Stroebus</a:t>
            </a:r>
            <a:r>
              <a:rPr lang="en-GB" sz="2800" dirty="0"/>
              <a:t>, besieged the town. Thereupon the Peloponnesians sent over to the assistance of the </a:t>
            </a:r>
            <a:r>
              <a:rPr lang="en-GB" sz="2800" dirty="0" err="1"/>
              <a:t>Aeginetans</a:t>
            </a:r>
            <a:r>
              <a:rPr lang="en-GB" sz="2800" dirty="0"/>
              <a:t> three hundred hoplites who had previously been assisting the Corinthians and </a:t>
            </a:r>
            <a:r>
              <a:rPr lang="en-GB" sz="2800" dirty="0" err="1"/>
              <a:t>Epidaurians</a:t>
            </a:r>
            <a:r>
              <a:rPr lang="en-GB" sz="2800" dirty="0"/>
              <a:t>. Thucydides 1.105</a:t>
            </a:r>
          </a:p>
        </p:txBody>
      </p:sp>
      <p:sp>
        <p:nvSpPr>
          <p:cNvPr id="2" name="5-Point Star 1"/>
          <p:cNvSpPr/>
          <p:nvPr/>
        </p:nvSpPr>
        <p:spPr>
          <a:xfrm>
            <a:off x="8460432" y="6104182"/>
            <a:ext cx="482352" cy="457200"/>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a:t>The Aigina affair and Sparta </a:t>
            </a:r>
          </a:p>
        </p:txBody>
      </p:sp>
      <p:sp>
        <p:nvSpPr>
          <p:cNvPr id="49155" name="Rectangle 3"/>
          <p:cNvSpPr>
            <a:spLocks noGrp="1" noChangeArrowheads="1"/>
          </p:cNvSpPr>
          <p:nvPr>
            <p:ph sz="quarter" idx="1"/>
          </p:nvPr>
        </p:nvSpPr>
        <p:spPr/>
        <p:txBody>
          <a:bodyPr/>
          <a:lstStyle/>
          <a:p>
            <a:r>
              <a:rPr lang="en-GB" sz="2800"/>
              <a:t>Sparta had the responsibility as leader of the Peloponnesian League to help any League member that was attacked. </a:t>
            </a:r>
          </a:p>
          <a:p>
            <a:r>
              <a:rPr lang="en-GB" sz="2800"/>
              <a:t>However, Sparta did not help Aigina when Aigina was attacked by Athens. </a:t>
            </a:r>
          </a:p>
          <a:p>
            <a:r>
              <a:rPr lang="en-GB" sz="2800"/>
              <a:t>This was a breach of the treaties between the members of the Peloponnesian League. It appears that Sparta at the time did not want to get involved in a war with Athens.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642910" y="0"/>
            <a:ext cx="7772400" cy="1143000"/>
          </a:xfrm>
        </p:spPr>
        <p:txBody>
          <a:bodyPr/>
          <a:lstStyle/>
          <a:p>
            <a:r>
              <a:rPr lang="en-GB" dirty="0"/>
              <a:t>The Pentekontaetia: Timeline</a:t>
            </a:r>
          </a:p>
        </p:txBody>
      </p:sp>
      <p:sp>
        <p:nvSpPr>
          <p:cNvPr id="63491" name="Line 3"/>
          <p:cNvSpPr>
            <a:spLocks noChangeShapeType="1"/>
          </p:cNvSpPr>
          <p:nvPr/>
        </p:nvSpPr>
        <p:spPr bwMode="auto">
          <a:xfrm>
            <a:off x="107950" y="4149725"/>
            <a:ext cx="8712200" cy="0"/>
          </a:xfrm>
          <a:prstGeom prst="line">
            <a:avLst/>
          </a:prstGeom>
          <a:noFill/>
          <a:ln w="92075">
            <a:solidFill>
              <a:schemeClr val="tx1"/>
            </a:solidFill>
            <a:round/>
            <a:headEnd/>
            <a:tailEnd/>
          </a:ln>
          <a:effectLst/>
        </p:spPr>
        <p:txBody>
          <a:bodyPr/>
          <a:lstStyle/>
          <a:p>
            <a:endParaRPr lang="en-GB"/>
          </a:p>
        </p:txBody>
      </p:sp>
      <p:sp>
        <p:nvSpPr>
          <p:cNvPr id="63492" name="Oval 4"/>
          <p:cNvSpPr>
            <a:spLocks noChangeArrowheads="1"/>
          </p:cNvSpPr>
          <p:nvPr/>
        </p:nvSpPr>
        <p:spPr bwMode="auto">
          <a:xfrm>
            <a:off x="1079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3493" name="Oval 5"/>
          <p:cNvSpPr>
            <a:spLocks noChangeArrowheads="1"/>
          </p:cNvSpPr>
          <p:nvPr/>
        </p:nvSpPr>
        <p:spPr bwMode="auto">
          <a:xfrm>
            <a:off x="9715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3494" name="Oval 6"/>
          <p:cNvSpPr>
            <a:spLocks noChangeArrowheads="1"/>
          </p:cNvSpPr>
          <p:nvPr/>
        </p:nvSpPr>
        <p:spPr bwMode="auto">
          <a:xfrm>
            <a:off x="3238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3495" name="AutoShape 7"/>
          <p:cNvSpPr>
            <a:spLocks noChangeArrowheads="1"/>
          </p:cNvSpPr>
          <p:nvPr/>
        </p:nvSpPr>
        <p:spPr bwMode="auto">
          <a:xfrm>
            <a:off x="0" y="5949950"/>
            <a:ext cx="684213" cy="908050"/>
          </a:xfrm>
          <a:prstGeom prst="wedgeRectCallout">
            <a:avLst>
              <a:gd name="adj1" fmla="val -28884"/>
              <a:gd name="adj2" fmla="val -246505"/>
            </a:avLst>
          </a:prstGeom>
          <a:solidFill>
            <a:schemeClr val="accent1"/>
          </a:solidFill>
          <a:ln w="9525" algn="ctr">
            <a:solidFill>
              <a:schemeClr val="tx1"/>
            </a:solidFill>
            <a:miter lim="800000"/>
            <a:headEnd/>
            <a:tailEnd/>
          </a:ln>
          <a:effectLst/>
        </p:spPr>
        <p:txBody>
          <a:bodyPr/>
          <a:lstStyle/>
          <a:p>
            <a:r>
              <a:rPr lang="en-GB" sz="1200"/>
              <a:t>Battle of Plataia 479</a:t>
            </a:r>
          </a:p>
        </p:txBody>
      </p:sp>
      <p:sp>
        <p:nvSpPr>
          <p:cNvPr id="63496" name="Oval 8"/>
          <p:cNvSpPr>
            <a:spLocks noChangeArrowheads="1"/>
          </p:cNvSpPr>
          <p:nvPr/>
        </p:nvSpPr>
        <p:spPr bwMode="auto">
          <a:xfrm>
            <a:off x="611188" y="4076700"/>
            <a:ext cx="144462"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3497" name="AutoShape 9"/>
          <p:cNvSpPr>
            <a:spLocks noChangeArrowheads="1"/>
          </p:cNvSpPr>
          <p:nvPr/>
        </p:nvSpPr>
        <p:spPr bwMode="auto">
          <a:xfrm>
            <a:off x="179388" y="1196975"/>
            <a:ext cx="792162" cy="1223963"/>
          </a:xfrm>
          <a:prstGeom prst="wedgeRectCallout">
            <a:avLst>
              <a:gd name="adj1" fmla="val -21944"/>
              <a:gd name="adj2" fmla="val 190856"/>
            </a:avLst>
          </a:prstGeom>
          <a:solidFill>
            <a:schemeClr val="accent1"/>
          </a:solidFill>
          <a:ln w="9525" algn="ctr">
            <a:solidFill>
              <a:schemeClr val="tx1"/>
            </a:solidFill>
            <a:miter lim="800000"/>
            <a:headEnd/>
            <a:tailEnd/>
          </a:ln>
          <a:effectLst/>
        </p:spPr>
        <p:txBody>
          <a:bodyPr/>
          <a:lstStyle/>
          <a:p>
            <a:r>
              <a:rPr lang="en-GB" sz="1200"/>
              <a:t>Institution of the Delian League 478</a:t>
            </a:r>
          </a:p>
        </p:txBody>
      </p:sp>
      <p:sp>
        <p:nvSpPr>
          <p:cNvPr id="63498" name="AutoShape 10"/>
          <p:cNvSpPr>
            <a:spLocks noChangeArrowheads="1"/>
          </p:cNvSpPr>
          <p:nvPr/>
        </p:nvSpPr>
        <p:spPr bwMode="auto">
          <a:xfrm>
            <a:off x="684213" y="5300663"/>
            <a:ext cx="720725" cy="1557337"/>
          </a:xfrm>
          <a:prstGeom prst="wedgeRectCallout">
            <a:avLst>
              <a:gd name="adj1" fmla="val -50662"/>
              <a:gd name="adj2" fmla="val -126759"/>
            </a:avLst>
          </a:prstGeom>
          <a:solidFill>
            <a:schemeClr val="accent1"/>
          </a:solidFill>
          <a:ln w="9525" algn="ctr">
            <a:solidFill>
              <a:schemeClr val="tx1"/>
            </a:solidFill>
            <a:miter lim="800000"/>
            <a:headEnd/>
            <a:tailEnd/>
          </a:ln>
          <a:effectLst/>
        </p:spPr>
        <p:txBody>
          <a:bodyPr/>
          <a:lstStyle/>
          <a:p>
            <a:r>
              <a:rPr lang="en-GB" sz="1200"/>
              <a:t>Capture of Eion and Skyros by Athens 476/5</a:t>
            </a:r>
          </a:p>
        </p:txBody>
      </p:sp>
      <p:sp>
        <p:nvSpPr>
          <p:cNvPr id="63499" name="Oval 11"/>
          <p:cNvSpPr>
            <a:spLocks noChangeArrowheads="1"/>
          </p:cNvSpPr>
          <p:nvPr/>
        </p:nvSpPr>
        <p:spPr bwMode="auto">
          <a:xfrm>
            <a:off x="1258888" y="4076700"/>
            <a:ext cx="144462"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3500" name="AutoShape 12"/>
          <p:cNvSpPr>
            <a:spLocks noChangeArrowheads="1"/>
          </p:cNvSpPr>
          <p:nvPr/>
        </p:nvSpPr>
        <p:spPr bwMode="auto">
          <a:xfrm>
            <a:off x="1403350" y="4868863"/>
            <a:ext cx="647700" cy="1989137"/>
          </a:xfrm>
          <a:prstGeom prst="wedgeRectCallout">
            <a:avLst>
              <a:gd name="adj1" fmla="val -66667"/>
              <a:gd name="adj2" fmla="val -86315"/>
            </a:avLst>
          </a:prstGeom>
          <a:solidFill>
            <a:schemeClr val="accent1"/>
          </a:solidFill>
          <a:ln w="9525" algn="ctr">
            <a:solidFill>
              <a:schemeClr val="tx1"/>
            </a:solidFill>
            <a:miter lim="800000"/>
            <a:headEnd/>
            <a:tailEnd/>
          </a:ln>
          <a:effectLst/>
        </p:spPr>
        <p:txBody>
          <a:bodyPr/>
          <a:lstStyle/>
          <a:p>
            <a:r>
              <a:rPr lang="en-GB" sz="1200"/>
              <a:t>Suppression of Naxian Revolt, early 460s</a:t>
            </a:r>
          </a:p>
        </p:txBody>
      </p:sp>
      <p:sp>
        <p:nvSpPr>
          <p:cNvPr id="63501" name="AutoShape 13"/>
          <p:cNvSpPr>
            <a:spLocks noChangeArrowheads="1"/>
          </p:cNvSpPr>
          <p:nvPr/>
        </p:nvSpPr>
        <p:spPr bwMode="auto">
          <a:xfrm>
            <a:off x="971550" y="1125538"/>
            <a:ext cx="792163" cy="1438275"/>
          </a:xfrm>
          <a:prstGeom prst="wedgeRectCallout">
            <a:avLst>
              <a:gd name="adj1" fmla="val -43787"/>
              <a:gd name="adj2" fmla="val 158056"/>
            </a:avLst>
          </a:prstGeom>
          <a:solidFill>
            <a:schemeClr val="accent1"/>
          </a:solidFill>
          <a:ln w="9525" algn="ctr">
            <a:solidFill>
              <a:schemeClr val="tx1"/>
            </a:solidFill>
            <a:miter lim="800000"/>
            <a:headEnd/>
            <a:tailEnd/>
          </a:ln>
          <a:effectLst/>
        </p:spPr>
        <p:txBody>
          <a:bodyPr/>
          <a:lstStyle/>
          <a:p>
            <a:r>
              <a:rPr lang="en-GB" sz="1200"/>
              <a:t>Coercion of Karystos in Euboea, late 470s</a:t>
            </a:r>
          </a:p>
        </p:txBody>
      </p:sp>
      <p:sp>
        <p:nvSpPr>
          <p:cNvPr id="63502" name="AutoShape 14"/>
          <p:cNvSpPr>
            <a:spLocks noChangeArrowheads="1"/>
          </p:cNvSpPr>
          <p:nvPr/>
        </p:nvSpPr>
        <p:spPr bwMode="auto">
          <a:xfrm>
            <a:off x="1763713" y="1125538"/>
            <a:ext cx="792162" cy="1152525"/>
          </a:xfrm>
          <a:prstGeom prst="wedgeRectCallout">
            <a:avLst>
              <a:gd name="adj1" fmla="val -58417"/>
              <a:gd name="adj2" fmla="val 211847"/>
            </a:avLst>
          </a:prstGeom>
          <a:solidFill>
            <a:schemeClr val="accent1"/>
          </a:solidFill>
          <a:ln w="9525" algn="ctr">
            <a:solidFill>
              <a:schemeClr val="tx1"/>
            </a:solidFill>
            <a:miter lim="800000"/>
            <a:headEnd/>
            <a:tailEnd/>
          </a:ln>
          <a:effectLst/>
        </p:spPr>
        <p:txBody>
          <a:bodyPr/>
          <a:lstStyle/>
          <a:p>
            <a:r>
              <a:rPr lang="en-GB" sz="1200"/>
              <a:t>Battle of Eurymedon, c467</a:t>
            </a:r>
          </a:p>
        </p:txBody>
      </p:sp>
      <p:sp>
        <p:nvSpPr>
          <p:cNvPr id="63503" name="Oval 15"/>
          <p:cNvSpPr>
            <a:spLocks noChangeArrowheads="1"/>
          </p:cNvSpPr>
          <p:nvPr/>
        </p:nvSpPr>
        <p:spPr bwMode="auto">
          <a:xfrm>
            <a:off x="16192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3504" name="Oval 16"/>
          <p:cNvSpPr>
            <a:spLocks noChangeArrowheads="1"/>
          </p:cNvSpPr>
          <p:nvPr/>
        </p:nvSpPr>
        <p:spPr bwMode="auto">
          <a:xfrm>
            <a:off x="1908175"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3505" name="AutoShape 17"/>
          <p:cNvSpPr>
            <a:spLocks noChangeArrowheads="1"/>
          </p:cNvSpPr>
          <p:nvPr/>
        </p:nvSpPr>
        <p:spPr bwMode="auto">
          <a:xfrm>
            <a:off x="2051050" y="5705475"/>
            <a:ext cx="504825" cy="1152525"/>
          </a:xfrm>
          <a:prstGeom prst="wedgeRectCallout">
            <a:avLst>
              <a:gd name="adj1" fmla="val -71069"/>
              <a:gd name="adj2" fmla="val -184162"/>
            </a:avLst>
          </a:prstGeom>
          <a:solidFill>
            <a:schemeClr val="accent1"/>
          </a:solidFill>
          <a:ln w="9525" algn="ctr">
            <a:solidFill>
              <a:schemeClr val="tx1"/>
            </a:solidFill>
            <a:miter lim="800000"/>
            <a:headEnd/>
            <a:tailEnd/>
          </a:ln>
          <a:effectLst/>
        </p:spPr>
        <p:txBody>
          <a:bodyPr/>
          <a:lstStyle/>
          <a:p>
            <a:r>
              <a:rPr lang="en-GB" sz="1200"/>
              <a:t>Thasian Revolt, </a:t>
            </a:r>
          </a:p>
          <a:p>
            <a:r>
              <a:rPr lang="en-GB" sz="1200"/>
              <a:t>465-463 </a:t>
            </a:r>
          </a:p>
        </p:txBody>
      </p:sp>
      <p:sp>
        <p:nvSpPr>
          <p:cNvPr id="63506" name="AutoShape 18"/>
          <p:cNvSpPr>
            <a:spLocks noChangeArrowheads="1"/>
          </p:cNvSpPr>
          <p:nvPr/>
        </p:nvSpPr>
        <p:spPr bwMode="auto">
          <a:xfrm>
            <a:off x="2627313" y="1125538"/>
            <a:ext cx="504825" cy="2087562"/>
          </a:xfrm>
          <a:prstGeom prst="wedgeRectCallout">
            <a:avLst>
              <a:gd name="adj1" fmla="val -183019"/>
              <a:gd name="adj2" fmla="val 93116"/>
            </a:avLst>
          </a:prstGeom>
          <a:solidFill>
            <a:schemeClr val="accent1"/>
          </a:solidFill>
          <a:ln w="9525" algn="ctr">
            <a:solidFill>
              <a:schemeClr val="tx1"/>
            </a:solidFill>
            <a:miter lim="800000"/>
            <a:headEnd/>
            <a:tailEnd/>
          </a:ln>
          <a:effectLst/>
        </p:spPr>
        <p:txBody>
          <a:bodyPr/>
          <a:lstStyle/>
          <a:p>
            <a:r>
              <a:rPr lang="en-GB" sz="1200"/>
              <a:t>First effort to colonise Amphipolis, c465 </a:t>
            </a:r>
          </a:p>
        </p:txBody>
      </p:sp>
      <p:sp>
        <p:nvSpPr>
          <p:cNvPr id="63507" name="Oval 19"/>
          <p:cNvSpPr>
            <a:spLocks noChangeArrowheads="1"/>
          </p:cNvSpPr>
          <p:nvPr/>
        </p:nvSpPr>
        <p:spPr bwMode="auto">
          <a:xfrm>
            <a:off x="20510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3508" name="AutoShape 20"/>
          <p:cNvSpPr>
            <a:spLocks noChangeArrowheads="1"/>
          </p:cNvSpPr>
          <p:nvPr/>
        </p:nvSpPr>
        <p:spPr bwMode="auto">
          <a:xfrm>
            <a:off x="2555875" y="5705475"/>
            <a:ext cx="647700" cy="1152525"/>
          </a:xfrm>
          <a:prstGeom prst="wedgeRectCallout">
            <a:avLst>
              <a:gd name="adj1" fmla="val -119116"/>
              <a:gd name="adj2" fmla="val -184162"/>
            </a:avLst>
          </a:prstGeom>
          <a:solidFill>
            <a:schemeClr val="accent1"/>
          </a:solidFill>
          <a:ln w="9525" algn="ctr">
            <a:solidFill>
              <a:schemeClr val="tx1"/>
            </a:solidFill>
            <a:miter lim="800000"/>
            <a:headEnd/>
            <a:tailEnd/>
          </a:ln>
          <a:effectLst/>
        </p:spPr>
        <p:txBody>
          <a:bodyPr/>
          <a:lstStyle/>
          <a:p>
            <a:r>
              <a:rPr lang="en-GB" sz="1200"/>
              <a:t>Helot Revolt at Ithome,</a:t>
            </a:r>
          </a:p>
          <a:p>
            <a:r>
              <a:rPr lang="en-GB" sz="1200"/>
              <a:t>c465 </a:t>
            </a:r>
          </a:p>
        </p:txBody>
      </p:sp>
      <p:sp>
        <p:nvSpPr>
          <p:cNvPr id="63509" name="AutoShape 21"/>
          <p:cNvSpPr>
            <a:spLocks noChangeArrowheads="1"/>
          </p:cNvSpPr>
          <p:nvPr/>
        </p:nvSpPr>
        <p:spPr bwMode="auto">
          <a:xfrm>
            <a:off x="3132138" y="1052513"/>
            <a:ext cx="647700" cy="2016125"/>
          </a:xfrm>
          <a:prstGeom prst="wedgeRectCallout">
            <a:avLst>
              <a:gd name="adj1" fmla="val -141421"/>
              <a:gd name="adj2" fmla="val 103620"/>
            </a:avLst>
          </a:prstGeom>
          <a:solidFill>
            <a:schemeClr val="accent1"/>
          </a:solidFill>
          <a:ln w="9525" algn="ctr">
            <a:solidFill>
              <a:schemeClr val="tx1"/>
            </a:solidFill>
            <a:miter lim="800000"/>
            <a:headEnd/>
            <a:tailEnd/>
          </a:ln>
          <a:effectLst/>
        </p:spPr>
        <p:txBody>
          <a:bodyPr/>
          <a:lstStyle/>
          <a:p>
            <a:r>
              <a:rPr lang="en-GB" sz="1200"/>
              <a:t>Athens settles the helots at Naupaktos,</a:t>
            </a:r>
          </a:p>
          <a:p>
            <a:r>
              <a:rPr lang="en-GB" sz="1200"/>
              <a:t>Late 460s</a:t>
            </a:r>
          </a:p>
        </p:txBody>
      </p:sp>
      <p:sp>
        <p:nvSpPr>
          <p:cNvPr id="63510" name="Oval 22"/>
          <p:cNvSpPr>
            <a:spLocks noChangeArrowheads="1"/>
          </p:cNvSpPr>
          <p:nvPr/>
        </p:nvSpPr>
        <p:spPr bwMode="auto">
          <a:xfrm>
            <a:off x="2484438" y="4076700"/>
            <a:ext cx="144462"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3511" name="AutoShape 23"/>
          <p:cNvSpPr>
            <a:spLocks noChangeArrowheads="1"/>
          </p:cNvSpPr>
          <p:nvPr/>
        </p:nvSpPr>
        <p:spPr bwMode="auto">
          <a:xfrm>
            <a:off x="3851275" y="1125538"/>
            <a:ext cx="649288" cy="1943100"/>
          </a:xfrm>
          <a:prstGeom prst="wedgeRectCallout">
            <a:avLst>
              <a:gd name="adj1" fmla="val -224815"/>
              <a:gd name="adj2" fmla="val 104083"/>
            </a:avLst>
          </a:prstGeom>
          <a:solidFill>
            <a:schemeClr val="accent1"/>
          </a:solidFill>
          <a:ln w="9525" algn="ctr">
            <a:solidFill>
              <a:schemeClr val="tx1"/>
            </a:solidFill>
            <a:miter lim="800000"/>
            <a:headEnd/>
            <a:tailEnd/>
          </a:ln>
          <a:effectLst/>
        </p:spPr>
        <p:txBody>
          <a:bodyPr/>
          <a:lstStyle/>
          <a:p>
            <a:r>
              <a:rPr lang="en-GB" sz="1000"/>
              <a:t>Megara leaves the Peloponnesian League and enters the Delian League,</a:t>
            </a:r>
          </a:p>
          <a:p>
            <a:r>
              <a:rPr lang="en-GB" sz="1000"/>
              <a:t>c461</a:t>
            </a:r>
          </a:p>
        </p:txBody>
      </p:sp>
      <p:sp>
        <p:nvSpPr>
          <p:cNvPr id="63512" name="Oval 24"/>
          <p:cNvSpPr>
            <a:spLocks noChangeArrowheads="1"/>
          </p:cNvSpPr>
          <p:nvPr/>
        </p:nvSpPr>
        <p:spPr bwMode="auto">
          <a:xfrm>
            <a:off x="2627313" y="4076700"/>
            <a:ext cx="144462"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3513" name="AutoShape 25"/>
          <p:cNvSpPr>
            <a:spLocks noChangeArrowheads="1"/>
          </p:cNvSpPr>
          <p:nvPr/>
        </p:nvSpPr>
        <p:spPr bwMode="auto">
          <a:xfrm>
            <a:off x="3203575" y="5589588"/>
            <a:ext cx="2016125" cy="1268412"/>
          </a:xfrm>
          <a:prstGeom prst="wedgeRectCallout">
            <a:avLst>
              <a:gd name="adj1" fmla="val -65042"/>
              <a:gd name="adj2" fmla="val -162639"/>
            </a:avLst>
          </a:prstGeom>
          <a:solidFill>
            <a:srgbClr val="FFFF99"/>
          </a:solidFill>
          <a:ln w="9525" algn="ctr">
            <a:solidFill>
              <a:schemeClr val="tx1"/>
            </a:solidFill>
            <a:miter lim="800000"/>
            <a:headEnd/>
            <a:tailEnd/>
          </a:ln>
          <a:effectLst/>
        </p:spPr>
        <p:txBody>
          <a:bodyPr/>
          <a:lstStyle/>
          <a:p>
            <a:r>
              <a:rPr lang="en-GB"/>
              <a:t>The First Peloponnesian War, 460-446 BCE </a:t>
            </a:r>
          </a:p>
        </p:txBody>
      </p:sp>
      <p:sp>
        <p:nvSpPr>
          <p:cNvPr id="63514" name="Line 26"/>
          <p:cNvSpPr>
            <a:spLocks noChangeShapeType="1"/>
          </p:cNvSpPr>
          <p:nvPr/>
        </p:nvSpPr>
        <p:spPr bwMode="auto">
          <a:xfrm>
            <a:off x="2843213" y="4149725"/>
            <a:ext cx="1728787" cy="0"/>
          </a:xfrm>
          <a:prstGeom prst="line">
            <a:avLst/>
          </a:prstGeom>
          <a:noFill/>
          <a:ln w="63500">
            <a:solidFill>
              <a:srgbClr val="FFFF00"/>
            </a:solidFill>
            <a:round/>
            <a:headEnd/>
            <a:tailEnd/>
          </a:ln>
          <a:effectLst/>
        </p:spPr>
        <p:txBody>
          <a:bodyPr/>
          <a:lstStyle/>
          <a:p>
            <a:endParaRPr lang="en-GB"/>
          </a:p>
        </p:txBody>
      </p:sp>
      <p:sp>
        <p:nvSpPr>
          <p:cNvPr id="63515" name="Oval 27"/>
          <p:cNvSpPr>
            <a:spLocks noChangeArrowheads="1"/>
          </p:cNvSpPr>
          <p:nvPr/>
        </p:nvSpPr>
        <p:spPr bwMode="auto">
          <a:xfrm>
            <a:off x="2987675" y="4076700"/>
            <a:ext cx="144463" cy="123825"/>
          </a:xfrm>
          <a:prstGeom prst="ellipse">
            <a:avLst/>
          </a:prstGeom>
          <a:solidFill>
            <a:srgbClr val="800080"/>
          </a:solidFill>
          <a:ln w="9525">
            <a:solidFill>
              <a:srgbClr val="800080"/>
            </a:solidFill>
            <a:round/>
            <a:headEnd/>
            <a:tailEnd/>
          </a:ln>
          <a:effectLst/>
        </p:spPr>
        <p:txBody>
          <a:bodyPr wrap="none" anchor="ctr"/>
          <a:lstStyle/>
          <a:p>
            <a:endParaRPr lang="en-GB"/>
          </a:p>
        </p:txBody>
      </p:sp>
      <p:sp>
        <p:nvSpPr>
          <p:cNvPr id="63516" name="AutoShape 28"/>
          <p:cNvSpPr>
            <a:spLocks noChangeArrowheads="1"/>
          </p:cNvSpPr>
          <p:nvPr/>
        </p:nvSpPr>
        <p:spPr bwMode="auto">
          <a:xfrm>
            <a:off x="4932363" y="1412875"/>
            <a:ext cx="1152525" cy="1584325"/>
          </a:xfrm>
          <a:prstGeom prst="wedgeRectCallout">
            <a:avLst>
              <a:gd name="adj1" fmla="val -210056"/>
              <a:gd name="adj2" fmla="val 121542"/>
            </a:avLst>
          </a:prstGeom>
          <a:solidFill>
            <a:srgbClr val="CC99FF"/>
          </a:solidFill>
          <a:ln w="9525" algn="ctr">
            <a:solidFill>
              <a:schemeClr val="tx1"/>
            </a:solidFill>
            <a:miter lim="800000"/>
            <a:headEnd/>
            <a:tailEnd/>
          </a:ln>
          <a:effectLst/>
        </p:spPr>
        <p:txBody>
          <a:bodyPr/>
          <a:lstStyle/>
          <a:p>
            <a:r>
              <a:rPr lang="en-GB"/>
              <a:t>Athens attacks Aigina, 458 BCE </a:t>
            </a:r>
          </a:p>
        </p:txBody>
      </p:sp>
      <p:sp>
        <p:nvSpPr>
          <p:cNvPr id="63517" name="Line 29"/>
          <p:cNvSpPr>
            <a:spLocks noChangeShapeType="1"/>
          </p:cNvSpPr>
          <p:nvPr/>
        </p:nvSpPr>
        <p:spPr bwMode="auto">
          <a:xfrm>
            <a:off x="2843213" y="4149725"/>
            <a:ext cx="576262" cy="0"/>
          </a:xfrm>
          <a:prstGeom prst="line">
            <a:avLst/>
          </a:prstGeom>
          <a:noFill/>
          <a:ln w="44450">
            <a:solidFill>
              <a:srgbClr val="33CCCC"/>
            </a:solidFill>
            <a:round/>
            <a:headEnd/>
            <a:tailEnd/>
          </a:ln>
          <a:effectLst/>
        </p:spPr>
        <p:txBody>
          <a:bodyPr/>
          <a:lstStyle/>
          <a:p>
            <a:endParaRPr lang="en-GB"/>
          </a:p>
        </p:txBody>
      </p:sp>
      <p:sp>
        <p:nvSpPr>
          <p:cNvPr id="63518" name="AutoShape 30"/>
          <p:cNvSpPr>
            <a:spLocks noChangeArrowheads="1"/>
          </p:cNvSpPr>
          <p:nvPr/>
        </p:nvSpPr>
        <p:spPr bwMode="auto">
          <a:xfrm>
            <a:off x="5364163" y="4365625"/>
            <a:ext cx="2016125" cy="1268413"/>
          </a:xfrm>
          <a:prstGeom prst="wedgeRectCallout">
            <a:avLst>
              <a:gd name="adj1" fmla="val -150787"/>
              <a:gd name="adj2" fmla="val -67023"/>
            </a:avLst>
          </a:prstGeom>
          <a:solidFill>
            <a:srgbClr val="CCFFFF"/>
          </a:solidFill>
          <a:ln w="9525" algn="ctr">
            <a:solidFill>
              <a:schemeClr val="tx1"/>
            </a:solidFill>
            <a:miter lim="800000"/>
            <a:headEnd/>
            <a:tailEnd/>
          </a:ln>
          <a:effectLst/>
        </p:spPr>
        <p:txBody>
          <a:bodyPr/>
          <a:lstStyle/>
          <a:p>
            <a:r>
              <a:rPr lang="en-GB"/>
              <a:t>The Egyptian Expedition, c460-454 BCE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The Egyptian Expedition</a:t>
            </a:r>
          </a:p>
        </p:txBody>
      </p:sp>
      <p:sp>
        <p:nvSpPr>
          <p:cNvPr id="51203" name="Rectangle 3"/>
          <p:cNvSpPr>
            <a:spLocks noGrp="1" noChangeArrowheads="1"/>
          </p:cNvSpPr>
          <p:nvPr>
            <p:ph sz="quarter" idx="1"/>
          </p:nvPr>
        </p:nvSpPr>
        <p:spPr/>
        <p:txBody>
          <a:bodyPr/>
          <a:lstStyle/>
          <a:p>
            <a:r>
              <a:rPr lang="en-GB"/>
              <a:t>Simultaneously with the First Peloponnesian War, the Athenians were also fighting a war in Egypt supporting Inaros’ rebellion from Persia. </a:t>
            </a:r>
          </a:p>
          <a:p>
            <a:r>
              <a:rPr lang="en-GB"/>
              <a:t>This expedition lasted from c460 to 454 BCE and the Athenians, and their allies, eventually lost a large part of the their fleet at Memphis.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t>The Long Walls </a:t>
            </a:r>
          </a:p>
        </p:txBody>
      </p:sp>
      <p:sp>
        <p:nvSpPr>
          <p:cNvPr id="52227" name="Rectangle 3"/>
          <p:cNvSpPr>
            <a:spLocks noGrp="1" noChangeArrowheads="1"/>
          </p:cNvSpPr>
          <p:nvPr>
            <p:ph sz="quarter" idx="1"/>
          </p:nvPr>
        </p:nvSpPr>
        <p:spPr/>
        <p:txBody>
          <a:bodyPr/>
          <a:lstStyle/>
          <a:p>
            <a:r>
              <a:rPr lang="en-GB" dirty="0"/>
              <a:t>About this time the Athenians began to build their Long Walls extending to the sea, one to the harbour of </a:t>
            </a:r>
            <a:r>
              <a:rPr lang="en-GB" dirty="0" err="1"/>
              <a:t>Phalerum</a:t>
            </a:r>
            <a:r>
              <a:rPr lang="en-GB" dirty="0"/>
              <a:t>, and the other to the Piraeus. Thucydides </a:t>
            </a:r>
            <a:r>
              <a:rPr lang="en-GB" dirty="0" smtClean="0"/>
              <a:t>1.107</a:t>
            </a:r>
          </a:p>
          <a:p>
            <a:pPr>
              <a:lnSpc>
                <a:spcPct val="90000"/>
              </a:lnSpc>
            </a:pPr>
            <a:r>
              <a:rPr lang="en-GB" dirty="0"/>
              <a:t>Although in the first years of the First Peloponnesian War, the Athenians were more successful than the Peloponnesians (led mainly by Corinth), they still found it necessary to build the Long Walls.</a:t>
            </a:r>
          </a:p>
          <a:p>
            <a:pPr>
              <a:lnSpc>
                <a:spcPct val="90000"/>
              </a:lnSpc>
            </a:pPr>
            <a:r>
              <a:rPr lang="en-GB" dirty="0"/>
              <a:t>The Long Walls made certain that if </a:t>
            </a:r>
            <a:r>
              <a:rPr lang="en-GB" dirty="0" err="1"/>
              <a:t>Attika</a:t>
            </a:r>
            <a:r>
              <a:rPr lang="en-GB" dirty="0"/>
              <a:t> were invaded by land, Athens would not be cut off from its fleet and sea-borne trade. </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0" y="0"/>
            <a:ext cx="9144000" cy="1143000"/>
          </a:xfrm>
        </p:spPr>
        <p:txBody>
          <a:bodyPr/>
          <a:lstStyle/>
          <a:p>
            <a:r>
              <a:rPr lang="en-GB" sz="3500"/>
              <a:t>Sparta enters the  First Peloponnesian War</a:t>
            </a:r>
            <a:r>
              <a:rPr lang="en-GB" sz="4000"/>
              <a:t> </a:t>
            </a:r>
          </a:p>
        </p:txBody>
      </p:sp>
      <p:sp>
        <p:nvSpPr>
          <p:cNvPr id="54275" name="Rectangle 3"/>
          <p:cNvSpPr>
            <a:spLocks noGrp="1" noChangeArrowheads="1"/>
          </p:cNvSpPr>
          <p:nvPr>
            <p:ph sz="quarter" idx="1"/>
          </p:nvPr>
        </p:nvSpPr>
        <p:spPr>
          <a:xfrm>
            <a:off x="0" y="1285860"/>
            <a:ext cx="9144000" cy="5572140"/>
          </a:xfrm>
        </p:spPr>
        <p:txBody>
          <a:bodyPr/>
          <a:lstStyle/>
          <a:p>
            <a:pPr>
              <a:lnSpc>
                <a:spcPct val="80000"/>
              </a:lnSpc>
            </a:pPr>
            <a:r>
              <a:rPr lang="en-GB" sz="1800" dirty="0"/>
              <a:t>] Meanwhile the </a:t>
            </a:r>
            <a:r>
              <a:rPr lang="en-GB" sz="1800" dirty="0" err="1"/>
              <a:t>Phocians</a:t>
            </a:r>
            <a:r>
              <a:rPr lang="en-GB" sz="1800" dirty="0"/>
              <a:t> made an expedition against Doris, the old home of the </a:t>
            </a:r>
            <a:r>
              <a:rPr lang="en-GB" sz="1800" dirty="0" err="1"/>
              <a:t>Lacedaemonians</a:t>
            </a:r>
            <a:r>
              <a:rPr lang="en-GB" sz="1800" dirty="0"/>
              <a:t>, containing the towns of </a:t>
            </a:r>
            <a:r>
              <a:rPr lang="en-GB" sz="1800" dirty="0" err="1"/>
              <a:t>Boeum</a:t>
            </a:r>
            <a:r>
              <a:rPr lang="en-GB" sz="1800" dirty="0"/>
              <a:t>, </a:t>
            </a:r>
            <a:r>
              <a:rPr lang="en-GB" sz="1800" dirty="0" err="1"/>
              <a:t>Kitinium</a:t>
            </a:r>
            <a:r>
              <a:rPr lang="en-GB" sz="1800" dirty="0"/>
              <a:t>, and </a:t>
            </a:r>
            <a:r>
              <a:rPr lang="en-GB" sz="1800" dirty="0" err="1"/>
              <a:t>Erineum</a:t>
            </a:r>
            <a:r>
              <a:rPr lang="en-GB" sz="1800" dirty="0"/>
              <a:t>. They had taken one of these towns, when the </a:t>
            </a:r>
            <a:r>
              <a:rPr lang="en-GB" sz="1800" dirty="0" err="1"/>
              <a:t>Lacedaemonians</a:t>
            </a:r>
            <a:r>
              <a:rPr lang="en-GB" sz="1800" dirty="0"/>
              <a:t> under </a:t>
            </a:r>
            <a:r>
              <a:rPr lang="en-GB" sz="1800" dirty="0" err="1"/>
              <a:t>Nicomedes</a:t>
            </a:r>
            <a:r>
              <a:rPr lang="en-GB" sz="1800" dirty="0"/>
              <a:t>, son of </a:t>
            </a:r>
            <a:r>
              <a:rPr lang="en-GB" sz="1800" dirty="0" err="1"/>
              <a:t>Cleombrotus</a:t>
            </a:r>
            <a:r>
              <a:rPr lang="en-GB" sz="1800" dirty="0"/>
              <a:t>, commanding for King </a:t>
            </a:r>
            <a:r>
              <a:rPr lang="en-GB" sz="1800" dirty="0" err="1"/>
              <a:t>Pleistoanax</a:t>
            </a:r>
            <a:r>
              <a:rPr lang="en-GB" sz="1800" dirty="0"/>
              <a:t>, son of Pausanias, who was still a minor, came to the aid of the </a:t>
            </a:r>
            <a:r>
              <a:rPr lang="en-GB" sz="1800" dirty="0" err="1"/>
              <a:t>Dorians</a:t>
            </a:r>
            <a:r>
              <a:rPr lang="en-GB" sz="1800" dirty="0"/>
              <a:t> with fifteen hundred heavy infantry of their own, and ten thousand of their allies. After compelling the </a:t>
            </a:r>
            <a:r>
              <a:rPr lang="en-GB" sz="1800" dirty="0" err="1"/>
              <a:t>Phocians</a:t>
            </a:r>
            <a:r>
              <a:rPr lang="en-GB" sz="1800" dirty="0"/>
              <a:t> to restore the town on conditions, they began their retreat. [3] </a:t>
            </a:r>
            <a:r>
              <a:rPr lang="en-GB" sz="1800" b="1" dirty="0"/>
              <a:t>The route by sea, across the </a:t>
            </a:r>
            <a:r>
              <a:rPr lang="en-GB" sz="1800" b="1" dirty="0" err="1"/>
              <a:t>Crissaean</a:t>
            </a:r>
            <a:r>
              <a:rPr lang="en-GB" sz="1800" b="1" dirty="0"/>
              <a:t> gulf, exposed them to the risk of being stopped by the Athenian fleet; that across </a:t>
            </a:r>
            <a:r>
              <a:rPr lang="en-GB" sz="1800" b="1" dirty="0" err="1"/>
              <a:t>Geraneia</a:t>
            </a:r>
            <a:r>
              <a:rPr lang="en-GB" sz="1800" b="1" dirty="0"/>
              <a:t> seemed scarcely safe, the Athenians holding Megara and </a:t>
            </a:r>
            <a:r>
              <a:rPr lang="en-GB" sz="1800" b="1" dirty="0" err="1"/>
              <a:t>Pegae</a:t>
            </a:r>
            <a:r>
              <a:rPr lang="en-GB" sz="1800" dirty="0"/>
              <a:t>. For the pass was a difficult one, and was always guarded by the Athenians; and, in the present instance, the </a:t>
            </a:r>
            <a:r>
              <a:rPr lang="en-GB" sz="1800" dirty="0" err="1"/>
              <a:t>Lacedaemonians</a:t>
            </a:r>
            <a:r>
              <a:rPr lang="en-GB" sz="1800" dirty="0"/>
              <a:t> had information that they meant to dispute their passage. [4] So they resolved to remain in Boeotia, and to consider which would be the safest line of march. They had also another reason for this resolve. Secret encouragement had been given them by a party in Athens, who hoped to put an end to the reign of democracy and the building of the long walls. [5] Meanwhile the Athenians marched against them with their whole levy and a thousand </a:t>
            </a:r>
            <a:r>
              <a:rPr lang="en-GB" sz="1800" dirty="0" err="1"/>
              <a:t>Argives</a:t>
            </a:r>
            <a:r>
              <a:rPr lang="en-GB" sz="1800" dirty="0"/>
              <a:t> and the respective contingents of the rest of their allies. Altogether they were fourteen thousand strong. [6] The march was prompted by the notion that the </a:t>
            </a:r>
            <a:r>
              <a:rPr lang="en-GB" sz="1800" dirty="0" err="1"/>
              <a:t>Lacedaemonians</a:t>
            </a:r>
            <a:r>
              <a:rPr lang="en-GB" sz="1800" dirty="0"/>
              <a:t> were at a loss how to effect their passage, and also by suspicions of an attempt to overthrow the democracy. [7] Some cavalry also joined the Athenians from their </a:t>
            </a:r>
            <a:r>
              <a:rPr lang="en-GB" sz="1800" dirty="0" err="1"/>
              <a:t>Thessalian</a:t>
            </a:r>
            <a:r>
              <a:rPr lang="en-GB" sz="1800" dirty="0"/>
              <a:t> allies; but these went over to the </a:t>
            </a:r>
            <a:r>
              <a:rPr lang="en-GB" sz="1800" dirty="0" err="1"/>
              <a:t>Lacedaemonians</a:t>
            </a:r>
            <a:r>
              <a:rPr lang="en-GB" sz="1800" dirty="0"/>
              <a:t> during the battle. CVIII. </a:t>
            </a:r>
            <a:r>
              <a:rPr lang="en-GB" sz="1800" b="1" dirty="0"/>
              <a:t>The battle was fought at Tanagra in Boeotia. After heavy loss on both sides victory declared for the </a:t>
            </a:r>
            <a:r>
              <a:rPr lang="en-GB" sz="1800" b="1" dirty="0" err="1"/>
              <a:t>Lacedaemonians</a:t>
            </a:r>
            <a:r>
              <a:rPr lang="en-GB" sz="1800" b="1" dirty="0"/>
              <a:t> and their allies</a:t>
            </a:r>
            <a:r>
              <a:rPr lang="en-GB" sz="1800" dirty="0"/>
              <a:t>. Thucydides 1.107-8</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a:t>Athenian Losses</a:t>
            </a:r>
          </a:p>
        </p:txBody>
      </p:sp>
      <p:sp>
        <p:nvSpPr>
          <p:cNvPr id="55299" name="Rectangle 3"/>
          <p:cNvSpPr>
            <a:spLocks noGrp="1" noChangeArrowheads="1"/>
          </p:cNvSpPr>
          <p:nvPr>
            <p:ph sz="quarter" idx="1"/>
          </p:nvPr>
        </p:nvSpPr>
        <p:spPr/>
        <p:txBody>
          <a:bodyPr/>
          <a:lstStyle/>
          <a:p>
            <a:r>
              <a:rPr lang="en-GB"/>
              <a:t>Although Athens was doing well in the beginning of the First Peloponnesian War, the entrance of Sparta into the war changed the tide. </a:t>
            </a:r>
          </a:p>
          <a:p>
            <a:r>
              <a:rPr lang="en-GB"/>
              <a:t>The Athenians lost Boiotia, Euboia revolted and had to be put down, Megara revolted and Athens lost a big part of its fleet at Egypt.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642910" y="0"/>
            <a:ext cx="7772400" cy="1143000"/>
          </a:xfrm>
        </p:spPr>
        <p:txBody>
          <a:bodyPr/>
          <a:lstStyle/>
          <a:p>
            <a:r>
              <a:rPr lang="en-GB" dirty="0"/>
              <a:t>The Pentekontaetia: Timeline</a:t>
            </a:r>
          </a:p>
        </p:txBody>
      </p:sp>
      <p:sp>
        <p:nvSpPr>
          <p:cNvPr id="64515" name="Line 3"/>
          <p:cNvSpPr>
            <a:spLocks noChangeShapeType="1"/>
          </p:cNvSpPr>
          <p:nvPr/>
        </p:nvSpPr>
        <p:spPr bwMode="auto">
          <a:xfrm>
            <a:off x="107950" y="4149725"/>
            <a:ext cx="8712200" cy="0"/>
          </a:xfrm>
          <a:prstGeom prst="line">
            <a:avLst/>
          </a:prstGeom>
          <a:noFill/>
          <a:ln w="92075">
            <a:solidFill>
              <a:schemeClr val="tx1"/>
            </a:solidFill>
            <a:round/>
            <a:headEnd/>
            <a:tailEnd/>
          </a:ln>
          <a:effectLst/>
        </p:spPr>
        <p:txBody>
          <a:bodyPr/>
          <a:lstStyle/>
          <a:p>
            <a:endParaRPr lang="en-GB"/>
          </a:p>
        </p:txBody>
      </p:sp>
      <p:sp>
        <p:nvSpPr>
          <p:cNvPr id="64516" name="Oval 4"/>
          <p:cNvSpPr>
            <a:spLocks noChangeArrowheads="1"/>
          </p:cNvSpPr>
          <p:nvPr/>
        </p:nvSpPr>
        <p:spPr bwMode="auto">
          <a:xfrm>
            <a:off x="1079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4517" name="Oval 5"/>
          <p:cNvSpPr>
            <a:spLocks noChangeArrowheads="1"/>
          </p:cNvSpPr>
          <p:nvPr/>
        </p:nvSpPr>
        <p:spPr bwMode="auto">
          <a:xfrm>
            <a:off x="9715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4518" name="Oval 6"/>
          <p:cNvSpPr>
            <a:spLocks noChangeArrowheads="1"/>
          </p:cNvSpPr>
          <p:nvPr/>
        </p:nvSpPr>
        <p:spPr bwMode="auto">
          <a:xfrm>
            <a:off x="3238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4519" name="AutoShape 7"/>
          <p:cNvSpPr>
            <a:spLocks noChangeArrowheads="1"/>
          </p:cNvSpPr>
          <p:nvPr/>
        </p:nvSpPr>
        <p:spPr bwMode="auto">
          <a:xfrm>
            <a:off x="0" y="5949950"/>
            <a:ext cx="684213" cy="908050"/>
          </a:xfrm>
          <a:prstGeom prst="wedgeRectCallout">
            <a:avLst>
              <a:gd name="adj1" fmla="val -28884"/>
              <a:gd name="adj2" fmla="val -246505"/>
            </a:avLst>
          </a:prstGeom>
          <a:solidFill>
            <a:schemeClr val="accent1"/>
          </a:solidFill>
          <a:ln w="9525" algn="ctr">
            <a:solidFill>
              <a:schemeClr val="tx1"/>
            </a:solidFill>
            <a:miter lim="800000"/>
            <a:headEnd/>
            <a:tailEnd/>
          </a:ln>
          <a:effectLst/>
        </p:spPr>
        <p:txBody>
          <a:bodyPr/>
          <a:lstStyle/>
          <a:p>
            <a:r>
              <a:rPr lang="en-GB" sz="1200"/>
              <a:t>Battle of Plataia 479</a:t>
            </a:r>
          </a:p>
        </p:txBody>
      </p:sp>
      <p:sp>
        <p:nvSpPr>
          <p:cNvPr id="64520" name="Oval 8"/>
          <p:cNvSpPr>
            <a:spLocks noChangeArrowheads="1"/>
          </p:cNvSpPr>
          <p:nvPr/>
        </p:nvSpPr>
        <p:spPr bwMode="auto">
          <a:xfrm>
            <a:off x="611188" y="4076700"/>
            <a:ext cx="144462"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4521" name="AutoShape 9"/>
          <p:cNvSpPr>
            <a:spLocks noChangeArrowheads="1"/>
          </p:cNvSpPr>
          <p:nvPr/>
        </p:nvSpPr>
        <p:spPr bwMode="auto">
          <a:xfrm>
            <a:off x="179388" y="1196975"/>
            <a:ext cx="792162" cy="1223963"/>
          </a:xfrm>
          <a:prstGeom prst="wedgeRectCallout">
            <a:avLst>
              <a:gd name="adj1" fmla="val -21944"/>
              <a:gd name="adj2" fmla="val 190856"/>
            </a:avLst>
          </a:prstGeom>
          <a:solidFill>
            <a:schemeClr val="accent1"/>
          </a:solidFill>
          <a:ln w="9525" algn="ctr">
            <a:solidFill>
              <a:schemeClr val="tx1"/>
            </a:solidFill>
            <a:miter lim="800000"/>
            <a:headEnd/>
            <a:tailEnd/>
          </a:ln>
          <a:effectLst/>
        </p:spPr>
        <p:txBody>
          <a:bodyPr/>
          <a:lstStyle/>
          <a:p>
            <a:r>
              <a:rPr lang="en-GB" sz="1200"/>
              <a:t>Institution of the Delian League 478</a:t>
            </a:r>
          </a:p>
        </p:txBody>
      </p:sp>
      <p:sp>
        <p:nvSpPr>
          <p:cNvPr id="64522" name="AutoShape 10"/>
          <p:cNvSpPr>
            <a:spLocks noChangeArrowheads="1"/>
          </p:cNvSpPr>
          <p:nvPr/>
        </p:nvSpPr>
        <p:spPr bwMode="auto">
          <a:xfrm>
            <a:off x="684213" y="5300663"/>
            <a:ext cx="720725" cy="1557337"/>
          </a:xfrm>
          <a:prstGeom prst="wedgeRectCallout">
            <a:avLst>
              <a:gd name="adj1" fmla="val -50662"/>
              <a:gd name="adj2" fmla="val -126759"/>
            </a:avLst>
          </a:prstGeom>
          <a:solidFill>
            <a:schemeClr val="accent1"/>
          </a:solidFill>
          <a:ln w="9525" algn="ctr">
            <a:solidFill>
              <a:schemeClr val="tx1"/>
            </a:solidFill>
            <a:miter lim="800000"/>
            <a:headEnd/>
            <a:tailEnd/>
          </a:ln>
          <a:effectLst/>
        </p:spPr>
        <p:txBody>
          <a:bodyPr/>
          <a:lstStyle/>
          <a:p>
            <a:r>
              <a:rPr lang="en-GB" sz="1200"/>
              <a:t>Capture of Eion and Skyros by Athens 476/5</a:t>
            </a:r>
          </a:p>
        </p:txBody>
      </p:sp>
      <p:sp>
        <p:nvSpPr>
          <p:cNvPr id="64523" name="Oval 11"/>
          <p:cNvSpPr>
            <a:spLocks noChangeArrowheads="1"/>
          </p:cNvSpPr>
          <p:nvPr/>
        </p:nvSpPr>
        <p:spPr bwMode="auto">
          <a:xfrm>
            <a:off x="1258888" y="4076700"/>
            <a:ext cx="144462"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4524" name="AutoShape 12"/>
          <p:cNvSpPr>
            <a:spLocks noChangeArrowheads="1"/>
          </p:cNvSpPr>
          <p:nvPr/>
        </p:nvSpPr>
        <p:spPr bwMode="auto">
          <a:xfrm>
            <a:off x="1403350" y="4868863"/>
            <a:ext cx="647700" cy="1989137"/>
          </a:xfrm>
          <a:prstGeom prst="wedgeRectCallout">
            <a:avLst>
              <a:gd name="adj1" fmla="val -66667"/>
              <a:gd name="adj2" fmla="val -86315"/>
            </a:avLst>
          </a:prstGeom>
          <a:solidFill>
            <a:schemeClr val="accent1"/>
          </a:solidFill>
          <a:ln w="9525" algn="ctr">
            <a:solidFill>
              <a:schemeClr val="tx1"/>
            </a:solidFill>
            <a:miter lim="800000"/>
            <a:headEnd/>
            <a:tailEnd/>
          </a:ln>
          <a:effectLst/>
        </p:spPr>
        <p:txBody>
          <a:bodyPr/>
          <a:lstStyle/>
          <a:p>
            <a:r>
              <a:rPr lang="en-GB" sz="1200"/>
              <a:t>Suppression of Naxian Revolt, early 460s</a:t>
            </a:r>
          </a:p>
        </p:txBody>
      </p:sp>
      <p:sp>
        <p:nvSpPr>
          <p:cNvPr id="64525" name="AutoShape 13"/>
          <p:cNvSpPr>
            <a:spLocks noChangeArrowheads="1"/>
          </p:cNvSpPr>
          <p:nvPr/>
        </p:nvSpPr>
        <p:spPr bwMode="auto">
          <a:xfrm>
            <a:off x="971550" y="1125538"/>
            <a:ext cx="792163" cy="1438275"/>
          </a:xfrm>
          <a:prstGeom prst="wedgeRectCallout">
            <a:avLst>
              <a:gd name="adj1" fmla="val -43787"/>
              <a:gd name="adj2" fmla="val 158056"/>
            </a:avLst>
          </a:prstGeom>
          <a:solidFill>
            <a:schemeClr val="accent1"/>
          </a:solidFill>
          <a:ln w="9525" algn="ctr">
            <a:solidFill>
              <a:schemeClr val="tx1"/>
            </a:solidFill>
            <a:miter lim="800000"/>
            <a:headEnd/>
            <a:tailEnd/>
          </a:ln>
          <a:effectLst/>
        </p:spPr>
        <p:txBody>
          <a:bodyPr/>
          <a:lstStyle/>
          <a:p>
            <a:r>
              <a:rPr lang="en-GB" sz="1200"/>
              <a:t>Coercion of Karystos in Euboea, late 470s</a:t>
            </a:r>
          </a:p>
        </p:txBody>
      </p:sp>
      <p:sp>
        <p:nvSpPr>
          <p:cNvPr id="64526" name="AutoShape 14"/>
          <p:cNvSpPr>
            <a:spLocks noChangeArrowheads="1"/>
          </p:cNvSpPr>
          <p:nvPr/>
        </p:nvSpPr>
        <p:spPr bwMode="auto">
          <a:xfrm>
            <a:off x="1763713" y="1125538"/>
            <a:ext cx="792162" cy="1152525"/>
          </a:xfrm>
          <a:prstGeom prst="wedgeRectCallout">
            <a:avLst>
              <a:gd name="adj1" fmla="val -58417"/>
              <a:gd name="adj2" fmla="val 211847"/>
            </a:avLst>
          </a:prstGeom>
          <a:solidFill>
            <a:schemeClr val="accent1"/>
          </a:solidFill>
          <a:ln w="9525" algn="ctr">
            <a:solidFill>
              <a:schemeClr val="tx1"/>
            </a:solidFill>
            <a:miter lim="800000"/>
            <a:headEnd/>
            <a:tailEnd/>
          </a:ln>
          <a:effectLst/>
        </p:spPr>
        <p:txBody>
          <a:bodyPr/>
          <a:lstStyle/>
          <a:p>
            <a:r>
              <a:rPr lang="en-GB" sz="1200"/>
              <a:t>Battle of Eurymedon, c467</a:t>
            </a:r>
          </a:p>
        </p:txBody>
      </p:sp>
      <p:sp>
        <p:nvSpPr>
          <p:cNvPr id="64527" name="Oval 15"/>
          <p:cNvSpPr>
            <a:spLocks noChangeArrowheads="1"/>
          </p:cNvSpPr>
          <p:nvPr/>
        </p:nvSpPr>
        <p:spPr bwMode="auto">
          <a:xfrm>
            <a:off x="16192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4528" name="Oval 16"/>
          <p:cNvSpPr>
            <a:spLocks noChangeArrowheads="1"/>
          </p:cNvSpPr>
          <p:nvPr/>
        </p:nvSpPr>
        <p:spPr bwMode="auto">
          <a:xfrm>
            <a:off x="1908175"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4529" name="AutoShape 17"/>
          <p:cNvSpPr>
            <a:spLocks noChangeArrowheads="1"/>
          </p:cNvSpPr>
          <p:nvPr/>
        </p:nvSpPr>
        <p:spPr bwMode="auto">
          <a:xfrm>
            <a:off x="2051050" y="5705475"/>
            <a:ext cx="504825" cy="1152525"/>
          </a:xfrm>
          <a:prstGeom prst="wedgeRectCallout">
            <a:avLst>
              <a:gd name="adj1" fmla="val -71069"/>
              <a:gd name="adj2" fmla="val -184162"/>
            </a:avLst>
          </a:prstGeom>
          <a:solidFill>
            <a:schemeClr val="accent1"/>
          </a:solidFill>
          <a:ln w="9525" algn="ctr">
            <a:solidFill>
              <a:schemeClr val="tx1"/>
            </a:solidFill>
            <a:miter lim="800000"/>
            <a:headEnd/>
            <a:tailEnd/>
          </a:ln>
          <a:effectLst/>
        </p:spPr>
        <p:txBody>
          <a:bodyPr/>
          <a:lstStyle/>
          <a:p>
            <a:r>
              <a:rPr lang="en-GB" sz="1200"/>
              <a:t>Thasian Revolt, </a:t>
            </a:r>
          </a:p>
          <a:p>
            <a:r>
              <a:rPr lang="en-GB" sz="1200"/>
              <a:t>465-463 </a:t>
            </a:r>
          </a:p>
        </p:txBody>
      </p:sp>
      <p:sp>
        <p:nvSpPr>
          <p:cNvPr id="64530" name="AutoShape 18"/>
          <p:cNvSpPr>
            <a:spLocks noChangeArrowheads="1"/>
          </p:cNvSpPr>
          <p:nvPr/>
        </p:nvSpPr>
        <p:spPr bwMode="auto">
          <a:xfrm>
            <a:off x="2627313" y="1125538"/>
            <a:ext cx="504825" cy="2087562"/>
          </a:xfrm>
          <a:prstGeom prst="wedgeRectCallout">
            <a:avLst>
              <a:gd name="adj1" fmla="val -183019"/>
              <a:gd name="adj2" fmla="val 93116"/>
            </a:avLst>
          </a:prstGeom>
          <a:solidFill>
            <a:schemeClr val="accent1"/>
          </a:solidFill>
          <a:ln w="9525" algn="ctr">
            <a:solidFill>
              <a:schemeClr val="tx1"/>
            </a:solidFill>
            <a:miter lim="800000"/>
            <a:headEnd/>
            <a:tailEnd/>
          </a:ln>
          <a:effectLst/>
        </p:spPr>
        <p:txBody>
          <a:bodyPr/>
          <a:lstStyle/>
          <a:p>
            <a:r>
              <a:rPr lang="en-GB" sz="1200"/>
              <a:t>First effort to colonise Amphipolis, c465 </a:t>
            </a:r>
          </a:p>
        </p:txBody>
      </p:sp>
      <p:sp>
        <p:nvSpPr>
          <p:cNvPr id="64531" name="Oval 19"/>
          <p:cNvSpPr>
            <a:spLocks noChangeArrowheads="1"/>
          </p:cNvSpPr>
          <p:nvPr/>
        </p:nvSpPr>
        <p:spPr bwMode="auto">
          <a:xfrm>
            <a:off x="20510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4532" name="AutoShape 20"/>
          <p:cNvSpPr>
            <a:spLocks noChangeArrowheads="1"/>
          </p:cNvSpPr>
          <p:nvPr/>
        </p:nvSpPr>
        <p:spPr bwMode="auto">
          <a:xfrm>
            <a:off x="2555875" y="5705475"/>
            <a:ext cx="647700" cy="1152525"/>
          </a:xfrm>
          <a:prstGeom prst="wedgeRectCallout">
            <a:avLst>
              <a:gd name="adj1" fmla="val -119116"/>
              <a:gd name="adj2" fmla="val -184162"/>
            </a:avLst>
          </a:prstGeom>
          <a:solidFill>
            <a:schemeClr val="accent1"/>
          </a:solidFill>
          <a:ln w="9525" algn="ctr">
            <a:solidFill>
              <a:schemeClr val="tx1"/>
            </a:solidFill>
            <a:miter lim="800000"/>
            <a:headEnd/>
            <a:tailEnd/>
          </a:ln>
          <a:effectLst/>
        </p:spPr>
        <p:txBody>
          <a:bodyPr/>
          <a:lstStyle/>
          <a:p>
            <a:r>
              <a:rPr lang="en-GB" sz="1200"/>
              <a:t>Helot Revolt at Ithome,</a:t>
            </a:r>
          </a:p>
          <a:p>
            <a:r>
              <a:rPr lang="en-GB" sz="1200"/>
              <a:t>c465 </a:t>
            </a:r>
          </a:p>
        </p:txBody>
      </p:sp>
      <p:sp>
        <p:nvSpPr>
          <p:cNvPr id="64533" name="AutoShape 21"/>
          <p:cNvSpPr>
            <a:spLocks noChangeArrowheads="1"/>
          </p:cNvSpPr>
          <p:nvPr/>
        </p:nvSpPr>
        <p:spPr bwMode="auto">
          <a:xfrm>
            <a:off x="3132138" y="1052513"/>
            <a:ext cx="647700" cy="2016125"/>
          </a:xfrm>
          <a:prstGeom prst="wedgeRectCallout">
            <a:avLst>
              <a:gd name="adj1" fmla="val -141421"/>
              <a:gd name="adj2" fmla="val 103620"/>
            </a:avLst>
          </a:prstGeom>
          <a:solidFill>
            <a:schemeClr val="accent1"/>
          </a:solidFill>
          <a:ln w="9525" algn="ctr">
            <a:solidFill>
              <a:schemeClr val="tx1"/>
            </a:solidFill>
            <a:miter lim="800000"/>
            <a:headEnd/>
            <a:tailEnd/>
          </a:ln>
          <a:effectLst/>
        </p:spPr>
        <p:txBody>
          <a:bodyPr/>
          <a:lstStyle/>
          <a:p>
            <a:r>
              <a:rPr lang="en-GB" sz="1200"/>
              <a:t>Athens settles the helots at Naupaktos,</a:t>
            </a:r>
          </a:p>
          <a:p>
            <a:r>
              <a:rPr lang="en-GB" sz="1200"/>
              <a:t>Late 460s</a:t>
            </a:r>
          </a:p>
        </p:txBody>
      </p:sp>
      <p:sp>
        <p:nvSpPr>
          <p:cNvPr id="64534" name="Oval 22"/>
          <p:cNvSpPr>
            <a:spLocks noChangeArrowheads="1"/>
          </p:cNvSpPr>
          <p:nvPr/>
        </p:nvSpPr>
        <p:spPr bwMode="auto">
          <a:xfrm>
            <a:off x="2484438" y="4076700"/>
            <a:ext cx="144462"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4535" name="AutoShape 23"/>
          <p:cNvSpPr>
            <a:spLocks noChangeArrowheads="1"/>
          </p:cNvSpPr>
          <p:nvPr/>
        </p:nvSpPr>
        <p:spPr bwMode="auto">
          <a:xfrm>
            <a:off x="3851275" y="1125538"/>
            <a:ext cx="649288" cy="1943100"/>
          </a:xfrm>
          <a:prstGeom prst="wedgeRectCallout">
            <a:avLst>
              <a:gd name="adj1" fmla="val -224815"/>
              <a:gd name="adj2" fmla="val 104083"/>
            </a:avLst>
          </a:prstGeom>
          <a:solidFill>
            <a:schemeClr val="accent1"/>
          </a:solidFill>
          <a:ln w="9525" algn="ctr">
            <a:solidFill>
              <a:schemeClr val="tx1"/>
            </a:solidFill>
            <a:miter lim="800000"/>
            <a:headEnd/>
            <a:tailEnd/>
          </a:ln>
          <a:effectLst/>
        </p:spPr>
        <p:txBody>
          <a:bodyPr/>
          <a:lstStyle/>
          <a:p>
            <a:r>
              <a:rPr lang="en-GB" sz="1000"/>
              <a:t>Megara leaves the Peloponnesian League and enters the Delian League,</a:t>
            </a:r>
          </a:p>
          <a:p>
            <a:r>
              <a:rPr lang="en-GB" sz="1000"/>
              <a:t>c461</a:t>
            </a:r>
          </a:p>
        </p:txBody>
      </p:sp>
      <p:sp>
        <p:nvSpPr>
          <p:cNvPr id="64536" name="Oval 24"/>
          <p:cNvSpPr>
            <a:spLocks noChangeArrowheads="1"/>
          </p:cNvSpPr>
          <p:nvPr/>
        </p:nvSpPr>
        <p:spPr bwMode="auto">
          <a:xfrm>
            <a:off x="2627313" y="4076700"/>
            <a:ext cx="144462"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4537" name="AutoShape 25"/>
          <p:cNvSpPr>
            <a:spLocks noChangeArrowheads="1"/>
          </p:cNvSpPr>
          <p:nvPr/>
        </p:nvSpPr>
        <p:spPr bwMode="auto">
          <a:xfrm>
            <a:off x="3203575" y="5373688"/>
            <a:ext cx="720725" cy="1484312"/>
          </a:xfrm>
          <a:prstGeom prst="wedgeRectCallout">
            <a:avLst>
              <a:gd name="adj1" fmla="val -92069"/>
              <a:gd name="adj2" fmla="val -131713"/>
            </a:avLst>
          </a:prstGeom>
          <a:solidFill>
            <a:srgbClr val="FFFF99"/>
          </a:solidFill>
          <a:ln w="9525" algn="ctr">
            <a:solidFill>
              <a:schemeClr val="tx1"/>
            </a:solidFill>
            <a:miter lim="800000"/>
            <a:headEnd/>
            <a:tailEnd/>
          </a:ln>
          <a:effectLst/>
        </p:spPr>
        <p:txBody>
          <a:bodyPr/>
          <a:lstStyle/>
          <a:p>
            <a:r>
              <a:rPr lang="en-GB" sz="1200"/>
              <a:t>The First Peloponnesian War, 460-446 BCE </a:t>
            </a:r>
          </a:p>
        </p:txBody>
      </p:sp>
      <p:sp>
        <p:nvSpPr>
          <p:cNvPr id="64538" name="Line 26"/>
          <p:cNvSpPr>
            <a:spLocks noChangeShapeType="1"/>
          </p:cNvSpPr>
          <p:nvPr/>
        </p:nvSpPr>
        <p:spPr bwMode="auto">
          <a:xfrm>
            <a:off x="2843213" y="4149725"/>
            <a:ext cx="1728787" cy="0"/>
          </a:xfrm>
          <a:prstGeom prst="line">
            <a:avLst/>
          </a:prstGeom>
          <a:noFill/>
          <a:ln w="63500">
            <a:solidFill>
              <a:srgbClr val="FFFF00"/>
            </a:solidFill>
            <a:round/>
            <a:headEnd/>
            <a:tailEnd/>
          </a:ln>
          <a:effectLst/>
        </p:spPr>
        <p:txBody>
          <a:bodyPr/>
          <a:lstStyle/>
          <a:p>
            <a:endParaRPr lang="en-GB"/>
          </a:p>
        </p:txBody>
      </p:sp>
      <p:sp>
        <p:nvSpPr>
          <p:cNvPr id="64539" name="Oval 27"/>
          <p:cNvSpPr>
            <a:spLocks noChangeArrowheads="1"/>
          </p:cNvSpPr>
          <p:nvPr/>
        </p:nvSpPr>
        <p:spPr bwMode="auto">
          <a:xfrm>
            <a:off x="2987675" y="4076700"/>
            <a:ext cx="144463" cy="123825"/>
          </a:xfrm>
          <a:prstGeom prst="ellipse">
            <a:avLst/>
          </a:prstGeom>
          <a:solidFill>
            <a:srgbClr val="800080"/>
          </a:solidFill>
          <a:ln w="9525">
            <a:solidFill>
              <a:srgbClr val="800080"/>
            </a:solidFill>
            <a:round/>
            <a:headEnd/>
            <a:tailEnd/>
          </a:ln>
          <a:effectLst/>
        </p:spPr>
        <p:txBody>
          <a:bodyPr wrap="none" anchor="ctr"/>
          <a:lstStyle/>
          <a:p>
            <a:endParaRPr lang="en-GB"/>
          </a:p>
        </p:txBody>
      </p:sp>
      <p:sp>
        <p:nvSpPr>
          <p:cNvPr id="64540" name="AutoShape 28"/>
          <p:cNvSpPr>
            <a:spLocks noChangeArrowheads="1"/>
          </p:cNvSpPr>
          <p:nvPr/>
        </p:nvSpPr>
        <p:spPr bwMode="auto">
          <a:xfrm>
            <a:off x="4572000" y="1125538"/>
            <a:ext cx="647700" cy="1584325"/>
          </a:xfrm>
          <a:prstGeom prst="wedgeRectCallout">
            <a:avLst>
              <a:gd name="adj1" fmla="val -279167"/>
              <a:gd name="adj2" fmla="val 139681"/>
            </a:avLst>
          </a:prstGeom>
          <a:solidFill>
            <a:schemeClr val="accent1"/>
          </a:solidFill>
          <a:ln w="9525" algn="ctr">
            <a:solidFill>
              <a:schemeClr val="tx1"/>
            </a:solidFill>
            <a:miter lim="800000"/>
            <a:headEnd/>
            <a:tailEnd/>
          </a:ln>
          <a:effectLst/>
        </p:spPr>
        <p:txBody>
          <a:bodyPr/>
          <a:lstStyle/>
          <a:p>
            <a:r>
              <a:rPr lang="en-GB" sz="1200"/>
              <a:t>Athens attacks Aigina, 458 BCE</a:t>
            </a:r>
            <a:r>
              <a:rPr lang="en-GB"/>
              <a:t> </a:t>
            </a:r>
          </a:p>
        </p:txBody>
      </p:sp>
      <p:sp>
        <p:nvSpPr>
          <p:cNvPr id="64541" name="Line 29"/>
          <p:cNvSpPr>
            <a:spLocks noChangeShapeType="1"/>
          </p:cNvSpPr>
          <p:nvPr/>
        </p:nvSpPr>
        <p:spPr bwMode="auto">
          <a:xfrm>
            <a:off x="2843213" y="4149725"/>
            <a:ext cx="576262" cy="0"/>
          </a:xfrm>
          <a:prstGeom prst="line">
            <a:avLst/>
          </a:prstGeom>
          <a:noFill/>
          <a:ln w="44450">
            <a:solidFill>
              <a:srgbClr val="33CCCC"/>
            </a:solidFill>
            <a:round/>
            <a:headEnd/>
            <a:tailEnd/>
          </a:ln>
          <a:effectLst/>
        </p:spPr>
        <p:txBody>
          <a:bodyPr/>
          <a:lstStyle/>
          <a:p>
            <a:endParaRPr lang="en-GB"/>
          </a:p>
        </p:txBody>
      </p:sp>
      <p:sp>
        <p:nvSpPr>
          <p:cNvPr id="64542" name="AutoShape 30"/>
          <p:cNvSpPr>
            <a:spLocks noChangeArrowheads="1"/>
          </p:cNvSpPr>
          <p:nvPr/>
        </p:nvSpPr>
        <p:spPr bwMode="auto">
          <a:xfrm>
            <a:off x="3995738" y="5589588"/>
            <a:ext cx="1008062" cy="1268412"/>
          </a:xfrm>
          <a:prstGeom prst="wedgeRectCallout">
            <a:avLst>
              <a:gd name="adj1" fmla="val -115829"/>
              <a:gd name="adj2" fmla="val -163519"/>
            </a:avLst>
          </a:prstGeom>
          <a:solidFill>
            <a:srgbClr val="CCFFFF"/>
          </a:solidFill>
          <a:ln w="9525" algn="ctr">
            <a:solidFill>
              <a:schemeClr val="tx1"/>
            </a:solidFill>
            <a:miter lim="800000"/>
            <a:headEnd/>
            <a:tailEnd/>
          </a:ln>
          <a:effectLst/>
        </p:spPr>
        <p:txBody>
          <a:bodyPr/>
          <a:lstStyle/>
          <a:p>
            <a:r>
              <a:rPr lang="en-GB" sz="1200"/>
              <a:t>The Egyptian Expedition, c460-454 BCE </a:t>
            </a:r>
          </a:p>
        </p:txBody>
      </p:sp>
      <p:sp>
        <p:nvSpPr>
          <p:cNvPr id="64544" name="Oval 32"/>
          <p:cNvSpPr>
            <a:spLocks noChangeArrowheads="1"/>
          </p:cNvSpPr>
          <p:nvPr/>
        </p:nvSpPr>
        <p:spPr bwMode="auto">
          <a:xfrm>
            <a:off x="457200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4545" name="AutoShape 33"/>
          <p:cNvSpPr>
            <a:spLocks noChangeArrowheads="1"/>
          </p:cNvSpPr>
          <p:nvPr/>
        </p:nvSpPr>
        <p:spPr bwMode="auto">
          <a:xfrm>
            <a:off x="5867400" y="1125538"/>
            <a:ext cx="2376488" cy="1584325"/>
          </a:xfrm>
          <a:prstGeom prst="wedgeRectCallout">
            <a:avLst>
              <a:gd name="adj1" fmla="val -100366"/>
              <a:gd name="adj2" fmla="val 138375"/>
            </a:avLst>
          </a:prstGeom>
          <a:solidFill>
            <a:srgbClr val="FFCC00"/>
          </a:solidFill>
          <a:ln w="9525" algn="ctr">
            <a:solidFill>
              <a:schemeClr val="tx1"/>
            </a:solidFill>
            <a:miter lim="800000"/>
            <a:headEnd/>
            <a:tailEnd/>
          </a:ln>
          <a:effectLst/>
        </p:spPr>
        <p:txBody>
          <a:bodyPr/>
          <a:lstStyle/>
          <a:p>
            <a:r>
              <a:rPr lang="en-GB"/>
              <a:t>The Thirty Years’ Peace, 446 BCE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GB"/>
              <a:t>The Thirty Years’ Peace</a:t>
            </a:r>
          </a:p>
        </p:txBody>
      </p:sp>
      <p:sp>
        <p:nvSpPr>
          <p:cNvPr id="56323" name="Rectangle 3"/>
          <p:cNvSpPr>
            <a:spLocks noGrp="1" noChangeArrowheads="1"/>
          </p:cNvSpPr>
          <p:nvPr>
            <p:ph sz="quarter" idx="1"/>
          </p:nvPr>
        </p:nvSpPr>
        <p:spPr/>
        <p:txBody>
          <a:bodyPr>
            <a:normAutofit fontScale="92500"/>
          </a:bodyPr>
          <a:lstStyle/>
          <a:p>
            <a:pPr>
              <a:lnSpc>
                <a:spcPct val="90000"/>
              </a:lnSpc>
            </a:pPr>
            <a:r>
              <a:rPr lang="en-GB" dirty="0"/>
              <a:t>In 446 BCE, the Athenians and the Peloponnesians, headed by Sparta, concluded a peace treaty.</a:t>
            </a:r>
          </a:p>
          <a:p>
            <a:pPr>
              <a:lnSpc>
                <a:spcPct val="90000"/>
              </a:lnSpc>
            </a:pPr>
            <a:r>
              <a:rPr lang="en-GB" dirty="0"/>
              <a:t>Athens kept its maritime empire but not any of the land that it tried to get in the First Peloponnesian War. </a:t>
            </a:r>
          </a:p>
          <a:p>
            <a:pPr>
              <a:lnSpc>
                <a:spcPct val="90000"/>
              </a:lnSpc>
            </a:pPr>
            <a:r>
              <a:rPr lang="en-GB" dirty="0"/>
              <a:t>Sparta kept control of the Peloponnese and extended it to some extent in central Greece. </a:t>
            </a:r>
            <a:endParaRPr lang="en-GB" dirty="0" smtClean="0"/>
          </a:p>
          <a:p>
            <a:r>
              <a:rPr lang="en-GB" sz="2400" dirty="0"/>
              <a:t>The Treaty was both a victory and a defeat for Sparta. </a:t>
            </a:r>
          </a:p>
          <a:p>
            <a:r>
              <a:rPr lang="en-GB" sz="2400" dirty="0"/>
              <a:t>On the one hand, Sparta’s power over the Peloponnese and central Greece was now acknowledged and the Athenian domination threat was gone.</a:t>
            </a:r>
          </a:p>
          <a:p>
            <a:r>
              <a:rPr lang="en-GB" sz="2400" dirty="0"/>
              <a:t>On the other hand, by the terms of the treaty, Sparta recognised Athens’ power over the </a:t>
            </a:r>
            <a:r>
              <a:rPr lang="en-GB" sz="2400" dirty="0" err="1"/>
              <a:t>Delian</a:t>
            </a:r>
            <a:r>
              <a:rPr lang="en-GB" sz="2400" dirty="0"/>
              <a:t> League and thus the Athenian Empire.</a:t>
            </a:r>
          </a:p>
          <a:p>
            <a:pPr>
              <a:lnSpc>
                <a:spcPct val="90000"/>
              </a:lnSpc>
            </a:pP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a:t>Athenian actions after 446</a:t>
            </a:r>
          </a:p>
        </p:txBody>
      </p:sp>
      <p:sp>
        <p:nvSpPr>
          <p:cNvPr id="58371" name="Rectangle 3"/>
          <p:cNvSpPr>
            <a:spLocks noGrp="1" noChangeArrowheads="1"/>
          </p:cNvSpPr>
          <p:nvPr>
            <p:ph sz="quarter" idx="1"/>
          </p:nvPr>
        </p:nvSpPr>
        <p:spPr/>
        <p:txBody>
          <a:bodyPr/>
          <a:lstStyle/>
          <a:p>
            <a:r>
              <a:rPr lang="en-GB"/>
              <a:t>Athens did not try to take over any part of central Greece or the Peloponnese after 446.</a:t>
            </a:r>
          </a:p>
          <a:p>
            <a:r>
              <a:rPr lang="en-GB"/>
              <a:t>But it did get greater control over the Aegean.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Rectangle 4"/>
          <p:cNvSpPr>
            <a:spLocks noGrp="1" noChangeArrowheads="1"/>
          </p:cNvSpPr>
          <p:nvPr>
            <p:ph type="title"/>
          </p:nvPr>
        </p:nvSpPr>
        <p:spPr>
          <a:xfrm>
            <a:off x="928662" y="0"/>
            <a:ext cx="7772400" cy="1143000"/>
          </a:xfrm>
        </p:spPr>
        <p:txBody>
          <a:bodyPr/>
          <a:lstStyle/>
          <a:p>
            <a:r>
              <a:rPr lang="en-GB" dirty="0"/>
              <a:t>Athenian actions after 446</a:t>
            </a:r>
          </a:p>
        </p:txBody>
      </p:sp>
      <p:pic>
        <p:nvPicPr>
          <p:cNvPr id="59397" name="Picture 5"/>
          <p:cNvPicPr>
            <a:picLocks noChangeAspect="1" noChangeArrowheads="1"/>
          </p:cNvPicPr>
          <p:nvPr/>
        </p:nvPicPr>
        <p:blipFill>
          <a:blip r:embed="rId2" cstate="email"/>
          <a:srcRect/>
          <a:stretch>
            <a:fillRect/>
          </a:stretch>
        </p:blipFill>
        <p:spPr bwMode="auto">
          <a:xfrm>
            <a:off x="684213" y="1125538"/>
            <a:ext cx="7632700" cy="5459412"/>
          </a:xfrm>
          <a:prstGeom prst="rect">
            <a:avLst/>
          </a:prstGeom>
          <a:noFill/>
          <a:ln w="9525" algn="ctr">
            <a:noFill/>
            <a:miter lim="800000"/>
            <a:headEnd/>
            <a:tailEnd/>
          </a:ln>
          <a:effectLst/>
        </p:spPr>
      </p:pic>
      <p:sp>
        <p:nvSpPr>
          <p:cNvPr id="59398" name="Oval 6"/>
          <p:cNvSpPr>
            <a:spLocks noChangeArrowheads="1"/>
          </p:cNvSpPr>
          <p:nvPr/>
        </p:nvSpPr>
        <p:spPr bwMode="auto">
          <a:xfrm>
            <a:off x="4284663" y="4292600"/>
            <a:ext cx="144462"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59399" name="Oval 7"/>
          <p:cNvSpPr>
            <a:spLocks noChangeArrowheads="1"/>
          </p:cNvSpPr>
          <p:nvPr/>
        </p:nvSpPr>
        <p:spPr bwMode="auto">
          <a:xfrm>
            <a:off x="6588125" y="4221163"/>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59400" name="Oval 8"/>
          <p:cNvSpPr>
            <a:spLocks noChangeArrowheads="1"/>
          </p:cNvSpPr>
          <p:nvPr/>
        </p:nvSpPr>
        <p:spPr bwMode="auto">
          <a:xfrm>
            <a:off x="6372225" y="3789363"/>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59401" name="Oval 9"/>
          <p:cNvSpPr>
            <a:spLocks noChangeArrowheads="1"/>
          </p:cNvSpPr>
          <p:nvPr/>
        </p:nvSpPr>
        <p:spPr bwMode="auto">
          <a:xfrm>
            <a:off x="4356100" y="1557338"/>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59402" name="Text Box 10"/>
          <p:cNvSpPr txBox="1">
            <a:spLocks noChangeArrowheads="1"/>
          </p:cNvSpPr>
          <p:nvPr/>
        </p:nvSpPr>
        <p:spPr bwMode="auto">
          <a:xfrm>
            <a:off x="3836988" y="4384675"/>
            <a:ext cx="895350" cy="366713"/>
          </a:xfrm>
          <a:prstGeom prst="rect">
            <a:avLst/>
          </a:prstGeom>
          <a:noFill/>
          <a:ln w="9525" algn="ctr">
            <a:noFill/>
            <a:miter lim="800000"/>
            <a:headEnd/>
            <a:tailEnd/>
          </a:ln>
          <a:effectLst/>
        </p:spPr>
        <p:txBody>
          <a:bodyPr wrap="none">
            <a:spAutoFit/>
          </a:bodyPr>
          <a:lstStyle/>
          <a:p>
            <a:r>
              <a:rPr lang="en-GB"/>
              <a:t>Athens</a:t>
            </a:r>
          </a:p>
        </p:txBody>
      </p:sp>
      <p:sp>
        <p:nvSpPr>
          <p:cNvPr id="59403" name="Text Box 11"/>
          <p:cNvSpPr txBox="1">
            <a:spLocks noChangeArrowheads="1"/>
          </p:cNvSpPr>
          <p:nvPr/>
        </p:nvSpPr>
        <p:spPr bwMode="auto">
          <a:xfrm>
            <a:off x="4067175" y="1628775"/>
            <a:ext cx="1301750" cy="366713"/>
          </a:xfrm>
          <a:prstGeom prst="rect">
            <a:avLst/>
          </a:prstGeom>
          <a:noFill/>
          <a:ln w="9525" algn="ctr">
            <a:noFill/>
            <a:miter lim="800000"/>
            <a:headEnd/>
            <a:tailEnd/>
          </a:ln>
          <a:effectLst/>
        </p:spPr>
        <p:txBody>
          <a:bodyPr wrap="none">
            <a:spAutoFit/>
          </a:bodyPr>
          <a:lstStyle/>
          <a:p>
            <a:r>
              <a:rPr lang="en-GB"/>
              <a:t>Amphipolis</a:t>
            </a:r>
          </a:p>
        </p:txBody>
      </p:sp>
      <p:sp>
        <p:nvSpPr>
          <p:cNvPr id="59404" name="Text Box 12"/>
          <p:cNvSpPr txBox="1">
            <a:spLocks noChangeArrowheads="1"/>
          </p:cNvSpPr>
          <p:nvPr/>
        </p:nvSpPr>
        <p:spPr bwMode="auto">
          <a:xfrm>
            <a:off x="6516688" y="3644900"/>
            <a:ext cx="1212850" cy="366713"/>
          </a:xfrm>
          <a:prstGeom prst="rect">
            <a:avLst/>
          </a:prstGeom>
          <a:noFill/>
          <a:ln w="9525" algn="ctr">
            <a:noFill/>
            <a:miter lim="800000"/>
            <a:headEnd/>
            <a:tailEnd/>
          </a:ln>
          <a:effectLst/>
        </p:spPr>
        <p:txBody>
          <a:bodyPr wrap="none">
            <a:spAutoFit/>
          </a:bodyPr>
          <a:lstStyle/>
          <a:p>
            <a:r>
              <a:rPr lang="en-GB"/>
              <a:t>Kolophon </a:t>
            </a:r>
          </a:p>
        </p:txBody>
      </p:sp>
      <p:sp>
        <p:nvSpPr>
          <p:cNvPr id="59405" name="Text Box 13"/>
          <p:cNvSpPr txBox="1">
            <a:spLocks noChangeArrowheads="1"/>
          </p:cNvSpPr>
          <p:nvPr/>
        </p:nvSpPr>
        <p:spPr bwMode="auto">
          <a:xfrm>
            <a:off x="6732588" y="4076700"/>
            <a:ext cx="895350" cy="366713"/>
          </a:xfrm>
          <a:prstGeom prst="rect">
            <a:avLst/>
          </a:prstGeom>
          <a:noFill/>
          <a:ln w="9525" algn="ctr">
            <a:noFill/>
            <a:miter lim="800000"/>
            <a:headEnd/>
            <a:tailEnd/>
          </a:ln>
          <a:effectLst/>
        </p:spPr>
        <p:txBody>
          <a:bodyPr wrap="none">
            <a:spAutoFit/>
          </a:bodyPr>
          <a:lstStyle/>
          <a:p>
            <a:r>
              <a:rPr lang="en-GB"/>
              <a:t>Samos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r>
              <a:rPr lang="en-GB"/>
              <a:t>Athenian actions after 446</a:t>
            </a:r>
          </a:p>
        </p:txBody>
      </p:sp>
      <p:sp>
        <p:nvSpPr>
          <p:cNvPr id="66563" name="Rectangle 3"/>
          <p:cNvSpPr>
            <a:spLocks noGrp="1" noChangeArrowheads="1"/>
          </p:cNvSpPr>
          <p:nvPr>
            <p:ph sz="quarter" idx="1"/>
          </p:nvPr>
        </p:nvSpPr>
        <p:spPr/>
        <p:txBody>
          <a:bodyPr/>
          <a:lstStyle/>
          <a:p>
            <a:r>
              <a:rPr lang="en-GB"/>
              <a:t>Athens in the decade after 446 expanded its control in the Aegean.</a:t>
            </a:r>
          </a:p>
          <a:p>
            <a:r>
              <a:rPr lang="en-GB"/>
              <a:t>Kolophon was brought into the Athenian Empire</a:t>
            </a:r>
          </a:p>
          <a:p>
            <a:r>
              <a:rPr lang="en-GB"/>
              <a:t>Samos revolted and was put down.</a:t>
            </a:r>
          </a:p>
          <a:p>
            <a:r>
              <a:rPr lang="en-GB"/>
              <a:t>Amphipolis was colonised (where the colony at Ennea Hodoi in 465 had failed).</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928662" y="0"/>
            <a:ext cx="7772400" cy="1143000"/>
          </a:xfrm>
        </p:spPr>
        <p:txBody>
          <a:bodyPr/>
          <a:lstStyle/>
          <a:p>
            <a:r>
              <a:rPr lang="en-GB" dirty="0"/>
              <a:t>The Pentekontaetia: Timeline</a:t>
            </a:r>
          </a:p>
        </p:txBody>
      </p:sp>
      <p:sp>
        <p:nvSpPr>
          <p:cNvPr id="67587" name="Line 3"/>
          <p:cNvSpPr>
            <a:spLocks noChangeShapeType="1"/>
          </p:cNvSpPr>
          <p:nvPr/>
        </p:nvSpPr>
        <p:spPr bwMode="auto">
          <a:xfrm>
            <a:off x="107950" y="4149725"/>
            <a:ext cx="8712200" cy="0"/>
          </a:xfrm>
          <a:prstGeom prst="line">
            <a:avLst/>
          </a:prstGeom>
          <a:noFill/>
          <a:ln w="92075">
            <a:solidFill>
              <a:schemeClr val="tx1"/>
            </a:solidFill>
            <a:round/>
            <a:headEnd/>
            <a:tailEnd/>
          </a:ln>
          <a:effectLst/>
        </p:spPr>
        <p:txBody>
          <a:bodyPr/>
          <a:lstStyle/>
          <a:p>
            <a:endParaRPr lang="en-GB"/>
          </a:p>
        </p:txBody>
      </p:sp>
      <p:sp>
        <p:nvSpPr>
          <p:cNvPr id="67588" name="Oval 4"/>
          <p:cNvSpPr>
            <a:spLocks noChangeArrowheads="1"/>
          </p:cNvSpPr>
          <p:nvPr/>
        </p:nvSpPr>
        <p:spPr bwMode="auto">
          <a:xfrm>
            <a:off x="1079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7589" name="Oval 5"/>
          <p:cNvSpPr>
            <a:spLocks noChangeArrowheads="1"/>
          </p:cNvSpPr>
          <p:nvPr/>
        </p:nvSpPr>
        <p:spPr bwMode="auto">
          <a:xfrm>
            <a:off x="9715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7590" name="Oval 6"/>
          <p:cNvSpPr>
            <a:spLocks noChangeArrowheads="1"/>
          </p:cNvSpPr>
          <p:nvPr/>
        </p:nvSpPr>
        <p:spPr bwMode="auto">
          <a:xfrm>
            <a:off x="3238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7591" name="AutoShape 7"/>
          <p:cNvSpPr>
            <a:spLocks noChangeArrowheads="1"/>
          </p:cNvSpPr>
          <p:nvPr/>
        </p:nvSpPr>
        <p:spPr bwMode="auto">
          <a:xfrm>
            <a:off x="0" y="5949950"/>
            <a:ext cx="684213" cy="908050"/>
          </a:xfrm>
          <a:prstGeom prst="wedgeRectCallout">
            <a:avLst>
              <a:gd name="adj1" fmla="val -28884"/>
              <a:gd name="adj2" fmla="val -246505"/>
            </a:avLst>
          </a:prstGeom>
          <a:solidFill>
            <a:schemeClr val="accent1"/>
          </a:solidFill>
          <a:ln w="9525" algn="ctr">
            <a:solidFill>
              <a:schemeClr val="tx1"/>
            </a:solidFill>
            <a:miter lim="800000"/>
            <a:headEnd/>
            <a:tailEnd/>
          </a:ln>
          <a:effectLst/>
        </p:spPr>
        <p:txBody>
          <a:bodyPr/>
          <a:lstStyle/>
          <a:p>
            <a:r>
              <a:rPr lang="en-GB" sz="1200"/>
              <a:t>Battle of Plataia 479</a:t>
            </a:r>
          </a:p>
        </p:txBody>
      </p:sp>
      <p:sp>
        <p:nvSpPr>
          <p:cNvPr id="67592" name="Oval 8"/>
          <p:cNvSpPr>
            <a:spLocks noChangeArrowheads="1"/>
          </p:cNvSpPr>
          <p:nvPr/>
        </p:nvSpPr>
        <p:spPr bwMode="auto">
          <a:xfrm>
            <a:off x="611188" y="4076700"/>
            <a:ext cx="144462"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7593" name="AutoShape 9"/>
          <p:cNvSpPr>
            <a:spLocks noChangeArrowheads="1"/>
          </p:cNvSpPr>
          <p:nvPr/>
        </p:nvSpPr>
        <p:spPr bwMode="auto">
          <a:xfrm>
            <a:off x="179388" y="1196975"/>
            <a:ext cx="792162" cy="1223963"/>
          </a:xfrm>
          <a:prstGeom prst="wedgeRectCallout">
            <a:avLst>
              <a:gd name="adj1" fmla="val -21944"/>
              <a:gd name="adj2" fmla="val 190856"/>
            </a:avLst>
          </a:prstGeom>
          <a:solidFill>
            <a:schemeClr val="accent1"/>
          </a:solidFill>
          <a:ln w="9525" algn="ctr">
            <a:solidFill>
              <a:schemeClr val="tx1"/>
            </a:solidFill>
            <a:miter lim="800000"/>
            <a:headEnd/>
            <a:tailEnd/>
          </a:ln>
          <a:effectLst/>
        </p:spPr>
        <p:txBody>
          <a:bodyPr/>
          <a:lstStyle/>
          <a:p>
            <a:r>
              <a:rPr lang="en-GB" sz="1200"/>
              <a:t>Institution of the Delian League 478</a:t>
            </a:r>
          </a:p>
        </p:txBody>
      </p:sp>
      <p:sp>
        <p:nvSpPr>
          <p:cNvPr id="67594" name="AutoShape 10"/>
          <p:cNvSpPr>
            <a:spLocks noChangeArrowheads="1"/>
          </p:cNvSpPr>
          <p:nvPr/>
        </p:nvSpPr>
        <p:spPr bwMode="auto">
          <a:xfrm>
            <a:off x="684213" y="5300663"/>
            <a:ext cx="720725" cy="1557337"/>
          </a:xfrm>
          <a:prstGeom prst="wedgeRectCallout">
            <a:avLst>
              <a:gd name="adj1" fmla="val -50662"/>
              <a:gd name="adj2" fmla="val -126759"/>
            </a:avLst>
          </a:prstGeom>
          <a:solidFill>
            <a:schemeClr val="accent1"/>
          </a:solidFill>
          <a:ln w="9525" algn="ctr">
            <a:solidFill>
              <a:schemeClr val="tx1"/>
            </a:solidFill>
            <a:miter lim="800000"/>
            <a:headEnd/>
            <a:tailEnd/>
          </a:ln>
          <a:effectLst/>
        </p:spPr>
        <p:txBody>
          <a:bodyPr/>
          <a:lstStyle/>
          <a:p>
            <a:r>
              <a:rPr lang="en-GB" sz="1200"/>
              <a:t>Capture of Eion and Skyros by Athens 476/5</a:t>
            </a:r>
          </a:p>
        </p:txBody>
      </p:sp>
      <p:sp>
        <p:nvSpPr>
          <p:cNvPr id="67595" name="Oval 11"/>
          <p:cNvSpPr>
            <a:spLocks noChangeArrowheads="1"/>
          </p:cNvSpPr>
          <p:nvPr/>
        </p:nvSpPr>
        <p:spPr bwMode="auto">
          <a:xfrm>
            <a:off x="1258888" y="4076700"/>
            <a:ext cx="144462"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7596" name="AutoShape 12"/>
          <p:cNvSpPr>
            <a:spLocks noChangeArrowheads="1"/>
          </p:cNvSpPr>
          <p:nvPr/>
        </p:nvSpPr>
        <p:spPr bwMode="auto">
          <a:xfrm>
            <a:off x="1403350" y="4868863"/>
            <a:ext cx="647700" cy="1989137"/>
          </a:xfrm>
          <a:prstGeom prst="wedgeRectCallout">
            <a:avLst>
              <a:gd name="adj1" fmla="val -66667"/>
              <a:gd name="adj2" fmla="val -86315"/>
            </a:avLst>
          </a:prstGeom>
          <a:solidFill>
            <a:schemeClr val="accent1"/>
          </a:solidFill>
          <a:ln w="9525" algn="ctr">
            <a:solidFill>
              <a:schemeClr val="tx1"/>
            </a:solidFill>
            <a:miter lim="800000"/>
            <a:headEnd/>
            <a:tailEnd/>
          </a:ln>
          <a:effectLst/>
        </p:spPr>
        <p:txBody>
          <a:bodyPr/>
          <a:lstStyle/>
          <a:p>
            <a:r>
              <a:rPr lang="en-GB" sz="1200"/>
              <a:t>Suppression of Naxian Revolt, early 460s</a:t>
            </a:r>
          </a:p>
        </p:txBody>
      </p:sp>
      <p:sp>
        <p:nvSpPr>
          <p:cNvPr id="67597" name="AutoShape 13"/>
          <p:cNvSpPr>
            <a:spLocks noChangeArrowheads="1"/>
          </p:cNvSpPr>
          <p:nvPr/>
        </p:nvSpPr>
        <p:spPr bwMode="auto">
          <a:xfrm>
            <a:off x="971550" y="1125538"/>
            <a:ext cx="792163" cy="1438275"/>
          </a:xfrm>
          <a:prstGeom prst="wedgeRectCallout">
            <a:avLst>
              <a:gd name="adj1" fmla="val -43787"/>
              <a:gd name="adj2" fmla="val 158056"/>
            </a:avLst>
          </a:prstGeom>
          <a:solidFill>
            <a:schemeClr val="accent1"/>
          </a:solidFill>
          <a:ln w="9525" algn="ctr">
            <a:solidFill>
              <a:schemeClr val="tx1"/>
            </a:solidFill>
            <a:miter lim="800000"/>
            <a:headEnd/>
            <a:tailEnd/>
          </a:ln>
          <a:effectLst/>
        </p:spPr>
        <p:txBody>
          <a:bodyPr/>
          <a:lstStyle/>
          <a:p>
            <a:r>
              <a:rPr lang="en-GB" sz="1200"/>
              <a:t>Coercion of Karystos in Euboea, late 470s</a:t>
            </a:r>
          </a:p>
        </p:txBody>
      </p:sp>
      <p:sp>
        <p:nvSpPr>
          <p:cNvPr id="67598" name="AutoShape 14"/>
          <p:cNvSpPr>
            <a:spLocks noChangeArrowheads="1"/>
          </p:cNvSpPr>
          <p:nvPr/>
        </p:nvSpPr>
        <p:spPr bwMode="auto">
          <a:xfrm>
            <a:off x="1763713" y="1125538"/>
            <a:ext cx="792162" cy="1152525"/>
          </a:xfrm>
          <a:prstGeom prst="wedgeRectCallout">
            <a:avLst>
              <a:gd name="adj1" fmla="val -58417"/>
              <a:gd name="adj2" fmla="val 211847"/>
            </a:avLst>
          </a:prstGeom>
          <a:solidFill>
            <a:schemeClr val="accent1"/>
          </a:solidFill>
          <a:ln w="9525" algn="ctr">
            <a:solidFill>
              <a:schemeClr val="tx1"/>
            </a:solidFill>
            <a:miter lim="800000"/>
            <a:headEnd/>
            <a:tailEnd/>
          </a:ln>
          <a:effectLst/>
        </p:spPr>
        <p:txBody>
          <a:bodyPr/>
          <a:lstStyle/>
          <a:p>
            <a:r>
              <a:rPr lang="en-GB" sz="1200"/>
              <a:t>Battle of Eurymedon, c467</a:t>
            </a:r>
          </a:p>
        </p:txBody>
      </p:sp>
      <p:sp>
        <p:nvSpPr>
          <p:cNvPr id="67599" name="Oval 15"/>
          <p:cNvSpPr>
            <a:spLocks noChangeArrowheads="1"/>
          </p:cNvSpPr>
          <p:nvPr/>
        </p:nvSpPr>
        <p:spPr bwMode="auto">
          <a:xfrm>
            <a:off x="16192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7600" name="Oval 16"/>
          <p:cNvSpPr>
            <a:spLocks noChangeArrowheads="1"/>
          </p:cNvSpPr>
          <p:nvPr/>
        </p:nvSpPr>
        <p:spPr bwMode="auto">
          <a:xfrm>
            <a:off x="1908175"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7601" name="AutoShape 17"/>
          <p:cNvSpPr>
            <a:spLocks noChangeArrowheads="1"/>
          </p:cNvSpPr>
          <p:nvPr/>
        </p:nvSpPr>
        <p:spPr bwMode="auto">
          <a:xfrm>
            <a:off x="2051050" y="5705475"/>
            <a:ext cx="504825" cy="1152525"/>
          </a:xfrm>
          <a:prstGeom prst="wedgeRectCallout">
            <a:avLst>
              <a:gd name="adj1" fmla="val -71069"/>
              <a:gd name="adj2" fmla="val -184162"/>
            </a:avLst>
          </a:prstGeom>
          <a:solidFill>
            <a:schemeClr val="accent1"/>
          </a:solidFill>
          <a:ln w="9525" algn="ctr">
            <a:solidFill>
              <a:schemeClr val="tx1"/>
            </a:solidFill>
            <a:miter lim="800000"/>
            <a:headEnd/>
            <a:tailEnd/>
          </a:ln>
          <a:effectLst/>
        </p:spPr>
        <p:txBody>
          <a:bodyPr/>
          <a:lstStyle/>
          <a:p>
            <a:r>
              <a:rPr lang="en-GB" sz="1200"/>
              <a:t>Thasian Revolt, </a:t>
            </a:r>
          </a:p>
          <a:p>
            <a:r>
              <a:rPr lang="en-GB" sz="1200"/>
              <a:t>465-463 </a:t>
            </a:r>
          </a:p>
        </p:txBody>
      </p:sp>
      <p:sp>
        <p:nvSpPr>
          <p:cNvPr id="67602" name="AutoShape 18"/>
          <p:cNvSpPr>
            <a:spLocks noChangeArrowheads="1"/>
          </p:cNvSpPr>
          <p:nvPr/>
        </p:nvSpPr>
        <p:spPr bwMode="auto">
          <a:xfrm>
            <a:off x="2627313" y="1125538"/>
            <a:ext cx="504825" cy="2087562"/>
          </a:xfrm>
          <a:prstGeom prst="wedgeRectCallout">
            <a:avLst>
              <a:gd name="adj1" fmla="val -183019"/>
              <a:gd name="adj2" fmla="val 93116"/>
            </a:avLst>
          </a:prstGeom>
          <a:solidFill>
            <a:schemeClr val="accent1"/>
          </a:solidFill>
          <a:ln w="9525" algn="ctr">
            <a:solidFill>
              <a:schemeClr val="tx1"/>
            </a:solidFill>
            <a:miter lim="800000"/>
            <a:headEnd/>
            <a:tailEnd/>
          </a:ln>
          <a:effectLst/>
        </p:spPr>
        <p:txBody>
          <a:bodyPr/>
          <a:lstStyle/>
          <a:p>
            <a:r>
              <a:rPr lang="en-GB" sz="1200"/>
              <a:t>First effort to colonise Amphipolis, c465 </a:t>
            </a:r>
          </a:p>
        </p:txBody>
      </p:sp>
      <p:sp>
        <p:nvSpPr>
          <p:cNvPr id="67603" name="Oval 19"/>
          <p:cNvSpPr>
            <a:spLocks noChangeArrowheads="1"/>
          </p:cNvSpPr>
          <p:nvPr/>
        </p:nvSpPr>
        <p:spPr bwMode="auto">
          <a:xfrm>
            <a:off x="205105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7604" name="AutoShape 20"/>
          <p:cNvSpPr>
            <a:spLocks noChangeArrowheads="1"/>
          </p:cNvSpPr>
          <p:nvPr/>
        </p:nvSpPr>
        <p:spPr bwMode="auto">
          <a:xfrm>
            <a:off x="2555875" y="5705475"/>
            <a:ext cx="647700" cy="1152525"/>
          </a:xfrm>
          <a:prstGeom prst="wedgeRectCallout">
            <a:avLst>
              <a:gd name="adj1" fmla="val -119116"/>
              <a:gd name="adj2" fmla="val -184162"/>
            </a:avLst>
          </a:prstGeom>
          <a:solidFill>
            <a:schemeClr val="accent1"/>
          </a:solidFill>
          <a:ln w="9525" algn="ctr">
            <a:solidFill>
              <a:schemeClr val="tx1"/>
            </a:solidFill>
            <a:miter lim="800000"/>
            <a:headEnd/>
            <a:tailEnd/>
          </a:ln>
          <a:effectLst/>
        </p:spPr>
        <p:txBody>
          <a:bodyPr/>
          <a:lstStyle/>
          <a:p>
            <a:r>
              <a:rPr lang="en-GB" sz="1200"/>
              <a:t>Helot Revolt at Ithome,</a:t>
            </a:r>
          </a:p>
          <a:p>
            <a:r>
              <a:rPr lang="en-GB" sz="1200"/>
              <a:t>c465 </a:t>
            </a:r>
          </a:p>
        </p:txBody>
      </p:sp>
      <p:sp>
        <p:nvSpPr>
          <p:cNvPr id="67605" name="AutoShape 21"/>
          <p:cNvSpPr>
            <a:spLocks noChangeArrowheads="1"/>
          </p:cNvSpPr>
          <p:nvPr/>
        </p:nvSpPr>
        <p:spPr bwMode="auto">
          <a:xfrm>
            <a:off x="3132138" y="1052513"/>
            <a:ext cx="647700" cy="2016125"/>
          </a:xfrm>
          <a:prstGeom prst="wedgeRectCallout">
            <a:avLst>
              <a:gd name="adj1" fmla="val -141421"/>
              <a:gd name="adj2" fmla="val 103620"/>
            </a:avLst>
          </a:prstGeom>
          <a:solidFill>
            <a:schemeClr val="accent1"/>
          </a:solidFill>
          <a:ln w="9525" algn="ctr">
            <a:solidFill>
              <a:schemeClr val="tx1"/>
            </a:solidFill>
            <a:miter lim="800000"/>
            <a:headEnd/>
            <a:tailEnd/>
          </a:ln>
          <a:effectLst/>
        </p:spPr>
        <p:txBody>
          <a:bodyPr/>
          <a:lstStyle/>
          <a:p>
            <a:r>
              <a:rPr lang="en-GB" sz="1200"/>
              <a:t>Athens settles the helots at Naupaktos,</a:t>
            </a:r>
          </a:p>
          <a:p>
            <a:r>
              <a:rPr lang="en-GB" sz="1200"/>
              <a:t>Late 460s</a:t>
            </a:r>
          </a:p>
        </p:txBody>
      </p:sp>
      <p:sp>
        <p:nvSpPr>
          <p:cNvPr id="67606" name="Oval 22"/>
          <p:cNvSpPr>
            <a:spLocks noChangeArrowheads="1"/>
          </p:cNvSpPr>
          <p:nvPr/>
        </p:nvSpPr>
        <p:spPr bwMode="auto">
          <a:xfrm>
            <a:off x="2484438" y="4076700"/>
            <a:ext cx="144462"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7607" name="AutoShape 23"/>
          <p:cNvSpPr>
            <a:spLocks noChangeArrowheads="1"/>
          </p:cNvSpPr>
          <p:nvPr/>
        </p:nvSpPr>
        <p:spPr bwMode="auto">
          <a:xfrm>
            <a:off x="3851275" y="1125538"/>
            <a:ext cx="649288" cy="1943100"/>
          </a:xfrm>
          <a:prstGeom prst="wedgeRectCallout">
            <a:avLst>
              <a:gd name="adj1" fmla="val -224815"/>
              <a:gd name="adj2" fmla="val 104083"/>
            </a:avLst>
          </a:prstGeom>
          <a:solidFill>
            <a:schemeClr val="accent1"/>
          </a:solidFill>
          <a:ln w="9525" algn="ctr">
            <a:solidFill>
              <a:schemeClr val="tx1"/>
            </a:solidFill>
            <a:miter lim="800000"/>
            <a:headEnd/>
            <a:tailEnd/>
          </a:ln>
          <a:effectLst/>
        </p:spPr>
        <p:txBody>
          <a:bodyPr/>
          <a:lstStyle/>
          <a:p>
            <a:r>
              <a:rPr lang="en-GB" sz="1000"/>
              <a:t>Megara leaves the Peloponnesian League and enters the Delian League,</a:t>
            </a:r>
          </a:p>
          <a:p>
            <a:r>
              <a:rPr lang="en-GB" sz="1000"/>
              <a:t>c461</a:t>
            </a:r>
          </a:p>
        </p:txBody>
      </p:sp>
      <p:sp>
        <p:nvSpPr>
          <p:cNvPr id="67608" name="Oval 24"/>
          <p:cNvSpPr>
            <a:spLocks noChangeArrowheads="1"/>
          </p:cNvSpPr>
          <p:nvPr/>
        </p:nvSpPr>
        <p:spPr bwMode="auto">
          <a:xfrm>
            <a:off x="2627313" y="4076700"/>
            <a:ext cx="144462"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7609" name="AutoShape 25"/>
          <p:cNvSpPr>
            <a:spLocks noChangeArrowheads="1"/>
          </p:cNvSpPr>
          <p:nvPr/>
        </p:nvSpPr>
        <p:spPr bwMode="auto">
          <a:xfrm>
            <a:off x="3203575" y="5373688"/>
            <a:ext cx="720725" cy="1484312"/>
          </a:xfrm>
          <a:prstGeom prst="wedgeRectCallout">
            <a:avLst>
              <a:gd name="adj1" fmla="val -92069"/>
              <a:gd name="adj2" fmla="val -131713"/>
            </a:avLst>
          </a:prstGeom>
          <a:solidFill>
            <a:srgbClr val="FFFF99"/>
          </a:solidFill>
          <a:ln w="9525" algn="ctr">
            <a:solidFill>
              <a:schemeClr val="tx1"/>
            </a:solidFill>
            <a:miter lim="800000"/>
            <a:headEnd/>
            <a:tailEnd/>
          </a:ln>
          <a:effectLst/>
        </p:spPr>
        <p:txBody>
          <a:bodyPr/>
          <a:lstStyle/>
          <a:p>
            <a:r>
              <a:rPr lang="en-GB" sz="1200"/>
              <a:t>The First Peloponnesian War, 460-446 BCE </a:t>
            </a:r>
          </a:p>
        </p:txBody>
      </p:sp>
      <p:sp>
        <p:nvSpPr>
          <p:cNvPr id="67610" name="Line 26"/>
          <p:cNvSpPr>
            <a:spLocks noChangeShapeType="1"/>
          </p:cNvSpPr>
          <p:nvPr/>
        </p:nvSpPr>
        <p:spPr bwMode="auto">
          <a:xfrm>
            <a:off x="2843213" y="4149725"/>
            <a:ext cx="1728787" cy="0"/>
          </a:xfrm>
          <a:prstGeom prst="line">
            <a:avLst/>
          </a:prstGeom>
          <a:noFill/>
          <a:ln w="63500">
            <a:solidFill>
              <a:srgbClr val="FFFF00"/>
            </a:solidFill>
            <a:round/>
            <a:headEnd/>
            <a:tailEnd/>
          </a:ln>
          <a:effectLst/>
        </p:spPr>
        <p:txBody>
          <a:bodyPr/>
          <a:lstStyle/>
          <a:p>
            <a:endParaRPr lang="en-GB"/>
          </a:p>
        </p:txBody>
      </p:sp>
      <p:sp>
        <p:nvSpPr>
          <p:cNvPr id="67611" name="Oval 27"/>
          <p:cNvSpPr>
            <a:spLocks noChangeArrowheads="1"/>
          </p:cNvSpPr>
          <p:nvPr/>
        </p:nvSpPr>
        <p:spPr bwMode="auto">
          <a:xfrm>
            <a:off x="2987675" y="4076700"/>
            <a:ext cx="144463" cy="123825"/>
          </a:xfrm>
          <a:prstGeom prst="ellipse">
            <a:avLst/>
          </a:prstGeom>
          <a:solidFill>
            <a:srgbClr val="800080"/>
          </a:solidFill>
          <a:ln w="9525">
            <a:solidFill>
              <a:srgbClr val="800080"/>
            </a:solidFill>
            <a:round/>
            <a:headEnd/>
            <a:tailEnd/>
          </a:ln>
          <a:effectLst/>
        </p:spPr>
        <p:txBody>
          <a:bodyPr wrap="none" anchor="ctr"/>
          <a:lstStyle/>
          <a:p>
            <a:endParaRPr lang="en-GB"/>
          </a:p>
        </p:txBody>
      </p:sp>
      <p:sp>
        <p:nvSpPr>
          <p:cNvPr id="67612" name="AutoShape 28"/>
          <p:cNvSpPr>
            <a:spLocks noChangeArrowheads="1"/>
          </p:cNvSpPr>
          <p:nvPr/>
        </p:nvSpPr>
        <p:spPr bwMode="auto">
          <a:xfrm>
            <a:off x="4572000" y="1125538"/>
            <a:ext cx="647700" cy="1584325"/>
          </a:xfrm>
          <a:prstGeom prst="wedgeRectCallout">
            <a:avLst>
              <a:gd name="adj1" fmla="val -279167"/>
              <a:gd name="adj2" fmla="val 139681"/>
            </a:avLst>
          </a:prstGeom>
          <a:solidFill>
            <a:schemeClr val="accent1"/>
          </a:solidFill>
          <a:ln w="9525" algn="ctr">
            <a:solidFill>
              <a:schemeClr val="tx1"/>
            </a:solidFill>
            <a:miter lim="800000"/>
            <a:headEnd/>
            <a:tailEnd/>
          </a:ln>
          <a:effectLst/>
        </p:spPr>
        <p:txBody>
          <a:bodyPr/>
          <a:lstStyle/>
          <a:p>
            <a:r>
              <a:rPr lang="en-GB" sz="1200"/>
              <a:t>Athens attacks Aigina, 458 BCE</a:t>
            </a:r>
            <a:r>
              <a:rPr lang="en-GB"/>
              <a:t> </a:t>
            </a:r>
          </a:p>
        </p:txBody>
      </p:sp>
      <p:sp>
        <p:nvSpPr>
          <p:cNvPr id="67613" name="Line 29"/>
          <p:cNvSpPr>
            <a:spLocks noChangeShapeType="1"/>
          </p:cNvSpPr>
          <p:nvPr/>
        </p:nvSpPr>
        <p:spPr bwMode="auto">
          <a:xfrm>
            <a:off x="2843213" y="4149725"/>
            <a:ext cx="576262" cy="0"/>
          </a:xfrm>
          <a:prstGeom prst="line">
            <a:avLst/>
          </a:prstGeom>
          <a:noFill/>
          <a:ln w="44450">
            <a:solidFill>
              <a:srgbClr val="33CCCC"/>
            </a:solidFill>
            <a:round/>
            <a:headEnd/>
            <a:tailEnd/>
          </a:ln>
          <a:effectLst/>
        </p:spPr>
        <p:txBody>
          <a:bodyPr/>
          <a:lstStyle/>
          <a:p>
            <a:endParaRPr lang="en-GB"/>
          </a:p>
        </p:txBody>
      </p:sp>
      <p:sp>
        <p:nvSpPr>
          <p:cNvPr id="67614" name="AutoShape 30"/>
          <p:cNvSpPr>
            <a:spLocks noChangeArrowheads="1"/>
          </p:cNvSpPr>
          <p:nvPr/>
        </p:nvSpPr>
        <p:spPr bwMode="auto">
          <a:xfrm>
            <a:off x="3995738" y="5589588"/>
            <a:ext cx="1008062" cy="1268412"/>
          </a:xfrm>
          <a:prstGeom prst="wedgeRectCallout">
            <a:avLst>
              <a:gd name="adj1" fmla="val -115829"/>
              <a:gd name="adj2" fmla="val -163519"/>
            </a:avLst>
          </a:prstGeom>
          <a:solidFill>
            <a:srgbClr val="CCFFFF"/>
          </a:solidFill>
          <a:ln w="9525" algn="ctr">
            <a:solidFill>
              <a:schemeClr val="tx1"/>
            </a:solidFill>
            <a:miter lim="800000"/>
            <a:headEnd/>
            <a:tailEnd/>
          </a:ln>
          <a:effectLst/>
        </p:spPr>
        <p:txBody>
          <a:bodyPr/>
          <a:lstStyle/>
          <a:p>
            <a:r>
              <a:rPr lang="en-GB" sz="1200"/>
              <a:t>The Egyptian Expedition, c460-454 BCE </a:t>
            </a:r>
          </a:p>
        </p:txBody>
      </p:sp>
      <p:sp>
        <p:nvSpPr>
          <p:cNvPr id="67615" name="Oval 31"/>
          <p:cNvSpPr>
            <a:spLocks noChangeArrowheads="1"/>
          </p:cNvSpPr>
          <p:nvPr/>
        </p:nvSpPr>
        <p:spPr bwMode="auto">
          <a:xfrm>
            <a:off x="457200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7616" name="AutoShape 32"/>
          <p:cNvSpPr>
            <a:spLocks noChangeArrowheads="1"/>
          </p:cNvSpPr>
          <p:nvPr/>
        </p:nvSpPr>
        <p:spPr bwMode="auto">
          <a:xfrm>
            <a:off x="5292725" y="1125538"/>
            <a:ext cx="647700" cy="1584325"/>
          </a:xfrm>
          <a:prstGeom prst="wedgeRectCallout">
            <a:avLst>
              <a:gd name="adj1" fmla="val -146079"/>
              <a:gd name="adj2" fmla="val 138375"/>
            </a:avLst>
          </a:prstGeom>
          <a:solidFill>
            <a:schemeClr val="accent1"/>
          </a:solidFill>
          <a:ln w="9525" algn="ctr">
            <a:solidFill>
              <a:schemeClr val="tx1"/>
            </a:solidFill>
            <a:miter lim="800000"/>
            <a:headEnd/>
            <a:tailEnd/>
          </a:ln>
          <a:effectLst/>
        </p:spPr>
        <p:txBody>
          <a:bodyPr/>
          <a:lstStyle/>
          <a:p>
            <a:r>
              <a:rPr lang="en-GB" sz="1200"/>
              <a:t>The Thirty Years’ Peace, 446 BCE </a:t>
            </a:r>
          </a:p>
        </p:txBody>
      </p:sp>
      <p:sp>
        <p:nvSpPr>
          <p:cNvPr id="67617" name="Oval 33"/>
          <p:cNvSpPr>
            <a:spLocks noChangeArrowheads="1"/>
          </p:cNvSpPr>
          <p:nvPr/>
        </p:nvSpPr>
        <p:spPr bwMode="auto">
          <a:xfrm>
            <a:off x="5292725"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7618" name="Oval 34"/>
          <p:cNvSpPr>
            <a:spLocks noChangeArrowheads="1"/>
          </p:cNvSpPr>
          <p:nvPr/>
        </p:nvSpPr>
        <p:spPr bwMode="auto">
          <a:xfrm>
            <a:off x="6156325"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7619" name="Oval 35"/>
          <p:cNvSpPr>
            <a:spLocks noChangeArrowheads="1"/>
          </p:cNvSpPr>
          <p:nvPr/>
        </p:nvSpPr>
        <p:spPr bwMode="auto">
          <a:xfrm>
            <a:off x="5651500" y="4076700"/>
            <a:ext cx="144463"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7620" name="Oval 36"/>
          <p:cNvSpPr>
            <a:spLocks noChangeArrowheads="1"/>
          </p:cNvSpPr>
          <p:nvPr/>
        </p:nvSpPr>
        <p:spPr bwMode="auto">
          <a:xfrm>
            <a:off x="4932363" y="4076700"/>
            <a:ext cx="144462" cy="123825"/>
          </a:xfrm>
          <a:prstGeom prst="ellipse">
            <a:avLst/>
          </a:prstGeom>
          <a:solidFill>
            <a:srgbClr val="FF0000"/>
          </a:solidFill>
          <a:ln w="9525">
            <a:solidFill>
              <a:srgbClr val="FF0000"/>
            </a:solidFill>
            <a:round/>
            <a:headEnd/>
            <a:tailEnd/>
          </a:ln>
          <a:effectLst/>
        </p:spPr>
        <p:txBody>
          <a:bodyPr wrap="none" anchor="ctr"/>
          <a:lstStyle/>
          <a:p>
            <a:endParaRPr lang="en-GB"/>
          </a:p>
        </p:txBody>
      </p:sp>
      <p:sp>
        <p:nvSpPr>
          <p:cNvPr id="67621" name="AutoShape 37"/>
          <p:cNvSpPr>
            <a:spLocks noChangeArrowheads="1"/>
          </p:cNvSpPr>
          <p:nvPr/>
        </p:nvSpPr>
        <p:spPr bwMode="auto">
          <a:xfrm>
            <a:off x="6084888" y="1196975"/>
            <a:ext cx="1655762" cy="1268413"/>
          </a:xfrm>
          <a:prstGeom prst="wedgeRectCallout">
            <a:avLst>
              <a:gd name="adj1" fmla="val -114523"/>
              <a:gd name="adj2" fmla="val 180287"/>
            </a:avLst>
          </a:prstGeom>
          <a:solidFill>
            <a:srgbClr val="FFCC00"/>
          </a:solidFill>
          <a:ln w="9525" algn="ctr">
            <a:solidFill>
              <a:schemeClr val="tx1"/>
            </a:solidFill>
            <a:miter lim="800000"/>
            <a:headEnd/>
            <a:tailEnd/>
          </a:ln>
          <a:effectLst/>
        </p:spPr>
        <p:txBody>
          <a:bodyPr/>
          <a:lstStyle/>
          <a:p>
            <a:r>
              <a:rPr lang="en-GB" dirty="0" err="1"/>
              <a:t>Kolophon</a:t>
            </a:r>
            <a:r>
              <a:rPr lang="en-GB" dirty="0"/>
              <a:t> </a:t>
            </a:r>
            <a:r>
              <a:rPr lang="en-GB" dirty="0" smtClean="0"/>
              <a:t>enters </a:t>
            </a:r>
            <a:r>
              <a:rPr lang="en-GB" dirty="0"/>
              <a:t>Delian League, late 440s</a:t>
            </a:r>
          </a:p>
        </p:txBody>
      </p:sp>
      <p:sp>
        <p:nvSpPr>
          <p:cNvPr id="67622" name="AutoShape 38"/>
          <p:cNvSpPr>
            <a:spLocks noChangeArrowheads="1"/>
          </p:cNvSpPr>
          <p:nvPr/>
        </p:nvSpPr>
        <p:spPr bwMode="auto">
          <a:xfrm>
            <a:off x="7235825" y="2636838"/>
            <a:ext cx="1655763" cy="1268412"/>
          </a:xfrm>
          <a:prstGeom prst="wedgeRectCallout">
            <a:avLst>
              <a:gd name="adj1" fmla="val -141273"/>
              <a:gd name="adj2" fmla="val 64269"/>
            </a:avLst>
          </a:prstGeom>
          <a:solidFill>
            <a:srgbClr val="FFCC00"/>
          </a:solidFill>
          <a:ln w="9525" algn="ctr">
            <a:solidFill>
              <a:schemeClr val="tx1"/>
            </a:solidFill>
            <a:miter lim="800000"/>
            <a:headEnd/>
            <a:tailEnd/>
          </a:ln>
          <a:effectLst/>
        </p:spPr>
        <p:txBody>
          <a:bodyPr/>
          <a:lstStyle/>
          <a:p>
            <a:r>
              <a:rPr lang="en-GB"/>
              <a:t>Samos revolts, 440 BCE </a:t>
            </a:r>
          </a:p>
        </p:txBody>
      </p:sp>
      <p:sp>
        <p:nvSpPr>
          <p:cNvPr id="67623" name="AutoShape 39"/>
          <p:cNvSpPr>
            <a:spLocks noChangeArrowheads="1"/>
          </p:cNvSpPr>
          <p:nvPr/>
        </p:nvSpPr>
        <p:spPr bwMode="auto">
          <a:xfrm>
            <a:off x="5435600" y="5300663"/>
            <a:ext cx="1655763" cy="1268412"/>
          </a:xfrm>
          <a:prstGeom prst="wedgeRectCallout">
            <a:avLst>
              <a:gd name="adj1" fmla="val -55463"/>
              <a:gd name="adj2" fmla="val -141616"/>
            </a:avLst>
          </a:prstGeom>
          <a:solidFill>
            <a:srgbClr val="FFCC00"/>
          </a:solidFill>
          <a:ln w="9525" algn="ctr">
            <a:solidFill>
              <a:schemeClr val="tx1"/>
            </a:solidFill>
            <a:miter lim="800000"/>
            <a:headEnd/>
            <a:tailEnd/>
          </a:ln>
          <a:effectLst/>
        </p:spPr>
        <p:txBody>
          <a:bodyPr/>
          <a:lstStyle/>
          <a:p>
            <a:r>
              <a:rPr lang="en-GB"/>
              <a:t>Thurioi in Italy colonised by Athens , late 440s</a:t>
            </a:r>
          </a:p>
        </p:txBody>
      </p:sp>
      <p:sp>
        <p:nvSpPr>
          <p:cNvPr id="67624" name="AutoShape 40"/>
          <p:cNvSpPr>
            <a:spLocks noChangeArrowheads="1"/>
          </p:cNvSpPr>
          <p:nvPr/>
        </p:nvSpPr>
        <p:spPr bwMode="auto">
          <a:xfrm>
            <a:off x="7164388" y="4508500"/>
            <a:ext cx="1655762" cy="1268413"/>
          </a:xfrm>
          <a:prstGeom prst="wedgeRectCallout">
            <a:avLst>
              <a:gd name="adj1" fmla="val -106472"/>
              <a:gd name="adj2" fmla="val -82417"/>
            </a:avLst>
          </a:prstGeom>
          <a:solidFill>
            <a:srgbClr val="FFCC00"/>
          </a:solidFill>
          <a:ln w="9525" algn="ctr">
            <a:solidFill>
              <a:schemeClr val="tx1"/>
            </a:solidFill>
            <a:miter lim="800000"/>
            <a:headEnd/>
            <a:tailEnd/>
          </a:ln>
          <a:effectLst/>
        </p:spPr>
        <p:txBody>
          <a:bodyPr/>
          <a:lstStyle/>
          <a:p>
            <a:r>
              <a:rPr lang="en-GB"/>
              <a:t>Amphipolis colonised, 437 BCE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GB"/>
              <a:t>The 430s</a:t>
            </a:r>
          </a:p>
        </p:txBody>
      </p:sp>
      <p:sp>
        <p:nvSpPr>
          <p:cNvPr id="68611" name="Rectangle 3"/>
          <p:cNvSpPr>
            <a:spLocks noGrp="1" noChangeArrowheads="1"/>
          </p:cNvSpPr>
          <p:nvPr>
            <p:ph sz="quarter" idx="1"/>
          </p:nvPr>
        </p:nvSpPr>
        <p:spPr/>
        <p:txBody>
          <a:bodyPr/>
          <a:lstStyle/>
          <a:p>
            <a:r>
              <a:rPr lang="en-GB"/>
              <a:t>From 436/5 onwards, the episodes leading directly to the Great Peloponnesian War happen, i.e. the affairs of Corcyra, Potidaia and Megara.</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normAutofit fontScale="90000"/>
          </a:bodyPr>
          <a:lstStyle/>
          <a:p>
            <a:r>
              <a:rPr lang="en-GB" sz="4000"/>
              <a:t>Why is the Pentekontaetia important?</a:t>
            </a:r>
          </a:p>
        </p:txBody>
      </p:sp>
      <p:sp>
        <p:nvSpPr>
          <p:cNvPr id="69635" name="Rectangle 3"/>
          <p:cNvSpPr>
            <a:spLocks noGrp="1" noChangeArrowheads="1"/>
          </p:cNvSpPr>
          <p:nvPr>
            <p:ph sz="quarter" idx="1"/>
          </p:nvPr>
        </p:nvSpPr>
        <p:spPr>
          <a:xfrm>
            <a:off x="0" y="1600200"/>
            <a:ext cx="9144000" cy="5257800"/>
          </a:xfrm>
        </p:spPr>
        <p:txBody>
          <a:bodyPr/>
          <a:lstStyle/>
          <a:p>
            <a:pPr>
              <a:lnSpc>
                <a:spcPct val="80000"/>
              </a:lnSpc>
            </a:pPr>
            <a:r>
              <a:rPr lang="en-GB" sz="2400"/>
              <a:t>All these actions of the Hellenes against each other and the barbarian occurred in the fifty years' interval between the retreat of Xerxes and the beginning of the present war. During this interval </a:t>
            </a:r>
            <a:r>
              <a:rPr lang="en-GB" sz="2400" b="1"/>
              <a:t>the Athenians succeeded in placing their empire on a firmer basis,</a:t>
            </a:r>
            <a:r>
              <a:rPr lang="en-GB" sz="2400"/>
              <a:t> and advanced their own home power to a very great height. </a:t>
            </a:r>
            <a:r>
              <a:rPr lang="en-GB" sz="2400" b="1"/>
              <a:t>The Lacedaemonians, though fully aware of it, opposed it only for a little while, but remained inactive during most of the period</a:t>
            </a:r>
            <a:r>
              <a:rPr lang="en-GB" sz="2400"/>
              <a:t>, being of old slow to go to war except under the pressure of necessity, and in the present instance being hampered by wars at home; </a:t>
            </a:r>
            <a:r>
              <a:rPr lang="en-GB" sz="2400" b="1"/>
              <a:t>until the growth of the Athenian power could be no longer ignored, and their own confederacy became the object of its encroachments</a:t>
            </a:r>
            <a:r>
              <a:rPr lang="en-GB" sz="2400"/>
              <a:t>. They then felt that they could endure it no longer, but that the time had come for them to throw themselves heart and soul upon the hostile power, and break it, if they could, by commencing the present war. Thucydides 1.118</a:t>
            </a:r>
          </a:p>
        </p:txBody>
      </p:sp>
      <p:sp>
        <p:nvSpPr>
          <p:cNvPr id="2" name="5-Point Star 1"/>
          <p:cNvSpPr/>
          <p:nvPr/>
        </p:nvSpPr>
        <p:spPr>
          <a:xfrm>
            <a:off x="8100392" y="6237312"/>
            <a:ext cx="482352" cy="554360"/>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normAutofit fontScale="90000"/>
          </a:bodyPr>
          <a:lstStyle/>
          <a:p>
            <a:r>
              <a:rPr lang="en-GB" sz="4000"/>
              <a:t>Why is the Pentekontaetia important?</a:t>
            </a:r>
          </a:p>
        </p:txBody>
      </p:sp>
      <p:sp>
        <p:nvSpPr>
          <p:cNvPr id="70659" name="Rectangle 3"/>
          <p:cNvSpPr>
            <a:spLocks noGrp="1" noChangeArrowheads="1"/>
          </p:cNvSpPr>
          <p:nvPr>
            <p:ph sz="quarter" idx="1"/>
          </p:nvPr>
        </p:nvSpPr>
        <p:spPr/>
        <p:txBody>
          <a:bodyPr>
            <a:normAutofit fontScale="77500" lnSpcReduction="20000"/>
          </a:bodyPr>
          <a:lstStyle/>
          <a:p>
            <a:pPr>
              <a:lnSpc>
                <a:spcPct val="90000"/>
              </a:lnSpc>
            </a:pPr>
            <a:r>
              <a:rPr lang="en-GB" dirty="0"/>
              <a:t>The </a:t>
            </a:r>
            <a:r>
              <a:rPr lang="en-GB" dirty="0" err="1"/>
              <a:t>Pentekontaetia</a:t>
            </a:r>
            <a:r>
              <a:rPr lang="en-GB" dirty="0"/>
              <a:t> is the period of the Athenian Empire. </a:t>
            </a:r>
          </a:p>
          <a:p>
            <a:pPr>
              <a:lnSpc>
                <a:spcPct val="90000"/>
              </a:lnSpc>
            </a:pPr>
            <a:r>
              <a:rPr lang="en-GB" dirty="0"/>
              <a:t>The Athenian Empire became the greatest threat that Sparta ever had to face.</a:t>
            </a:r>
          </a:p>
          <a:p>
            <a:pPr>
              <a:lnSpc>
                <a:spcPct val="90000"/>
              </a:lnSpc>
            </a:pPr>
            <a:r>
              <a:rPr lang="en-GB" dirty="0"/>
              <a:t>For the first time another polis threatened Sparta’s status as leader of the Greeks. </a:t>
            </a:r>
          </a:p>
          <a:p>
            <a:pPr>
              <a:lnSpc>
                <a:spcPct val="90000"/>
              </a:lnSpc>
            </a:pPr>
            <a:r>
              <a:rPr lang="en-GB" dirty="0"/>
              <a:t>More importantly, Athens (as can be seen from the First Peloponnesian War) desired a land as well as a sea empire. </a:t>
            </a:r>
            <a:endParaRPr lang="en-GB" dirty="0" smtClean="0"/>
          </a:p>
          <a:p>
            <a:r>
              <a:rPr lang="en-GB" dirty="0"/>
              <a:t>Sparta in the </a:t>
            </a:r>
            <a:r>
              <a:rPr lang="en-GB" dirty="0" err="1"/>
              <a:t>Pentekontaetia</a:t>
            </a:r>
            <a:r>
              <a:rPr lang="en-GB" dirty="0"/>
              <a:t> shows both strengths and weaknesses. </a:t>
            </a:r>
          </a:p>
          <a:p>
            <a:r>
              <a:rPr lang="en-GB" dirty="0"/>
              <a:t>The Helot Revolt is one of the greatest revealed Spartan weaknesses in the period.</a:t>
            </a:r>
          </a:p>
          <a:p>
            <a:r>
              <a:rPr lang="en-GB" dirty="0"/>
              <a:t>Also the unwillingness of the Spartans to go to war immediately in defence of a League ally</a:t>
            </a:r>
            <a:r>
              <a:rPr lang="en-GB" dirty="0" smtClean="0"/>
              <a:t>.</a:t>
            </a:r>
          </a:p>
          <a:p>
            <a:r>
              <a:rPr lang="en-GB" dirty="0"/>
              <a:t>On the other hand, in the </a:t>
            </a:r>
            <a:r>
              <a:rPr lang="en-GB" dirty="0" err="1"/>
              <a:t>Pentekontaetia</a:t>
            </a:r>
            <a:r>
              <a:rPr lang="en-GB" dirty="0"/>
              <a:t> it became obvious that when Sparta decided to react it had the staying power to fight Athens in its own terms. </a:t>
            </a:r>
          </a:p>
          <a:p>
            <a:r>
              <a:rPr lang="en-GB" dirty="0"/>
              <a:t>Further, Corinth is seen as one of the most important poleis in the Peloponnesian League, and an alternative leader when Sparta is occupied or unwilling. </a:t>
            </a:r>
          </a:p>
          <a:p>
            <a:endParaRPr lang="en-GB" dirty="0"/>
          </a:p>
          <a:p>
            <a:pPr>
              <a:lnSpc>
                <a:spcPct val="90000"/>
              </a:lnSpc>
            </a:pP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20</TotalTime>
  <Words>1568</Words>
  <Application>Microsoft Office PowerPoint</Application>
  <PresentationFormat>On-screen Show (4:3)</PresentationFormat>
  <Paragraphs>160</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Equity</vt:lpstr>
      <vt:lpstr>Sparta</vt:lpstr>
      <vt:lpstr>The Pentekontaetia: Timeline</vt:lpstr>
      <vt:lpstr>The First Peloponnesian War</vt:lpstr>
      <vt:lpstr>The Pentekontaetia: Timeline</vt:lpstr>
      <vt:lpstr>Aigina</vt:lpstr>
      <vt:lpstr>The Aiginetan Affair</vt:lpstr>
      <vt:lpstr>The Aigina affair and Sparta </vt:lpstr>
      <vt:lpstr>The Pentekontaetia: Timeline</vt:lpstr>
      <vt:lpstr>The Egyptian Expedition</vt:lpstr>
      <vt:lpstr>The Long Walls </vt:lpstr>
      <vt:lpstr>Sparta enters the  First Peloponnesian War </vt:lpstr>
      <vt:lpstr>Athenian Losses</vt:lpstr>
      <vt:lpstr>The Pentekontaetia: Timeline</vt:lpstr>
      <vt:lpstr>The Thirty Years’ Peace</vt:lpstr>
      <vt:lpstr>Athenian actions after 446</vt:lpstr>
      <vt:lpstr>Athenian actions after 446</vt:lpstr>
      <vt:lpstr>Athenian actions after 446</vt:lpstr>
      <vt:lpstr>The Pentekontaetia: Timeline</vt:lpstr>
      <vt:lpstr>The 430s</vt:lpstr>
      <vt:lpstr>Why is the Pentekontaetia important?</vt:lpstr>
      <vt:lpstr>Why is the Pentekontaetia important?</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Sparta from Tegea to Mantineia</dc:title>
  <dc:creator>sf003</dc:creator>
  <cp:lastModifiedBy>Windows User</cp:lastModifiedBy>
  <cp:revision>14</cp:revision>
  <dcterms:created xsi:type="dcterms:W3CDTF">2009-09-14T13:08:19Z</dcterms:created>
  <dcterms:modified xsi:type="dcterms:W3CDTF">2013-03-04T10:57:06Z</dcterms:modified>
</cp:coreProperties>
</file>