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1"/>
  </p:sldMasterIdLst>
  <p:notesMasterIdLst>
    <p:notesMasterId r:id="rId16"/>
  </p:notesMasterIdLst>
  <p:sldIdLst>
    <p:sldId id="318" r:id="rId2"/>
    <p:sldId id="304" r:id="rId3"/>
    <p:sldId id="303" r:id="rId4"/>
    <p:sldId id="305" r:id="rId5"/>
    <p:sldId id="316" r:id="rId6"/>
    <p:sldId id="302" r:id="rId7"/>
    <p:sldId id="306" r:id="rId8"/>
    <p:sldId id="307" r:id="rId9"/>
    <p:sldId id="308" r:id="rId10"/>
    <p:sldId id="309" r:id="rId11"/>
    <p:sldId id="310" r:id="rId12"/>
    <p:sldId id="311" r:id="rId13"/>
    <p:sldId id="312" r:id="rId14"/>
    <p:sldId id="319" r:id="rId15"/>
  </p:sldIdLst>
  <p:sldSz cx="12192000" cy="6858000"/>
  <p:notesSz cx="6858000" cy="9144000"/>
  <p:embeddedFontLst>
    <p:embeddedFont>
      <p:font typeface="Century Gothic" panose="020B0502020202020204" pitchFamily="34" charset="0"/>
      <p:regular r:id="rId17"/>
      <p:bold r:id="rId18"/>
      <p:italic r:id="rId19"/>
      <p:boldItalic r:id="rId20"/>
    </p:embeddedFont>
    <p:embeddedFont>
      <p:font typeface="Gabriola" panose="04040605051002020D02" pitchFamily="82" charset="0"/>
      <p:regular r:id="rId21"/>
    </p:embeddedFont>
    <p:embeddedFont>
      <p:font typeface="Wingdings 3" panose="05040102010807070707" pitchFamily="18" charset="2"/>
      <p:regular r:id="rId2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3" autoAdjust="0"/>
    <p:restoredTop sz="94660"/>
  </p:normalViewPr>
  <p:slideViewPr>
    <p:cSldViewPr snapToGrid="0" showGuides="1">
      <p:cViewPr varScale="1">
        <p:scale>
          <a:sx n="73" d="100"/>
          <a:sy n="73" d="100"/>
        </p:scale>
        <p:origin x="72" y="1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8AE66-3524-4E8B-9E47-FF68E5D3151E}" type="datetimeFigureOut">
              <a:rPr lang="en-GB" smtClean="0"/>
              <a:t>24/11/2024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EA4D6-B027-42B4-A724-437B4F85FDAB}" type="slidenum">
              <a:rPr lang="en-GB" smtClean="0"/>
              <a:t>‹#›</a:t>
            </a:fld>
            <a:endParaRPr lang="en-GB"/>
          </a:p>
        </p:txBody>
      </p:sp>
    </p:spTree>
    <p:extLst>
      <p:ext uri="{BB962C8B-B14F-4D97-AF65-F5344CB8AC3E}">
        <p14:creationId xmlns:p14="http://schemas.microsoft.com/office/powerpoint/2010/main" val="3846702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4665E195-C89C-4871-8AE9-903FDB8B6D9D}" type="datetimeFigureOut">
              <a:rPr lang="en-US" smtClean="0"/>
              <a:t>11/24/2024</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a:t>Add a footer</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062D6987-FB6D-4DB8-81B8-AD0F35E3BB5F}" type="slidenum">
              <a:rPr lang="en-US" smtClean="0"/>
              <a:t>‹#›</a:t>
            </a:fld>
            <a:endParaRPr lang="en-US"/>
          </a:p>
        </p:txBody>
      </p:sp>
    </p:spTree>
    <p:extLst>
      <p:ext uri="{BB962C8B-B14F-4D97-AF65-F5344CB8AC3E}">
        <p14:creationId xmlns:p14="http://schemas.microsoft.com/office/powerpoint/2010/main" val="2096388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11/24/2024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85220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11/24/2024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11421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65E195-C89C-4871-8AE9-903FDB8B6D9D}" type="datetimeFigureOut">
              <a:rPr lang="en-US" smtClean="0"/>
              <a:t>11/24/2024</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859811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65E195-C89C-4871-8AE9-903FDB8B6D9D}" type="datetimeFigureOut">
              <a:rPr lang="en-US" smtClean="0"/>
              <a:t>11/24/2024</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35398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65E195-C89C-4871-8AE9-903FDB8B6D9D}" type="datetimeFigureOut">
              <a:rPr lang="en-US" smtClean="0"/>
              <a:t>11/24/2024</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651926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11/24/2024</a:t>
            </a:fld>
            <a:endParaRPr lang="en-US"/>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560254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11/24/2024</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059131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11/24/2024</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1864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11/24/2024</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262418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11/24/2024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982358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11/24/2024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0210445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11/24/2024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433981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11/24/2024</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340344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11/24/2024</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662110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11/24/2024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63898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11/24/2024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138737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4665E195-C89C-4871-8AE9-903FDB8B6D9D}" type="datetimeFigureOut">
              <a:rPr lang="en-US" smtClean="0"/>
              <a:pPr/>
              <a:t>11/24/2024</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a:t>Add a footer</a:t>
            </a:r>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382725401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focusing.org/" TargetMode="Externa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1002/johc.121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0563D-61B6-6555-797D-DAACFDEE5CD5}"/>
              </a:ext>
            </a:extLst>
          </p:cNvPr>
          <p:cNvSpPr>
            <a:spLocks noGrp="1"/>
          </p:cNvSpPr>
          <p:nvPr>
            <p:ph type="ctrTitle"/>
          </p:nvPr>
        </p:nvSpPr>
        <p:spPr/>
        <p:txBody>
          <a:bodyPr/>
          <a:lstStyle/>
          <a:p>
            <a:r>
              <a:rPr lang="en-GB" dirty="0"/>
              <a:t>Introduction to Heuristic Inquiry  </a:t>
            </a:r>
          </a:p>
        </p:txBody>
      </p:sp>
      <p:sp>
        <p:nvSpPr>
          <p:cNvPr id="3" name="Subtitle 2">
            <a:extLst>
              <a:ext uri="{FF2B5EF4-FFF2-40B4-BE49-F238E27FC236}">
                <a16:creationId xmlns:a16="http://schemas.microsoft.com/office/drawing/2014/main" id="{E8B2BEDE-7991-1FEA-5571-B13434681E5C}"/>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30924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477328" y="471577"/>
            <a:ext cx="5952227" cy="5923472"/>
          </a:xfrm>
          <a:prstGeom prst="rect">
            <a:avLst/>
          </a:prstGeom>
        </p:spPr>
      </p:pic>
      <p:sp>
        <p:nvSpPr>
          <p:cNvPr id="5" name="Title 4"/>
          <p:cNvSpPr>
            <a:spLocks noGrp="1"/>
          </p:cNvSpPr>
          <p:nvPr>
            <p:ph type="title"/>
          </p:nvPr>
        </p:nvSpPr>
        <p:spPr>
          <a:xfrm>
            <a:off x="1154956" y="5055079"/>
            <a:ext cx="4351023" cy="1339970"/>
          </a:xfrm>
        </p:spPr>
        <p:txBody>
          <a:bodyPr/>
          <a:lstStyle/>
          <a:p>
            <a:r>
              <a:rPr lang="en-GB" b="1" dirty="0">
                <a:solidFill>
                  <a:schemeClr val="tx1"/>
                </a:solidFill>
              </a:rPr>
              <a:t>What in your Life is calling you, </a:t>
            </a:r>
          </a:p>
        </p:txBody>
      </p:sp>
      <p:sp>
        <p:nvSpPr>
          <p:cNvPr id="6" name="Text Placeholder 5"/>
          <p:cNvSpPr>
            <a:spLocks noGrp="1"/>
          </p:cNvSpPr>
          <p:nvPr>
            <p:ph type="body" idx="1"/>
          </p:nvPr>
        </p:nvSpPr>
        <p:spPr>
          <a:xfrm>
            <a:off x="6895558" y="621102"/>
            <a:ext cx="4013982" cy="5733690"/>
          </a:xfrm>
        </p:spPr>
        <p:txBody>
          <a:bodyPr>
            <a:normAutofit/>
          </a:bodyPr>
          <a:lstStyle/>
          <a:p>
            <a:r>
              <a:rPr lang="en-GB" sz="2400" b="1" dirty="0">
                <a:solidFill>
                  <a:schemeClr val="tx1"/>
                </a:solidFill>
                <a:latin typeface="Gabriola" panose="04040605051002020D02" pitchFamily="82" charset="0"/>
              </a:rPr>
              <a:t>What in your life is calling you, </a:t>
            </a:r>
          </a:p>
          <a:p>
            <a:r>
              <a:rPr lang="en-GB" sz="2400" b="1" dirty="0">
                <a:solidFill>
                  <a:schemeClr val="tx1"/>
                </a:solidFill>
                <a:latin typeface="Gabriola" panose="04040605051002020D02" pitchFamily="82" charset="0"/>
              </a:rPr>
              <a:t>When all the noise is silenced, </a:t>
            </a:r>
          </a:p>
          <a:p>
            <a:r>
              <a:rPr lang="en-GB" sz="2400" b="1" dirty="0">
                <a:solidFill>
                  <a:schemeClr val="tx1"/>
                </a:solidFill>
                <a:latin typeface="Gabriola" panose="04040605051002020D02" pitchFamily="82" charset="0"/>
              </a:rPr>
              <a:t>The meeting adjourned, </a:t>
            </a:r>
          </a:p>
          <a:p>
            <a:r>
              <a:rPr lang="en-GB" sz="2400" b="1" dirty="0">
                <a:solidFill>
                  <a:schemeClr val="tx1"/>
                </a:solidFill>
                <a:latin typeface="Gabriola" panose="04040605051002020D02" pitchFamily="82" charset="0"/>
              </a:rPr>
              <a:t>the list laid aside, </a:t>
            </a:r>
          </a:p>
          <a:p>
            <a:r>
              <a:rPr lang="en-GB" sz="2400" b="1" dirty="0">
                <a:solidFill>
                  <a:schemeClr val="tx1"/>
                </a:solidFill>
                <a:latin typeface="Gabriola" panose="04040605051002020D02" pitchFamily="82" charset="0"/>
              </a:rPr>
              <a:t>And the wild iris blooms</a:t>
            </a:r>
          </a:p>
          <a:p>
            <a:r>
              <a:rPr lang="en-GB" sz="2400" b="1" dirty="0">
                <a:solidFill>
                  <a:schemeClr val="tx1"/>
                </a:solidFill>
                <a:latin typeface="Gabriola" panose="04040605051002020D02" pitchFamily="82" charset="0"/>
              </a:rPr>
              <a:t>By it self </a:t>
            </a:r>
          </a:p>
          <a:p>
            <a:r>
              <a:rPr lang="en-GB" sz="2400" b="1" dirty="0">
                <a:solidFill>
                  <a:schemeClr val="tx1"/>
                </a:solidFill>
                <a:latin typeface="Gabriola" panose="04040605051002020D02" pitchFamily="82" charset="0"/>
              </a:rPr>
              <a:t>In the dark forest…</a:t>
            </a:r>
          </a:p>
          <a:p>
            <a:r>
              <a:rPr lang="en-GB" sz="2400" b="1" dirty="0">
                <a:solidFill>
                  <a:schemeClr val="tx1"/>
                </a:solidFill>
                <a:latin typeface="Gabriola" panose="04040605051002020D02" pitchFamily="82" charset="0"/>
              </a:rPr>
              <a:t>What still pulls on your soul?</a:t>
            </a:r>
          </a:p>
          <a:p>
            <a:r>
              <a:rPr lang="en-GB" sz="2400" b="1" dirty="0">
                <a:solidFill>
                  <a:schemeClr val="tx1"/>
                </a:solidFill>
                <a:latin typeface="Gabriola" panose="04040605051002020D02" pitchFamily="82" charset="0"/>
              </a:rPr>
              <a:t>		</a:t>
            </a:r>
            <a:r>
              <a:rPr lang="en-GB" sz="2400" b="1" dirty="0" err="1">
                <a:solidFill>
                  <a:schemeClr val="tx1"/>
                </a:solidFill>
                <a:latin typeface="Gabriola" panose="04040605051002020D02" pitchFamily="82" charset="0"/>
              </a:rPr>
              <a:t>Jalaluddin</a:t>
            </a:r>
            <a:r>
              <a:rPr lang="en-GB" sz="2400" b="1" dirty="0">
                <a:solidFill>
                  <a:schemeClr val="tx1"/>
                </a:solidFill>
                <a:latin typeface="Gabriola" panose="04040605051002020D02" pitchFamily="82" charset="0"/>
              </a:rPr>
              <a:t> Rumi</a:t>
            </a:r>
          </a:p>
        </p:txBody>
      </p:sp>
    </p:spTree>
    <p:extLst>
      <p:ext uri="{BB962C8B-B14F-4D97-AF65-F5344CB8AC3E}">
        <p14:creationId xmlns:p14="http://schemas.microsoft.com/office/powerpoint/2010/main" val="1755912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34838" y="483080"/>
            <a:ext cx="11110822" cy="5095396"/>
          </a:xfrm>
          <a:prstGeom prst="rect">
            <a:avLst/>
          </a:prstGeom>
        </p:spPr>
      </p:pic>
    </p:spTree>
    <p:extLst>
      <p:ext uri="{BB962C8B-B14F-4D97-AF65-F5344CB8AC3E}">
        <p14:creationId xmlns:p14="http://schemas.microsoft.com/office/powerpoint/2010/main" val="744801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Influencing the Heuristic Inquiry</a:t>
            </a:r>
          </a:p>
        </p:txBody>
      </p:sp>
      <p:pic>
        <p:nvPicPr>
          <p:cNvPr id="4" name="Content Placeholder 3"/>
          <p:cNvPicPr>
            <a:picLocks noGrp="1" noChangeAspect="1"/>
          </p:cNvPicPr>
          <p:nvPr>
            <p:ph idx="1"/>
          </p:nvPr>
        </p:nvPicPr>
        <p:blipFill>
          <a:blip r:embed="rId2"/>
          <a:stretch>
            <a:fillRect/>
          </a:stretch>
        </p:blipFill>
        <p:spPr>
          <a:xfrm>
            <a:off x="1529751" y="2603500"/>
            <a:ext cx="8534399" cy="3416300"/>
          </a:xfrm>
          <a:prstGeom prst="rect">
            <a:avLst/>
          </a:prstGeom>
        </p:spPr>
      </p:pic>
    </p:spTree>
    <p:extLst>
      <p:ext uri="{BB962C8B-B14F-4D97-AF65-F5344CB8AC3E}">
        <p14:creationId xmlns:p14="http://schemas.microsoft.com/office/powerpoint/2010/main" val="3194878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br>
              <a:rPr lang="en-GB" dirty="0"/>
            </a:br>
            <a:r>
              <a:rPr lang="en-GB" b="1" dirty="0">
                <a:solidFill>
                  <a:schemeClr val="bg1"/>
                </a:solidFill>
              </a:rPr>
              <a:t>Eugene </a:t>
            </a:r>
            <a:r>
              <a:rPr lang="en-GB" b="1" dirty="0" err="1">
                <a:solidFill>
                  <a:schemeClr val="bg1"/>
                </a:solidFill>
              </a:rPr>
              <a:t>Gendlin</a:t>
            </a:r>
            <a:br>
              <a:rPr lang="en-GB" b="1" dirty="0">
                <a:solidFill>
                  <a:schemeClr val="bg1"/>
                </a:solidFill>
              </a:rPr>
            </a:br>
            <a:r>
              <a:rPr lang="en-GB" b="1" dirty="0">
                <a:solidFill>
                  <a:schemeClr val="bg1"/>
                </a:solidFill>
              </a:rPr>
              <a:t>(1926-2017)</a:t>
            </a:r>
          </a:p>
        </p:txBody>
      </p:sp>
      <p:sp>
        <p:nvSpPr>
          <p:cNvPr id="4" name="Text Placeholder 3"/>
          <p:cNvSpPr>
            <a:spLocks noGrp="1"/>
          </p:cNvSpPr>
          <p:nvPr>
            <p:ph type="body" idx="1"/>
          </p:nvPr>
        </p:nvSpPr>
        <p:spPr>
          <a:xfrm>
            <a:off x="6895558" y="1535502"/>
            <a:ext cx="3755379" cy="4244196"/>
          </a:xfrm>
          <a:solidFill>
            <a:srgbClr val="0070C0"/>
          </a:solidFill>
        </p:spPr>
        <p:txBody>
          <a:bodyPr>
            <a:normAutofit/>
          </a:bodyPr>
          <a:lstStyle/>
          <a:p>
            <a:r>
              <a:rPr lang="en-GB" sz="3200" b="1" dirty="0">
                <a:solidFill>
                  <a:schemeClr val="bg1"/>
                </a:solidFill>
              </a:rPr>
              <a:t>International Focusing Institute </a:t>
            </a:r>
          </a:p>
          <a:p>
            <a:r>
              <a:rPr lang="en-GB" sz="3200" b="1" cap="none" dirty="0">
                <a:solidFill>
                  <a:schemeClr val="accent4">
                    <a:lumMod val="50000"/>
                  </a:schemeClr>
                </a:solidFill>
                <a:hlinkClick r:id="rId2"/>
              </a:rPr>
              <a:t>https://focusing.org/</a:t>
            </a:r>
            <a:endParaRPr lang="en-GB" sz="3200" b="1" cap="none" dirty="0">
              <a:solidFill>
                <a:schemeClr val="accent4">
                  <a:lumMod val="50000"/>
                </a:schemeClr>
              </a:solidFill>
            </a:endParaRPr>
          </a:p>
        </p:txBody>
      </p:sp>
      <p:pic>
        <p:nvPicPr>
          <p:cNvPr id="5" name="Picture 4"/>
          <p:cNvPicPr>
            <a:picLocks noChangeAspect="1"/>
          </p:cNvPicPr>
          <p:nvPr/>
        </p:nvPicPr>
        <p:blipFill>
          <a:blip r:embed="rId3"/>
          <a:stretch>
            <a:fillRect/>
          </a:stretch>
        </p:blipFill>
        <p:spPr>
          <a:xfrm>
            <a:off x="1786027" y="897148"/>
            <a:ext cx="2857500" cy="2799991"/>
          </a:xfrm>
          <a:prstGeom prst="rect">
            <a:avLst/>
          </a:prstGeom>
        </p:spPr>
      </p:pic>
    </p:spTree>
    <p:extLst>
      <p:ext uri="{BB962C8B-B14F-4D97-AF65-F5344CB8AC3E}">
        <p14:creationId xmlns:p14="http://schemas.microsoft.com/office/powerpoint/2010/main" val="3964954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Heuristic Inquiry (</a:t>
            </a:r>
            <a:r>
              <a:rPr lang="en-GB" dirty="0" err="1"/>
              <a:t>Moustakas</a:t>
            </a:r>
            <a:r>
              <a:rPr lang="en-GB" dirty="0"/>
              <a:t>, 1990)</a:t>
            </a:r>
          </a:p>
        </p:txBody>
      </p:sp>
      <p:sp>
        <p:nvSpPr>
          <p:cNvPr id="3" name="Content Placeholder 2"/>
          <p:cNvSpPr>
            <a:spLocks noGrp="1"/>
          </p:cNvSpPr>
          <p:nvPr>
            <p:ph idx="1"/>
          </p:nvPr>
        </p:nvSpPr>
        <p:spPr>
          <a:xfrm>
            <a:off x="1154954" y="2104845"/>
            <a:ext cx="9536049" cy="3914955"/>
          </a:xfrm>
        </p:spPr>
        <p:txBody>
          <a:bodyPr>
            <a:normAutofit lnSpcReduction="10000"/>
          </a:bodyPr>
          <a:lstStyle/>
          <a:p>
            <a:endParaRPr lang="en-GB" dirty="0"/>
          </a:p>
          <a:p>
            <a:r>
              <a:rPr lang="en-GB" sz="2400" i="1" dirty="0"/>
              <a:t>“Searching for a word that would meaningfully encompass the process that I believed to be essential in investigations of </a:t>
            </a:r>
            <a:r>
              <a:rPr lang="en-GB" sz="2400" b="1" i="1" dirty="0"/>
              <a:t>human experience</a:t>
            </a:r>
            <a:r>
              <a:rPr lang="en-GB" sz="2400" i="1" dirty="0"/>
              <a:t>.”</a:t>
            </a:r>
          </a:p>
          <a:p>
            <a:r>
              <a:rPr lang="en-GB" sz="2400" i="1" dirty="0"/>
              <a:t>“</a:t>
            </a:r>
            <a:r>
              <a:rPr lang="en-GB" sz="2400" b="1" i="1" dirty="0"/>
              <a:t>Heuristic</a:t>
            </a:r>
            <a:r>
              <a:rPr lang="en-GB" sz="2400" i="1" dirty="0"/>
              <a:t> comes from the Greek word </a:t>
            </a:r>
            <a:r>
              <a:rPr lang="en-GB" sz="2400" b="1" i="1" dirty="0" err="1"/>
              <a:t>Heuriskein</a:t>
            </a:r>
            <a:r>
              <a:rPr lang="en-GB" sz="2400" i="1" dirty="0"/>
              <a:t>, meaning to discover or to find.”  </a:t>
            </a:r>
          </a:p>
          <a:p>
            <a:r>
              <a:rPr lang="en-GB" sz="2400" i="1" dirty="0"/>
              <a:t>“Internal search through which one discovers the nature and meaning of experience and develops methods and procedures for further investigation and analysis.”</a:t>
            </a:r>
          </a:p>
          <a:p>
            <a:r>
              <a:rPr lang="en-GB" sz="2400" b="1" i="1" dirty="0"/>
              <a:t>Eureka (aha)</a:t>
            </a:r>
          </a:p>
        </p:txBody>
      </p:sp>
    </p:spTree>
    <p:extLst>
      <p:ext uri="{BB962C8B-B14F-4D97-AF65-F5344CB8AC3E}">
        <p14:creationId xmlns:p14="http://schemas.microsoft.com/office/powerpoint/2010/main" val="3483038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Heuristic Inquiry (</a:t>
            </a:r>
            <a:r>
              <a:rPr lang="en-GB" dirty="0" err="1"/>
              <a:t>Moustakas</a:t>
            </a:r>
            <a:r>
              <a:rPr lang="en-GB" dirty="0"/>
              <a:t>, 1990)</a:t>
            </a:r>
          </a:p>
        </p:txBody>
      </p:sp>
      <p:sp>
        <p:nvSpPr>
          <p:cNvPr id="3" name="Content Placeholder 2"/>
          <p:cNvSpPr>
            <a:spLocks noGrp="1"/>
          </p:cNvSpPr>
          <p:nvPr>
            <p:ph idx="1"/>
          </p:nvPr>
        </p:nvSpPr>
        <p:spPr>
          <a:xfrm>
            <a:off x="736121" y="2603500"/>
            <a:ext cx="9655834" cy="3416300"/>
          </a:xfrm>
        </p:spPr>
        <p:txBody>
          <a:bodyPr>
            <a:noAutofit/>
          </a:bodyPr>
          <a:lstStyle/>
          <a:p>
            <a:r>
              <a:rPr lang="en-GB" sz="2400" i="1" dirty="0"/>
              <a:t>" . . . a process of </a:t>
            </a:r>
            <a:r>
              <a:rPr lang="en-GB" sz="2400" b="1" i="1" dirty="0"/>
              <a:t>internal search</a:t>
            </a:r>
            <a:r>
              <a:rPr lang="en-GB" sz="2400" i="1" dirty="0"/>
              <a:t> through which one discovers the nature and meaning of experience and develops methods and procedures for further investigation and analysis. The </a:t>
            </a:r>
            <a:r>
              <a:rPr lang="en-GB" sz="2400" b="1" i="1" dirty="0"/>
              <a:t>self of the researcher</a:t>
            </a:r>
            <a:r>
              <a:rPr lang="en-GB" sz="2400" i="1" dirty="0"/>
              <a:t> is present throughout the process and, while understanding the phenomenon with increasing depth, the </a:t>
            </a:r>
            <a:r>
              <a:rPr lang="en-GB" sz="2400" b="1" i="1" dirty="0"/>
              <a:t>researcher also experiences growing self-awareness and self-knowledge"</a:t>
            </a:r>
            <a:r>
              <a:rPr lang="en-GB" sz="2400" b="1" dirty="0"/>
              <a:t> </a:t>
            </a:r>
            <a:r>
              <a:rPr lang="en-GB" sz="2400" dirty="0"/>
              <a:t>(p. 9).</a:t>
            </a:r>
          </a:p>
          <a:p>
            <a:r>
              <a:rPr lang="en-GB" sz="2400" i="1" dirty="0"/>
              <a:t>" . . . The heuristic process is a way of being informed, </a:t>
            </a:r>
            <a:r>
              <a:rPr lang="en-GB" sz="2400" b="1" i="1" dirty="0"/>
              <a:t>a way of knowing"</a:t>
            </a:r>
            <a:r>
              <a:rPr lang="en-GB" sz="2400" dirty="0"/>
              <a:t> (p. 10).</a:t>
            </a:r>
          </a:p>
        </p:txBody>
      </p:sp>
    </p:spTree>
    <p:extLst>
      <p:ext uri="{BB962C8B-B14F-4D97-AF65-F5344CB8AC3E}">
        <p14:creationId xmlns:p14="http://schemas.microsoft.com/office/powerpoint/2010/main" val="2499890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97147" y="2603500"/>
            <a:ext cx="9885872" cy="3416300"/>
          </a:xfrm>
        </p:spPr>
        <p:txBody>
          <a:bodyPr>
            <a:normAutofit/>
          </a:bodyPr>
          <a:lstStyle/>
          <a:p>
            <a:r>
              <a:rPr lang="en-GB" i="1" dirty="0"/>
              <a:t>. . . From the beginning, and throughout an investigation, heuristic research involves </a:t>
            </a:r>
            <a:r>
              <a:rPr lang="en-GB" b="1" i="1" dirty="0"/>
              <a:t>self-search</a:t>
            </a:r>
            <a:r>
              <a:rPr lang="en-GB" i="1" dirty="0"/>
              <a:t>, </a:t>
            </a:r>
            <a:r>
              <a:rPr lang="en-GB" b="1" i="1" dirty="0"/>
              <a:t>self-dialogue</a:t>
            </a:r>
            <a:r>
              <a:rPr lang="en-GB" i="1" dirty="0"/>
              <a:t>, and </a:t>
            </a:r>
            <a:r>
              <a:rPr lang="en-GB" b="1" i="1" dirty="0"/>
              <a:t>self-discovery</a:t>
            </a:r>
            <a:r>
              <a:rPr lang="en-GB" i="1" dirty="0"/>
              <a:t>; the research question and the methodology flow out of inner awareness, meaning, and inspiration. When I consider an issue, problem, or question, I enter into it fully . . . I may challenge, confront, or even doubt my understanding of a human concern or issue; but when I persist in a </a:t>
            </a:r>
            <a:r>
              <a:rPr lang="en-GB" b="1" i="1" dirty="0"/>
              <a:t>disciplined</a:t>
            </a:r>
            <a:r>
              <a:rPr lang="en-GB" i="1" dirty="0"/>
              <a:t> and devoted way I ultimately deepen my knowledge of the phenomenon . . I am </a:t>
            </a:r>
            <a:r>
              <a:rPr lang="en-GB" b="1" i="1" dirty="0"/>
              <a:t>personally involved</a:t>
            </a:r>
            <a:r>
              <a:rPr lang="en-GB" i="1" dirty="0"/>
              <a:t> . . I may be entranced by visions, images, and dreams that connect me to my quest. I may come into touch with new regions of myself and discover revealing connections with others"</a:t>
            </a:r>
            <a:r>
              <a:rPr lang="en-GB" dirty="0"/>
              <a:t> (p. 11).</a:t>
            </a:r>
          </a:p>
          <a:p>
            <a:r>
              <a:rPr lang="en-GB" i="1" dirty="0"/>
              <a:t>" . . . Essentially in the heuristic process, I am </a:t>
            </a:r>
            <a:r>
              <a:rPr lang="en-GB" b="1" i="1" dirty="0"/>
              <a:t>creating a story</a:t>
            </a:r>
            <a:r>
              <a:rPr lang="en-GB" i="1" dirty="0"/>
              <a:t> that portrays the qualities, meanings, and essences of universally unique experiences"</a:t>
            </a:r>
            <a:r>
              <a:rPr lang="en-GB" dirty="0"/>
              <a:t> (p. 13).</a:t>
            </a:r>
          </a:p>
          <a:p>
            <a:endParaRPr lang="en-GB" dirty="0"/>
          </a:p>
        </p:txBody>
      </p:sp>
    </p:spTree>
    <p:extLst>
      <p:ext uri="{BB962C8B-B14F-4D97-AF65-F5344CB8AC3E}">
        <p14:creationId xmlns:p14="http://schemas.microsoft.com/office/powerpoint/2010/main" val="1701800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Heuristic Inquiry (</a:t>
            </a:r>
            <a:r>
              <a:rPr lang="en-GB" dirty="0" err="1"/>
              <a:t>Moustakas</a:t>
            </a:r>
            <a:r>
              <a:rPr lang="en-GB" dirty="0"/>
              <a:t>, 1990)</a:t>
            </a:r>
          </a:p>
        </p:txBody>
      </p:sp>
      <p:sp>
        <p:nvSpPr>
          <p:cNvPr id="3" name="Content Placeholder 2"/>
          <p:cNvSpPr>
            <a:spLocks noGrp="1"/>
          </p:cNvSpPr>
          <p:nvPr>
            <p:ph idx="1"/>
          </p:nvPr>
        </p:nvSpPr>
        <p:spPr>
          <a:xfrm>
            <a:off x="1154955" y="2603500"/>
            <a:ext cx="9691324" cy="3416300"/>
          </a:xfrm>
        </p:spPr>
        <p:txBody>
          <a:bodyPr/>
          <a:lstStyle/>
          <a:p>
            <a:r>
              <a:rPr lang="en-GB" sz="2000" dirty="0"/>
              <a:t>" </a:t>
            </a:r>
            <a:r>
              <a:rPr lang="en-GB" sz="2000" i="1" dirty="0"/>
              <a:t>. . . In heuristic research the investigator must have had a direct, </a:t>
            </a:r>
            <a:r>
              <a:rPr lang="en-GB" sz="2000" b="1" i="1" dirty="0"/>
              <a:t>personal encounter</a:t>
            </a:r>
            <a:r>
              <a:rPr lang="en-GB" sz="2000" i="1" dirty="0"/>
              <a:t> with the phenomenon being investigated. There must have been actual autobiographical connections"</a:t>
            </a:r>
            <a:r>
              <a:rPr lang="en-GB" sz="2000" dirty="0"/>
              <a:t> (p. 14).</a:t>
            </a:r>
          </a:p>
          <a:p>
            <a:r>
              <a:rPr lang="en-GB" sz="2000" i="1" dirty="0"/>
              <a:t>" . . . Heuristic inquiry is a process that begins with a question or problem which the researcher seeks to illuminate or answer. The question is one that has been a personal challenge and puzzlement in the search to understand oneself and the world in which one lives. The heuristic process is </a:t>
            </a:r>
            <a:r>
              <a:rPr lang="en-GB" sz="2000" b="1" i="1" dirty="0"/>
              <a:t>autobiographic</a:t>
            </a:r>
            <a:r>
              <a:rPr lang="en-GB" sz="2000" i="1" dirty="0"/>
              <a:t>, yet with virtually every question that matters personally there is also a social - and perhaps universal - significance"</a:t>
            </a:r>
            <a:r>
              <a:rPr lang="en-GB" sz="2000" dirty="0"/>
              <a:t> (p. 15).</a:t>
            </a:r>
          </a:p>
          <a:p>
            <a:endParaRPr lang="en-GB" dirty="0"/>
          </a:p>
        </p:txBody>
      </p:sp>
    </p:spTree>
    <p:extLst>
      <p:ext uri="{BB962C8B-B14F-4D97-AF65-F5344CB8AC3E}">
        <p14:creationId xmlns:p14="http://schemas.microsoft.com/office/powerpoint/2010/main" val="2523687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(Sultan, 2019 p. 3)</a:t>
            </a:r>
          </a:p>
        </p:txBody>
      </p:sp>
      <p:sp>
        <p:nvSpPr>
          <p:cNvPr id="3" name="Content Placeholder 2"/>
          <p:cNvSpPr>
            <a:spLocks noGrp="1"/>
          </p:cNvSpPr>
          <p:nvPr>
            <p:ph idx="1"/>
          </p:nvPr>
        </p:nvSpPr>
        <p:spPr/>
        <p:txBody>
          <a:bodyPr/>
          <a:lstStyle/>
          <a:p>
            <a:r>
              <a:rPr lang="en-GB" i="1" dirty="0"/>
              <a:t>Includes a systematic though flexible research framework:</a:t>
            </a:r>
          </a:p>
          <a:p>
            <a:r>
              <a:rPr lang="en-GB" i="1" dirty="0"/>
              <a:t>Engages self-searching and reflexive self-dialoguing; </a:t>
            </a:r>
          </a:p>
          <a:p>
            <a:r>
              <a:rPr lang="en-GB" b="1" i="1" dirty="0"/>
              <a:t>Honours felt sense (</a:t>
            </a:r>
            <a:r>
              <a:rPr lang="en-GB" b="1" i="1" dirty="0" err="1"/>
              <a:t>Gendlin</a:t>
            </a:r>
            <a:r>
              <a:rPr lang="en-GB" b="1" i="1" dirty="0"/>
              <a:t>, 1991, 1996)</a:t>
            </a:r>
          </a:p>
          <a:p>
            <a:r>
              <a:rPr lang="en-GB" i="1" dirty="0"/>
              <a:t>Stresses rationality, </a:t>
            </a:r>
            <a:r>
              <a:rPr lang="en-GB" i="1" dirty="0" err="1"/>
              <a:t>intersubjectivity</a:t>
            </a:r>
            <a:r>
              <a:rPr lang="en-GB" i="1" dirty="0"/>
              <a:t> and </a:t>
            </a:r>
            <a:r>
              <a:rPr lang="en-GB" b="1" dirty="0"/>
              <a:t>“</a:t>
            </a:r>
            <a:r>
              <a:rPr lang="en-GB" b="1" dirty="0" err="1"/>
              <a:t>betweeness</a:t>
            </a:r>
            <a:r>
              <a:rPr lang="en-GB" b="1" i="1" dirty="0"/>
              <a:t>” </a:t>
            </a:r>
            <a:r>
              <a:rPr lang="en-GB" i="1" dirty="0"/>
              <a:t>(Buber, 1923/1970)</a:t>
            </a:r>
          </a:p>
        </p:txBody>
      </p:sp>
    </p:spTree>
    <p:extLst>
      <p:ext uri="{BB962C8B-B14F-4D97-AF65-F5344CB8AC3E}">
        <p14:creationId xmlns:p14="http://schemas.microsoft.com/office/powerpoint/2010/main" val="1361126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err="1"/>
              <a:t>Moustakas</a:t>
            </a:r>
            <a:r>
              <a:rPr lang="en-GB" sz="3200" b="1" dirty="0"/>
              <a:t>' core processes of heuristic inquiry</a:t>
            </a:r>
            <a:r>
              <a:rPr lang="en-GB" sz="3200" dirty="0"/>
              <a:t>               </a:t>
            </a:r>
            <a:r>
              <a:rPr lang="en-GB" sz="2000" b="1" dirty="0"/>
              <a:t>(</a:t>
            </a:r>
            <a:r>
              <a:rPr lang="en-GB" sz="2000" b="1" dirty="0" err="1"/>
              <a:t>Moustakas</a:t>
            </a:r>
            <a:r>
              <a:rPr lang="en-GB" sz="2000" b="1" dirty="0"/>
              <a:t>, 1990, p. 15-27)</a:t>
            </a:r>
            <a:endParaRPr lang="en-GB" sz="2000" dirty="0"/>
          </a:p>
        </p:txBody>
      </p:sp>
      <p:sp>
        <p:nvSpPr>
          <p:cNvPr id="3" name="Content Placeholder 2"/>
          <p:cNvSpPr>
            <a:spLocks noGrp="1"/>
          </p:cNvSpPr>
          <p:nvPr>
            <p:ph sz="half" idx="1"/>
          </p:nvPr>
        </p:nvSpPr>
        <p:spPr>
          <a:xfrm>
            <a:off x="1154954" y="2603501"/>
            <a:ext cx="4854782" cy="3371730"/>
          </a:xfrm>
        </p:spPr>
        <p:txBody>
          <a:bodyPr>
            <a:normAutofit/>
          </a:bodyPr>
          <a:lstStyle/>
          <a:p>
            <a:r>
              <a:rPr lang="en-GB" sz="3200" b="1" dirty="0"/>
              <a:t>Identify with the focus of the inquiry</a:t>
            </a:r>
          </a:p>
          <a:p>
            <a:r>
              <a:rPr lang="en-GB" sz="3200" b="1" dirty="0"/>
              <a:t>Self dialogue</a:t>
            </a:r>
          </a:p>
          <a:p>
            <a:r>
              <a:rPr lang="en-GB" sz="3200" b="1" dirty="0"/>
              <a:t>Tacit knowing</a:t>
            </a:r>
          </a:p>
          <a:p>
            <a:r>
              <a:rPr lang="en-GB" sz="3200" b="1" dirty="0"/>
              <a:t>Intuition</a:t>
            </a:r>
          </a:p>
          <a:p>
            <a:pPr marL="0" indent="0">
              <a:buNone/>
            </a:pPr>
            <a:endParaRPr lang="en-GB" sz="2400" b="1" dirty="0"/>
          </a:p>
          <a:p>
            <a:endParaRPr lang="en-GB" dirty="0"/>
          </a:p>
        </p:txBody>
      </p:sp>
      <p:sp>
        <p:nvSpPr>
          <p:cNvPr id="5" name="Content Placeholder 4"/>
          <p:cNvSpPr>
            <a:spLocks noGrp="1"/>
          </p:cNvSpPr>
          <p:nvPr>
            <p:ph sz="half" idx="2"/>
          </p:nvPr>
        </p:nvSpPr>
        <p:spPr/>
        <p:txBody>
          <a:bodyPr>
            <a:normAutofit/>
          </a:bodyPr>
          <a:lstStyle/>
          <a:p>
            <a:r>
              <a:rPr lang="en-GB" sz="3200" b="1" dirty="0"/>
              <a:t>Indwelling</a:t>
            </a:r>
          </a:p>
          <a:p>
            <a:r>
              <a:rPr lang="en-GB" sz="3200" b="1" dirty="0"/>
              <a:t>Focussing</a:t>
            </a:r>
          </a:p>
          <a:p>
            <a:r>
              <a:rPr lang="en-GB" sz="3200" b="1" dirty="0"/>
              <a:t>Internal Frame of Reference </a:t>
            </a:r>
          </a:p>
          <a:p>
            <a:endParaRPr lang="en-GB" sz="3200" dirty="0"/>
          </a:p>
        </p:txBody>
      </p:sp>
    </p:spTree>
    <p:extLst>
      <p:ext uri="{BB962C8B-B14F-4D97-AF65-F5344CB8AC3E}">
        <p14:creationId xmlns:p14="http://schemas.microsoft.com/office/powerpoint/2010/main" val="1822443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753374"/>
            <a:ext cx="8761413" cy="1431984"/>
          </a:xfrm>
        </p:spPr>
        <p:txBody>
          <a:bodyPr/>
          <a:lstStyle/>
          <a:p>
            <a:r>
              <a:rPr lang="en-GB" sz="3200" b="1" dirty="0" err="1"/>
              <a:t>Moustakas</a:t>
            </a:r>
            <a:r>
              <a:rPr lang="en-GB" sz="3200" b="1" dirty="0"/>
              <a:t>' phases of heuristic inquiry (p. 27-37)</a:t>
            </a:r>
            <a:br>
              <a:rPr lang="en-GB" sz="3200" b="1" dirty="0"/>
            </a:br>
            <a:endParaRPr lang="en-GB" sz="3200" dirty="0"/>
          </a:p>
        </p:txBody>
      </p:sp>
      <p:sp>
        <p:nvSpPr>
          <p:cNvPr id="3" name="Content Placeholder 2"/>
          <p:cNvSpPr>
            <a:spLocks noGrp="1"/>
          </p:cNvSpPr>
          <p:nvPr>
            <p:ph sz="half" idx="1"/>
          </p:nvPr>
        </p:nvSpPr>
        <p:spPr/>
        <p:txBody>
          <a:bodyPr>
            <a:normAutofit/>
          </a:bodyPr>
          <a:lstStyle/>
          <a:p>
            <a:r>
              <a:rPr lang="en-GB" sz="3200" b="1" dirty="0">
                <a:latin typeface="Calibri" panose="020F0502020204030204" pitchFamily="34" charset="0"/>
                <a:cs typeface="Calibri" panose="020F0502020204030204" pitchFamily="34" charset="0"/>
              </a:rPr>
              <a:t>Initial engagement</a:t>
            </a:r>
          </a:p>
          <a:p>
            <a:r>
              <a:rPr lang="en-GB" sz="3200" b="1" dirty="0">
                <a:latin typeface="Calibri" panose="020F0502020204030204" pitchFamily="34" charset="0"/>
                <a:cs typeface="Calibri" panose="020F0502020204030204" pitchFamily="34" charset="0"/>
              </a:rPr>
              <a:t>Immersion</a:t>
            </a:r>
          </a:p>
          <a:p>
            <a:r>
              <a:rPr lang="en-GB" sz="3200" b="1" dirty="0">
                <a:latin typeface="Calibri" panose="020F0502020204030204" pitchFamily="34" charset="0"/>
                <a:cs typeface="Calibri" panose="020F0502020204030204" pitchFamily="34" charset="0"/>
              </a:rPr>
              <a:t>Incubation</a:t>
            </a:r>
          </a:p>
          <a:p>
            <a:r>
              <a:rPr lang="en-GB" sz="3200" b="1" dirty="0">
                <a:latin typeface="Calibri" panose="020F0502020204030204" pitchFamily="34" charset="0"/>
                <a:cs typeface="Calibri" panose="020F0502020204030204" pitchFamily="34" charset="0"/>
              </a:rPr>
              <a:t>Illumination</a:t>
            </a:r>
            <a:endParaRPr lang="en-GB" sz="3200" dirty="0">
              <a:latin typeface="Calibri" panose="020F0502020204030204" pitchFamily="34" charset="0"/>
              <a:cs typeface="Calibri" panose="020F0502020204030204" pitchFamily="34" charset="0"/>
            </a:endParaRPr>
          </a:p>
        </p:txBody>
      </p:sp>
      <p:sp>
        <p:nvSpPr>
          <p:cNvPr id="4" name="Content Placeholder 3"/>
          <p:cNvSpPr>
            <a:spLocks noGrp="1"/>
          </p:cNvSpPr>
          <p:nvPr>
            <p:ph sz="half" idx="2"/>
          </p:nvPr>
        </p:nvSpPr>
        <p:spPr/>
        <p:txBody>
          <a:bodyPr>
            <a:normAutofit/>
          </a:bodyPr>
          <a:lstStyle/>
          <a:p>
            <a:r>
              <a:rPr lang="en-GB" sz="3200" b="1" dirty="0">
                <a:latin typeface="Calibri" panose="020F0502020204030204" pitchFamily="34" charset="0"/>
                <a:cs typeface="Calibri" panose="020F0502020204030204" pitchFamily="34" charset="0"/>
              </a:rPr>
              <a:t>Explication</a:t>
            </a:r>
          </a:p>
          <a:p>
            <a:r>
              <a:rPr lang="en-GB" sz="3200" b="1" dirty="0">
                <a:latin typeface="Calibri" panose="020F0502020204030204" pitchFamily="34" charset="0"/>
                <a:cs typeface="Calibri" panose="020F0502020204030204" pitchFamily="34" charset="0"/>
              </a:rPr>
              <a:t>Creative synthesis</a:t>
            </a:r>
          </a:p>
          <a:p>
            <a:r>
              <a:rPr lang="en-GB" sz="3200" b="1" dirty="0">
                <a:latin typeface="Calibri" panose="020F0502020204030204" pitchFamily="34" charset="0"/>
                <a:cs typeface="Calibri" panose="020F0502020204030204" pitchFamily="34" charset="0"/>
              </a:rPr>
              <a:t>Validation of the heuristic inquiry</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12613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Initial Engagement</a:t>
            </a:r>
          </a:p>
        </p:txBody>
      </p:sp>
      <p:sp>
        <p:nvSpPr>
          <p:cNvPr id="6" name="Content Placeholder 5"/>
          <p:cNvSpPr>
            <a:spLocks noGrp="1"/>
          </p:cNvSpPr>
          <p:nvPr>
            <p:ph idx="1"/>
          </p:nvPr>
        </p:nvSpPr>
        <p:spPr/>
        <p:txBody>
          <a:bodyPr/>
          <a:lstStyle/>
          <a:p>
            <a:pPr marL="0" indent="0">
              <a:buNone/>
            </a:pPr>
            <a:r>
              <a:rPr lang="en-GB" i="1" dirty="0"/>
              <a:t>The task of the first phase is to discover an intense interest, a passionate concern that calls out to the researcher, one that holds important social meanings and personal, compelling implications. The research question that emerges lingers with the researcher, awaiting the disciplined commitment that will reveal its underlying meanings. (</a:t>
            </a:r>
            <a:r>
              <a:rPr lang="en-GB" i="1" dirty="0" err="1"/>
              <a:t>Moustakas</a:t>
            </a:r>
            <a:r>
              <a:rPr lang="en-GB" i="1" dirty="0"/>
              <a:t>, 1990) </a:t>
            </a:r>
          </a:p>
          <a:p>
            <a:r>
              <a:rPr lang="en-GB" i="1" dirty="0"/>
              <a:t>Autobiographical experience (Sultan, 2019 p.10), though internal and personal to you, is potentially of social and universal significance. </a:t>
            </a:r>
          </a:p>
          <a:p>
            <a:r>
              <a:rPr lang="en-GB" i="1" dirty="0"/>
              <a:t>The experience or phenomenon is so deeply felt that it arouses one central question you are unable to ignore. It choose you</a:t>
            </a:r>
            <a:r>
              <a:rPr lang="en-GB" dirty="0"/>
              <a:t>….(Sultan, 2019 p.10)</a:t>
            </a:r>
          </a:p>
        </p:txBody>
      </p:sp>
    </p:spTree>
    <p:extLst>
      <p:ext uri="{BB962C8B-B14F-4D97-AF65-F5344CB8AC3E}">
        <p14:creationId xmlns:p14="http://schemas.microsoft.com/office/powerpoint/2010/main" val="2913843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3F3BC-F71F-4683-2B4C-84C4DCE94317}"/>
              </a:ext>
            </a:extLst>
          </p:cNvPr>
          <p:cNvSpPr>
            <a:spLocks noGrp="1"/>
          </p:cNvSpPr>
          <p:nvPr>
            <p:ph type="title"/>
          </p:nvPr>
        </p:nvSpPr>
        <p:spPr/>
        <p:txBody>
          <a:bodyPr/>
          <a:lstStyle/>
          <a:p>
            <a:r>
              <a:rPr lang="en-GB" dirty="0"/>
              <a:t>Resources </a:t>
            </a:r>
          </a:p>
        </p:txBody>
      </p:sp>
      <p:sp>
        <p:nvSpPr>
          <p:cNvPr id="3" name="Content Placeholder 2">
            <a:extLst>
              <a:ext uri="{FF2B5EF4-FFF2-40B4-BE49-F238E27FC236}">
                <a16:creationId xmlns:a16="http://schemas.microsoft.com/office/drawing/2014/main" id="{BB42A8CB-0D65-C8CA-0A52-DAF7475B15B0}"/>
              </a:ext>
            </a:extLst>
          </p:cNvPr>
          <p:cNvSpPr>
            <a:spLocks noGrp="1"/>
          </p:cNvSpPr>
          <p:nvPr>
            <p:ph idx="1"/>
          </p:nvPr>
        </p:nvSpPr>
        <p:spPr>
          <a:xfrm>
            <a:off x="1154954" y="2271439"/>
            <a:ext cx="9864439" cy="4426395"/>
          </a:xfrm>
        </p:spPr>
        <p:txBody>
          <a:bodyPr>
            <a:normAutofit lnSpcReduction="10000"/>
          </a:bodyPr>
          <a:lstStyle/>
          <a:p>
            <a:pPr algn="l"/>
            <a:r>
              <a:rPr lang="en-GB" sz="1900" b="0" i="0" dirty="0">
                <a:solidFill>
                  <a:srgbClr val="1D2125"/>
                </a:solidFill>
                <a:effectLst/>
                <a:latin typeface="Calibri" panose="020F0502020204030204" pitchFamily="34" charset="0"/>
                <a:cs typeface="Calibri" panose="020F0502020204030204" pitchFamily="34" charset="0"/>
              </a:rPr>
              <a:t>Moustakas. (1990). </a:t>
            </a:r>
            <a:r>
              <a:rPr lang="en-GB" sz="1900" b="0" i="1" dirty="0">
                <a:solidFill>
                  <a:srgbClr val="1D2125"/>
                </a:solidFill>
                <a:effectLst/>
                <a:latin typeface="Calibri" panose="020F0502020204030204" pitchFamily="34" charset="0"/>
                <a:cs typeface="Calibri" panose="020F0502020204030204" pitchFamily="34" charset="0"/>
              </a:rPr>
              <a:t>Heuristic research : design, methodology, and applications (1st ed.).</a:t>
            </a:r>
            <a:r>
              <a:rPr lang="en-GB" sz="1900" b="0" i="0" dirty="0">
                <a:solidFill>
                  <a:srgbClr val="1D2125"/>
                </a:solidFill>
                <a:effectLst/>
                <a:latin typeface="Calibri" panose="020F0502020204030204" pitchFamily="34" charset="0"/>
                <a:cs typeface="Calibri" panose="020F0502020204030204" pitchFamily="34" charset="0"/>
              </a:rPr>
              <a:t> Sage Publishing.</a:t>
            </a:r>
          </a:p>
          <a:p>
            <a:pPr algn="l"/>
            <a:r>
              <a:rPr lang="en-GB" sz="1900" b="0" i="0" dirty="0">
                <a:solidFill>
                  <a:srgbClr val="1D2125"/>
                </a:solidFill>
                <a:effectLst/>
                <a:latin typeface="Calibri" panose="020F0502020204030204" pitchFamily="34" charset="0"/>
                <a:cs typeface="Calibri" panose="020F0502020204030204" pitchFamily="34" charset="0"/>
              </a:rPr>
              <a:t>Sultan. (2020). Heuristic Inquiry: Bridging Humanistic Research and </a:t>
            </a:r>
            <a:r>
              <a:rPr lang="en-GB" sz="1900" b="0" i="0" dirty="0" err="1">
                <a:solidFill>
                  <a:srgbClr val="1D2125"/>
                </a:solidFill>
                <a:effectLst/>
                <a:latin typeface="Calibri" panose="020F0502020204030204" pitchFamily="34" charset="0"/>
                <a:cs typeface="Calibri" panose="020F0502020204030204" pitchFamily="34" charset="0"/>
              </a:rPr>
              <a:t>Counseling</a:t>
            </a:r>
            <a:r>
              <a:rPr lang="en-GB" sz="1900" b="0" i="0" dirty="0">
                <a:solidFill>
                  <a:srgbClr val="1D2125"/>
                </a:solidFill>
                <a:effectLst/>
                <a:latin typeface="Calibri" panose="020F0502020204030204" pitchFamily="34" charset="0"/>
                <a:cs typeface="Calibri" panose="020F0502020204030204" pitchFamily="34" charset="0"/>
              </a:rPr>
              <a:t> Practice. J</a:t>
            </a:r>
            <a:r>
              <a:rPr lang="en-GB" sz="1900" b="0" i="1" dirty="0">
                <a:solidFill>
                  <a:srgbClr val="1D2125"/>
                </a:solidFill>
                <a:effectLst/>
                <a:latin typeface="Calibri" panose="020F0502020204030204" pitchFamily="34" charset="0"/>
                <a:cs typeface="Calibri" panose="020F0502020204030204" pitchFamily="34" charset="0"/>
              </a:rPr>
              <a:t>ournal of Humanistic </a:t>
            </a:r>
            <a:r>
              <a:rPr lang="en-GB" sz="1900" b="0" i="1" dirty="0" err="1">
                <a:solidFill>
                  <a:srgbClr val="1D2125"/>
                </a:solidFill>
                <a:effectLst/>
                <a:latin typeface="Calibri" panose="020F0502020204030204" pitchFamily="34" charset="0"/>
                <a:cs typeface="Calibri" panose="020F0502020204030204" pitchFamily="34" charset="0"/>
              </a:rPr>
              <a:t>Counseling</a:t>
            </a:r>
            <a:r>
              <a:rPr lang="en-GB" sz="1900" b="0" i="1" dirty="0">
                <a:solidFill>
                  <a:srgbClr val="1D2125"/>
                </a:solidFill>
                <a:effectLst/>
                <a:latin typeface="Calibri" panose="020F0502020204030204" pitchFamily="34" charset="0"/>
                <a:cs typeface="Calibri" panose="020F0502020204030204" pitchFamily="34" charset="0"/>
              </a:rPr>
              <a:t>,</a:t>
            </a:r>
            <a:r>
              <a:rPr lang="en-GB" sz="1900" b="0" i="0" dirty="0">
                <a:solidFill>
                  <a:srgbClr val="1D2125"/>
                </a:solidFill>
                <a:effectLst/>
                <a:latin typeface="Calibri" panose="020F0502020204030204" pitchFamily="34" charset="0"/>
                <a:cs typeface="Calibri" panose="020F0502020204030204" pitchFamily="34" charset="0"/>
              </a:rPr>
              <a:t> 59(3), 158–172. </a:t>
            </a:r>
            <a:r>
              <a:rPr lang="en-GB" sz="1900" b="0" i="0" dirty="0">
                <a:solidFill>
                  <a:srgbClr val="1D2125"/>
                </a:solidFill>
                <a:effectLst/>
                <a:latin typeface="Calibri" panose="020F0502020204030204" pitchFamily="34" charset="0"/>
                <a:cs typeface="Calibri" panose="020F0502020204030204" pitchFamily="34" charset="0"/>
                <a:hlinkClick r:id="rId2"/>
              </a:rPr>
              <a:t>https://doi.org/10.1002/johc.12142</a:t>
            </a:r>
            <a:endParaRPr lang="en-GB" sz="1900" b="0" i="0" dirty="0">
              <a:solidFill>
                <a:srgbClr val="1D2125"/>
              </a:solidFill>
              <a:effectLst/>
              <a:latin typeface="Calibri" panose="020F0502020204030204" pitchFamily="34" charset="0"/>
              <a:cs typeface="Calibri" panose="020F0502020204030204" pitchFamily="34" charset="0"/>
            </a:endParaRPr>
          </a:p>
          <a:p>
            <a:pPr algn="l"/>
            <a:r>
              <a:rPr lang="en-GB" sz="1900" b="0" i="0" dirty="0">
                <a:solidFill>
                  <a:srgbClr val="1D2125"/>
                </a:solidFill>
                <a:effectLst/>
                <a:latin typeface="Calibri" panose="020F0502020204030204" pitchFamily="34" charset="0"/>
                <a:cs typeface="Calibri" panose="020F0502020204030204" pitchFamily="34" charset="0"/>
              </a:rPr>
              <a:t>Sela-Smith, S. (2002) </a:t>
            </a:r>
            <a:r>
              <a:rPr lang="en-GB" sz="1900" b="0" i="0" dirty="0">
                <a:solidFill>
                  <a:srgbClr val="3A3A3A"/>
                </a:solidFill>
                <a:effectLst/>
                <a:latin typeface="Calibri" panose="020F0502020204030204" pitchFamily="34" charset="0"/>
                <a:cs typeface="Calibri" panose="020F0502020204030204" pitchFamily="34" charset="0"/>
              </a:rPr>
              <a:t>Heuristic research: a review and critique of </a:t>
            </a:r>
            <a:r>
              <a:rPr lang="en-GB" sz="1900" dirty="0">
                <a:solidFill>
                  <a:srgbClr val="3A3A3A"/>
                </a:solidFill>
                <a:latin typeface="Calibri" panose="020F0502020204030204" pitchFamily="34" charset="0"/>
                <a:cs typeface="Calibri" panose="020F0502020204030204" pitchFamily="34" charset="0"/>
              </a:rPr>
              <a:t>M</a:t>
            </a:r>
            <a:r>
              <a:rPr lang="en-GB" sz="1900" b="0" i="0" dirty="0">
                <a:solidFill>
                  <a:srgbClr val="3A3A3A"/>
                </a:solidFill>
                <a:effectLst/>
                <a:latin typeface="Calibri" panose="020F0502020204030204" pitchFamily="34" charset="0"/>
                <a:cs typeface="Calibri" panose="020F0502020204030204" pitchFamily="34" charset="0"/>
              </a:rPr>
              <a:t>oustakas’s method. </a:t>
            </a:r>
            <a:r>
              <a:rPr lang="en-GB" sz="1900" b="0" i="1" dirty="0">
                <a:solidFill>
                  <a:srgbClr val="3A3A3A"/>
                </a:solidFill>
                <a:effectLst/>
                <a:latin typeface="Calibri" panose="020F0502020204030204" pitchFamily="34" charset="0"/>
                <a:cs typeface="Calibri" panose="020F0502020204030204" pitchFamily="34" charset="0"/>
              </a:rPr>
              <a:t>The Journal of humanistic psychology</a:t>
            </a:r>
            <a:r>
              <a:rPr lang="en-GB" sz="1900" b="0" i="0" dirty="0">
                <a:solidFill>
                  <a:srgbClr val="3A3A3A"/>
                </a:solidFill>
                <a:effectLst/>
                <a:latin typeface="Calibri" panose="020F0502020204030204" pitchFamily="34" charset="0"/>
                <a:cs typeface="Calibri" panose="020F0502020204030204" pitchFamily="34" charset="0"/>
              </a:rPr>
              <a:t>, 2002-06, Vol.42 (3), p.53-88 DOI: 10.1177/00267802042003004</a:t>
            </a:r>
          </a:p>
          <a:p>
            <a:pPr algn="l"/>
            <a:r>
              <a:rPr lang="en-GB" sz="1900" b="0" i="0" dirty="0">
                <a:solidFill>
                  <a:srgbClr val="1D2125"/>
                </a:solidFill>
                <a:effectLst/>
                <a:latin typeface="Calibri" panose="020F0502020204030204" pitchFamily="34" charset="0"/>
                <a:cs typeface="Calibri" panose="020F0502020204030204" pitchFamily="34" charset="0"/>
              </a:rPr>
              <a:t>Throne.  R.(2019). Autoethnography and heuristic inquiry for doctoral-level researchers : emerging research and opportunities. IGI Global.</a:t>
            </a:r>
          </a:p>
          <a:p>
            <a:pPr algn="l"/>
            <a:r>
              <a:rPr lang="en-GB" sz="1900" b="0" i="0" dirty="0">
                <a:solidFill>
                  <a:srgbClr val="1D2125"/>
                </a:solidFill>
                <a:effectLst/>
                <a:latin typeface="Calibri" panose="020F0502020204030204" pitchFamily="34" charset="0"/>
                <a:cs typeface="Calibri" panose="020F0502020204030204" pitchFamily="34" charset="0"/>
              </a:rPr>
              <a:t>Etherington. (2004). </a:t>
            </a:r>
            <a:r>
              <a:rPr lang="en-GB" sz="1900" b="0" i="1" dirty="0">
                <a:solidFill>
                  <a:srgbClr val="1D2125"/>
                </a:solidFill>
                <a:effectLst/>
                <a:latin typeface="Calibri" panose="020F0502020204030204" pitchFamily="34" charset="0"/>
                <a:cs typeface="Calibri" panose="020F0502020204030204" pitchFamily="34" charset="0"/>
              </a:rPr>
              <a:t>Becoming a reflexive researcher : using ourselves in research.</a:t>
            </a:r>
            <a:r>
              <a:rPr lang="en-GB" sz="1900" b="0" i="0" dirty="0">
                <a:solidFill>
                  <a:srgbClr val="1D2125"/>
                </a:solidFill>
                <a:effectLst/>
                <a:latin typeface="Calibri" panose="020F0502020204030204" pitchFamily="34" charset="0"/>
                <a:cs typeface="Calibri" panose="020F0502020204030204" pitchFamily="34" charset="0"/>
              </a:rPr>
              <a:t> Jessica Kingsley Publishers.</a:t>
            </a:r>
          </a:p>
          <a:p>
            <a:pPr algn="l"/>
            <a:r>
              <a:rPr lang="en-GB" sz="1900" b="0" i="0" dirty="0">
                <a:solidFill>
                  <a:srgbClr val="1D2125"/>
                </a:solidFill>
                <a:effectLst/>
                <a:latin typeface="Calibri" panose="020F0502020204030204" pitchFamily="34" charset="0"/>
                <a:cs typeface="Calibri" panose="020F0502020204030204" pitchFamily="34" charset="0"/>
              </a:rPr>
              <a:t>Kumar. (2017). My Dissertation Healed Me: A Retrospective Analysis Through Heuristic Inquiry. Qualitative Report, 22(11), 3025–. https://doi.org/10.46743/2160-3715/2017.3051</a:t>
            </a:r>
          </a:p>
          <a:p>
            <a:endParaRPr lang="en-GB" dirty="0"/>
          </a:p>
        </p:txBody>
      </p:sp>
    </p:spTree>
    <p:extLst>
      <p:ext uri="{BB962C8B-B14F-4D97-AF65-F5344CB8AC3E}">
        <p14:creationId xmlns:p14="http://schemas.microsoft.com/office/powerpoint/2010/main" val="33800462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947</Words>
  <Application>Microsoft Office PowerPoint</Application>
  <PresentationFormat>Widescreen</PresentationFormat>
  <Paragraphs>61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Gabriola</vt:lpstr>
      <vt:lpstr>Wingdings 3</vt:lpstr>
      <vt:lpstr>Calibri</vt:lpstr>
      <vt:lpstr>Century Gothic</vt:lpstr>
      <vt:lpstr>Ion Boardroom</vt:lpstr>
      <vt:lpstr>Introduction to Heuristic Inquiry  </vt:lpstr>
      <vt:lpstr>What in your Life is calling you, </vt:lpstr>
      <vt:lpstr>PowerPoint Presentation</vt:lpstr>
      <vt:lpstr>Influencing the Heuristic Inquiry</vt:lpstr>
      <vt:lpstr>  Eugene Gendlin (1926-2017)</vt:lpstr>
      <vt:lpstr>Overview of Heuristic Inquiry (Moustakas, 1990)</vt:lpstr>
      <vt:lpstr>Overview of Heuristic Inquiry (Moustakas, 1990)</vt:lpstr>
      <vt:lpstr>PowerPoint Presentation</vt:lpstr>
      <vt:lpstr>Overview of Heuristic Inquiry (Moustakas, 1990)</vt:lpstr>
      <vt:lpstr>(Sultan, 2019 p. 3)</vt:lpstr>
      <vt:lpstr>Moustakas' core processes of heuristic inquiry               (Moustakas, 1990, p. 15-27)</vt:lpstr>
      <vt:lpstr>Moustakas' phases of heuristic inquiry (p. 27-37) </vt:lpstr>
      <vt:lpstr>Initial Engagement</vt:lpstr>
      <vt:lpstr>Resources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dc:title>
  <dc:creator>Andrea Williams</dc:creator>
  <cp:lastModifiedBy>Ruth Groff</cp:lastModifiedBy>
  <cp:revision>122</cp:revision>
  <dcterms:created xsi:type="dcterms:W3CDTF">2018-10-15T20:48:49Z</dcterms:created>
  <dcterms:modified xsi:type="dcterms:W3CDTF">2024-11-27T09:51:45Z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