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handoutMasterIdLst>
    <p:handoutMasterId r:id="rId35"/>
  </p:handoutMasterIdLst>
  <p:sldIdLst>
    <p:sldId id="256" r:id="rId2"/>
    <p:sldId id="341" r:id="rId3"/>
    <p:sldId id="326" r:id="rId4"/>
    <p:sldId id="388" r:id="rId5"/>
    <p:sldId id="389"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2" r:id="rId19"/>
    <p:sldId id="403" r:id="rId20"/>
    <p:sldId id="404" r:id="rId21"/>
    <p:sldId id="405" r:id="rId22"/>
    <p:sldId id="414" r:id="rId23"/>
    <p:sldId id="406" r:id="rId24"/>
    <p:sldId id="407" r:id="rId25"/>
    <p:sldId id="408" r:id="rId26"/>
    <p:sldId id="409" r:id="rId27"/>
    <p:sldId id="410" r:id="rId28"/>
    <p:sldId id="411" r:id="rId29"/>
    <p:sldId id="413" r:id="rId30"/>
    <p:sldId id="412"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86" autoAdjust="0"/>
  </p:normalViewPr>
  <p:slideViewPr>
    <p:cSldViewPr snapToGrid="0" snapToObjects="1">
      <p:cViewPr varScale="1">
        <p:scale>
          <a:sx n="103" d="100"/>
          <a:sy n="103" d="100"/>
        </p:scale>
        <p:origin x="1236" y="114"/>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82" d="100"/>
          <a:sy n="82" d="100"/>
        </p:scale>
        <p:origin x="3972"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621CAAC-8B1C-4852-856D-E9188B63A600}" type="datetimeFigureOut">
              <a:rPr lang="en-GB" smtClean="0"/>
              <a:t>12/10/2016</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24309C73-EFEC-4FB6-9DF2-EFF695255F23}" type="slidenum">
              <a:rPr lang="en-GB" smtClean="0"/>
              <a:t>‹#›</a:t>
            </a:fld>
            <a:endParaRPr lang="en-GB"/>
          </a:p>
        </p:txBody>
      </p:sp>
    </p:spTree>
    <p:extLst>
      <p:ext uri="{BB962C8B-B14F-4D97-AF65-F5344CB8AC3E}">
        <p14:creationId xmlns:p14="http://schemas.microsoft.com/office/powerpoint/2010/main" val="37987504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10/12/2016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3732961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Contrast computer networks with distributed systems, in</a:t>
            </a:r>
            <a:r>
              <a:rPr lang="en-US" baseline="0" dirty="0" smtClean="0"/>
              <a:t> which a model on top of the network is used to present the independent computers to users as a single coherent system, e.g., the Web.</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4086347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Laptop sales outpaced desktop</a:t>
            </a:r>
            <a:r>
              <a:rPr lang="en-US" baseline="0" dirty="0" smtClean="0"/>
              <a:t> sales in 2010, and there are many more mobile phones (but not smart phones) than personal computers.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2598471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a:t>
            </a:r>
            <a:r>
              <a:rPr lang="en-US" baseline="0" dirty="0" smtClean="0"/>
              <a:t> the US, </a:t>
            </a:r>
            <a:r>
              <a:rPr lang="en-US" dirty="0" smtClean="0"/>
              <a:t>DMCA (Digital</a:t>
            </a:r>
            <a:r>
              <a:rPr lang="en-US" baseline="0" dirty="0" smtClean="0"/>
              <a:t> Millennium Copyright Act) </a:t>
            </a:r>
            <a:r>
              <a:rPr lang="en-US" dirty="0" smtClean="0"/>
              <a:t>takedowns are automated notices sent by content owners to parties they believe are inappropriately</a:t>
            </a:r>
            <a:r>
              <a:rPr lang="en-US" baseline="0" dirty="0" smtClean="0"/>
              <a:t> putting copyrighted content online. They instruct the party to take down the content or face legal measures.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832589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 “internetwork” is any</a:t>
            </a:r>
            <a:r>
              <a:rPr lang="en-US" baseline="0" dirty="0" smtClean="0"/>
              <a:t> larger network made up of smaller component networks. The “Internet” (with a capital I) is the set of all connected networks.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58161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232907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4037841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84939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947590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point is that there are some issues that are not wholly the responsibility of any one</a:t>
            </a:r>
            <a:r>
              <a:rPr lang="en-US" baseline="0" dirty="0" smtClean="0"/>
              <a:t> layer, and they crop up again and again in the text. For example</a:t>
            </a:r>
            <a:r>
              <a:rPr lang="en-US" dirty="0" smtClean="0"/>
              <a:t>, reliability is often considered a key function of the transport layer (i.e., making</a:t>
            </a:r>
            <a:r>
              <a:rPr lang="en-US" baseline="0" dirty="0" smtClean="0"/>
              <a:t> transport reliable) yet reliability mechanisms also appear in other layers (error codes in the link layer, routing around failures in the network layer, and replication at the application layer).</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74025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TCP provides a reliable </a:t>
            </a:r>
            <a:r>
              <a:rPr lang="en-US" dirty="0" err="1" smtClean="0"/>
              <a:t>bytestream</a:t>
            </a:r>
            <a:r>
              <a:rPr lang="en-US" dirty="0" smtClean="0"/>
              <a:t> service at the Transport layer, IP provides unreliable datagram service at the Network layer.</a:t>
            </a:r>
          </a:p>
          <a:p>
            <a:endParaRPr lang="en-US" dirty="0" smtClean="0"/>
          </a:p>
          <a:p>
            <a:r>
              <a:rPr lang="en-US" dirty="0" smtClean="0"/>
              <a:t>More examples:</a:t>
            </a:r>
            <a:r>
              <a:rPr lang="en-US" baseline="0" dirty="0" smtClean="0"/>
              <a:t> RTP (used to carry VoIP data) provides unreliable connection service; 802.11 (</a:t>
            </a:r>
            <a:r>
              <a:rPr lang="en-US" baseline="0" dirty="0" err="1" smtClean="0"/>
              <a:t>WiFi</a:t>
            </a:r>
            <a:r>
              <a:rPr lang="en-US" baseline="0" dirty="0" smtClean="0"/>
              <a:t>) provides acknowledged datagram service; Ethernet provides unreliable datagram service.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712051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036757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8164883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comment about the narrow waist refers to the fact that the network layer of the Internet is IP (Internet Protocol) such that the network layer is called the “Internet” layer. The significance is that all Internet devices speak IP, which provides a point of interoperability that enables innovation both above (new applications and transports) and below (new link technologies).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6059866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024688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043621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You’ll also see kbps and KB. The lowercase k in kbps is for historical reasons.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3415894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8773709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36337114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940746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671861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5112072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958698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IANA – International Assigned Numbers Authority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1973026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smtClean="0">
                <a:latin typeface="Arial" charset="0"/>
              </a:rPr>
              <a:t>The IPv6 header contains the following fields:</a:t>
            </a:r>
          </a:p>
          <a:p>
            <a:pPr lvl="1"/>
            <a:r>
              <a:rPr lang="en-US" b="1" dirty="0" smtClean="0">
                <a:latin typeface="Arial" charset="0"/>
              </a:rPr>
              <a:t>Version</a:t>
            </a:r>
            <a:r>
              <a:rPr lang="en-US" dirty="0" smtClean="0">
                <a:latin typeface="Arial" charset="0"/>
              </a:rPr>
              <a:t>—A 4-bit field, the same as in IPv4. For IPv6, this field contains the number 6; for IPv4, this field contains the number 4.</a:t>
            </a:r>
          </a:p>
          <a:p>
            <a:pPr lvl="1"/>
            <a:r>
              <a:rPr lang="en-US" b="1" dirty="0" smtClean="0">
                <a:latin typeface="Arial" charset="0"/>
              </a:rPr>
              <a:t>Traffic class</a:t>
            </a:r>
            <a:r>
              <a:rPr lang="en-US" dirty="0" smtClean="0">
                <a:latin typeface="Arial" charset="0"/>
              </a:rPr>
              <a:t>—An 8-bit field similar to the type of service (</a:t>
            </a:r>
            <a:r>
              <a:rPr lang="en-US" dirty="0" err="1" smtClean="0">
                <a:latin typeface="Arial" charset="0"/>
              </a:rPr>
              <a:t>ToS</a:t>
            </a:r>
            <a:r>
              <a:rPr lang="en-US" dirty="0" smtClean="0">
                <a:latin typeface="Arial" charset="0"/>
              </a:rPr>
              <a:t>) field in IPv4. This field tags the packet with a traffic class that it uses in differentiated services (</a:t>
            </a:r>
            <a:r>
              <a:rPr lang="en-US" dirty="0" err="1" smtClean="0">
                <a:latin typeface="Arial" charset="0"/>
              </a:rPr>
              <a:t>DiffServ</a:t>
            </a:r>
            <a:r>
              <a:rPr lang="en-US" dirty="0" smtClean="0">
                <a:latin typeface="Arial" charset="0"/>
              </a:rPr>
              <a:t>) quality of service (</a:t>
            </a:r>
            <a:r>
              <a:rPr lang="en-US" dirty="0" err="1" smtClean="0">
                <a:latin typeface="Arial" charset="0"/>
              </a:rPr>
              <a:t>QoS</a:t>
            </a:r>
            <a:r>
              <a:rPr lang="en-US" dirty="0" smtClean="0">
                <a:latin typeface="Arial" charset="0"/>
              </a:rPr>
              <a:t>). These functionalities are the same for IPv6 and IPv4.</a:t>
            </a:r>
          </a:p>
          <a:p>
            <a:pPr lvl="1"/>
            <a:r>
              <a:rPr lang="en-US" b="1" dirty="0" smtClean="0">
                <a:latin typeface="Arial" charset="0"/>
              </a:rPr>
              <a:t>Flow label</a:t>
            </a:r>
            <a:r>
              <a:rPr lang="en-US" dirty="0" smtClean="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a:t>
            </a:r>
            <a:r>
              <a:rPr lang="en-US" dirty="0" err="1" smtClean="0">
                <a:latin typeface="Arial" charset="0"/>
              </a:rPr>
              <a:t>QoS</a:t>
            </a:r>
            <a:r>
              <a:rPr lang="en-US" dirty="0" smtClean="0">
                <a:latin typeface="Arial" charset="0"/>
              </a:rPr>
              <a:t>. </a:t>
            </a:r>
          </a:p>
          <a:p>
            <a:pPr lvl="1"/>
            <a:r>
              <a:rPr lang="en-US" b="1" dirty="0" smtClean="0">
                <a:latin typeface="Arial" charset="0"/>
              </a:rPr>
              <a:t>Payload length</a:t>
            </a:r>
            <a:r>
              <a:rPr lang="en-US" dirty="0" smtClean="0">
                <a:latin typeface="Arial" charset="0"/>
              </a:rPr>
              <a:t>—This 16-bit field is similar to the IPv4 total length field.</a:t>
            </a:r>
          </a:p>
          <a:p>
            <a:pPr lvl="1"/>
            <a:r>
              <a:rPr lang="en-US" b="1" dirty="0" smtClean="0">
                <a:latin typeface="Arial" charset="0"/>
              </a:rPr>
              <a:t>Next header</a:t>
            </a:r>
            <a:r>
              <a:rPr lang="en-US" dirty="0" smtClean="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smtClean="0">
                <a:latin typeface="Arial" charset="0"/>
              </a:rPr>
              <a:t>Hop limit</a:t>
            </a:r>
            <a:r>
              <a:rPr lang="en-US" dirty="0" smtClean="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a:t>
            </a:r>
            <a:r>
              <a:rPr lang="en-US" dirty="0" err="1" smtClean="0">
                <a:latin typeface="Arial" charset="0"/>
              </a:rPr>
              <a:t>recomputing</a:t>
            </a:r>
            <a:r>
              <a:rPr lang="en-US" dirty="0" smtClean="0">
                <a:latin typeface="Arial" charset="0"/>
              </a:rPr>
              <a:t> the checksum; in IPv4 routers the </a:t>
            </a:r>
            <a:r>
              <a:rPr lang="en-US" dirty="0" err="1" smtClean="0">
                <a:latin typeface="Arial" charset="0"/>
              </a:rPr>
              <a:t>recomputation</a:t>
            </a:r>
            <a:r>
              <a:rPr lang="en-US" dirty="0" smtClean="0">
                <a:latin typeface="Arial" charset="0"/>
              </a:rPr>
              <a:t> costs processing time. If this field ever reaches 0, a message is sent back to the source of the packet and the packet is discarded.</a:t>
            </a:r>
          </a:p>
          <a:p>
            <a:pPr lvl="1"/>
            <a:r>
              <a:rPr lang="en-US" b="1" dirty="0" smtClean="0">
                <a:latin typeface="Arial" charset="0"/>
              </a:rPr>
              <a:t>Source address</a:t>
            </a:r>
            <a:r>
              <a:rPr lang="en-US" dirty="0" smtClean="0">
                <a:latin typeface="Arial" charset="0"/>
              </a:rPr>
              <a:t>—This field has 16 octets or 128 bits. It identifies the source of the packet.</a:t>
            </a:r>
          </a:p>
          <a:p>
            <a:pPr lvl="1"/>
            <a:r>
              <a:rPr lang="en-US" b="1" dirty="0" smtClean="0">
                <a:latin typeface="Arial" charset="0"/>
              </a:rPr>
              <a:t>Destination address</a:t>
            </a:r>
            <a:r>
              <a:rPr lang="en-US" dirty="0" smtClean="0">
                <a:latin typeface="Arial" charset="0"/>
              </a:rPr>
              <a:t>—This field has 16 octets or 128 bits. It identifies the destination of the packet.</a:t>
            </a:r>
          </a:p>
          <a:p>
            <a:pPr lvl="1"/>
            <a:r>
              <a:rPr lang="en-US" b="1" dirty="0" smtClean="0">
                <a:latin typeface="Arial" charset="0"/>
              </a:rPr>
              <a:t>Extension headers</a:t>
            </a:r>
            <a:r>
              <a:rPr lang="en-US" dirty="0" smtClean="0">
                <a:latin typeface="Arial" charset="0"/>
              </a:rPr>
              <a:t>—The extension headers, if any, and the data portion of the packet follow the other eight fields. The number of extension headers is not fixed, so the total length of the extension header chain is variable.</a:t>
            </a:r>
          </a:p>
          <a:p>
            <a:r>
              <a:rPr lang="en-US" dirty="0" smtClean="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endParaRPr lang="en-US" smtClean="0">
              <a:latin typeface="Arial" charset="0"/>
            </a:endParaRP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621658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10/12/2016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Network Technologies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12" y="506506"/>
            <a:ext cx="5703888" cy="708212"/>
          </a:xfrm>
        </p:spPr>
        <p:txBody>
          <a:bodyPr/>
          <a:lstStyle/>
          <a:p>
            <a:r>
              <a:rPr lang="en-US" sz="3200" b="1" dirty="0" smtClean="0"/>
              <a:t>Uses of Computer Networks</a:t>
            </a:r>
            <a:endParaRPr lang="en-GB" sz="3200" b="1" dirty="0"/>
          </a:p>
        </p:txBody>
      </p:sp>
      <p:sp>
        <p:nvSpPr>
          <p:cNvPr id="180" name="Rectangle 3"/>
          <p:cNvSpPr>
            <a:spLocks noGrp="1" noChangeArrowheads="1"/>
          </p:cNvSpPr>
          <p:nvPr>
            <p:ph idx="1"/>
          </p:nvPr>
        </p:nvSpPr>
        <p:spPr>
          <a:xfrm>
            <a:off x="914399" y="1401163"/>
            <a:ext cx="7790214" cy="4600081"/>
          </a:xfrm>
        </p:spPr>
        <p:txBody>
          <a:bodyPr/>
          <a:lstStyle/>
          <a:p>
            <a:pPr>
              <a:buNone/>
            </a:pPr>
            <a:r>
              <a:rPr lang="en-US" u="sng" dirty="0" smtClean="0"/>
              <a:t>Computer networks</a:t>
            </a:r>
            <a:r>
              <a:rPr lang="en-US" dirty="0" smtClean="0"/>
              <a:t> are collections of autonomous computers, e.g., the Internet</a:t>
            </a:r>
          </a:p>
          <a:p>
            <a:pPr>
              <a:buNone/>
            </a:pPr>
            <a:r>
              <a:rPr lang="en-US" dirty="0" smtClean="0"/>
              <a:t>They have many uses:</a:t>
            </a:r>
          </a:p>
          <a:p>
            <a:pPr lvl="1"/>
            <a:r>
              <a:rPr lang="en-US" dirty="0" smtClean="0"/>
              <a:t>Business Applications </a:t>
            </a:r>
            <a:r>
              <a:rPr lang="en-US" dirty="0" smtClean="0">
                <a:solidFill>
                  <a:srgbClr val="0000FF"/>
                </a:solidFill>
                <a:latin typeface="Arial"/>
                <a:cs typeface="Arial"/>
              </a:rPr>
              <a:t>»</a:t>
            </a:r>
            <a:endParaRPr lang="en-US" dirty="0" smtClean="0"/>
          </a:p>
          <a:p>
            <a:pPr lvl="1"/>
            <a:r>
              <a:rPr lang="en-US" dirty="0" smtClean="0"/>
              <a:t>Home Applications </a:t>
            </a:r>
            <a:r>
              <a:rPr lang="en-US" dirty="0" smtClean="0">
                <a:solidFill>
                  <a:srgbClr val="0000FF"/>
                </a:solidFill>
                <a:latin typeface="Arial"/>
                <a:cs typeface="Arial"/>
              </a:rPr>
              <a:t>»</a:t>
            </a:r>
            <a:endParaRPr lang="en-US" dirty="0" smtClean="0"/>
          </a:p>
          <a:p>
            <a:pPr lvl="1"/>
            <a:r>
              <a:rPr lang="en-US" dirty="0" smtClean="0"/>
              <a:t>Mobile Users </a:t>
            </a:r>
            <a:r>
              <a:rPr lang="en-US" dirty="0" smtClean="0">
                <a:solidFill>
                  <a:srgbClr val="0000FF"/>
                </a:solidFill>
                <a:latin typeface="Arial"/>
                <a:cs typeface="Arial"/>
              </a:rPr>
              <a:t>»</a:t>
            </a:r>
            <a:endParaRPr lang="en-US" dirty="0" smtClean="0"/>
          </a:p>
          <a:p>
            <a:pPr>
              <a:buNone/>
            </a:pPr>
            <a:r>
              <a:rPr lang="en-US" dirty="0" smtClean="0"/>
              <a:t>These uses raise:</a:t>
            </a:r>
          </a:p>
          <a:p>
            <a:pPr lvl="1"/>
            <a:r>
              <a:rPr lang="en-US" dirty="0" smtClean="0"/>
              <a:t>Social Issues </a:t>
            </a:r>
            <a:r>
              <a:rPr lang="en-US" dirty="0" smtClean="0">
                <a:solidFill>
                  <a:srgbClr val="0000FF"/>
                </a:solidFill>
                <a:latin typeface="Arial"/>
                <a:cs typeface="Arial"/>
              </a:rPr>
              <a:t>»</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0">
                                            <p:txEl>
                                              <p:pRg st="0" end="0"/>
                                            </p:txEl>
                                          </p:spTgt>
                                        </p:tgtEl>
                                        <p:attrNameLst>
                                          <p:attrName>style.visibility</p:attrName>
                                        </p:attrNameLst>
                                      </p:cBhvr>
                                      <p:to>
                                        <p:strVal val="visible"/>
                                      </p:to>
                                    </p:set>
                                    <p:animEffect transition="in" filter="blinds(horizontal)">
                                      <p:cBhvr>
                                        <p:cTn id="7" dur="500"/>
                                        <p:tgtEl>
                                          <p:spTgt spid="1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0">
                                            <p:txEl>
                                              <p:pRg st="1" end="1"/>
                                            </p:txEl>
                                          </p:spTgt>
                                        </p:tgtEl>
                                        <p:attrNameLst>
                                          <p:attrName>style.visibility</p:attrName>
                                        </p:attrNameLst>
                                      </p:cBhvr>
                                      <p:to>
                                        <p:strVal val="visible"/>
                                      </p:to>
                                    </p:set>
                                    <p:animEffect transition="in" filter="blinds(horizontal)">
                                      <p:cBhvr>
                                        <p:cTn id="12" dur="500"/>
                                        <p:tgtEl>
                                          <p:spTgt spid="180">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80">
                                            <p:txEl>
                                              <p:pRg st="2" end="2"/>
                                            </p:txEl>
                                          </p:spTgt>
                                        </p:tgtEl>
                                        <p:attrNameLst>
                                          <p:attrName>style.visibility</p:attrName>
                                        </p:attrNameLst>
                                      </p:cBhvr>
                                      <p:to>
                                        <p:strVal val="visible"/>
                                      </p:to>
                                    </p:set>
                                    <p:animEffect transition="in" filter="blinds(horizontal)">
                                      <p:cBhvr>
                                        <p:cTn id="15" dur="500"/>
                                        <p:tgtEl>
                                          <p:spTgt spid="180">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80">
                                            <p:txEl>
                                              <p:pRg st="3" end="3"/>
                                            </p:txEl>
                                          </p:spTgt>
                                        </p:tgtEl>
                                        <p:attrNameLst>
                                          <p:attrName>style.visibility</p:attrName>
                                        </p:attrNameLst>
                                      </p:cBhvr>
                                      <p:to>
                                        <p:strVal val="visible"/>
                                      </p:to>
                                    </p:set>
                                    <p:animEffect transition="in" filter="blinds(horizontal)">
                                      <p:cBhvr>
                                        <p:cTn id="18" dur="500"/>
                                        <p:tgtEl>
                                          <p:spTgt spid="180">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80">
                                            <p:txEl>
                                              <p:pRg st="4" end="4"/>
                                            </p:txEl>
                                          </p:spTgt>
                                        </p:tgtEl>
                                        <p:attrNameLst>
                                          <p:attrName>style.visibility</p:attrName>
                                        </p:attrNameLst>
                                      </p:cBhvr>
                                      <p:to>
                                        <p:strVal val="visible"/>
                                      </p:to>
                                    </p:set>
                                    <p:animEffect transition="in" filter="blinds(horizontal)">
                                      <p:cBhvr>
                                        <p:cTn id="21" dur="500"/>
                                        <p:tgtEl>
                                          <p:spTgt spid="180">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80">
                                            <p:txEl>
                                              <p:pRg st="5" end="5"/>
                                            </p:txEl>
                                          </p:spTgt>
                                        </p:tgtEl>
                                        <p:attrNameLst>
                                          <p:attrName>style.visibility</p:attrName>
                                        </p:attrNameLst>
                                      </p:cBhvr>
                                      <p:to>
                                        <p:strVal val="visible"/>
                                      </p:to>
                                    </p:set>
                                    <p:animEffect transition="in" filter="blinds(horizontal)">
                                      <p:cBhvr>
                                        <p:cTn id="26" dur="500"/>
                                        <p:tgtEl>
                                          <p:spTgt spid="180">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180">
                                            <p:txEl>
                                              <p:pRg st="6" end="6"/>
                                            </p:txEl>
                                          </p:spTgt>
                                        </p:tgtEl>
                                        <p:attrNameLst>
                                          <p:attrName>style.visibility</p:attrName>
                                        </p:attrNameLst>
                                      </p:cBhvr>
                                      <p:to>
                                        <p:strVal val="visible"/>
                                      </p:to>
                                    </p:set>
                                    <p:animEffect transition="in" filter="blinds(horizontal)">
                                      <p:cBhvr>
                                        <p:cTn id="29" dur="500"/>
                                        <p:tgtEl>
                                          <p:spTgt spid="18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0"/>
            <a:ext cx="6083300" cy="699796"/>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accent1"/>
                </a:solidFill>
                <a:effectLst/>
                <a:uLnTx/>
                <a:uFillTx/>
                <a:latin typeface="+mj-lt"/>
                <a:ea typeface="+mj-ea"/>
                <a:cs typeface="+mj-cs"/>
              </a:rPr>
              <a:t>Mobile Users</a:t>
            </a:r>
          </a:p>
        </p:txBody>
      </p:sp>
      <p:sp>
        <p:nvSpPr>
          <p:cNvPr id="9" name="Content Placeholder 2"/>
          <p:cNvSpPr>
            <a:spLocks noGrp="1"/>
          </p:cNvSpPr>
          <p:nvPr>
            <p:ph idx="1"/>
          </p:nvPr>
        </p:nvSpPr>
        <p:spPr>
          <a:xfrm>
            <a:off x="504825" y="956380"/>
            <a:ext cx="8229600" cy="4867275"/>
          </a:xfrm>
        </p:spPr>
        <p:txBody>
          <a:bodyPr>
            <a:normAutofit/>
          </a:bodyPr>
          <a:lstStyle/>
          <a:p>
            <a:pPr>
              <a:spcBef>
                <a:spcPts val="0"/>
              </a:spcBef>
            </a:pPr>
            <a:r>
              <a:rPr lang="en-US" dirty="0" smtClean="0"/>
              <a:t>Tablets, laptops, and smart phones are popular devices; </a:t>
            </a:r>
            <a:r>
              <a:rPr lang="en-US" dirty="0" err="1" smtClean="0"/>
              <a:t>WiFi</a:t>
            </a:r>
            <a:r>
              <a:rPr lang="en-US" dirty="0" smtClean="0"/>
              <a:t> hotspots and 3G/4G cellular provide wireless connectivity.</a:t>
            </a:r>
          </a:p>
          <a:p>
            <a:pPr>
              <a:spcBef>
                <a:spcPts val="0"/>
              </a:spcBef>
            </a:pPr>
            <a:r>
              <a:rPr lang="en-US" dirty="0" smtClean="0"/>
              <a:t>Mobile users communicate, e.g., voice and texts, consume content, e.g., video and Web, and use sensors, e.g., GPS. </a:t>
            </a:r>
          </a:p>
          <a:p>
            <a:pPr>
              <a:spcBef>
                <a:spcPts val="0"/>
              </a:spcBef>
            </a:pPr>
            <a:r>
              <a:rPr lang="en-US" dirty="0" smtClean="0"/>
              <a:t>Wireless and mobile are related but different:</a:t>
            </a:r>
          </a:p>
        </p:txBody>
      </p:sp>
      <p:pic>
        <p:nvPicPr>
          <p:cNvPr id="10" name="Picture 6"/>
          <p:cNvPicPr>
            <a:picLocks noChangeAspect="1" noChangeArrowheads="1"/>
          </p:cNvPicPr>
          <p:nvPr/>
        </p:nvPicPr>
        <p:blipFill>
          <a:blip r:embed="rId3" cstate="print"/>
          <a:srcRect/>
          <a:stretch>
            <a:fillRect/>
          </a:stretch>
        </p:blipFill>
        <p:spPr bwMode="auto">
          <a:xfrm>
            <a:off x="1001876" y="3573349"/>
            <a:ext cx="7158910" cy="2035709"/>
          </a:xfrm>
          <a:prstGeom prst="rect">
            <a:avLst/>
          </a:prstGeom>
          <a:noFill/>
          <a:ln w="9525">
            <a:noFill/>
            <a:miter lim="800000"/>
            <a:headEnd/>
            <a:tailEnd/>
          </a:ln>
        </p:spPr>
      </p:pic>
    </p:spTree>
    <p:extLst>
      <p:ext uri="{BB962C8B-B14F-4D97-AF65-F5344CB8AC3E}">
        <p14:creationId xmlns:p14="http://schemas.microsoft.com/office/powerpoint/2010/main" val="4781185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blinds(horizontal)">
                                      <p:cBhvr>
                                        <p:cTn id="10" dur="500"/>
                                        <p:tgtEl>
                                          <p:spTgt spid="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blinds(horizontal)">
                                      <p:cBhvr>
                                        <p:cTn id="15" dur="500"/>
                                        <p:tgtEl>
                                          <p:spTgt spid="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4000" b="1" dirty="0" smtClean="0"/>
              <a:t>Social Issues</a:t>
            </a:r>
            <a:endParaRPr lang="en-GB" sz="4000" b="1" dirty="0"/>
          </a:p>
        </p:txBody>
      </p:sp>
      <p:sp>
        <p:nvSpPr>
          <p:cNvPr id="4" name="Content Placeholder 2"/>
          <p:cNvSpPr>
            <a:spLocks noGrp="1"/>
          </p:cNvSpPr>
          <p:nvPr>
            <p:ph idx="1"/>
          </p:nvPr>
        </p:nvSpPr>
        <p:spPr>
          <a:xfrm>
            <a:off x="549276" y="1990725"/>
            <a:ext cx="8147050" cy="4019550"/>
          </a:xfrm>
        </p:spPr>
        <p:txBody>
          <a:bodyPr/>
          <a:lstStyle/>
          <a:p>
            <a:pPr lvl="1"/>
            <a:r>
              <a:rPr lang="en-US" dirty="0" smtClean="0"/>
              <a:t>Network neutrality – no network restrictions</a:t>
            </a:r>
          </a:p>
          <a:p>
            <a:pPr lvl="1"/>
            <a:r>
              <a:rPr lang="en-US" dirty="0" smtClean="0"/>
              <a:t>Content ownership, e.g., DMCA takedowns</a:t>
            </a:r>
          </a:p>
          <a:p>
            <a:pPr lvl="1"/>
            <a:r>
              <a:rPr lang="en-US" dirty="0" smtClean="0"/>
              <a:t>Anonymity and censorship </a:t>
            </a:r>
          </a:p>
          <a:p>
            <a:pPr lvl="1"/>
            <a:r>
              <a:rPr lang="en-US" dirty="0" smtClean="0"/>
              <a:t>Privacy, e.g., Web tracking and profiling</a:t>
            </a:r>
          </a:p>
          <a:p>
            <a:pPr lvl="1"/>
            <a:r>
              <a:rPr lang="en-US" dirty="0" smtClean="0"/>
              <a:t>Theft, e.g., </a:t>
            </a:r>
            <a:r>
              <a:rPr lang="en-US" dirty="0" err="1" smtClean="0"/>
              <a:t>botnets</a:t>
            </a:r>
            <a:r>
              <a:rPr lang="en-US" dirty="0" smtClean="0"/>
              <a:t> and phishing</a:t>
            </a:r>
          </a:p>
          <a:p>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257925" cy="1336956"/>
          </a:xfrm>
        </p:spPr>
        <p:txBody>
          <a:bodyPr/>
          <a:lstStyle/>
          <a:p>
            <a:r>
              <a:rPr lang="en-US" sz="4000" b="1" dirty="0" smtClean="0"/>
              <a:t>Network Hardware</a:t>
            </a:r>
            <a:endParaRPr lang="en-GB" sz="4000" b="1" dirty="0"/>
          </a:p>
        </p:txBody>
      </p:sp>
      <p:sp>
        <p:nvSpPr>
          <p:cNvPr id="4" name="Content Placeholder 2"/>
          <p:cNvSpPr>
            <a:spLocks noGrp="1"/>
          </p:cNvSpPr>
          <p:nvPr>
            <p:ph idx="1"/>
          </p:nvPr>
        </p:nvSpPr>
        <p:spPr>
          <a:xfrm>
            <a:off x="549275" y="1610713"/>
            <a:ext cx="8155338" cy="4600081"/>
          </a:xfrm>
        </p:spPr>
        <p:txBody>
          <a:bodyPr/>
          <a:lstStyle/>
          <a:p>
            <a:r>
              <a:rPr lang="en-US" dirty="0" smtClean="0"/>
              <a:t>Networks can be classified by their scale:</a:t>
            </a:r>
          </a:p>
        </p:txBody>
      </p:sp>
      <p:graphicFrame>
        <p:nvGraphicFramePr>
          <p:cNvPr id="5" name="Table 4"/>
          <p:cNvGraphicFramePr>
            <a:graphicFrameLocks noGrp="1"/>
          </p:cNvGraphicFramePr>
          <p:nvPr/>
        </p:nvGraphicFramePr>
        <p:xfrm>
          <a:off x="1168400" y="2316480"/>
          <a:ext cx="6161087" cy="2750820"/>
        </p:xfrm>
        <a:graphic>
          <a:graphicData uri="http://schemas.openxmlformats.org/drawingml/2006/table">
            <a:tbl>
              <a:tblPr firstRow="1" bandRow="1">
                <a:tableStyleId>{5C22544A-7EE6-4342-B048-85BDC9FD1C3A}</a:tableStyleId>
              </a:tblPr>
              <a:tblGrid>
                <a:gridCol w="1596137"/>
                <a:gridCol w="4564950"/>
              </a:tblGrid>
              <a:tr h="458470">
                <a:tc>
                  <a:txBody>
                    <a:bodyPr/>
                    <a:lstStyle/>
                    <a:p>
                      <a:r>
                        <a:rPr lang="en-US" b="1" dirty="0" smtClean="0">
                          <a:solidFill>
                            <a:schemeClr val="tx1"/>
                          </a:solidFill>
                          <a:latin typeface="Arial" pitchFamily="34" charset="0"/>
                          <a:cs typeface="Arial" pitchFamily="34" charset="0"/>
                        </a:rPr>
                        <a:t>Scale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Type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Vicinity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PAN</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Personal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Building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LAN (Local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MAN (Metropolitan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Country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WAN (Wide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Planet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The Internet </a:t>
                      </a:r>
                      <a:r>
                        <a:rPr lang="en-US" b="0" dirty="0" smtClean="0">
                          <a:solidFill>
                            <a:schemeClr val="tx1"/>
                          </a:solidFill>
                          <a:latin typeface="Arial"/>
                          <a:cs typeface="Arial"/>
                        </a:rPr>
                        <a:t>(network</a:t>
                      </a:r>
                      <a:r>
                        <a:rPr lang="en-US" b="0" baseline="0" dirty="0" smtClean="0">
                          <a:solidFill>
                            <a:schemeClr val="tx1"/>
                          </a:solidFill>
                          <a:latin typeface="Arial"/>
                          <a:cs typeface="Arial"/>
                        </a:rPr>
                        <a:t> of all networks)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88025" cy="1336956"/>
          </a:xfrm>
        </p:spPr>
        <p:txBody>
          <a:bodyPr/>
          <a:lstStyle/>
          <a:p>
            <a:r>
              <a:rPr lang="en-US" sz="4000" b="1" dirty="0" smtClean="0"/>
              <a:t>Network Software</a:t>
            </a:r>
            <a:endParaRPr lang="en-GB" sz="4000" b="1" dirty="0"/>
          </a:p>
        </p:txBody>
      </p:sp>
      <p:sp>
        <p:nvSpPr>
          <p:cNvPr id="4" name="Rectangle 3"/>
          <p:cNvSpPr>
            <a:spLocks noGrp="1" noChangeArrowheads="1"/>
          </p:cNvSpPr>
          <p:nvPr>
            <p:ph idx="1"/>
          </p:nvPr>
        </p:nvSpPr>
        <p:spPr>
          <a:xfrm>
            <a:off x="800100" y="1990725"/>
            <a:ext cx="7896225" cy="4019550"/>
          </a:xfrm>
        </p:spPr>
        <p:txBody>
          <a:bodyPr/>
          <a:lstStyle/>
          <a:p>
            <a:pPr lvl="1"/>
            <a:r>
              <a:rPr lang="en-US" dirty="0" smtClean="0"/>
              <a:t>Protocol layers </a:t>
            </a:r>
            <a:r>
              <a:rPr lang="en-US" dirty="0" smtClean="0">
                <a:solidFill>
                  <a:srgbClr val="0000FF"/>
                </a:solidFill>
                <a:latin typeface="Arial"/>
                <a:cs typeface="Arial"/>
              </a:rPr>
              <a:t>»</a:t>
            </a:r>
            <a:endParaRPr lang="en-US" dirty="0" smtClean="0"/>
          </a:p>
          <a:p>
            <a:pPr lvl="1"/>
            <a:r>
              <a:rPr lang="en-US" dirty="0" smtClean="0"/>
              <a:t>Design issues for the layers </a:t>
            </a:r>
            <a:r>
              <a:rPr lang="en-US" dirty="0" smtClean="0">
                <a:solidFill>
                  <a:srgbClr val="0000FF"/>
                </a:solidFill>
                <a:latin typeface="Arial"/>
                <a:cs typeface="Arial"/>
              </a:rPr>
              <a:t>»</a:t>
            </a:r>
            <a:endParaRPr lang="en-US" dirty="0" smtClean="0"/>
          </a:p>
          <a:p>
            <a:pPr lvl="1"/>
            <a:r>
              <a:rPr lang="en-US" dirty="0" smtClean="0"/>
              <a:t>Connection-oriented vs. connectionless service </a:t>
            </a:r>
            <a:r>
              <a:rPr lang="en-US" dirty="0" smtClean="0">
                <a:solidFill>
                  <a:srgbClr val="0000FF"/>
                </a:solidFill>
                <a:latin typeface="Arial"/>
                <a:cs typeface="Arial"/>
              </a:rPr>
              <a:t>»</a:t>
            </a:r>
            <a:endParaRPr lang="en-US" dirty="0" smtClean="0"/>
          </a:p>
          <a:p>
            <a:pPr lvl="1"/>
            <a:r>
              <a:rPr lang="en-US" dirty="0" smtClean="0"/>
              <a:t>Service primitives </a:t>
            </a:r>
            <a:r>
              <a:rPr lang="en-US" dirty="0" smtClean="0">
                <a:solidFill>
                  <a:srgbClr val="0000FF"/>
                </a:solidFill>
                <a:latin typeface="Arial"/>
                <a:cs typeface="Arial"/>
              </a:rPr>
              <a:t>»</a:t>
            </a:r>
            <a:endParaRPr lang="en-US" dirty="0" smtClean="0"/>
          </a:p>
          <a:p>
            <a:pPr lvl="1"/>
            <a:r>
              <a:rPr lang="en-US" dirty="0" smtClean="0"/>
              <a:t>Relationship of services to protocols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838825" cy="722848"/>
          </a:xfrm>
        </p:spPr>
        <p:txBody>
          <a:bodyPr/>
          <a:lstStyle/>
          <a:p>
            <a:r>
              <a:rPr lang="en-US" sz="4000" b="1" dirty="0" smtClean="0"/>
              <a:t>Protocol Layers (1)</a:t>
            </a:r>
            <a:endParaRPr lang="en-GB" sz="4000" b="1" dirty="0"/>
          </a:p>
        </p:txBody>
      </p:sp>
      <p:sp>
        <p:nvSpPr>
          <p:cNvPr id="4" name="Rectangle 3"/>
          <p:cNvSpPr>
            <a:spLocks noGrp="1" noChangeArrowheads="1"/>
          </p:cNvSpPr>
          <p:nvPr>
            <p:ph idx="1"/>
          </p:nvPr>
        </p:nvSpPr>
        <p:spPr>
          <a:xfrm>
            <a:off x="549275" y="1071047"/>
            <a:ext cx="8229600" cy="1123950"/>
          </a:xfrm>
        </p:spPr>
        <p:txBody>
          <a:bodyPr/>
          <a:lstStyle/>
          <a:p>
            <a:r>
              <a:rPr lang="en-US" dirty="0" smtClean="0"/>
              <a:t>Protocol layering is the main structuring method used to divide up network functionality.</a:t>
            </a:r>
          </a:p>
          <a:p>
            <a:endParaRPr lang="en-US" dirty="0" smtClean="0"/>
          </a:p>
        </p:txBody>
      </p:sp>
      <p:pic>
        <p:nvPicPr>
          <p:cNvPr id="6"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886863" y="1889235"/>
            <a:ext cx="4809462" cy="3952875"/>
          </a:xfrm>
          <a:prstGeom prst="rect">
            <a:avLst/>
          </a:prstGeom>
          <a:noFill/>
          <a:ln w="9525">
            <a:noFill/>
            <a:miter lim="800000"/>
            <a:headEnd/>
            <a:tailEnd/>
          </a:ln>
        </p:spPr>
      </p:pic>
      <p:sp>
        <p:nvSpPr>
          <p:cNvPr id="8" name="Content Placeholder 2"/>
          <p:cNvSpPr txBox="1">
            <a:spLocks/>
          </p:cNvSpPr>
          <p:nvPr/>
        </p:nvSpPr>
        <p:spPr>
          <a:xfrm>
            <a:off x="677313" y="1939014"/>
            <a:ext cx="3337588" cy="3619501"/>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Each protocol instance talks virtually to its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peer</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Each layer communicates only by using the one below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Lower layer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services</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are accessed by an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interface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bottom, messages are carried by the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11825" cy="768723"/>
          </a:xfrm>
        </p:spPr>
        <p:txBody>
          <a:bodyPr/>
          <a:lstStyle/>
          <a:p>
            <a:r>
              <a:rPr lang="en-US" sz="4000" b="1" dirty="0" smtClean="0"/>
              <a:t>Protocol Layers (2)</a:t>
            </a:r>
            <a:endParaRPr lang="en-GB" sz="4000" b="1" dirty="0"/>
          </a:p>
        </p:txBody>
      </p:sp>
      <p:sp>
        <p:nvSpPr>
          <p:cNvPr id="5" name="Rectangle 3"/>
          <p:cNvSpPr>
            <a:spLocks noGrp="1" noChangeArrowheads="1"/>
          </p:cNvSpPr>
          <p:nvPr>
            <p:ph idx="1"/>
          </p:nvPr>
        </p:nvSpPr>
        <p:spPr>
          <a:xfrm>
            <a:off x="457200" y="941874"/>
            <a:ext cx="8229600" cy="4565743"/>
          </a:xfrm>
        </p:spPr>
        <p:txBody>
          <a:bodyPr/>
          <a:lstStyle/>
          <a:p>
            <a:pPr>
              <a:spcBef>
                <a:spcPts val="0"/>
              </a:spcBef>
            </a:pPr>
            <a:r>
              <a:rPr lang="en-US" dirty="0" smtClean="0"/>
              <a:t>Example: the philosopher-translator-secretary architecture</a:t>
            </a:r>
          </a:p>
          <a:p>
            <a:pPr>
              <a:spcBef>
                <a:spcPts val="0"/>
              </a:spcBef>
            </a:pPr>
            <a:r>
              <a:rPr lang="en-US" dirty="0" smtClean="0"/>
              <a:t>Each protocol at different layers serves a different purpose</a:t>
            </a:r>
          </a:p>
        </p:txBody>
      </p:sp>
      <p:pic>
        <p:nvPicPr>
          <p:cNvPr id="6" name="Picture 2"/>
          <p:cNvPicPr>
            <a:picLocks noChangeAspect="1" noChangeArrowheads="1"/>
          </p:cNvPicPr>
          <p:nvPr/>
        </p:nvPicPr>
        <p:blipFill>
          <a:blip r:embed="rId3" cstate="print"/>
          <a:srcRect/>
          <a:stretch>
            <a:fillRect/>
          </a:stretch>
        </p:blipFill>
        <p:spPr bwMode="auto">
          <a:xfrm>
            <a:off x="2693000" y="2209796"/>
            <a:ext cx="4465944" cy="356866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573" y="0"/>
            <a:ext cx="5635625" cy="593726"/>
          </a:xfrm>
        </p:spPr>
        <p:txBody>
          <a:bodyPr/>
          <a:lstStyle/>
          <a:p>
            <a:r>
              <a:rPr lang="en-US" sz="3600" b="1" dirty="0" smtClean="0"/>
              <a:t>Protocol Layers (3)</a:t>
            </a:r>
            <a:endParaRPr lang="en-GB" sz="3600" b="1" dirty="0"/>
          </a:p>
        </p:txBody>
      </p:sp>
      <p:sp>
        <p:nvSpPr>
          <p:cNvPr id="4" name="Rectangle 3"/>
          <p:cNvSpPr>
            <a:spLocks noGrp="1" noChangeArrowheads="1"/>
          </p:cNvSpPr>
          <p:nvPr>
            <p:ph idx="1"/>
          </p:nvPr>
        </p:nvSpPr>
        <p:spPr>
          <a:xfrm>
            <a:off x="457200" y="1012372"/>
            <a:ext cx="8432800" cy="4483359"/>
          </a:xfrm>
        </p:spPr>
        <p:txBody>
          <a:bodyPr>
            <a:normAutofit fontScale="77500" lnSpcReduction="20000"/>
          </a:bodyPr>
          <a:lstStyle/>
          <a:p>
            <a:r>
              <a:rPr lang="en-US" dirty="0" smtClean="0"/>
              <a:t>Each lower layer adds its own </a:t>
            </a:r>
            <a:r>
              <a:rPr lang="en-US" u="sng" dirty="0" smtClean="0"/>
              <a:t>header</a:t>
            </a:r>
            <a:r>
              <a:rPr lang="en-US" dirty="0" smtClean="0"/>
              <a:t> (with control information) to the message to transmit and removes it on receive</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Layers may also split and join messages, etc.</a:t>
            </a:r>
          </a:p>
        </p:txBody>
      </p:sp>
      <p:pic>
        <p:nvPicPr>
          <p:cNvPr id="5" name="Picture 2"/>
          <p:cNvPicPr>
            <a:picLocks noChangeAspect="1" noChangeArrowheads="1"/>
          </p:cNvPicPr>
          <p:nvPr/>
        </p:nvPicPr>
        <p:blipFill>
          <a:blip r:embed="rId3" cstate="print"/>
          <a:srcRect/>
          <a:stretch>
            <a:fillRect/>
          </a:stretch>
        </p:blipFill>
        <p:spPr bwMode="auto">
          <a:xfrm>
            <a:off x="1628774" y="1706109"/>
            <a:ext cx="6105525" cy="34798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068081"/>
          </a:xfrm>
        </p:spPr>
        <p:txBody>
          <a:bodyPr/>
          <a:lstStyle/>
          <a:p>
            <a:r>
              <a:rPr lang="en-US" sz="3600" b="1" dirty="0" smtClean="0"/>
              <a:t>Design Issues for the Layers</a:t>
            </a:r>
            <a:endParaRPr lang="en-GB" sz="3600" b="1" dirty="0"/>
          </a:p>
        </p:txBody>
      </p:sp>
      <p:sp>
        <p:nvSpPr>
          <p:cNvPr id="4" name="Content Placeholder 2"/>
          <p:cNvSpPr>
            <a:spLocks noGrp="1"/>
          </p:cNvSpPr>
          <p:nvPr>
            <p:ph idx="1"/>
          </p:nvPr>
        </p:nvSpPr>
        <p:spPr>
          <a:xfrm>
            <a:off x="342900" y="1218827"/>
            <a:ext cx="8361713" cy="4600081"/>
          </a:xfrm>
        </p:spPr>
        <p:txBody>
          <a:bodyPr/>
          <a:lstStyle/>
          <a:p>
            <a:r>
              <a:rPr lang="en-US" dirty="0" smtClean="0"/>
              <a:t>Each layer solves a particular problem but must include mechanisms to address a set of recurring design issues</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831905636"/>
              </p:ext>
            </p:extLst>
          </p:nvPr>
        </p:nvGraphicFramePr>
        <p:xfrm>
          <a:off x="671863" y="2230947"/>
          <a:ext cx="8032750" cy="2982143"/>
        </p:xfrm>
        <a:graphic>
          <a:graphicData uri="http://schemas.openxmlformats.org/drawingml/2006/table">
            <a:tbl>
              <a:tblPr firstRow="1" bandRow="1">
                <a:tableStyleId>{5C22544A-7EE6-4342-B048-85BDC9FD1C3A}</a:tableStyleId>
              </a:tblPr>
              <a:tblGrid>
                <a:gridCol w="2696543"/>
                <a:gridCol w="5336207"/>
              </a:tblGrid>
              <a:tr h="278457">
                <a:tc>
                  <a:txBody>
                    <a:bodyPr/>
                    <a:lstStyle/>
                    <a:p>
                      <a:r>
                        <a:rPr lang="en-US" b="1" dirty="0" smtClean="0">
                          <a:solidFill>
                            <a:schemeClr val="tx1"/>
                          </a:solidFill>
                          <a:latin typeface="Arial" pitchFamily="34" charset="0"/>
                          <a:cs typeface="Arial" pitchFamily="34" charset="0"/>
                        </a:rPr>
                        <a:t>Issue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 mechanisms at different</a:t>
                      </a:r>
                      <a:r>
                        <a:rPr lang="en-US" b="1" baseline="0" dirty="0" smtClean="0">
                          <a:solidFill>
                            <a:schemeClr val="tx1"/>
                          </a:solidFill>
                          <a:latin typeface="Arial" pitchFamily="34" charset="0"/>
                          <a:cs typeface="Arial" pitchFamily="34" charset="0"/>
                        </a:rPr>
                        <a:t> layers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Reliability despite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Codes for error detection/correction</a:t>
                      </a:r>
                    </a:p>
                    <a:p>
                      <a:r>
                        <a:rPr lang="en-US" b="0" dirty="0" smtClean="0">
                          <a:solidFill>
                            <a:schemeClr val="tx1"/>
                          </a:solidFill>
                          <a:latin typeface="Arial" pitchFamily="34" charset="0"/>
                          <a:cs typeface="Arial" pitchFamily="34" charset="0"/>
                        </a:rPr>
                        <a:t>Routing around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Network growth             and</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evolution</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Addressing and naming</a:t>
                      </a:r>
                    </a:p>
                    <a:p>
                      <a:r>
                        <a:rPr lang="en-US" b="0" dirty="0" smtClean="0">
                          <a:solidFill>
                            <a:schemeClr val="tx1"/>
                          </a:solidFill>
                          <a:latin typeface="Arial" pitchFamily="34" charset="0"/>
                          <a:cs typeface="Arial" pitchFamily="34" charset="0"/>
                        </a:rPr>
                        <a:t>Protocol layering</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696143">
                <a:tc>
                  <a:txBody>
                    <a:bodyPr/>
                    <a:lstStyle/>
                    <a:p>
                      <a:r>
                        <a:rPr lang="en-US" b="0" dirty="0" smtClean="0">
                          <a:solidFill>
                            <a:schemeClr val="tx1"/>
                          </a:solidFill>
                          <a:latin typeface="Arial" pitchFamily="34" charset="0"/>
                          <a:cs typeface="Arial" pitchFamily="34" charset="0"/>
                        </a:rPr>
                        <a:t>Allocation of resources like bandwidth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Multiple access</a:t>
                      </a:r>
                    </a:p>
                    <a:p>
                      <a:r>
                        <a:rPr lang="en-US" b="0" dirty="0" smtClean="0">
                          <a:solidFill>
                            <a:schemeClr val="tx1"/>
                          </a:solidFill>
                          <a:latin typeface="Arial" pitchFamily="34" charset="0"/>
                          <a:cs typeface="Arial" pitchFamily="34" charset="0"/>
                        </a:rPr>
                        <a:t>Congestion control</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Security against various threats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Confidentiality of messages</a:t>
                      </a:r>
                      <a:endParaRPr lang="en-US" b="0" baseline="0" dirty="0" smtClean="0">
                        <a:solidFill>
                          <a:schemeClr val="tx1"/>
                        </a:solidFill>
                        <a:latin typeface="Arial" pitchFamily="34" charset="0"/>
                        <a:cs typeface="Arial" pitchFamily="34" charset="0"/>
                      </a:endParaRPr>
                    </a:p>
                    <a:p>
                      <a:r>
                        <a:rPr lang="en-US" b="0" dirty="0" smtClean="0">
                          <a:solidFill>
                            <a:schemeClr val="tx1"/>
                          </a:solidFill>
                          <a:latin typeface="Arial" pitchFamily="34" charset="0"/>
                          <a:cs typeface="Arial" pitchFamily="34" charset="0"/>
                        </a:rPr>
                        <a:t>Authentication of</a:t>
                      </a:r>
                      <a:r>
                        <a:rPr lang="en-US" b="0" baseline="0" dirty="0" smtClean="0">
                          <a:solidFill>
                            <a:schemeClr val="tx1"/>
                          </a:solidFill>
                          <a:latin typeface="Arial" pitchFamily="34" charset="0"/>
                          <a:cs typeface="Arial" pitchFamily="34" charset="0"/>
                        </a:rPr>
                        <a:t> communicating parties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Connection-Oriented vs. Connectionless</a:t>
            </a:r>
            <a:endParaRPr lang="en-GB" sz="3600" b="1" dirty="0"/>
          </a:p>
        </p:txBody>
      </p:sp>
      <p:sp>
        <p:nvSpPr>
          <p:cNvPr id="4" name="Rectangle 3"/>
          <p:cNvSpPr>
            <a:spLocks noGrp="1" noChangeArrowheads="1"/>
          </p:cNvSpPr>
          <p:nvPr>
            <p:ph idx="1"/>
          </p:nvPr>
        </p:nvSpPr>
        <p:spPr>
          <a:xfrm>
            <a:off x="549275" y="1444532"/>
            <a:ext cx="8137525" cy="4565743"/>
          </a:xfrm>
        </p:spPr>
        <p:txBody>
          <a:bodyPr/>
          <a:lstStyle/>
          <a:p>
            <a:r>
              <a:rPr lang="en-US" dirty="0" smtClean="0"/>
              <a:t>Service provided by a layer may be kinds of either:</a:t>
            </a:r>
          </a:p>
          <a:p>
            <a:pPr lvl="1">
              <a:buFont typeface="Wingdings" pitchFamily="2" charset="2"/>
              <a:buChar char="§"/>
            </a:pPr>
            <a:r>
              <a:rPr lang="en-US" dirty="0" smtClean="0"/>
              <a:t>Connection-oriented, must be set up for ongoing use (and torn down after use), e.g., phone call</a:t>
            </a:r>
          </a:p>
          <a:p>
            <a:pPr lvl="1">
              <a:buFont typeface="Wingdings" pitchFamily="2" charset="2"/>
              <a:buChar char="§"/>
            </a:pPr>
            <a:r>
              <a:rPr lang="en-US" dirty="0" smtClean="0"/>
              <a:t>Connectionless, messages are handled separately, e.g., postal delivery</a:t>
            </a:r>
          </a:p>
        </p:txBody>
      </p:sp>
      <p:grpSp>
        <p:nvGrpSpPr>
          <p:cNvPr id="5" name="Group 4"/>
          <p:cNvGrpSpPr/>
          <p:nvPr/>
        </p:nvGrpSpPr>
        <p:grpSpPr>
          <a:xfrm>
            <a:off x="1685924" y="3397750"/>
            <a:ext cx="6213476" cy="2612526"/>
            <a:chOff x="1762125" y="3114675"/>
            <a:chExt cx="5629275" cy="2847975"/>
          </a:xfrm>
        </p:grpSpPr>
        <p:pic>
          <p:nvPicPr>
            <p:cNvPr id="6" name="Picture 2"/>
            <p:cNvPicPr>
              <a:picLocks noChangeAspect="1" noChangeArrowheads="1"/>
            </p:cNvPicPr>
            <p:nvPr/>
          </p:nvPicPr>
          <p:blipFill>
            <a:blip r:embed="rId3" cstate="print"/>
            <a:srcRect t="4856" r="3746" b="4395"/>
            <a:stretch>
              <a:fillRect/>
            </a:stretch>
          </p:blipFill>
          <p:spPr bwMode="auto">
            <a:xfrm>
              <a:off x="1762125" y="3114675"/>
              <a:ext cx="5629275" cy="2847975"/>
            </a:xfrm>
            <a:prstGeom prst="rect">
              <a:avLst/>
            </a:prstGeom>
            <a:noFill/>
            <a:ln w="9525">
              <a:noFill/>
              <a:miter lim="800000"/>
              <a:headEnd/>
              <a:tailEnd/>
            </a:ln>
          </p:spPr>
        </p:pic>
        <p:sp>
          <p:nvSpPr>
            <p:cNvPr id="7" name="Rectangle 6"/>
            <p:cNvSpPr/>
            <p:nvPr/>
          </p:nvSpPr>
          <p:spPr bwMode="auto">
            <a:xfrm>
              <a:off x="2762250" y="3152775"/>
              <a:ext cx="133350" cy="15621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Left Brace 7"/>
            <p:cNvSpPr/>
            <p:nvPr/>
          </p:nvSpPr>
          <p:spPr bwMode="auto">
            <a:xfrm>
              <a:off x="2752725" y="3590925"/>
              <a:ext cx="133350" cy="1133475"/>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Reference Models</a:t>
            </a:r>
            <a:endParaRPr lang="en-GB" sz="3600" b="1" dirty="0"/>
          </a:p>
        </p:txBody>
      </p:sp>
      <p:sp>
        <p:nvSpPr>
          <p:cNvPr id="4" name="Rectangle 3"/>
          <p:cNvSpPr>
            <a:spLocks noGrp="1" noChangeArrowheads="1"/>
          </p:cNvSpPr>
          <p:nvPr>
            <p:ph idx="1"/>
          </p:nvPr>
        </p:nvSpPr>
        <p:spPr>
          <a:xfrm>
            <a:off x="914399" y="1610713"/>
            <a:ext cx="7790214" cy="4600081"/>
          </a:xfrm>
        </p:spPr>
        <p:txBody>
          <a:bodyPr/>
          <a:lstStyle/>
          <a:p>
            <a:r>
              <a:rPr lang="en-US" dirty="0" smtClean="0"/>
              <a:t>Reference models describe the layers in a network architecture</a:t>
            </a:r>
          </a:p>
          <a:p>
            <a:pPr lvl="3"/>
            <a:endParaRPr lang="en-US" dirty="0" smtClean="0"/>
          </a:p>
          <a:p>
            <a:pPr lvl="1"/>
            <a:r>
              <a:rPr lang="en-US" dirty="0" smtClean="0"/>
              <a:t>OSI reference model </a:t>
            </a:r>
            <a:r>
              <a:rPr lang="en-US" dirty="0" smtClean="0">
                <a:solidFill>
                  <a:srgbClr val="0000FF"/>
                </a:solidFill>
                <a:latin typeface="Arial"/>
                <a:cs typeface="Arial"/>
              </a:rPr>
              <a:t>»</a:t>
            </a:r>
            <a:endParaRPr lang="en-US" dirty="0" smtClean="0"/>
          </a:p>
          <a:p>
            <a:pPr lvl="1"/>
            <a:r>
              <a:rPr lang="en-US" dirty="0" smtClean="0"/>
              <a:t>TCP/IP reference model </a:t>
            </a:r>
            <a:r>
              <a:rPr lang="en-US" dirty="0" smtClean="0">
                <a:solidFill>
                  <a:srgbClr val="0000FF"/>
                </a:solidFill>
                <a:latin typeface="Arial"/>
                <a:cs typeface="Arial"/>
              </a:rPr>
              <a:t>»</a:t>
            </a:r>
            <a:endParaRPr lang="en-US" dirty="0" smtClean="0"/>
          </a:p>
          <a:p>
            <a:pPr lvl="1"/>
            <a:r>
              <a:rPr lang="en-US" dirty="0" smtClean="0"/>
              <a:t>Model used for this text </a:t>
            </a:r>
            <a:r>
              <a:rPr lang="en-US" dirty="0" smtClean="0">
                <a:solidFill>
                  <a:srgbClr val="0000FF"/>
                </a:solidFill>
                <a:latin typeface="Arial"/>
                <a:cs typeface="Arial"/>
              </a:rPr>
              <a:t>»</a:t>
            </a:r>
            <a:endParaRPr lang="en-US" dirty="0" smtClean="0"/>
          </a:p>
          <a:p>
            <a:pPr lvl="1"/>
            <a:r>
              <a:rPr lang="en-US" dirty="0" smtClean="0"/>
              <a:t>Critique of OSI and TCP/IP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linds(horizontal)">
                                      <p:cBhvr>
                                        <p:cTn id="7" dur="500"/>
                                        <p:tgtEl>
                                          <p:spTgt spid="4">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blinds(horizontal)">
                                      <p:cBhvr>
                                        <p:cTn id="10" dur="500"/>
                                        <p:tgtEl>
                                          <p:spTgt spid="4">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blinds(horizontal)">
                                      <p:cBhvr>
                                        <p:cTn id="13" dur="500"/>
                                        <p:tgtEl>
                                          <p:spTgt spid="4">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blinds(horizontal)">
                                      <p:cBhvr>
                                        <p:cTn id="1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638873"/>
          </a:xfrm>
        </p:spPr>
        <p:txBody>
          <a:bodyPr/>
          <a:lstStyle/>
          <a:p>
            <a:r>
              <a:rPr lang="en-US" sz="3600" b="1" dirty="0" smtClean="0"/>
              <a:t>OSI Reference Model</a:t>
            </a:r>
            <a:endParaRPr lang="en-GB" sz="3600" b="1" dirty="0"/>
          </a:p>
        </p:txBody>
      </p:sp>
      <p:sp>
        <p:nvSpPr>
          <p:cNvPr id="4" name="Rectangle 3"/>
          <p:cNvSpPr>
            <a:spLocks noGrp="1" noChangeArrowheads="1"/>
          </p:cNvSpPr>
          <p:nvPr>
            <p:ph idx="1"/>
          </p:nvPr>
        </p:nvSpPr>
        <p:spPr>
          <a:xfrm>
            <a:off x="549275" y="1029737"/>
            <a:ext cx="8229600" cy="4625975"/>
          </a:xfrm>
        </p:spPr>
        <p:txBody>
          <a:bodyPr/>
          <a:lstStyle/>
          <a:p>
            <a:r>
              <a:rPr lang="en-US" dirty="0" smtClean="0"/>
              <a:t>A principled, international standard, seven layer model to connect different systems</a:t>
            </a:r>
          </a:p>
        </p:txBody>
      </p:sp>
      <p:grpSp>
        <p:nvGrpSpPr>
          <p:cNvPr id="5" name="Group 4"/>
          <p:cNvGrpSpPr/>
          <p:nvPr/>
        </p:nvGrpSpPr>
        <p:grpSpPr>
          <a:xfrm>
            <a:off x="1283154" y="1978673"/>
            <a:ext cx="7200900" cy="3503523"/>
            <a:chOff x="1276350" y="2095500"/>
            <a:chExt cx="7200900" cy="3503523"/>
          </a:xfrm>
        </p:grpSpPr>
        <p:pic>
          <p:nvPicPr>
            <p:cNvPr id="6" name="Picture 2"/>
            <p:cNvPicPr>
              <a:picLocks noChangeAspect="1" noChangeArrowheads="1"/>
            </p:cNvPicPr>
            <p:nvPr/>
          </p:nvPicPr>
          <p:blipFill>
            <a:blip r:embed="rId3" cstate="print"/>
            <a:srcRect l="3830" t="14352" r="63162" b="2546"/>
            <a:stretch>
              <a:fillRect/>
            </a:stretch>
          </p:blipFill>
          <p:spPr bwMode="auto">
            <a:xfrm>
              <a:off x="1276350" y="2162175"/>
              <a:ext cx="2257425" cy="3419475"/>
            </a:xfrm>
            <a:prstGeom prst="rect">
              <a:avLst/>
            </a:prstGeom>
            <a:noFill/>
            <a:ln w="9525">
              <a:noFill/>
              <a:miter lim="800000"/>
              <a:headEnd/>
              <a:tailEnd/>
            </a:ln>
          </p:spPr>
        </p:pic>
        <p:sp>
          <p:nvSpPr>
            <p:cNvPr id="7" name="TextBox 6"/>
            <p:cNvSpPr txBox="1"/>
            <p:nvPr/>
          </p:nvSpPr>
          <p:spPr>
            <a:xfrm>
              <a:off x="3448050" y="2095500"/>
              <a:ext cx="5029200" cy="3503523"/>
            </a:xfrm>
            <a:prstGeom prst="rect">
              <a:avLst/>
            </a:prstGeom>
            <a:noFill/>
          </p:spPr>
          <p:txBody>
            <a:bodyPr wrap="square" rtlCol="0">
              <a:spAutoFit/>
            </a:bodyPr>
            <a:lstStyle/>
            <a:p>
              <a:pPr>
                <a:lnSpc>
                  <a:spcPts val="3800"/>
                </a:lnSpc>
              </a:pPr>
              <a:r>
                <a:rPr lang="en-US" sz="2000" dirty="0" smtClean="0"/>
                <a:t>– Provides functions needed by users</a:t>
              </a:r>
            </a:p>
            <a:p>
              <a:pPr>
                <a:lnSpc>
                  <a:spcPts val="3800"/>
                </a:lnSpc>
              </a:pPr>
              <a:r>
                <a:rPr lang="en-US" sz="2000" dirty="0" smtClean="0"/>
                <a:t>– Converts different representations</a:t>
              </a:r>
            </a:p>
            <a:p>
              <a:pPr>
                <a:lnSpc>
                  <a:spcPts val="3800"/>
                </a:lnSpc>
              </a:pPr>
              <a:r>
                <a:rPr lang="en-US" sz="2000" dirty="0" smtClean="0"/>
                <a:t>– Manages task dialogs</a:t>
              </a:r>
            </a:p>
            <a:p>
              <a:pPr>
                <a:lnSpc>
                  <a:spcPts val="3800"/>
                </a:lnSpc>
              </a:pPr>
              <a:r>
                <a:rPr lang="en-US" sz="2000" dirty="0" smtClean="0"/>
                <a:t>– Provides end-to-end delivery</a:t>
              </a:r>
            </a:p>
            <a:p>
              <a:pPr>
                <a:lnSpc>
                  <a:spcPts val="3800"/>
                </a:lnSpc>
              </a:pPr>
              <a:r>
                <a:rPr lang="en-US" sz="2000" dirty="0" smtClean="0"/>
                <a:t>– Sends packets over multiple links</a:t>
              </a:r>
            </a:p>
            <a:p>
              <a:pPr>
                <a:lnSpc>
                  <a:spcPts val="3800"/>
                </a:lnSpc>
              </a:pPr>
              <a:r>
                <a:rPr lang="en-US" sz="2000" dirty="0" smtClean="0"/>
                <a:t>– Sends frames of information</a:t>
              </a:r>
            </a:p>
            <a:p>
              <a:pPr>
                <a:lnSpc>
                  <a:spcPts val="3800"/>
                </a:lnSpc>
              </a:pPr>
              <a:r>
                <a:rPr lang="en-US" sz="2000" dirty="0" smtClean="0"/>
                <a:t>– Sends bits as signals</a:t>
              </a:r>
              <a:endParaRPr lang="en-US" sz="2000" dirty="0"/>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644899"/>
          </a:xfrm>
        </p:spPr>
        <p:txBody>
          <a:bodyPr/>
          <a:lstStyle/>
          <a:p>
            <a:r>
              <a:rPr lang="en-US" sz="3600" b="1" dirty="0" smtClean="0"/>
              <a:t>TCP/IP Reference Model</a:t>
            </a:r>
            <a:endParaRPr lang="en-GB" sz="3600" b="1" dirty="0"/>
          </a:p>
        </p:txBody>
      </p:sp>
      <p:sp>
        <p:nvSpPr>
          <p:cNvPr id="4" name="Rectangle 3"/>
          <p:cNvSpPr>
            <a:spLocks noGrp="1" noChangeArrowheads="1"/>
          </p:cNvSpPr>
          <p:nvPr>
            <p:ph idx="1"/>
          </p:nvPr>
        </p:nvSpPr>
        <p:spPr>
          <a:xfrm>
            <a:off x="549275" y="1004887"/>
            <a:ext cx="8229600" cy="4867275"/>
          </a:xfrm>
        </p:spPr>
        <p:txBody>
          <a:bodyPr/>
          <a:lstStyle/>
          <a:p>
            <a:r>
              <a:rPr lang="en-US" dirty="0" smtClean="0"/>
              <a:t>A four layer model derived from experimentation; omits some OSI layers and uses the IP as the network layer.</a:t>
            </a:r>
          </a:p>
        </p:txBody>
      </p:sp>
      <p:grpSp>
        <p:nvGrpSpPr>
          <p:cNvPr id="5" name="Group 4"/>
          <p:cNvGrpSpPr/>
          <p:nvPr/>
        </p:nvGrpSpPr>
        <p:grpSpPr>
          <a:xfrm>
            <a:off x="625710" y="2150269"/>
            <a:ext cx="7225830" cy="3028950"/>
            <a:chOff x="959085" y="2409825"/>
            <a:chExt cx="7225830" cy="3028950"/>
          </a:xfrm>
        </p:grpSpPr>
        <p:pic>
          <p:nvPicPr>
            <p:cNvPr id="6" name="Picture 2"/>
            <p:cNvPicPr>
              <a:picLocks noChangeAspect="1" noChangeArrowheads="1"/>
            </p:cNvPicPr>
            <p:nvPr/>
          </p:nvPicPr>
          <p:blipFill>
            <a:blip r:embed="rId3" cstate="print"/>
            <a:srcRect t="5247"/>
            <a:stretch>
              <a:fillRect/>
            </a:stretch>
          </p:blipFill>
          <p:spPr bwMode="auto">
            <a:xfrm>
              <a:off x="959085" y="2409825"/>
              <a:ext cx="7225830" cy="2924175"/>
            </a:xfrm>
            <a:prstGeom prst="rect">
              <a:avLst/>
            </a:prstGeom>
            <a:noFill/>
            <a:ln w="9525">
              <a:noFill/>
              <a:miter lim="800000"/>
              <a:headEnd/>
              <a:tailEnd/>
            </a:ln>
          </p:spPr>
        </p:pic>
        <p:sp>
          <p:nvSpPr>
            <p:cNvPr id="7" name="Freeform 6"/>
            <p:cNvSpPr/>
            <p:nvPr/>
          </p:nvSpPr>
          <p:spPr bwMode="auto">
            <a:xfrm>
              <a:off x="2714625" y="252412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Rectangle 7"/>
            <p:cNvSpPr/>
            <p:nvPr/>
          </p:nvSpPr>
          <p:spPr bwMode="auto">
            <a:xfrm>
              <a:off x="2638425" y="2543175"/>
              <a:ext cx="85725"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Freeform 8"/>
            <p:cNvSpPr/>
            <p:nvPr/>
          </p:nvSpPr>
          <p:spPr bwMode="auto">
            <a:xfrm flipH="1">
              <a:off x="6229350" y="250507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flipH="1">
              <a:off x="7029448" y="2743200"/>
              <a:ext cx="1019176"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flipH="1">
              <a:off x="6029324" y="4048125"/>
              <a:ext cx="200025" cy="1524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2" name="Rectangle 11"/>
            <p:cNvSpPr/>
            <p:nvPr/>
          </p:nvSpPr>
          <p:spPr bwMode="auto">
            <a:xfrm flipH="1">
              <a:off x="6229350" y="3467100"/>
              <a:ext cx="342898" cy="1905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3" name="Rectangle 12"/>
            <p:cNvSpPr/>
            <p:nvPr/>
          </p:nvSpPr>
          <p:spPr bwMode="auto">
            <a:xfrm flipH="1">
              <a:off x="6457950" y="3057524"/>
              <a:ext cx="342898" cy="12382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4" name="Rectangle 13"/>
            <p:cNvSpPr/>
            <p:nvPr/>
          </p:nvSpPr>
          <p:spPr bwMode="auto">
            <a:xfrm flipH="1">
              <a:off x="6743700" y="3200400"/>
              <a:ext cx="95248" cy="9144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cxnSp>
        <p:nvCxnSpPr>
          <p:cNvPr id="15" name="Straight Arrow Connector 14"/>
          <p:cNvCxnSpPr>
            <a:stCxn id="16" idx="1"/>
          </p:cNvCxnSpPr>
          <p:nvPr/>
        </p:nvCxnSpPr>
        <p:spPr bwMode="auto">
          <a:xfrm rot="10800000" flipV="1">
            <a:off x="6021456" y="3743980"/>
            <a:ext cx="628647" cy="157459"/>
          </a:xfrm>
          <a:prstGeom prst="straightConnector1">
            <a:avLst/>
          </a:prstGeom>
          <a:solidFill>
            <a:schemeClr val="accent1"/>
          </a:solidFill>
          <a:ln w="19050" cap="flat" cmpd="sng" algn="ctr">
            <a:solidFill>
              <a:schemeClr val="accent3">
                <a:lumMod val="60000"/>
                <a:lumOff val="40000"/>
              </a:schemeClr>
            </a:solidFill>
            <a:prstDash val="solid"/>
            <a:round/>
            <a:headEnd type="none" w="med" len="med"/>
            <a:tailEnd type="triangle" w="lg" len="lg"/>
          </a:ln>
          <a:effectLst/>
        </p:spPr>
      </p:cxnSp>
      <p:sp>
        <p:nvSpPr>
          <p:cNvPr id="16" name="TextBox 15"/>
          <p:cNvSpPr txBox="1"/>
          <p:nvPr/>
        </p:nvSpPr>
        <p:spPr>
          <a:xfrm>
            <a:off x="6650102" y="3282316"/>
            <a:ext cx="1695449" cy="923330"/>
          </a:xfrm>
          <a:prstGeom prst="rect">
            <a:avLst/>
          </a:prstGeom>
          <a:noFill/>
        </p:spPr>
        <p:txBody>
          <a:bodyPr wrap="square" rtlCol="0">
            <a:spAutoFit/>
          </a:bodyPr>
          <a:lstStyle/>
          <a:p>
            <a:pPr algn="ctr"/>
            <a:r>
              <a:rPr lang="en-US" dirty="0" smtClean="0"/>
              <a:t>IP is the “narrow waist” of the Internet</a:t>
            </a:r>
            <a:endParaRPr lang="en-US" dirty="0"/>
          </a:p>
        </p:txBody>
      </p:sp>
      <p:sp>
        <p:nvSpPr>
          <p:cNvPr id="17" name="TextBox 16"/>
          <p:cNvSpPr txBox="1"/>
          <p:nvPr/>
        </p:nvSpPr>
        <p:spPr>
          <a:xfrm>
            <a:off x="1849437" y="5119897"/>
            <a:ext cx="5195888" cy="369332"/>
          </a:xfrm>
          <a:prstGeom prst="rect">
            <a:avLst/>
          </a:prstGeom>
          <a:noFill/>
        </p:spPr>
        <p:txBody>
          <a:bodyPr wrap="square" rtlCol="0">
            <a:spAutoFit/>
          </a:bodyPr>
          <a:lstStyle/>
          <a:p>
            <a:pPr algn="ctr"/>
            <a:r>
              <a:rPr lang="en-US" dirty="0" smtClean="0"/>
              <a:t>Protocols are shown in their respective layers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18791"/>
          </a:xfrm>
        </p:spPr>
        <p:txBody>
          <a:bodyPr/>
          <a:lstStyle/>
          <a:p>
            <a:r>
              <a:rPr lang="en-US" sz="3600" b="1" dirty="0" smtClean="0"/>
              <a:t>Critique of OSI &amp; TCP/IP</a:t>
            </a:r>
            <a:endParaRPr lang="en-GB" sz="3600" b="1" dirty="0"/>
          </a:p>
        </p:txBody>
      </p:sp>
      <p:sp>
        <p:nvSpPr>
          <p:cNvPr id="4" name="Rectangle 3"/>
          <p:cNvSpPr>
            <a:spLocks noGrp="1" noChangeArrowheads="1"/>
          </p:cNvSpPr>
          <p:nvPr>
            <p:ph idx="1"/>
          </p:nvPr>
        </p:nvSpPr>
        <p:spPr>
          <a:xfrm>
            <a:off x="679903" y="1256150"/>
            <a:ext cx="8155338" cy="4600081"/>
          </a:xfrm>
        </p:spPr>
        <p:txBody>
          <a:bodyPr/>
          <a:lstStyle/>
          <a:p>
            <a:r>
              <a:rPr lang="en-US" dirty="0" smtClean="0"/>
              <a:t>OSI:</a:t>
            </a:r>
          </a:p>
          <a:p>
            <a:pPr lvl="2">
              <a:buFont typeface="Arial" pitchFamily="34" charset="0"/>
              <a:buChar char="+"/>
            </a:pPr>
            <a:r>
              <a:rPr lang="en-US" dirty="0" smtClean="0"/>
              <a:t>Very influential model with clear concepts</a:t>
            </a:r>
          </a:p>
          <a:p>
            <a:pPr lvl="2"/>
            <a:r>
              <a:rPr lang="en-US" dirty="0" smtClean="0"/>
              <a:t>Models, protocols and adoption all bogged down by politics and complexity</a:t>
            </a:r>
          </a:p>
          <a:p>
            <a:r>
              <a:rPr lang="en-US" dirty="0" smtClean="0"/>
              <a:t>TCP/IP:</a:t>
            </a:r>
          </a:p>
          <a:p>
            <a:pPr lvl="2">
              <a:buFont typeface="Arial" pitchFamily="34" charset="0"/>
              <a:buChar char="+"/>
            </a:pPr>
            <a:r>
              <a:rPr lang="en-US" dirty="0" smtClean="0"/>
              <a:t>Very successful protocols that worked well and thrived</a:t>
            </a:r>
          </a:p>
          <a:p>
            <a:pPr lvl="2"/>
            <a:r>
              <a:rPr lang="en-US" dirty="0" smtClean="0"/>
              <a:t>Weak model derived after the fact from protocols</a:t>
            </a:r>
          </a:p>
          <a:p>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862808"/>
          </a:xfrm>
        </p:spPr>
        <p:txBody>
          <a:bodyPr/>
          <a:lstStyle/>
          <a:p>
            <a:r>
              <a:rPr lang="en-US" sz="3600" b="1" dirty="0" smtClean="0"/>
              <a:t>Network Standardization</a:t>
            </a:r>
            <a:endParaRPr lang="en-GB" sz="3600" b="1" dirty="0"/>
          </a:p>
        </p:txBody>
      </p:sp>
      <p:sp>
        <p:nvSpPr>
          <p:cNvPr id="4" name="Rectangle 3"/>
          <p:cNvSpPr>
            <a:spLocks noGrp="1" noChangeArrowheads="1"/>
          </p:cNvSpPr>
          <p:nvPr>
            <p:ph idx="1"/>
          </p:nvPr>
        </p:nvSpPr>
        <p:spPr>
          <a:xfrm>
            <a:off x="483961" y="1097529"/>
            <a:ext cx="8155338" cy="4600081"/>
          </a:xfrm>
        </p:spPr>
        <p:txBody>
          <a:bodyPr/>
          <a:lstStyle/>
          <a:p>
            <a:pPr lvl="1">
              <a:buNone/>
            </a:pPr>
            <a:r>
              <a:rPr lang="en-US" dirty="0" smtClean="0"/>
              <a:t>Standards define what is needed for </a:t>
            </a:r>
            <a:r>
              <a:rPr lang="en-US" u="sng" dirty="0" smtClean="0"/>
              <a:t>interoperability</a:t>
            </a:r>
          </a:p>
          <a:p>
            <a:pPr lvl="4">
              <a:buNone/>
            </a:pPr>
            <a:endParaRPr lang="en-US" dirty="0" smtClean="0"/>
          </a:p>
          <a:p>
            <a:pPr lvl="1">
              <a:buNone/>
            </a:pPr>
            <a:r>
              <a:rPr lang="en-US" dirty="0" smtClean="0"/>
              <a:t>Some of the many standards bodies:</a:t>
            </a:r>
          </a:p>
          <a:p>
            <a:pPr lvl="1">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892635416"/>
              </p:ext>
            </p:extLst>
          </p:nvPr>
        </p:nvGraphicFramePr>
        <p:xfrm>
          <a:off x="1270000" y="2469115"/>
          <a:ext cx="6299200" cy="2926080"/>
        </p:xfrm>
        <a:graphic>
          <a:graphicData uri="http://schemas.openxmlformats.org/drawingml/2006/table">
            <a:tbl>
              <a:tblPr firstRow="1" bandRow="1">
                <a:tableStyleId>{5C22544A-7EE6-4342-B048-85BDC9FD1C3A}</a:tableStyleId>
              </a:tblPr>
              <a:tblGrid>
                <a:gridCol w="1060160"/>
                <a:gridCol w="2552617"/>
                <a:gridCol w="2686423"/>
              </a:tblGrid>
              <a:tr h="183388">
                <a:tc>
                  <a:txBody>
                    <a:bodyPr/>
                    <a:lstStyle/>
                    <a:p>
                      <a:pPr algn="l"/>
                      <a:r>
                        <a:rPr lang="en-US" b="1" dirty="0" smtClean="0">
                          <a:solidFill>
                            <a:schemeClr val="tx1"/>
                          </a:solidFill>
                          <a:latin typeface="Arial" pitchFamily="34" charset="0"/>
                          <a:cs typeface="Arial" pitchFamily="34" charset="0"/>
                        </a:rPr>
                        <a:t>Body</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Area</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ITU</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Telecommunications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G.992, ADSL</a:t>
                      </a:r>
                    </a:p>
                    <a:p>
                      <a:r>
                        <a:rPr lang="en-US" b="0" dirty="0" smtClean="0">
                          <a:solidFill>
                            <a:schemeClr val="tx1"/>
                          </a:solidFill>
                          <a:latin typeface="Arial" pitchFamily="34" charset="0"/>
                          <a:cs typeface="Arial" pitchFamily="34" charset="0"/>
                        </a:rPr>
                        <a:t>H.264,</a:t>
                      </a:r>
                      <a:r>
                        <a:rPr lang="en-US" b="0" baseline="0" dirty="0" smtClean="0">
                          <a:solidFill>
                            <a:schemeClr val="tx1"/>
                          </a:solidFill>
                          <a:latin typeface="Arial" pitchFamily="34" charset="0"/>
                          <a:cs typeface="Arial" pitchFamily="34" charset="0"/>
                        </a:rPr>
                        <a:t> MPEG4</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IEEE</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802.3,</a:t>
                      </a:r>
                      <a:r>
                        <a:rPr lang="en-US" b="0" baseline="0" dirty="0" smtClean="0">
                          <a:solidFill>
                            <a:schemeClr val="tx1"/>
                          </a:solidFill>
                          <a:latin typeface="Arial" pitchFamily="34" charset="0"/>
                          <a:cs typeface="Arial" pitchFamily="34" charset="0"/>
                        </a:rPr>
                        <a:t> Ethernet</a:t>
                      </a:r>
                    </a:p>
                    <a:p>
                      <a:r>
                        <a:rPr lang="en-US" b="0" baseline="0" dirty="0" smtClean="0">
                          <a:solidFill>
                            <a:schemeClr val="tx1"/>
                          </a:solidFill>
                          <a:latin typeface="Arial" pitchFamily="34" charset="0"/>
                          <a:cs typeface="Arial" pitchFamily="34" charset="0"/>
                        </a:rPr>
                        <a:t>802.11, </a:t>
                      </a:r>
                      <a:r>
                        <a:rPr lang="en-US" b="0" baseline="0" dirty="0" err="1" smtClean="0">
                          <a:solidFill>
                            <a:schemeClr val="tx1"/>
                          </a:solidFill>
                          <a:latin typeface="Arial" pitchFamily="34" charset="0"/>
                          <a:cs typeface="Arial" pitchFamily="34" charset="0"/>
                        </a:rPr>
                        <a:t>WiFi</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IETF</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Internet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RFC 2616, HTTP/1.1</a:t>
                      </a:r>
                    </a:p>
                    <a:p>
                      <a:r>
                        <a:rPr lang="en-US" b="0" dirty="0" smtClean="0">
                          <a:solidFill>
                            <a:schemeClr val="tx1"/>
                          </a:solidFill>
                          <a:latin typeface="Arial" pitchFamily="34" charset="0"/>
                          <a:cs typeface="Arial" pitchFamily="34" charset="0"/>
                        </a:rPr>
                        <a:t>RFC</a:t>
                      </a:r>
                      <a:r>
                        <a:rPr lang="en-US" b="0" baseline="0" dirty="0" smtClean="0">
                          <a:solidFill>
                            <a:schemeClr val="tx1"/>
                          </a:solidFill>
                          <a:latin typeface="Arial" pitchFamily="34" charset="0"/>
                          <a:cs typeface="Arial" pitchFamily="34" charset="0"/>
                        </a:rPr>
                        <a:t> 1034/1035, DNS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W3C</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Web</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HTML5 standard</a:t>
                      </a:r>
                    </a:p>
                    <a:p>
                      <a:r>
                        <a:rPr lang="en-US" b="0" dirty="0" smtClean="0">
                          <a:solidFill>
                            <a:schemeClr val="tx1"/>
                          </a:solidFill>
                          <a:latin typeface="Arial" pitchFamily="34" charset="0"/>
                          <a:cs typeface="Arial" pitchFamily="34" charset="0"/>
                        </a:rPr>
                        <a:t>CSS standard</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676195"/>
          </a:xfrm>
        </p:spPr>
        <p:txBody>
          <a:bodyPr/>
          <a:lstStyle/>
          <a:p>
            <a:r>
              <a:rPr lang="en-US" sz="3600" b="1" dirty="0" smtClean="0"/>
              <a:t>Metric Units</a:t>
            </a:r>
            <a:endParaRPr lang="en-GB" sz="3600" b="1" dirty="0"/>
          </a:p>
        </p:txBody>
      </p:sp>
      <p:sp>
        <p:nvSpPr>
          <p:cNvPr id="4" name="Rectangle 3"/>
          <p:cNvSpPr>
            <a:spLocks noGrp="1" noChangeArrowheads="1"/>
          </p:cNvSpPr>
          <p:nvPr>
            <p:ph idx="1"/>
          </p:nvPr>
        </p:nvSpPr>
        <p:spPr>
          <a:xfrm>
            <a:off x="914399" y="1041546"/>
            <a:ext cx="7790214" cy="4600081"/>
          </a:xfrm>
        </p:spPr>
        <p:txBody>
          <a:bodyPr/>
          <a:lstStyle/>
          <a:p>
            <a:r>
              <a:rPr lang="en-US" dirty="0" smtClean="0"/>
              <a:t>The main prefixes we use:</a:t>
            </a:r>
          </a:p>
          <a:p>
            <a:pPr lvl="1"/>
            <a:endParaRPr lang="en-US" dirty="0" smtClean="0"/>
          </a:p>
          <a:p>
            <a:pPr lvl="1"/>
            <a:endParaRPr lang="en-US" dirty="0" smtClean="0"/>
          </a:p>
          <a:p>
            <a:pPr lvl="5">
              <a:buNone/>
            </a:pPr>
            <a:endParaRPr lang="en-US" dirty="0" smtClean="0"/>
          </a:p>
          <a:p>
            <a:pPr lvl="5">
              <a:buNone/>
            </a:pPr>
            <a:endParaRPr lang="en-US" dirty="0" smtClean="0"/>
          </a:p>
          <a:p>
            <a:pPr lvl="5">
              <a:buNone/>
            </a:pPr>
            <a:endParaRPr lang="en-US" dirty="0" smtClean="0"/>
          </a:p>
          <a:p>
            <a:pPr lvl="1"/>
            <a:r>
              <a:rPr lang="en-US" dirty="0" smtClean="0"/>
              <a:t>Use powers of 10 for rates, powers of 2 for storage</a:t>
            </a:r>
          </a:p>
          <a:p>
            <a:pPr lvl="2"/>
            <a:r>
              <a:rPr lang="en-US" dirty="0" smtClean="0"/>
              <a:t>E.g., 1 Mbps = 1,000,000 bps, 1 KB = 1024 bytes</a:t>
            </a:r>
          </a:p>
          <a:p>
            <a:pPr lvl="1"/>
            <a:r>
              <a:rPr lang="en-US" dirty="0" smtClean="0"/>
              <a:t>“B” is for bytes, “b” is for bits</a:t>
            </a:r>
          </a:p>
          <a:p>
            <a:pPr lvl="2">
              <a:buNone/>
            </a:pPr>
            <a:endParaRPr lang="en-US" dirty="0" smtClean="0"/>
          </a:p>
        </p:txBody>
      </p:sp>
      <p:graphicFrame>
        <p:nvGraphicFramePr>
          <p:cNvPr id="5" name="Table 4"/>
          <p:cNvGraphicFramePr>
            <a:graphicFrameLocks noGrp="1"/>
          </p:cNvGraphicFramePr>
          <p:nvPr>
            <p:extLst>
              <p:ext uri="{D42A27DB-BD31-4B8C-83A1-F6EECF244321}">
                <p14:modId xmlns:p14="http://schemas.microsoft.com/office/powerpoint/2010/main" val="1419024523"/>
              </p:ext>
            </p:extLst>
          </p:nvPr>
        </p:nvGraphicFramePr>
        <p:xfrm>
          <a:off x="2600323" y="1636679"/>
          <a:ext cx="3914776" cy="1528232"/>
        </p:xfrm>
        <a:graphic>
          <a:graphicData uri="http://schemas.openxmlformats.org/drawingml/2006/table">
            <a:tbl>
              <a:tblPr firstRow="1" bandRow="1">
                <a:tableStyleId>{5C22544A-7EE6-4342-B048-85BDC9FD1C3A}</a:tableStyleId>
              </a:tblPr>
              <a:tblGrid>
                <a:gridCol w="978694"/>
                <a:gridCol w="973933"/>
                <a:gridCol w="1209675"/>
                <a:gridCol w="752474"/>
              </a:tblGrid>
              <a:tr h="382058">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K(</a:t>
                      </a:r>
                      <a:r>
                        <a:rPr lang="en-US" b="0" dirty="0" err="1" smtClean="0">
                          <a:solidFill>
                            <a:schemeClr val="tx1"/>
                          </a:solidFill>
                          <a:latin typeface="Arial" pitchFamily="34" charset="0"/>
                          <a:cs typeface="Arial" pitchFamily="34" charset="0"/>
                        </a:rPr>
                        <a:t>ilo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illi</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ega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l-GR" dirty="0" smtClean="0">
                          <a:latin typeface="Arial" charset="0"/>
                          <a:cs typeface="Arial" charset="0"/>
                        </a:rPr>
                        <a:t>μ</a:t>
                      </a:r>
                      <a:r>
                        <a:rPr lang="en-US" dirty="0" smtClean="0">
                          <a:latin typeface="Arial" charset="0"/>
                          <a:cs typeface="Arial" charset="0"/>
                        </a:rPr>
                        <a:t>(micro)</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G(</a:t>
                      </a:r>
                      <a:r>
                        <a:rPr lang="en-US" b="0" dirty="0" err="1" smtClean="0">
                          <a:solidFill>
                            <a:schemeClr val="tx1"/>
                          </a:solidFill>
                          <a:latin typeface="Arial" pitchFamily="34" charset="0"/>
                          <a:cs typeface="Arial" pitchFamily="34" charset="0"/>
                        </a:rPr>
                        <a:t>iga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n(</a:t>
                      </a:r>
                      <a:r>
                        <a:rPr lang="en-US" b="0" dirty="0" err="1" smtClean="0">
                          <a:solidFill>
                            <a:schemeClr val="tx1"/>
                          </a:solidFill>
                          <a:latin typeface="Arial" pitchFamily="34" charset="0"/>
                          <a:cs typeface="Arial" pitchFamily="34" charset="0"/>
                        </a:rPr>
                        <a:t>ano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71700"/>
            <a:ext cx="7172325" cy="1435100"/>
          </a:xfrm>
        </p:spPr>
        <p:txBody>
          <a:bodyPr/>
          <a:lstStyle/>
          <a:p>
            <a:r>
              <a:rPr lang="en-US" sz="3600" b="1" dirty="0" smtClean="0"/>
              <a:t>Addressing the Network</a:t>
            </a:r>
            <a:endParaRPr lang="en-GB" sz="3600" b="1"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760171"/>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767605" y="110298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Describe the general role of 8-bit binary in network addressing and convert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5"/>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1549400" y="2037800"/>
            <a:ext cx="6153150" cy="3475037"/>
          </a:xfrm>
          <a:prstGeom prst="rect">
            <a:avLst/>
          </a:prstGeom>
          <a:noFill/>
          <a:ln w="9525" algn="ctr">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836893"/>
          </a:xfrm>
        </p:spPr>
        <p:txBody>
          <a:bodyPr/>
          <a:lstStyle/>
          <a:p>
            <a:r>
              <a:rPr lang="en-US" sz="3600" b="1" dirty="0" smtClean="0"/>
              <a:t>IP Addressing Structure</a:t>
            </a:r>
            <a:endParaRPr lang="en-GB" sz="3600" b="1" dirty="0"/>
          </a:p>
        </p:txBody>
      </p:sp>
      <p:pic>
        <p:nvPicPr>
          <p:cNvPr id="4" name="Picture 5"/>
          <p:cNvPicPr>
            <a:picLocks noChangeAspect="1" noChangeArrowheads="1"/>
          </p:cNvPicPr>
          <p:nvPr/>
        </p:nvPicPr>
        <p:blipFill>
          <a:blip r:embed="rId3"/>
          <a:srcRect/>
          <a:stretch>
            <a:fillRect/>
          </a:stretch>
        </p:blipFill>
        <p:spPr bwMode="auto">
          <a:xfrm>
            <a:off x="1150581" y="1607718"/>
            <a:ext cx="6218238" cy="3895725"/>
          </a:xfrm>
          <a:prstGeom prst="rect">
            <a:avLst/>
          </a:prstGeom>
          <a:noFill/>
          <a:ln w="9525" algn="ctr">
            <a:noFill/>
            <a:miter lim="800000"/>
            <a:headEnd/>
            <a:tailEnd/>
          </a:ln>
          <a:effectLst/>
        </p:spPr>
      </p:pic>
      <p:sp>
        <p:nvSpPr>
          <p:cNvPr id="5" name="Rectangle 3"/>
          <p:cNvSpPr txBox="1">
            <a:spLocks noChangeArrowheads="1"/>
          </p:cNvSpPr>
          <p:nvPr/>
        </p:nvSpPr>
        <p:spPr>
          <a:xfrm>
            <a:off x="795598" y="1043316"/>
            <a:ext cx="7940675" cy="5024531"/>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Practice converting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69362"/>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804928" y="81374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Convert decimal to 8-bit binary</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1135095" y="1342425"/>
            <a:ext cx="7042150" cy="4243387"/>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0540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42582" y="1233618"/>
            <a:ext cx="8251824"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communication in the Network Layer and describe the characteristics of each type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6"/>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3010436" y="2086041"/>
            <a:ext cx="3004602" cy="2693987"/>
          </a:xfrm>
          <a:prstGeom prst="rect">
            <a:avLst/>
          </a:prstGeom>
          <a:noFill/>
          <a:ln w="9525" algn="ctr">
            <a:noFill/>
            <a:miter lim="800000"/>
            <a:headEnd/>
            <a:tailEnd/>
          </a:ln>
        </p:spPr>
      </p:pic>
      <p:pic>
        <p:nvPicPr>
          <p:cNvPr id="6" name="Picture 7"/>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5940767" y="3066950"/>
            <a:ext cx="2655545" cy="2501181"/>
          </a:xfrm>
          <a:prstGeom prst="rect">
            <a:avLst/>
          </a:prstGeom>
          <a:noFill/>
          <a:ln w="9525" algn="ctr">
            <a:noFill/>
            <a:miter lim="800000"/>
            <a:headEnd/>
            <a:tailEnd/>
          </a:ln>
        </p:spPr>
      </p:pic>
      <p:pic>
        <p:nvPicPr>
          <p:cNvPr id="7" name="Picture 5"/>
          <p:cNvPicPr>
            <a:picLocks noChangeAspect="1" noChangeArrowheads="1"/>
          </p:cNvPicPr>
          <p:nvPr/>
        </p:nvPicPr>
        <p:blipFill>
          <a:blip r:embed="rId5">
            <a:clrChange>
              <a:clrFrom>
                <a:srgbClr val="FFFFFF"/>
              </a:clrFrom>
              <a:clrTo>
                <a:srgbClr val="FFFFFF">
                  <a:alpha val="0"/>
                </a:srgbClr>
              </a:clrTo>
            </a:clrChange>
          </a:blip>
          <a:srcRect/>
          <a:stretch>
            <a:fillRect/>
          </a:stretch>
        </p:blipFill>
        <p:spPr bwMode="auto">
          <a:xfrm>
            <a:off x="288560" y="3172954"/>
            <a:ext cx="2791361" cy="2289175"/>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189379"/>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96955"/>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addresses in the network and describe the purpose of each type</a:t>
            </a:r>
          </a:p>
        </p:txBody>
      </p:sp>
      <p:pic>
        <p:nvPicPr>
          <p:cNvPr id="5" name="Picture 7"/>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544513" y="2148762"/>
            <a:ext cx="7966075" cy="3536950"/>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14272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250302"/>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address ranges reserved for these special purposes in the IPv4 protocol</a:t>
            </a:r>
          </a:p>
        </p:txBody>
      </p:sp>
      <p:pic>
        <p:nvPicPr>
          <p:cNvPr id="5" name="Picture 4"/>
          <p:cNvPicPr>
            <a:picLocks noChangeAspect="1" noChangeArrowheads="1"/>
          </p:cNvPicPr>
          <p:nvPr/>
        </p:nvPicPr>
        <p:blipFill>
          <a:blip r:embed="rId2"/>
          <a:srcRect/>
          <a:stretch>
            <a:fillRect/>
          </a:stretch>
        </p:blipFill>
        <p:spPr bwMode="auto">
          <a:xfrm>
            <a:off x="1346200" y="2102985"/>
            <a:ext cx="6807200" cy="3659187"/>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956114"/>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20952" y="1063690"/>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Define public address and private address</a:t>
            </a:r>
          </a:p>
        </p:txBody>
      </p:sp>
      <p:pic>
        <p:nvPicPr>
          <p:cNvPr id="5" name="Picture 4"/>
          <p:cNvPicPr>
            <a:picLocks noChangeAspect="1" noChangeArrowheads="1"/>
          </p:cNvPicPr>
          <p:nvPr/>
        </p:nvPicPr>
        <p:blipFill>
          <a:blip r:embed="rId2">
            <a:clrChange>
              <a:clrFrom>
                <a:srgbClr val="FFFFFF"/>
              </a:clrFrom>
              <a:clrTo>
                <a:srgbClr val="FFFFFF">
                  <a:alpha val="0"/>
                </a:srgbClr>
              </a:clrTo>
            </a:clrChange>
          </a:blip>
          <a:srcRect/>
          <a:stretch>
            <a:fillRect/>
          </a:stretch>
        </p:blipFill>
        <p:spPr bwMode="auto">
          <a:xfrm>
            <a:off x="606425" y="1603813"/>
            <a:ext cx="7947025" cy="3995737"/>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38" y="79583"/>
            <a:ext cx="5572125" cy="1096073"/>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767605" y="1175656"/>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the historic method for assigning addresses and the issues associated with the method</a:t>
            </a:r>
          </a:p>
        </p:txBody>
      </p:sp>
      <p:pic>
        <p:nvPicPr>
          <p:cNvPr id="5" name="Picture 5"/>
          <p:cNvPicPr>
            <a:picLocks noChangeAspect="1" noChangeArrowheads="1"/>
          </p:cNvPicPr>
          <p:nvPr/>
        </p:nvPicPr>
        <p:blipFill>
          <a:blip r:embed="rId2"/>
          <a:srcRect/>
          <a:stretch>
            <a:fillRect/>
          </a:stretch>
        </p:blipFill>
        <p:spPr bwMode="auto">
          <a:xfrm>
            <a:off x="1195355" y="1961048"/>
            <a:ext cx="6616700" cy="3794125"/>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655638" y="1355725"/>
            <a:ext cx="8094662" cy="2116138"/>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Describe the process for requesting IPv4 public addresses, the role ISPs play in the process, and the role of the regional agencies that manage IP address registries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2082800" y="2798763"/>
            <a:ext cx="5334000" cy="3030537"/>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721099"/>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795598" y="944369"/>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Identify several changes made to the IP protocol in IPv6 and describe the motivation for migrating from IPv4 to IPv6.</a:t>
            </a:r>
          </a:p>
        </p:txBody>
      </p:sp>
      <p:pic>
        <p:nvPicPr>
          <p:cNvPr id="5" name="Picture 4"/>
          <p:cNvPicPr>
            <a:picLocks noChangeAspect="1" noChangeArrowheads="1"/>
          </p:cNvPicPr>
          <p:nvPr/>
        </p:nvPicPr>
        <p:blipFill>
          <a:blip r:embed="rId2"/>
          <a:srcRect/>
          <a:stretch>
            <a:fillRect/>
          </a:stretch>
        </p:blipFill>
        <p:spPr bwMode="auto">
          <a:xfrm>
            <a:off x="1497273" y="2178472"/>
            <a:ext cx="7239000" cy="3325812"/>
          </a:xfrm>
          <a:prstGeom prst="rect">
            <a:avLst/>
          </a:prstGeom>
          <a:noFill/>
          <a:ln w="9525" algn="ctr">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IPv6 Addressing Overview</a:t>
            </a:r>
            <a:endParaRPr lang="en-GB" sz="3600" b="1" dirty="0"/>
          </a:p>
        </p:txBody>
      </p:sp>
      <p:sp>
        <p:nvSpPr>
          <p:cNvPr id="4" name="Content Placeholder 2"/>
          <p:cNvSpPr txBox="1">
            <a:spLocks/>
          </p:cNvSpPr>
          <p:nvPr/>
        </p:nvSpPr>
        <p:spPr>
          <a:xfrm>
            <a:off x="766989" y="1556658"/>
            <a:ext cx="8042276"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rgbClr val="000000"/>
                </a:solidFill>
                <a:effectLst/>
                <a:uLnTx/>
                <a:uFillTx/>
                <a:latin typeface="+mn-lt"/>
                <a:ea typeface="+mn-ea"/>
                <a:cs typeface="+mn-cs"/>
              </a:rPr>
              <a:t>IPv6 increases the number of address bits by a factor of 4, from 32 to 128, providing a very large number of addressable nodes.</a:t>
            </a:r>
            <a:endParaRPr kumimoji="0" lang="en-US" sz="2400" b="0" i="0" u="none" strike="noStrike" kern="1200" cap="none" spc="0" normalizeH="0" baseline="0" noProof="0" dirty="0">
              <a:ln>
                <a:noFill/>
              </a:ln>
              <a:solidFill>
                <a:srgbClr val="000000"/>
              </a:solidFill>
              <a:effectLst/>
              <a:uLnTx/>
              <a:uFillTx/>
              <a:latin typeface="+mn-lt"/>
              <a:ea typeface="+mn-ea"/>
              <a:cs typeface="+mn-cs"/>
            </a:endParaRPr>
          </a:p>
        </p:txBody>
      </p:sp>
      <p:graphicFrame>
        <p:nvGraphicFramePr>
          <p:cNvPr id="5" name="Table 4"/>
          <p:cNvGraphicFramePr>
            <a:graphicFrameLocks noGrp="1"/>
          </p:cNvGraphicFramePr>
          <p:nvPr>
            <p:extLst>
              <p:ext uri="{D42A27DB-BD31-4B8C-83A1-F6EECF244321}">
                <p14:modId xmlns:p14="http://schemas.microsoft.com/office/powerpoint/2010/main" val="963751858"/>
              </p:ext>
            </p:extLst>
          </p:nvPr>
        </p:nvGraphicFramePr>
        <p:xfrm>
          <a:off x="647700" y="3002335"/>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142726"/>
          </a:xfrm>
        </p:spPr>
        <p:txBody>
          <a:bodyPr/>
          <a:lstStyle/>
          <a:p>
            <a:r>
              <a:rPr lang="en-US" sz="3600" b="1" dirty="0" smtClean="0"/>
              <a:t>IPv4 Header vs. IPv6 Header</a:t>
            </a:r>
            <a:endParaRPr lang="en-GB" sz="3600" b="1"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4965" y="1250302"/>
            <a:ext cx="8140700" cy="443582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smtClean="0"/>
              <a:t>References</a:t>
            </a:r>
            <a:endParaRPr lang="en-GB" sz="3600" b="1" dirty="0"/>
          </a:p>
        </p:txBody>
      </p:sp>
      <p:sp>
        <p:nvSpPr>
          <p:cNvPr id="3" name="Content Placeholder 2"/>
          <p:cNvSpPr>
            <a:spLocks noGrp="1"/>
          </p:cNvSpPr>
          <p:nvPr>
            <p:ph idx="1"/>
          </p:nvPr>
        </p:nvSpPr>
        <p:spPr/>
        <p:txBody>
          <a:bodyPr>
            <a:normAutofit fontScale="77500" lnSpcReduction="20000"/>
          </a:bodyPr>
          <a:lstStyle/>
          <a:p>
            <a:r>
              <a:rPr lang="en-GB" dirty="0" smtClean="0"/>
              <a:t>A. S. </a:t>
            </a:r>
            <a:r>
              <a:rPr lang="en-GB" dirty="0" err="1" smtClean="0"/>
              <a:t>Tanenbaum</a:t>
            </a:r>
            <a:r>
              <a:rPr lang="en-GB" dirty="0" smtClean="0"/>
              <a:t>, D. J. </a:t>
            </a:r>
            <a:r>
              <a:rPr lang="en-GB" dirty="0" err="1" smtClean="0"/>
              <a:t>Wetherall</a:t>
            </a:r>
            <a:r>
              <a:rPr lang="en-GB" dirty="0" smtClean="0"/>
              <a:t>, Computer Networks, Pearson Education Limited, 2014.</a:t>
            </a:r>
          </a:p>
          <a:p>
            <a:r>
              <a:rPr lang="en-GB" dirty="0" smtClean="0"/>
              <a:t>W. Stalling, Wireless Communications &amp; Networks, Pearson Prentice Hall, 2005.</a:t>
            </a:r>
          </a:p>
          <a:p>
            <a:r>
              <a:rPr lang="en-GB" dirty="0" smtClean="0"/>
              <a:t>K. </a:t>
            </a:r>
            <a:r>
              <a:rPr lang="en-GB" dirty="0" err="1" smtClean="0"/>
              <a:t>Pahlavan</a:t>
            </a:r>
            <a:r>
              <a:rPr lang="en-GB" dirty="0" smtClean="0"/>
              <a:t>, P. Krishnamurthy, Networking Fundamental, wide, Local and Personal Area Communications, John Wiley &amp; Sons Ltd, 2009.</a:t>
            </a:r>
          </a:p>
          <a:p>
            <a:r>
              <a:rPr lang="en-GB" b="1" dirty="0" smtClean="0"/>
              <a:t>C. E-A Campbell</a:t>
            </a:r>
            <a:r>
              <a:rPr lang="en-US" dirty="0" smtClean="0"/>
              <a:t>, S. Khan, D. Singh, </a:t>
            </a:r>
            <a:r>
              <a:rPr lang="en-GB" dirty="0" smtClean="0"/>
              <a:t>K.K. Loo</a:t>
            </a:r>
            <a:r>
              <a:rPr lang="en-US" dirty="0" smtClean="0"/>
              <a:t>, </a:t>
            </a:r>
            <a:r>
              <a:rPr lang="en-GB" dirty="0" smtClean="0"/>
              <a:t>Multi-channel Multi-radio using 802.11 based Media Access for Sink Nodes in Wireless Sensor Networks,  </a:t>
            </a:r>
            <a:r>
              <a:rPr lang="en-GB" i="1" dirty="0" smtClean="0"/>
              <a:t>Sensors </a:t>
            </a:r>
            <a:r>
              <a:rPr lang="en-GB" b="1" dirty="0" smtClean="0"/>
              <a:t>2011</a:t>
            </a:r>
            <a:r>
              <a:rPr lang="en-GB" dirty="0" smtClean="0"/>
              <a:t>, </a:t>
            </a:r>
            <a:r>
              <a:rPr lang="en-GB" i="1" dirty="0" smtClean="0"/>
              <a:t>pp.</a:t>
            </a:r>
            <a:r>
              <a:rPr lang="en-GB" dirty="0" smtClean="0"/>
              <a:t> 4917-4942 (SCI-E)</a:t>
            </a:r>
          </a:p>
          <a:p>
            <a:pPr lvl="0"/>
            <a:r>
              <a:rPr lang="en-US" b="1" dirty="0" smtClean="0"/>
              <a:t>C. E-A Campbell</a:t>
            </a:r>
            <a:r>
              <a:rPr lang="en-US" dirty="0" smtClean="0"/>
              <a:t>, I. A. Shah, K.K. </a:t>
            </a:r>
            <a:r>
              <a:rPr lang="en-US" dirty="0" err="1" smtClean="0"/>
              <a:t>Loo</a:t>
            </a:r>
            <a:r>
              <a:rPr lang="en-US" dirty="0" smtClean="0"/>
              <a:t>, Medium Access Control and Transport protocol for Wireless Sensor Networks: An overview, International Journal of Applied Research on Information Technology and Computing (IJARITAC),  2010, pp. 79-92.</a:t>
            </a:r>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Breeze.thmx</Template>
  <TotalTime>5356</TotalTime>
  <Words>1953</Words>
  <Application>Microsoft Office PowerPoint</Application>
  <PresentationFormat>On-screen Show (4:3)</PresentationFormat>
  <Paragraphs>243</Paragraphs>
  <Slides>32</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Courier New</vt:lpstr>
      <vt:lpstr>News Gothic MT</vt:lpstr>
      <vt:lpstr>Times New Roman</vt:lpstr>
      <vt:lpstr>Wingdings</vt:lpstr>
      <vt:lpstr>Wingdings 2</vt:lpstr>
      <vt:lpstr>Breeze</vt:lpstr>
      <vt:lpstr> Introduction  Emerging Network Technologies</vt:lpstr>
      <vt:lpstr>Uses of Computer Networks</vt:lpstr>
      <vt:lpstr>PowerPoint Presentation</vt:lpstr>
      <vt:lpstr>Social Issues</vt:lpstr>
      <vt:lpstr>Network Hardware</vt:lpstr>
      <vt:lpstr>Network Software</vt:lpstr>
      <vt:lpstr>Protocol Layers (1)</vt:lpstr>
      <vt:lpstr>Protocol Layers (2)</vt:lpstr>
      <vt:lpstr>Protocol Layers (3)</vt:lpstr>
      <vt:lpstr>Design Issues for the Layers</vt:lpstr>
      <vt:lpstr>Connection-Oriented vs. Connectionless</vt:lpstr>
      <vt:lpstr>Reference Models</vt:lpstr>
      <vt:lpstr>OSI Reference Model</vt:lpstr>
      <vt:lpstr>TCP/IP Reference Model</vt:lpstr>
      <vt:lpstr>Critique of OSI &amp; TCP/IP</vt:lpstr>
      <vt:lpstr>Network Standardization</vt:lpstr>
      <vt:lpstr>Metric Units</vt:lpstr>
      <vt:lpstr>Addressing the Network</vt:lpstr>
      <vt:lpstr>IP Addressing Structure</vt:lpstr>
      <vt:lpstr>IP Addressing Structure</vt:lpstr>
      <vt:lpstr>IP Addressing Structure</vt:lpstr>
      <vt:lpstr>Classify and Define IPv4 Addresses</vt:lpstr>
      <vt:lpstr>Classify and Define IPv4 Addresses</vt:lpstr>
      <vt:lpstr>Classify and Define IPv4 Addresses</vt:lpstr>
      <vt:lpstr>Classify and Define IPv4 Addresses</vt:lpstr>
      <vt:lpstr>Classify and Define IPv4 Addresses</vt:lpstr>
      <vt:lpstr>Assigning Addresses</vt:lpstr>
      <vt:lpstr>Assigning Addresses</vt:lpstr>
      <vt:lpstr>IPv6 Addressing Overview</vt:lpstr>
      <vt:lpstr>IPv4 Header vs. IPv6 Header</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carlene.campbell@uwtsd.ac.uk</dc:creator>
  <cp:lastModifiedBy>Campbell, Carlene</cp:lastModifiedBy>
  <cp:revision>496</cp:revision>
  <dcterms:created xsi:type="dcterms:W3CDTF">2011-10-03T10:20:59Z</dcterms:created>
  <dcterms:modified xsi:type="dcterms:W3CDTF">2016-10-12T18:35:46Z</dcterms:modified>
</cp:coreProperties>
</file>