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62" r:id="rId4"/>
    <p:sldId id="289" r:id="rId5"/>
    <p:sldId id="261" r:id="rId6"/>
    <p:sldId id="259" r:id="rId7"/>
    <p:sldId id="260" r:id="rId8"/>
    <p:sldId id="263" r:id="rId9"/>
    <p:sldId id="264" r:id="rId10"/>
    <p:sldId id="265" r:id="rId11"/>
    <p:sldId id="266" r:id="rId12"/>
    <p:sldId id="267" r:id="rId13"/>
    <p:sldId id="269" r:id="rId14"/>
    <p:sldId id="272" r:id="rId15"/>
    <p:sldId id="273" r:id="rId16"/>
    <p:sldId id="277" r:id="rId17"/>
    <p:sldId id="274" r:id="rId18"/>
    <p:sldId id="275" r:id="rId19"/>
    <p:sldId id="271" r:id="rId20"/>
    <p:sldId id="270" r:id="rId21"/>
    <p:sldId id="285" r:id="rId22"/>
    <p:sldId id="286" r:id="rId23"/>
    <p:sldId id="287" r:id="rId24"/>
    <p:sldId id="278" r:id="rId25"/>
    <p:sldId id="288" r:id="rId26"/>
    <p:sldId id="276" r:id="rId27"/>
    <p:sldId id="279" r:id="rId28"/>
    <p:sldId id="280" r:id="rId29"/>
    <p:sldId id="281" r:id="rId30"/>
    <p:sldId id="282" r:id="rId31"/>
    <p:sldId id="283" r:id="rId32"/>
    <p:sldId id="284" r:id="rId3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AF890A-DCA5-FE6D-7FB5-042D80753DF6}" v="454" dt="2019-03-14T15:08:18.4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45616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28255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07321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46CE7D5-CF57-46EF-B807-FDD0502418D4}" type="datetimeFigureOut">
              <a:rPr lang="en-GB" smtClean="0"/>
              <a:t>14/03/2019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50740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46CE7D5-CF57-46EF-B807-FDD0502418D4}" type="datetimeFigureOut">
              <a:rPr lang="en-GB" smtClean="0"/>
              <a:t>14/03/2019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82774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46CE7D5-CF57-46EF-B807-FDD0502418D4}" type="datetimeFigureOut">
              <a:rPr lang="en-GB" smtClean="0"/>
              <a:t>14/03/2019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72335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340305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670216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77552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092192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88410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14/03/2019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96502036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hpa.org.uk/web/HPAweb&amp;HPAwebStandard/HPAweb_C/1195733752351"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3045368" y="2043663"/>
            <a:ext cx="6105194" cy="2031055"/>
          </a:xfrm>
        </p:spPr>
        <p:txBody>
          <a:bodyPr>
            <a:normAutofit/>
          </a:bodyPr>
          <a:lstStyle/>
          <a:p>
            <a:r>
              <a:rPr lang="en-GB">
                <a:solidFill>
                  <a:srgbClr val="FFFFFF"/>
                </a:solidFill>
                <a:cs typeface="Calibri Light"/>
              </a:rPr>
              <a:t>Communicable</a:t>
            </a:r>
            <a:br>
              <a:rPr lang="en-GB">
                <a:solidFill>
                  <a:srgbClr val="FFFFFF"/>
                </a:solidFill>
                <a:cs typeface="Calibri Light"/>
              </a:rPr>
            </a:br>
            <a:r>
              <a:rPr lang="en-GB">
                <a:solidFill>
                  <a:srgbClr val="FFFFFF"/>
                </a:solidFill>
                <a:cs typeface="Calibri Light"/>
              </a:rPr>
              <a:t>Diseases</a:t>
            </a:r>
          </a:p>
        </p:txBody>
      </p:sp>
      <p:sp>
        <p:nvSpPr>
          <p:cNvPr id="3" name="Subtitle 2"/>
          <p:cNvSpPr>
            <a:spLocks noGrp="1"/>
          </p:cNvSpPr>
          <p:nvPr>
            <p:ph type="subTitle" idx="1"/>
          </p:nvPr>
        </p:nvSpPr>
        <p:spPr>
          <a:xfrm>
            <a:off x="3045368" y="4074718"/>
            <a:ext cx="6105194" cy="682079"/>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94697-EDB8-4E5B-B8C4-A1224332CA2A}"/>
              </a:ext>
            </a:extLst>
          </p:cNvPr>
          <p:cNvSpPr>
            <a:spLocks noGrp="1"/>
          </p:cNvSpPr>
          <p:nvPr>
            <p:ph type="title"/>
          </p:nvPr>
        </p:nvSpPr>
        <p:spPr/>
        <p:txBody>
          <a:bodyPr/>
          <a:lstStyle/>
          <a:p>
            <a:r>
              <a:rPr lang="en-US">
                <a:cs typeface="Calibri Light"/>
              </a:rPr>
              <a:t>What is a communicable disease?</a:t>
            </a:r>
            <a:endParaRPr lang="en-US"/>
          </a:p>
        </p:txBody>
      </p:sp>
      <p:sp>
        <p:nvSpPr>
          <p:cNvPr id="3" name="Content Placeholder 2">
            <a:extLst>
              <a:ext uri="{FF2B5EF4-FFF2-40B4-BE49-F238E27FC236}">
                <a16:creationId xmlns:a16="http://schemas.microsoft.com/office/drawing/2014/main" id="{A5C4EB1F-E200-4212-A613-3BCC3370DF20}"/>
              </a:ext>
            </a:extLst>
          </p:cNvPr>
          <p:cNvSpPr>
            <a:spLocks noGrp="1"/>
          </p:cNvSpPr>
          <p:nvPr>
            <p:ph idx="1"/>
          </p:nvPr>
        </p:nvSpPr>
        <p:spPr/>
        <p:txBody>
          <a:bodyPr vert="horz" lIns="91440" tIns="45720" rIns="91440" bIns="45720" rtlCol="0" anchor="t">
            <a:normAutofit/>
          </a:bodyPr>
          <a:lstStyle/>
          <a:p>
            <a:pPr marL="0" indent="0">
              <a:buNone/>
            </a:pPr>
            <a:r>
              <a:rPr lang="en-US" dirty="0">
                <a:cs typeface="Calibri"/>
              </a:rPr>
              <a:t>Merriam-Webster (2019)  describe a communicable disease as the name given to a disease which is infectious and can be transmitted between direct contact </a:t>
            </a:r>
          </a:p>
          <a:p>
            <a:pPr marL="0" indent="0">
              <a:buNone/>
            </a:pPr>
            <a:endParaRPr lang="en-US">
              <a:cs typeface="Calibri"/>
            </a:endParaRPr>
          </a:p>
          <a:p>
            <a:pPr marL="0" indent="0">
              <a:buNone/>
            </a:pPr>
            <a:r>
              <a:rPr lang="en-US" dirty="0">
                <a:cs typeface="Calibri"/>
              </a:rPr>
              <a:t>Webber (2012) and Study.com (2019) further state that a communicable disease can be passed from an animal to an individual while these diseases can also be passed in the air, contact with contaminated surfaces or through contact with blood and other bodily fluids</a:t>
            </a:r>
          </a:p>
        </p:txBody>
      </p:sp>
    </p:spTree>
    <p:extLst>
      <p:ext uri="{BB962C8B-B14F-4D97-AF65-F5344CB8AC3E}">
        <p14:creationId xmlns:p14="http://schemas.microsoft.com/office/powerpoint/2010/main" val="4100975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893259F-D691-4752-A91F-B1F71638BA12}"/>
              </a:ext>
            </a:extLst>
          </p:cNvPr>
          <p:cNvSpPr txBox="1"/>
          <p:nvPr/>
        </p:nvSpPr>
        <p:spPr>
          <a:xfrm>
            <a:off x="1245080" y="1388854"/>
            <a:ext cx="9241764" cy="224676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cs typeface="Calibri"/>
              </a:rPr>
              <a:t>Communicable diseases can cause long term disability and kill which are responsible for over 14 million deaths each year which are mainly in developing countries</a:t>
            </a:r>
          </a:p>
          <a:p>
            <a:endParaRPr lang="en-US" sz="2800">
              <a:cs typeface="Calibri"/>
            </a:endParaRPr>
          </a:p>
          <a:p>
            <a:r>
              <a:rPr lang="en-US" sz="2800" dirty="0">
                <a:cs typeface="Calibri"/>
              </a:rPr>
              <a:t>(Shmaefsky, Babcock and Heymann, 2009)</a:t>
            </a:r>
          </a:p>
        </p:txBody>
      </p:sp>
    </p:spTree>
    <p:extLst>
      <p:ext uri="{BB962C8B-B14F-4D97-AF65-F5344CB8AC3E}">
        <p14:creationId xmlns:p14="http://schemas.microsoft.com/office/powerpoint/2010/main" val="4086796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A screenshot of a cell phone&#10;&#10;Description generated with very high confidence">
            <a:extLst>
              <a:ext uri="{FF2B5EF4-FFF2-40B4-BE49-F238E27FC236}">
                <a16:creationId xmlns:a16="http://schemas.microsoft.com/office/drawing/2014/main" id="{FB18DAE7-B4FD-47CC-B285-4CED49FEF2E8}"/>
              </a:ext>
            </a:extLst>
          </p:cNvPr>
          <p:cNvPicPr>
            <a:picLocks noChangeAspect="1"/>
          </p:cNvPicPr>
          <p:nvPr/>
        </p:nvPicPr>
        <p:blipFill>
          <a:blip r:embed="rId2"/>
          <a:stretch>
            <a:fillRect/>
          </a:stretch>
        </p:blipFill>
        <p:spPr>
          <a:xfrm>
            <a:off x="2719616" y="610696"/>
            <a:ext cx="5909128" cy="4983466"/>
          </a:xfrm>
          <a:prstGeom prst="rect">
            <a:avLst/>
          </a:prstGeom>
        </p:spPr>
      </p:pic>
      <p:sp>
        <p:nvSpPr>
          <p:cNvPr id="8" name="TextBox 7">
            <a:extLst>
              <a:ext uri="{FF2B5EF4-FFF2-40B4-BE49-F238E27FC236}">
                <a16:creationId xmlns:a16="http://schemas.microsoft.com/office/drawing/2014/main" id="{F2F4F167-2838-42D6-A8AD-A6E3703E2995}"/>
              </a:ext>
            </a:extLst>
          </p:cNvPr>
          <p:cNvSpPr txBox="1"/>
          <p:nvPr/>
        </p:nvSpPr>
        <p:spPr>
          <a:xfrm>
            <a:off x="2148114" y="6094185"/>
            <a:ext cx="5138057"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Communicable Diseases Conference, 2018</a:t>
            </a:r>
            <a:endParaRPr lang="en-US">
              <a:cs typeface="Calibri"/>
            </a:endParaRPr>
          </a:p>
        </p:txBody>
      </p:sp>
    </p:spTree>
    <p:extLst>
      <p:ext uri="{BB962C8B-B14F-4D97-AF65-F5344CB8AC3E}">
        <p14:creationId xmlns:p14="http://schemas.microsoft.com/office/powerpoint/2010/main" val="13277052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0" name="Oval 9">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1"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3" name="Text Placeholder 2">
            <a:extLst>
              <a:ext uri="{FF2B5EF4-FFF2-40B4-BE49-F238E27FC236}">
                <a16:creationId xmlns:a16="http://schemas.microsoft.com/office/drawing/2014/main" id="{3F759243-6426-4CFF-884C-AA8D360C122C}"/>
              </a:ext>
            </a:extLst>
          </p:cNvPr>
          <p:cNvSpPr>
            <a:spLocks noGrp="1"/>
          </p:cNvSpPr>
          <p:nvPr>
            <p:ph type="subTitle" idx="1"/>
          </p:nvPr>
        </p:nvSpPr>
        <p:spPr>
          <a:xfrm>
            <a:off x="1524000" y="4495800"/>
            <a:ext cx="9144000" cy="762000"/>
          </a:xfrm>
        </p:spPr>
        <p:txBody>
          <a:bodyPr>
            <a:normAutofit/>
          </a:bodyPr>
          <a:lstStyle/>
          <a:p>
            <a:endParaRPr lang="en-US" sz="1800"/>
          </a:p>
        </p:txBody>
      </p:sp>
      <p:sp>
        <p:nvSpPr>
          <p:cNvPr id="13" name="Rectangle 12">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CE1184B-D31B-4E99-9AFF-C822A59EB04E}"/>
              </a:ext>
            </a:extLst>
          </p:cNvPr>
          <p:cNvSpPr>
            <a:spLocks noGrp="1"/>
          </p:cNvSpPr>
          <p:nvPr>
            <p:ph type="ctrTitle"/>
          </p:nvPr>
        </p:nvSpPr>
        <p:spPr>
          <a:xfrm>
            <a:off x="1524000" y="2776538"/>
            <a:ext cx="9144000" cy="1381188"/>
          </a:xfrm>
        </p:spPr>
        <p:txBody>
          <a:bodyPr anchor="ctr">
            <a:normAutofit/>
          </a:bodyPr>
          <a:lstStyle/>
          <a:p>
            <a:r>
              <a:rPr lang="en-US" sz="4000">
                <a:solidFill>
                  <a:schemeClr val="bg2"/>
                </a:solidFill>
                <a:cs typeface="Calibri Light"/>
              </a:rPr>
              <a:t>Rubella</a:t>
            </a:r>
          </a:p>
        </p:txBody>
      </p:sp>
    </p:spTree>
    <p:extLst>
      <p:ext uri="{BB962C8B-B14F-4D97-AF65-F5344CB8AC3E}">
        <p14:creationId xmlns:p14="http://schemas.microsoft.com/office/powerpoint/2010/main" val="258532141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A7E9A-5995-4897-9464-19519590941D}"/>
              </a:ext>
            </a:extLst>
          </p:cNvPr>
          <p:cNvSpPr>
            <a:spLocks noGrp="1"/>
          </p:cNvSpPr>
          <p:nvPr>
            <p:ph type="title"/>
          </p:nvPr>
        </p:nvSpPr>
        <p:spPr/>
        <p:txBody>
          <a:bodyPr/>
          <a:lstStyle/>
          <a:p>
            <a:r>
              <a:rPr lang="en-US">
                <a:cs typeface="Calibri Light"/>
              </a:rPr>
              <a:t>What is Rubella?</a:t>
            </a:r>
            <a:endParaRPr lang="en-US"/>
          </a:p>
        </p:txBody>
      </p:sp>
      <p:sp>
        <p:nvSpPr>
          <p:cNvPr id="3" name="Content Placeholder 2">
            <a:extLst>
              <a:ext uri="{FF2B5EF4-FFF2-40B4-BE49-F238E27FC236}">
                <a16:creationId xmlns:a16="http://schemas.microsoft.com/office/drawing/2014/main" id="{46E9569C-781D-42B2-826D-E72951BA3D2C}"/>
              </a:ext>
            </a:extLst>
          </p:cNvPr>
          <p:cNvSpPr>
            <a:spLocks noGrp="1"/>
          </p:cNvSpPr>
          <p:nvPr>
            <p:ph idx="1"/>
          </p:nvPr>
        </p:nvSpPr>
        <p:spPr/>
        <p:txBody>
          <a:bodyPr vert="horz" lIns="91440" tIns="45720" rIns="91440" bIns="45720" rtlCol="0" anchor="t">
            <a:normAutofit/>
          </a:bodyPr>
          <a:lstStyle/>
          <a:p>
            <a:r>
              <a:rPr lang="en-US" dirty="0">
                <a:cs typeface="Calibri"/>
              </a:rPr>
              <a:t>Rubella is also known as german measles  or 3 day measles</a:t>
            </a:r>
          </a:p>
          <a:p>
            <a:r>
              <a:rPr lang="en-US" dirty="0">
                <a:cs typeface="Calibri"/>
              </a:rPr>
              <a:t>Rubella is a mild disease which is caused by the togavirus</a:t>
            </a:r>
          </a:p>
          <a:p>
            <a:r>
              <a:rPr lang="en-US" dirty="0">
                <a:cs typeface="Calibri"/>
              </a:rPr>
              <a:t>The virus is transmitted by direct contact with an infected individual or by droplet spread</a:t>
            </a:r>
          </a:p>
          <a:p>
            <a:r>
              <a:rPr lang="en-US" dirty="0">
                <a:cs typeface="Calibri"/>
              </a:rPr>
              <a:t>While the World Health </a:t>
            </a:r>
            <a:r>
              <a:rPr lang="en-GB" dirty="0">
                <a:cs typeface="Calibri"/>
              </a:rPr>
              <a:t>Organisation</a:t>
            </a:r>
            <a:r>
              <a:rPr lang="en-US" dirty="0">
                <a:cs typeface="Calibri"/>
              </a:rPr>
              <a:t> (WHO) (2018) description of rubella is an acute viral contagious infection </a:t>
            </a:r>
          </a:p>
          <a:p>
            <a:pPr marL="0" indent="0">
              <a:buNone/>
            </a:pPr>
            <a:endParaRPr lang="en-US">
              <a:cs typeface="Calibri"/>
            </a:endParaRPr>
          </a:p>
          <a:p>
            <a:pPr marL="0" indent="0">
              <a:buNone/>
            </a:pPr>
            <a:r>
              <a:rPr lang="en-US" dirty="0">
                <a:cs typeface="Calibri"/>
              </a:rPr>
              <a:t>(Gov.uk, 2019) (Aufderheide and Rodiguez-Martin, 2011)</a:t>
            </a:r>
          </a:p>
          <a:p>
            <a:pPr marL="0" indent="0">
              <a:buNone/>
            </a:pPr>
            <a:endParaRPr lang="en-US">
              <a:cs typeface="Calibri"/>
            </a:endParaRPr>
          </a:p>
        </p:txBody>
      </p:sp>
    </p:spTree>
    <p:extLst>
      <p:ext uri="{BB962C8B-B14F-4D97-AF65-F5344CB8AC3E}">
        <p14:creationId xmlns:p14="http://schemas.microsoft.com/office/powerpoint/2010/main" val="12779919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picture containing weapon, brass knucks&#10;&#10;Description generated with very high confidence">
            <a:extLst>
              <a:ext uri="{FF2B5EF4-FFF2-40B4-BE49-F238E27FC236}">
                <a16:creationId xmlns:a16="http://schemas.microsoft.com/office/drawing/2014/main" id="{12F5E517-C7F3-4192-AE13-6A03FC7FBDBA}"/>
              </a:ext>
            </a:extLst>
          </p:cNvPr>
          <p:cNvPicPr>
            <a:picLocks noChangeAspect="1"/>
          </p:cNvPicPr>
          <p:nvPr/>
        </p:nvPicPr>
        <p:blipFill>
          <a:blip r:embed="rId2"/>
          <a:stretch>
            <a:fillRect/>
          </a:stretch>
        </p:blipFill>
        <p:spPr>
          <a:xfrm>
            <a:off x="801618" y="257035"/>
            <a:ext cx="10905066" cy="5452533"/>
          </a:xfrm>
          <a:prstGeom prst="rect">
            <a:avLst/>
          </a:prstGeom>
        </p:spPr>
      </p:pic>
      <p:sp>
        <p:nvSpPr>
          <p:cNvPr id="4" name="TextBox 3">
            <a:extLst>
              <a:ext uri="{FF2B5EF4-FFF2-40B4-BE49-F238E27FC236}">
                <a16:creationId xmlns:a16="http://schemas.microsoft.com/office/drawing/2014/main" id="{3B818007-BA25-40BD-9BC8-13D8D9E9C84C}"/>
              </a:ext>
            </a:extLst>
          </p:cNvPr>
          <p:cNvSpPr txBox="1"/>
          <p:nvPr/>
        </p:nvSpPr>
        <p:spPr>
          <a:xfrm>
            <a:off x="1187570" y="6104626"/>
            <a:ext cx="4655388"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Rubella Virus (Wales.NHS, 2019)</a:t>
            </a:r>
          </a:p>
        </p:txBody>
      </p:sp>
    </p:spTree>
    <p:extLst>
      <p:ext uri="{BB962C8B-B14F-4D97-AF65-F5344CB8AC3E}">
        <p14:creationId xmlns:p14="http://schemas.microsoft.com/office/powerpoint/2010/main" val="14519217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A3F81-E03B-4C24-A9F5-AF74C7996D5F}"/>
              </a:ext>
            </a:extLst>
          </p:cNvPr>
          <p:cNvSpPr>
            <a:spLocks noGrp="1"/>
          </p:cNvSpPr>
          <p:nvPr>
            <p:ph type="title"/>
          </p:nvPr>
        </p:nvSpPr>
        <p:spPr>
          <a:xfrm>
            <a:off x="839788" y="457200"/>
            <a:ext cx="3932237" cy="1600200"/>
          </a:xfrm>
        </p:spPr>
        <p:txBody>
          <a:bodyPr/>
          <a:lstStyle/>
          <a:p>
            <a:r>
              <a:rPr lang="en-US">
                <a:cs typeface="Calibri Light"/>
              </a:rPr>
              <a:t>Symptoms of Rubella</a:t>
            </a:r>
            <a:endParaRPr lang="en-US"/>
          </a:p>
        </p:txBody>
      </p:sp>
      <p:pic>
        <p:nvPicPr>
          <p:cNvPr id="5" name="Picture 5" descr="A close up of a tattoo&#10;&#10;Description generated with very high confidence">
            <a:extLst>
              <a:ext uri="{FF2B5EF4-FFF2-40B4-BE49-F238E27FC236}">
                <a16:creationId xmlns:a16="http://schemas.microsoft.com/office/drawing/2014/main" id="{A70E00C8-D848-4C2B-AC14-9C8586E99BF9}"/>
              </a:ext>
            </a:extLst>
          </p:cNvPr>
          <p:cNvPicPr>
            <a:picLocks noGrp="1" noChangeAspect="1"/>
          </p:cNvPicPr>
          <p:nvPr>
            <p:ph type="pic" idx="1"/>
          </p:nvPr>
        </p:nvPicPr>
        <p:blipFill rotWithShape="1">
          <a:blip r:embed="rId2"/>
          <a:srcRect l="6753" r="6753"/>
          <a:stretch/>
        </p:blipFill>
        <p:spPr>
          <a:xfrm>
            <a:off x="5312584" y="944293"/>
            <a:ext cx="5740879" cy="4528568"/>
          </a:xfrm>
          <a:prstGeom prst="rect">
            <a:avLst/>
          </a:prstGeom>
        </p:spPr>
      </p:pic>
      <p:sp>
        <p:nvSpPr>
          <p:cNvPr id="4" name="Text Placeholder 3">
            <a:extLst>
              <a:ext uri="{FF2B5EF4-FFF2-40B4-BE49-F238E27FC236}">
                <a16:creationId xmlns:a16="http://schemas.microsoft.com/office/drawing/2014/main" id="{43587E18-3EFC-4E1B-957F-23F9514461F2}"/>
              </a:ext>
            </a:extLst>
          </p:cNvPr>
          <p:cNvSpPr>
            <a:spLocks noGrp="1"/>
          </p:cNvSpPr>
          <p:nvPr>
            <p:ph type="body" sz="half" idx="2"/>
          </p:nvPr>
        </p:nvSpPr>
        <p:spPr>
          <a:xfrm>
            <a:off x="839788" y="2057400"/>
            <a:ext cx="3932237" cy="3811588"/>
          </a:xfrm>
        </p:spPr>
        <p:txBody>
          <a:bodyPr vert="horz" lIns="91440" tIns="45720" rIns="91440" bIns="45720" rtlCol="0" anchor="t">
            <a:normAutofit/>
          </a:bodyPr>
          <a:lstStyle/>
          <a:p>
            <a:r>
              <a:rPr lang="en-US">
                <a:cs typeface="Calibri"/>
              </a:rPr>
              <a:t>* Red rash </a:t>
            </a:r>
          </a:p>
          <a:p>
            <a:r>
              <a:rPr lang="en-US">
                <a:cs typeface="Calibri"/>
              </a:rPr>
              <a:t>* Mild fever</a:t>
            </a:r>
          </a:p>
          <a:p>
            <a:r>
              <a:rPr lang="en-US">
                <a:cs typeface="Calibri"/>
              </a:rPr>
              <a:t>* Swollen lymph glands</a:t>
            </a:r>
          </a:p>
          <a:p>
            <a:r>
              <a:rPr lang="en-US">
                <a:cs typeface="Calibri"/>
              </a:rPr>
              <a:t>* Mild redness or swelling of the eyes</a:t>
            </a:r>
          </a:p>
          <a:p>
            <a:r>
              <a:rPr lang="en-US">
                <a:cs typeface="Calibri"/>
              </a:rPr>
              <a:t>* Cough</a:t>
            </a:r>
          </a:p>
          <a:p>
            <a:r>
              <a:rPr lang="en-US">
                <a:cs typeface="Calibri"/>
              </a:rPr>
              <a:t>* Headache</a:t>
            </a:r>
          </a:p>
          <a:p>
            <a:r>
              <a:rPr lang="en-US">
                <a:cs typeface="Calibri"/>
              </a:rPr>
              <a:t>* Occasionally arthritis/joint pain in adults</a:t>
            </a:r>
          </a:p>
          <a:p>
            <a:endParaRPr lang="en-US">
              <a:cs typeface="Calibri"/>
            </a:endParaRPr>
          </a:p>
          <a:p>
            <a:r>
              <a:rPr lang="en-US">
                <a:cs typeface="Calibri"/>
              </a:rPr>
              <a:t>(Gov.uk, 2019) (Healthline,2019)</a:t>
            </a:r>
          </a:p>
        </p:txBody>
      </p:sp>
      <p:sp>
        <p:nvSpPr>
          <p:cNvPr id="7" name="TextBox 6">
            <a:extLst>
              <a:ext uri="{FF2B5EF4-FFF2-40B4-BE49-F238E27FC236}">
                <a16:creationId xmlns:a16="http://schemas.microsoft.com/office/drawing/2014/main" id="{38B1E1F4-5B2C-4145-A795-322091B7B296}"/>
              </a:ext>
            </a:extLst>
          </p:cNvPr>
          <p:cNvSpPr txBox="1"/>
          <p:nvPr/>
        </p:nvSpPr>
        <p:spPr>
          <a:xfrm>
            <a:off x="7226061" y="5543910"/>
            <a:ext cx="3965275"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Image of Rubella (Healthool.com, 2013)</a:t>
            </a:r>
          </a:p>
        </p:txBody>
      </p:sp>
    </p:spTree>
    <p:extLst>
      <p:ext uri="{BB962C8B-B14F-4D97-AF65-F5344CB8AC3E}">
        <p14:creationId xmlns:p14="http://schemas.microsoft.com/office/powerpoint/2010/main" val="2818407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3EFE7-4F98-45B1-A2DC-DFFCA1FD8F22}"/>
              </a:ext>
            </a:extLst>
          </p:cNvPr>
          <p:cNvSpPr>
            <a:spLocks noGrp="1"/>
          </p:cNvSpPr>
          <p:nvPr>
            <p:ph type="title"/>
          </p:nvPr>
        </p:nvSpPr>
        <p:spPr/>
        <p:txBody>
          <a:bodyPr/>
          <a:lstStyle/>
          <a:p>
            <a:r>
              <a:rPr lang="en-US">
                <a:cs typeface="Calibri Light"/>
              </a:rPr>
              <a:t>Who does rubella effect?</a:t>
            </a:r>
            <a:endParaRPr lang="en-US"/>
          </a:p>
        </p:txBody>
      </p:sp>
      <p:sp>
        <p:nvSpPr>
          <p:cNvPr id="3" name="Content Placeholder 2">
            <a:extLst>
              <a:ext uri="{FF2B5EF4-FFF2-40B4-BE49-F238E27FC236}">
                <a16:creationId xmlns:a16="http://schemas.microsoft.com/office/drawing/2014/main" id="{EEE218F5-C895-40E0-BB29-BE5E3F7A39C1}"/>
              </a:ext>
            </a:extLst>
          </p:cNvPr>
          <p:cNvSpPr>
            <a:spLocks noGrp="1"/>
          </p:cNvSpPr>
          <p:nvPr>
            <p:ph idx="1"/>
          </p:nvPr>
        </p:nvSpPr>
        <p:spPr/>
        <p:txBody>
          <a:bodyPr vert="horz" lIns="91440" tIns="45720" rIns="91440" bIns="45720" rtlCol="0" anchor="t">
            <a:normAutofit fontScale="92500" lnSpcReduction="10000"/>
          </a:bodyPr>
          <a:lstStyle/>
          <a:p>
            <a:r>
              <a:rPr lang="en-US" dirty="0">
                <a:cs typeface="Calibri"/>
              </a:rPr>
              <a:t>According to Aufderheide and Rodriguez-Martin (2011) rubella is found worldwide where there is no vaccine coverage. Rubella is an endemic disease of children and some adults can be susceptible, which can also become an epidemic and is most common between the winter and spring months</a:t>
            </a:r>
          </a:p>
          <a:p>
            <a:r>
              <a:rPr lang="en-US" dirty="0">
                <a:cs typeface="Calibri"/>
              </a:rPr>
              <a:t>While WHO (2018) and UK Government (2019) both highlight that rubella can have many consequences and cause complications to pregnant women and their unborn baby during early pregnancy such as miscarriage, fetal death, stillbirth or infants with congenital malformations, known as congenital rubella syndrome (CRS)</a:t>
            </a:r>
          </a:p>
          <a:p>
            <a:pPr marL="0" indent="0">
              <a:buNone/>
            </a:pPr>
            <a:endParaRPr lang="en-US" dirty="0">
              <a:cs typeface="Calibri"/>
            </a:endParaRPr>
          </a:p>
          <a:p>
            <a:pPr marL="0" indent="0">
              <a:buNone/>
            </a:pPr>
            <a:r>
              <a:rPr lang="en-US" sz="2000" dirty="0">
                <a:cs typeface="Calibri"/>
              </a:rPr>
              <a:t>(Sense, 2019)</a:t>
            </a:r>
          </a:p>
        </p:txBody>
      </p:sp>
    </p:spTree>
    <p:extLst>
      <p:ext uri="{BB962C8B-B14F-4D97-AF65-F5344CB8AC3E}">
        <p14:creationId xmlns:p14="http://schemas.microsoft.com/office/powerpoint/2010/main" val="2456252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96346-AEB2-4DF7-8F1B-6F09EEDD2332}"/>
              </a:ext>
            </a:extLst>
          </p:cNvPr>
          <p:cNvSpPr>
            <a:spLocks noGrp="1"/>
          </p:cNvSpPr>
          <p:nvPr>
            <p:ph type="title"/>
          </p:nvPr>
        </p:nvSpPr>
        <p:spPr/>
        <p:txBody>
          <a:bodyPr/>
          <a:lstStyle/>
          <a:p>
            <a:r>
              <a:rPr lang="en-US">
                <a:cs typeface="Calibri Light"/>
              </a:rPr>
              <a:t>Prevention of rubella</a:t>
            </a:r>
            <a:endParaRPr lang="en-US"/>
          </a:p>
        </p:txBody>
      </p:sp>
      <p:sp>
        <p:nvSpPr>
          <p:cNvPr id="3" name="Content Placeholder 2">
            <a:extLst>
              <a:ext uri="{FF2B5EF4-FFF2-40B4-BE49-F238E27FC236}">
                <a16:creationId xmlns:a16="http://schemas.microsoft.com/office/drawing/2014/main" id="{CA1ECD15-DDBD-4F65-9737-5F2258B527BB}"/>
              </a:ext>
            </a:extLst>
          </p:cNvPr>
          <p:cNvSpPr>
            <a:spLocks noGrp="1"/>
          </p:cNvSpPr>
          <p:nvPr>
            <p:ph idx="1"/>
          </p:nvPr>
        </p:nvSpPr>
        <p:spPr/>
        <p:txBody>
          <a:bodyPr vert="horz" lIns="91440" tIns="45720" rIns="91440" bIns="45720" rtlCol="0" anchor="t">
            <a:normAutofit/>
          </a:bodyPr>
          <a:lstStyle/>
          <a:p>
            <a:r>
              <a:rPr lang="en-US" dirty="0">
                <a:cs typeface="Calibri"/>
              </a:rPr>
              <a:t>Rubella is a preventable disease through the childhood </a:t>
            </a:r>
            <a:r>
              <a:rPr lang="en-GB" dirty="0">
                <a:cs typeface="Calibri"/>
              </a:rPr>
              <a:t>immunisation</a:t>
            </a:r>
            <a:r>
              <a:rPr lang="en-US" dirty="0">
                <a:cs typeface="Calibri"/>
              </a:rPr>
              <a:t> </a:t>
            </a:r>
            <a:r>
              <a:rPr lang="en-GB" dirty="0">
                <a:cs typeface="Calibri"/>
              </a:rPr>
              <a:t>programme</a:t>
            </a:r>
            <a:r>
              <a:rPr lang="en-US" dirty="0">
                <a:cs typeface="Calibri"/>
              </a:rPr>
              <a:t> (Gov.uk, 2019)</a:t>
            </a:r>
          </a:p>
          <a:p>
            <a:r>
              <a:rPr lang="en-US" dirty="0">
                <a:cs typeface="Calibri"/>
              </a:rPr>
              <a:t>The rubella vaccination was introduced in the 1960's which has controlled the spread of rubella but in order to eliminate rubella depends upon the long term vaccination </a:t>
            </a:r>
            <a:r>
              <a:rPr lang="en-GB" dirty="0">
                <a:cs typeface="Calibri"/>
              </a:rPr>
              <a:t>programmes</a:t>
            </a:r>
            <a:r>
              <a:rPr lang="en-US" dirty="0">
                <a:cs typeface="Calibri"/>
              </a:rPr>
              <a:t> (Banatvala and Peckham, 2007)</a:t>
            </a:r>
          </a:p>
          <a:p>
            <a:r>
              <a:rPr lang="en-US" dirty="0">
                <a:cs typeface="Calibri"/>
              </a:rPr>
              <a:t>Wadman (2017) suggests childhood would have been 'a perilous journey'  before the rubella vaccination existed</a:t>
            </a:r>
          </a:p>
        </p:txBody>
      </p:sp>
    </p:spTree>
    <p:extLst>
      <p:ext uri="{BB962C8B-B14F-4D97-AF65-F5344CB8AC3E}">
        <p14:creationId xmlns:p14="http://schemas.microsoft.com/office/powerpoint/2010/main" val="545686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8E2BB-BE7D-432B-BBC3-E4281AB2D022}"/>
              </a:ext>
            </a:extLst>
          </p:cNvPr>
          <p:cNvSpPr>
            <a:spLocks noGrp="1"/>
          </p:cNvSpPr>
          <p:nvPr>
            <p:ph type="title"/>
          </p:nvPr>
        </p:nvSpPr>
        <p:spPr/>
        <p:txBody>
          <a:bodyPr/>
          <a:lstStyle/>
          <a:p>
            <a:r>
              <a:rPr lang="en-US">
                <a:cs typeface="Calibri Light"/>
              </a:rPr>
              <a:t>Rubella Vaccination</a:t>
            </a:r>
          </a:p>
        </p:txBody>
      </p:sp>
      <p:sp>
        <p:nvSpPr>
          <p:cNvPr id="3" name="Content Placeholder 2">
            <a:extLst>
              <a:ext uri="{FF2B5EF4-FFF2-40B4-BE49-F238E27FC236}">
                <a16:creationId xmlns:a16="http://schemas.microsoft.com/office/drawing/2014/main" id="{DDB6E1CC-0F69-4518-BCA8-5E5A8849E547}"/>
              </a:ext>
            </a:extLst>
          </p:cNvPr>
          <p:cNvSpPr>
            <a:spLocks noGrp="1"/>
          </p:cNvSpPr>
          <p:nvPr>
            <p:ph idx="1"/>
          </p:nvPr>
        </p:nvSpPr>
        <p:spPr/>
        <p:txBody>
          <a:bodyPr vert="horz" lIns="91440" tIns="45720" rIns="91440" bIns="45720" rtlCol="0" anchor="t">
            <a:normAutofit fontScale="92500" lnSpcReduction="10000"/>
          </a:bodyPr>
          <a:lstStyle/>
          <a:p>
            <a:r>
              <a:rPr lang="en-US">
                <a:cs typeface="Calibri"/>
              </a:rPr>
              <a:t>Rubella vaccination has been incorporated into the MMR vaccine</a:t>
            </a:r>
          </a:p>
          <a:p>
            <a:r>
              <a:rPr lang="en-US">
                <a:cs typeface="Calibri"/>
              </a:rPr>
              <a:t>1988 MMR vaccine introduced making it unusual for children to contract these conditions</a:t>
            </a:r>
          </a:p>
          <a:p>
            <a:r>
              <a:rPr lang="en-US">
                <a:cs typeface="Calibri"/>
              </a:rPr>
              <a:t>Vaccine given to babies aged 1 year and 1 month old and again at 3 years and 4 months old</a:t>
            </a:r>
          </a:p>
          <a:p>
            <a:r>
              <a:rPr lang="en-US">
                <a:cs typeface="Calibri"/>
              </a:rPr>
              <a:t>Babies under 6 months old not routinely receive MMR vaccine. While babies between 6-9 months old can receive an additional dosage during an outbreak</a:t>
            </a:r>
          </a:p>
          <a:p>
            <a:r>
              <a:rPr lang="en-US">
                <a:cs typeface="Calibri"/>
              </a:rPr>
              <a:t>MMR vaccine is a live vaccine which triggers the immune system to produce antibodies to fight the disease.</a:t>
            </a:r>
          </a:p>
          <a:p>
            <a:pPr marL="0" indent="0">
              <a:buNone/>
            </a:pPr>
            <a:r>
              <a:rPr lang="en-US" sz="1400">
                <a:cs typeface="Calibri"/>
              </a:rPr>
              <a:t>(NHS.UK, 2018)</a:t>
            </a:r>
          </a:p>
          <a:p>
            <a:pPr marL="0" indent="0">
              <a:buNone/>
            </a:pPr>
            <a:endParaRPr lang="en-US">
              <a:cs typeface="Calibri"/>
            </a:endParaRPr>
          </a:p>
          <a:p>
            <a:endParaRPr lang="en-US">
              <a:cs typeface="Calibri"/>
            </a:endParaRPr>
          </a:p>
        </p:txBody>
      </p:sp>
    </p:spTree>
    <p:extLst>
      <p:ext uri="{BB962C8B-B14F-4D97-AF65-F5344CB8AC3E}">
        <p14:creationId xmlns:p14="http://schemas.microsoft.com/office/powerpoint/2010/main" val="293263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20582-4615-4B68-9729-8B861B3BDE22}"/>
              </a:ext>
            </a:extLst>
          </p:cNvPr>
          <p:cNvSpPr>
            <a:spLocks noGrp="1"/>
          </p:cNvSpPr>
          <p:nvPr>
            <p:ph type="title"/>
          </p:nvPr>
        </p:nvSpPr>
        <p:spPr/>
        <p:txBody>
          <a:bodyPr/>
          <a:lstStyle/>
          <a:p>
            <a:r>
              <a:rPr lang="en-US">
                <a:cs typeface="Calibri Light"/>
              </a:rPr>
              <a:t>Rubella (MMR) Vaccination - Media</a:t>
            </a:r>
          </a:p>
        </p:txBody>
      </p:sp>
      <p:sp>
        <p:nvSpPr>
          <p:cNvPr id="3" name="Content Placeholder 2">
            <a:extLst>
              <a:ext uri="{FF2B5EF4-FFF2-40B4-BE49-F238E27FC236}">
                <a16:creationId xmlns:a16="http://schemas.microsoft.com/office/drawing/2014/main" id="{7DC574D3-4885-4106-BEB6-B856E42CCD70}"/>
              </a:ext>
            </a:extLst>
          </p:cNvPr>
          <p:cNvSpPr>
            <a:spLocks noGrp="1"/>
          </p:cNvSpPr>
          <p:nvPr>
            <p:ph idx="1"/>
          </p:nvPr>
        </p:nvSpPr>
        <p:spPr/>
        <p:txBody>
          <a:bodyPr vert="horz" lIns="91440" tIns="45720" rIns="91440" bIns="45720" rtlCol="0" anchor="t">
            <a:normAutofit/>
          </a:bodyPr>
          <a:lstStyle/>
          <a:p>
            <a:pPr marL="0" indent="0">
              <a:buNone/>
            </a:pPr>
            <a:r>
              <a:rPr lang="en-US" dirty="0">
                <a:cs typeface="Calibri"/>
              </a:rPr>
              <a:t>According to NHS.UK (2018) Dr Andrew Wakefield published a paper in 1998 claiming that autism or bowel disease could be caused by the MMR vaccine. Dr Wakefield's work was completely discredited and he was struck off in the UK as a doctor</a:t>
            </a:r>
          </a:p>
          <a:p>
            <a:pPr marL="0" indent="0">
              <a:buNone/>
            </a:pPr>
            <a:r>
              <a:rPr lang="en-US" dirty="0">
                <a:cs typeface="Calibri"/>
              </a:rPr>
              <a:t>Hawker et al (2019) identifies that social media has been effective in spreading myths and </a:t>
            </a:r>
            <a:r>
              <a:rPr lang="en-GB" dirty="0">
                <a:cs typeface="Calibri"/>
              </a:rPr>
              <a:t>rumour's</a:t>
            </a:r>
            <a:r>
              <a:rPr lang="en-US" dirty="0">
                <a:cs typeface="Calibri"/>
              </a:rPr>
              <a:t> in negative form in regard to vaccines</a:t>
            </a:r>
          </a:p>
          <a:p>
            <a:pPr marL="0" indent="0">
              <a:buNone/>
            </a:pPr>
            <a:r>
              <a:rPr lang="en-US" dirty="0">
                <a:cs typeface="Calibri"/>
              </a:rPr>
              <a:t>1998 South Wales Evening Post produced over 39 articles relating to the alleged dangers of the MMR vaccine resulting in a drop of almost 14% of vaccine uptake (The Guardian, 2013)</a:t>
            </a:r>
          </a:p>
          <a:p>
            <a:pPr marL="0" indent="0">
              <a:buNone/>
            </a:pPr>
            <a:endParaRPr lang="en-US">
              <a:cs typeface="Calibri"/>
            </a:endParaRPr>
          </a:p>
          <a:p>
            <a:pPr marL="0" indent="0">
              <a:buNone/>
            </a:pPr>
            <a:endParaRPr lang="en-US">
              <a:cs typeface="Calibri"/>
            </a:endParaRPr>
          </a:p>
          <a:p>
            <a:pPr marL="0" indent="0">
              <a:buNone/>
            </a:pPr>
            <a:endParaRPr lang="en-US">
              <a:cs typeface="Calibri"/>
            </a:endParaRPr>
          </a:p>
        </p:txBody>
      </p:sp>
    </p:spTree>
    <p:extLst>
      <p:ext uri="{BB962C8B-B14F-4D97-AF65-F5344CB8AC3E}">
        <p14:creationId xmlns:p14="http://schemas.microsoft.com/office/powerpoint/2010/main" val="28298094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2E580-2D4A-41B7-B790-821CE4069C24}"/>
              </a:ext>
            </a:extLst>
          </p:cNvPr>
          <p:cNvSpPr>
            <a:spLocks noGrp="1"/>
          </p:cNvSpPr>
          <p:nvPr>
            <p:ph type="title"/>
          </p:nvPr>
        </p:nvSpPr>
        <p:spPr>
          <a:xfrm>
            <a:off x="838200" y="365125"/>
            <a:ext cx="10515600" cy="1325563"/>
          </a:xfrm>
        </p:spPr>
        <p:txBody>
          <a:bodyPr/>
          <a:lstStyle/>
          <a:p>
            <a:r>
              <a:rPr lang="en-US">
                <a:cs typeface="Calibri Light"/>
              </a:rPr>
              <a:t>Rubella (MMR) Vaccination - Media (cont.)</a:t>
            </a:r>
            <a:endParaRPr lang="en-US"/>
          </a:p>
        </p:txBody>
      </p:sp>
      <p:sp>
        <p:nvSpPr>
          <p:cNvPr id="3" name="Content Placeholder 2">
            <a:extLst>
              <a:ext uri="{FF2B5EF4-FFF2-40B4-BE49-F238E27FC236}">
                <a16:creationId xmlns:a16="http://schemas.microsoft.com/office/drawing/2014/main" id="{F563EEDF-FF7D-46EF-A182-E4B69B32BD25}"/>
              </a:ext>
            </a:extLst>
          </p:cNvPr>
          <p:cNvSpPr>
            <a:spLocks noGrp="1"/>
          </p:cNvSpPr>
          <p:nvPr>
            <p:ph idx="1"/>
          </p:nvPr>
        </p:nvSpPr>
        <p:spPr>
          <a:xfrm>
            <a:off x="810986" y="1562554"/>
            <a:ext cx="10515600" cy="4351338"/>
          </a:xfrm>
        </p:spPr>
        <p:txBody>
          <a:bodyPr vert="horz" lIns="91440" tIns="45720" rIns="91440" bIns="45720" rtlCol="0" anchor="t">
            <a:normAutofit/>
          </a:bodyPr>
          <a:lstStyle/>
          <a:p>
            <a:pPr marL="0" indent="0">
              <a:buNone/>
            </a:pPr>
            <a:r>
              <a:rPr lang="en-US" dirty="0">
                <a:cs typeface="Calibri" panose="020F0502020204030204"/>
              </a:rPr>
              <a:t>Approximately 38,000 children and young people had not received the MMR vaccine and urged people to receive the vaccine in order to reduce a high risk of a rubella outbreak</a:t>
            </a:r>
          </a:p>
          <a:p>
            <a:pPr marL="0" indent="0">
              <a:buNone/>
            </a:pPr>
            <a:r>
              <a:rPr lang="en-US" dirty="0">
                <a:cs typeface="Calibri" panose="020F0502020204030204"/>
              </a:rPr>
              <a:t>The Guardian (2011) reported that the uptake of the MMR vaccine was increasing which was put down to the change of parents attitude of the MMR and by health professionals chasing up people not vaccinated</a:t>
            </a:r>
          </a:p>
          <a:p>
            <a:pPr marL="0" indent="0">
              <a:buNone/>
            </a:pPr>
            <a:endParaRPr lang="en-US" dirty="0">
              <a:cs typeface="Calibri" panose="020F0502020204030204"/>
            </a:endParaRPr>
          </a:p>
          <a:p>
            <a:pPr marL="0" indent="0">
              <a:buNone/>
            </a:pPr>
            <a:endParaRPr lang="en-US" sz="1800" dirty="0">
              <a:cs typeface="Calibri" panose="020F0502020204030204"/>
            </a:endParaRPr>
          </a:p>
          <a:p>
            <a:pPr marL="0" indent="0">
              <a:buNone/>
            </a:pPr>
            <a:r>
              <a:rPr lang="en-US" sz="1800" dirty="0">
                <a:cs typeface="Calibri" panose="020F0502020204030204"/>
              </a:rPr>
              <a:t>Sense (2013), Public Health Wales (2013), BBC News (2013) and Wales Online (2013)</a:t>
            </a:r>
            <a:endParaRPr lang="en-US" dirty="0"/>
          </a:p>
        </p:txBody>
      </p:sp>
    </p:spTree>
    <p:extLst>
      <p:ext uri="{BB962C8B-B14F-4D97-AF65-F5344CB8AC3E}">
        <p14:creationId xmlns:p14="http://schemas.microsoft.com/office/powerpoint/2010/main" val="15800542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close up of a map&#10;&#10;Description generated with high confidence">
            <a:extLst>
              <a:ext uri="{FF2B5EF4-FFF2-40B4-BE49-F238E27FC236}">
                <a16:creationId xmlns:a16="http://schemas.microsoft.com/office/drawing/2014/main" id="{611C8F1C-8EEC-4969-B544-2257272746BE}"/>
              </a:ext>
            </a:extLst>
          </p:cNvPr>
          <p:cNvPicPr>
            <a:picLocks noChangeAspect="1"/>
          </p:cNvPicPr>
          <p:nvPr/>
        </p:nvPicPr>
        <p:blipFill>
          <a:blip r:embed="rId2"/>
          <a:stretch>
            <a:fillRect/>
          </a:stretch>
        </p:blipFill>
        <p:spPr>
          <a:xfrm>
            <a:off x="1816647" y="643466"/>
            <a:ext cx="8558705" cy="5571067"/>
          </a:xfrm>
          <a:prstGeom prst="rect">
            <a:avLst/>
          </a:prstGeom>
        </p:spPr>
      </p:pic>
      <p:sp>
        <p:nvSpPr>
          <p:cNvPr id="4" name="TextBox 3">
            <a:extLst>
              <a:ext uri="{FF2B5EF4-FFF2-40B4-BE49-F238E27FC236}">
                <a16:creationId xmlns:a16="http://schemas.microsoft.com/office/drawing/2014/main" id="{95B52CBA-E9CD-4C82-B50F-78E503A68BB4}"/>
              </a:ext>
            </a:extLst>
          </p:cNvPr>
          <p:cNvSpPr txBox="1"/>
          <p:nvPr/>
        </p:nvSpPr>
        <p:spPr>
          <a:xfrm>
            <a:off x="2334313" y="6295387"/>
            <a:ext cx="4655388" cy="2616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t>(Public Health Wales, 2019)</a:t>
            </a:r>
            <a:endParaRPr lang="en-US" sz="1100">
              <a:cs typeface="Calibri"/>
            </a:endParaRPr>
          </a:p>
        </p:txBody>
      </p:sp>
    </p:spTree>
    <p:extLst>
      <p:ext uri="{BB962C8B-B14F-4D97-AF65-F5344CB8AC3E}">
        <p14:creationId xmlns:p14="http://schemas.microsoft.com/office/powerpoint/2010/main" val="22083049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B678B-5C43-4936-81E8-85E4B0287499}"/>
              </a:ext>
            </a:extLst>
          </p:cNvPr>
          <p:cNvSpPr>
            <a:spLocks noGrp="1"/>
          </p:cNvSpPr>
          <p:nvPr>
            <p:ph type="title"/>
          </p:nvPr>
        </p:nvSpPr>
        <p:spPr/>
        <p:txBody>
          <a:bodyPr>
            <a:normAutofit/>
          </a:bodyPr>
          <a:lstStyle/>
          <a:p>
            <a:r>
              <a:rPr lang="en-US" sz="4000">
                <a:cs typeface="Calibri Light"/>
              </a:rPr>
              <a:t>Rubella – Outbreaks and Results</a:t>
            </a:r>
          </a:p>
        </p:txBody>
      </p:sp>
      <p:sp>
        <p:nvSpPr>
          <p:cNvPr id="3" name="Content Placeholder 2">
            <a:extLst>
              <a:ext uri="{FF2B5EF4-FFF2-40B4-BE49-F238E27FC236}">
                <a16:creationId xmlns:a16="http://schemas.microsoft.com/office/drawing/2014/main" id="{EE15F452-620A-4404-8B60-D779D83CD0BF}"/>
              </a:ext>
            </a:extLst>
          </p:cNvPr>
          <p:cNvSpPr>
            <a:spLocks noGrp="1"/>
          </p:cNvSpPr>
          <p:nvPr>
            <p:ph idx="1"/>
          </p:nvPr>
        </p:nvSpPr>
        <p:spPr/>
        <p:txBody>
          <a:bodyPr vert="horz" lIns="91440" tIns="45720" rIns="91440" bIns="45720" rtlCol="0" anchor="t">
            <a:normAutofit fontScale="92500" lnSpcReduction="10000"/>
          </a:bodyPr>
          <a:lstStyle/>
          <a:p>
            <a:r>
              <a:rPr lang="en-US" dirty="0">
                <a:cs typeface="Calibri"/>
              </a:rPr>
              <a:t>1970-1988 school age girls receive rubella vaccination decreasing number of rubella cases</a:t>
            </a:r>
          </a:p>
          <a:p>
            <a:r>
              <a:rPr lang="en-US" dirty="0">
                <a:cs typeface="Calibri"/>
              </a:rPr>
              <a:t>1988 MMR introduced to all infants with a catch up </a:t>
            </a:r>
            <a:r>
              <a:rPr lang="en-GB" dirty="0">
                <a:cs typeface="Calibri"/>
              </a:rPr>
              <a:t>programme</a:t>
            </a:r>
            <a:r>
              <a:rPr lang="en-US" dirty="0">
                <a:cs typeface="Calibri"/>
              </a:rPr>
              <a:t> for older children</a:t>
            </a:r>
          </a:p>
          <a:p>
            <a:r>
              <a:rPr lang="en-US" dirty="0">
                <a:cs typeface="Calibri"/>
              </a:rPr>
              <a:t>1989-1992 gradual decrease in rubella cases</a:t>
            </a:r>
          </a:p>
          <a:p>
            <a:r>
              <a:rPr lang="en-US" dirty="0">
                <a:cs typeface="Calibri"/>
              </a:rPr>
              <a:t>1993 rise in rubella cases mainly affecting males</a:t>
            </a:r>
          </a:p>
          <a:p>
            <a:r>
              <a:rPr lang="en-US" dirty="0">
                <a:cs typeface="Calibri"/>
              </a:rPr>
              <a:t>1991 highest number of cases were children aged between 8-10 years who would have been too old to receive the MMR vaccine during the catch up </a:t>
            </a:r>
            <a:r>
              <a:rPr lang="en-GB" dirty="0">
                <a:cs typeface="Calibri"/>
              </a:rPr>
              <a:t>programme </a:t>
            </a:r>
          </a:p>
          <a:p>
            <a:endParaRPr lang="en-US">
              <a:cs typeface="Calibri"/>
            </a:endParaRPr>
          </a:p>
          <a:p>
            <a:pPr marL="0" indent="0">
              <a:buNone/>
            </a:pPr>
            <a:r>
              <a:rPr lang="en-US" sz="2000" dirty="0">
                <a:cs typeface="Calibri"/>
              </a:rPr>
              <a:t>Vyse et al (2002) and UK Gov (2013)</a:t>
            </a:r>
          </a:p>
          <a:p>
            <a:pPr marL="0" indent="0">
              <a:buNone/>
            </a:pPr>
            <a:endParaRPr lang="en-US">
              <a:cs typeface="Calibri"/>
            </a:endParaRPr>
          </a:p>
        </p:txBody>
      </p:sp>
    </p:spTree>
    <p:extLst>
      <p:ext uri="{BB962C8B-B14F-4D97-AF65-F5344CB8AC3E}">
        <p14:creationId xmlns:p14="http://schemas.microsoft.com/office/powerpoint/2010/main" val="923784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DA302-45BE-4863-A468-52ADDD2F233D}"/>
              </a:ext>
            </a:extLst>
          </p:cNvPr>
          <p:cNvSpPr>
            <a:spLocks noGrp="1"/>
          </p:cNvSpPr>
          <p:nvPr>
            <p:ph type="title"/>
          </p:nvPr>
        </p:nvSpPr>
        <p:spPr/>
        <p:txBody>
          <a:bodyPr/>
          <a:lstStyle/>
          <a:p>
            <a:r>
              <a:rPr lang="en-US" sz="4000">
                <a:cs typeface="Calibri Light"/>
              </a:rPr>
              <a:t>Rubella - Outbreaks and Results (cont.)</a:t>
            </a:r>
          </a:p>
        </p:txBody>
      </p:sp>
      <p:sp>
        <p:nvSpPr>
          <p:cNvPr id="3" name="Content Placeholder 2">
            <a:extLst>
              <a:ext uri="{FF2B5EF4-FFF2-40B4-BE49-F238E27FC236}">
                <a16:creationId xmlns:a16="http://schemas.microsoft.com/office/drawing/2014/main" id="{C1F2F336-B7E5-404D-9C94-73617A17F89F}"/>
              </a:ext>
            </a:extLst>
          </p:cNvPr>
          <p:cNvSpPr>
            <a:spLocks noGrp="1"/>
          </p:cNvSpPr>
          <p:nvPr>
            <p:ph idx="1"/>
          </p:nvPr>
        </p:nvSpPr>
        <p:spPr/>
        <p:txBody>
          <a:bodyPr vert="horz" lIns="91440" tIns="45720" rIns="91440" bIns="45720" rtlCol="0" anchor="t">
            <a:normAutofit lnSpcReduction="10000"/>
          </a:bodyPr>
          <a:lstStyle/>
          <a:p>
            <a:r>
              <a:rPr lang="en-US" dirty="0">
                <a:cs typeface="Calibri"/>
              </a:rPr>
              <a:t>1989-1994 the majority of cases of congenital rubella syndrome were children of mothers who had migrated from countries without rubella vaccine </a:t>
            </a:r>
            <a:r>
              <a:rPr lang="en-GB" dirty="0">
                <a:cs typeface="Calibri"/>
              </a:rPr>
              <a:t>programmes</a:t>
            </a:r>
          </a:p>
          <a:p>
            <a:r>
              <a:rPr lang="en-US" dirty="0">
                <a:cs typeface="Calibri"/>
              </a:rPr>
              <a:t>1994 - MMR offered to all children aged 5-16 </a:t>
            </a:r>
          </a:p>
          <a:p>
            <a:r>
              <a:rPr lang="en-US" dirty="0">
                <a:cs typeface="Calibri"/>
              </a:rPr>
              <a:t>1996 - Outbreak occurred mainly in young adult males in universities and the military who had not been offered the vaccine</a:t>
            </a:r>
          </a:p>
          <a:p>
            <a:r>
              <a:rPr lang="en-US" dirty="0">
                <a:cs typeface="Calibri"/>
              </a:rPr>
              <a:t>2002 - Rubella regarded as an imported disease due to immigration and overseas travel</a:t>
            </a:r>
          </a:p>
          <a:p>
            <a:pPr marL="0" indent="0">
              <a:buNone/>
            </a:pPr>
            <a:endParaRPr lang="en-US">
              <a:cs typeface="Calibri"/>
            </a:endParaRPr>
          </a:p>
          <a:p>
            <a:pPr marL="0" indent="0">
              <a:buNone/>
            </a:pPr>
            <a:r>
              <a:rPr lang="en-US" sz="2000" dirty="0">
                <a:cs typeface="Calibri"/>
              </a:rPr>
              <a:t>(</a:t>
            </a:r>
            <a:r>
              <a:rPr lang="en-GB" sz="2000" dirty="0">
                <a:cs typeface="Calibri"/>
              </a:rPr>
              <a:t>Vyse</a:t>
            </a:r>
            <a:r>
              <a:rPr lang="en-US" sz="2000" dirty="0">
                <a:cs typeface="Calibri"/>
              </a:rPr>
              <a:t> et al, 2002)</a:t>
            </a:r>
          </a:p>
        </p:txBody>
      </p:sp>
    </p:spTree>
    <p:extLst>
      <p:ext uri="{BB962C8B-B14F-4D97-AF65-F5344CB8AC3E}">
        <p14:creationId xmlns:p14="http://schemas.microsoft.com/office/powerpoint/2010/main" val="8741381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835AEA15-1535-40E9-9F34-38176034651E}"/>
              </a:ext>
            </a:extLst>
          </p:cNvPr>
          <p:cNvGraphicFramePr>
            <a:graphicFrameLocks noGrp="1"/>
          </p:cNvGraphicFramePr>
          <p:nvPr>
            <p:extLst>
              <p:ext uri="{D42A27DB-BD31-4B8C-83A1-F6EECF244321}">
                <p14:modId xmlns:p14="http://schemas.microsoft.com/office/powerpoint/2010/main" val="3912109296"/>
              </p:ext>
            </p:extLst>
          </p:nvPr>
        </p:nvGraphicFramePr>
        <p:xfrm>
          <a:off x="1496785" y="1"/>
          <a:ext cx="8386621" cy="6281964"/>
        </p:xfrm>
        <a:graphic>
          <a:graphicData uri="http://schemas.openxmlformats.org/drawingml/2006/table">
            <a:tbl>
              <a:tblPr firstRow="1" bandRow="1">
                <a:tableStyleId>{5C22544A-7EE6-4342-B048-85BDC9FD1C3A}</a:tableStyleId>
              </a:tblPr>
              <a:tblGrid>
                <a:gridCol w="2138117">
                  <a:extLst>
                    <a:ext uri="{9D8B030D-6E8A-4147-A177-3AD203B41FA5}">
                      <a16:colId xmlns:a16="http://schemas.microsoft.com/office/drawing/2014/main" val="1511865301"/>
                    </a:ext>
                  </a:extLst>
                </a:gridCol>
                <a:gridCol w="2573736">
                  <a:extLst>
                    <a:ext uri="{9D8B030D-6E8A-4147-A177-3AD203B41FA5}">
                      <a16:colId xmlns:a16="http://schemas.microsoft.com/office/drawing/2014/main" val="2731010226"/>
                    </a:ext>
                  </a:extLst>
                </a:gridCol>
                <a:gridCol w="3674768">
                  <a:extLst>
                    <a:ext uri="{9D8B030D-6E8A-4147-A177-3AD203B41FA5}">
                      <a16:colId xmlns:a16="http://schemas.microsoft.com/office/drawing/2014/main" val="2252820999"/>
                    </a:ext>
                  </a:extLst>
                </a:gridCol>
              </a:tblGrid>
              <a:tr h="646974">
                <a:tc>
                  <a:txBody>
                    <a:bodyPr/>
                    <a:lstStyle/>
                    <a:p>
                      <a:pPr algn="ctr"/>
                      <a:r>
                        <a:rPr lang="en-GB">
                          <a:effectLst/>
                        </a:rPr>
                        <a:t>Year</a:t>
                      </a:r>
                    </a:p>
                  </a:txBody>
                  <a:tcPr marL="28575" marR="28575" marT="28575" marB="28575" anchor="ctr"/>
                </a:tc>
                <a:tc>
                  <a:txBody>
                    <a:bodyPr/>
                    <a:lstStyle/>
                    <a:p>
                      <a:pPr algn="ctr"/>
                      <a:r>
                        <a:rPr lang="en-GB">
                          <a:effectLst/>
                        </a:rPr>
                        <a:t>Number of laboratory-confirmed cases</a:t>
                      </a:r>
                    </a:p>
                  </a:txBody>
                  <a:tcPr marL="28575" marR="28575" marT="28575" marB="28575" anchor="ctr"/>
                </a:tc>
                <a:tc>
                  <a:txBody>
                    <a:bodyPr/>
                    <a:lstStyle/>
                    <a:p>
                      <a:pPr algn="ctr"/>
                      <a:r>
                        <a:rPr lang="en-GB">
                          <a:effectLst/>
                        </a:rPr>
                        <a:t>Rate of confirmed rubella per 100,000 population</a:t>
                      </a:r>
                    </a:p>
                  </a:txBody>
                  <a:tcPr marL="28575" marR="28575" marT="28575" marB="28575" anchor="ctr"/>
                </a:tc>
                <a:extLst>
                  <a:ext uri="{0D108BD9-81ED-4DB2-BD59-A6C34878D82A}">
                    <a16:rowId xmlns:a16="http://schemas.microsoft.com/office/drawing/2014/main" val="2338700920"/>
                  </a:ext>
                </a:extLst>
              </a:tr>
              <a:tr h="311512">
                <a:tc>
                  <a:txBody>
                    <a:bodyPr/>
                    <a:lstStyle/>
                    <a:p>
                      <a:pPr algn="ctr"/>
                      <a:r>
                        <a:rPr lang="en-GB">
                          <a:effectLst/>
                        </a:rPr>
                        <a:t>1996</a:t>
                      </a:r>
                    </a:p>
                  </a:txBody>
                  <a:tcPr marL="28575" marR="28575" marT="28575" marB="28575" anchor="ctr"/>
                </a:tc>
                <a:tc>
                  <a:txBody>
                    <a:bodyPr/>
                    <a:lstStyle/>
                    <a:p>
                      <a:pPr algn="ctr"/>
                      <a:r>
                        <a:rPr lang="en-GB">
                          <a:effectLst/>
                        </a:rPr>
                        <a:t>355</a:t>
                      </a:r>
                    </a:p>
                  </a:txBody>
                  <a:tcPr marL="28575" marR="28575" marT="28575" marB="28575" anchor="ctr"/>
                </a:tc>
                <a:tc>
                  <a:txBody>
                    <a:bodyPr/>
                    <a:lstStyle/>
                    <a:p>
                      <a:pPr algn="ctr"/>
                      <a:r>
                        <a:rPr lang="en-GB">
                          <a:effectLst/>
                        </a:rPr>
                        <a:t>12.3</a:t>
                      </a:r>
                    </a:p>
                  </a:txBody>
                  <a:tcPr marL="28575" marR="28575" marT="28575" marB="28575" anchor="ctr"/>
                </a:tc>
                <a:extLst>
                  <a:ext uri="{0D108BD9-81ED-4DB2-BD59-A6C34878D82A}">
                    <a16:rowId xmlns:a16="http://schemas.microsoft.com/office/drawing/2014/main" val="848968428"/>
                  </a:ext>
                </a:extLst>
              </a:tr>
              <a:tr h="303530">
                <a:tc>
                  <a:txBody>
                    <a:bodyPr/>
                    <a:lstStyle/>
                    <a:p>
                      <a:pPr algn="ctr"/>
                      <a:r>
                        <a:rPr lang="en-GB">
                          <a:effectLst/>
                        </a:rPr>
                        <a:t>1997</a:t>
                      </a:r>
                    </a:p>
                  </a:txBody>
                  <a:tcPr marL="28575" marR="28575" marT="28575" marB="28575" anchor="ctr"/>
                </a:tc>
                <a:tc>
                  <a:txBody>
                    <a:bodyPr/>
                    <a:lstStyle/>
                    <a:p>
                      <a:pPr algn="ctr"/>
                      <a:r>
                        <a:rPr lang="en-GB">
                          <a:effectLst/>
                        </a:rPr>
                        <a:t>4</a:t>
                      </a:r>
                    </a:p>
                  </a:txBody>
                  <a:tcPr marL="28575" marR="28575" marT="28575" marB="28575" anchor="ctr"/>
                </a:tc>
                <a:tc>
                  <a:txBody>
                    <a:bodyPr/>
                    <a:lstStyle/>
                    <a:p>
                      <a:pPr algn="ctr"/>
                      <a:r>
                        <a:rPr lang="en-GB">
                          <a:effectLst/>
                        </a:rPr>
                        <a:t>0.14</a:t>
                      </a:r>
                    </a:p>
                  </a:txBody>
                  <a:tcPr marL="28575" marR="28575" marT="28575" marB="28575" anchor="ctr"/>
                </a:tc>
                <a:extLst>
                  <a:ext uri="{0D108BD9-81ED-4DB2-BD59-A6C34878D82A}">
                    <a16:rowId xmlns:a16="http://schemas.microsoft.com/office/drawing/2014/main" val="2639951497"/>
                  </a:ext>
                </a:extLst>
              </a:tr>
              <a:tr h="303530">
                <a:tc>
                  <a:txBody>
                    <a:bodyPr/>
                    <a:lstStyle/>
                    <a:p>
                      <a:pPr algn="ctr"/>
                      <a:r>
                        <a:rPr lang="en-GB">
                          <a:effectLst/>
                        </a:rPr>
                        <a:t>1998</a:t>
                      </a:r>
                    </a:p>
                  </a:txBody>
                  <a:tcPr marL="28575" marR="28575" marT="28575" marB="28575" anchor="ctr"/>
                </a:tc>
                <a:tc>
                  <a:txBody>
                    <a:bodyPr/>
                    <a:lstStyle/>
                    <a:p>
                      <a:pPr algn="ctr"/>
                      <a:r>
                        <a:rPr lang="en-GB">
                          <a:effectLst/>
                        </a:rPr>
                        <a:t>2</a:t>
                      </a:r>
                    </a:p>
                  </a:txBody>
                  <a:tcPr marL="28575" marR="28575" marT="28575" marB="28575" anchor="ctr"/>
                </a:tc>
                <a:tc>
                  <a:txBody>
                    <a:bodyPr/>
                    <a:lstStyle/>
                    <a:p>
                      <a:pPr algn="ctr"/>
                      <a:r>
                        <a:rPr lang="en-GB">
                          <a:effectLst/>
                        </a:rPr>
                        <a:t>0.07</a:t>
                      </a:r>
                    </a:p>
                  </a:txBody>
                  <a:tcPr marL="28575" marR="28575" marT="28575" marB="28575" anchor="ctr"/>
                </a:tc>
                <a:extLst>
                  <a:ext uri="{0D108BD9-81ED-4DB2-BD59-A6C34878D82A}">
                    <a16:rowId xmlns:a16="http://schemas.microsoft.com/office/drawing/2014/main" val="1611411054"/>
                  </a:ext>
                </a:extLst>
              </a:tr>
              <a:tr h="303530">
                <a:tc>
                  <a:txBody>
                    <a:bodyPr/>
                    <a:lstStyle/>
                    <a:p>
                      <a:pPr algn="ctr"/>
                      <a:r>
                        <a:rPr lang="en-GB">
                          <a:effectLst/>
                        </a:rPr>
                        <a:t>1999</a:t>
                      </a:r>
                    </a:p>
                  </a:txBody>
                  <a:tcPr marL="28575" marR="28575" marT="28575" marB="28575" anchor="ctr"/>
                </a:tc>
                <a:tc>
                  <a:txBody>
                    <a:bodyPr/>
                    <a:lstStyle/>
                    <a:p>
                      <a:pPr algn="ctr"/>
                      <a:r>
                        <a:rPr lang="en-GB">
                          <a:effectLst/>
                        </a:rPr>
                        <a:t>3</a:t>
                      </a:r>
                    </a:p>
                  </a:txBody>
                  <a:tcPr marL="28575" marR="28575" marT="28575" marB="28575" anchor="ctr"/>
                </a:tc>
                <a:tc>
                  <a:txBody>
                    <a:bodyPr/>
                    <a:lstStyle/>
                    <a:p>
                      <a:pPr algn="ctr"/>
                      <a:r>
                        <a:rPr lang="en-GB">
                          <a:effectLst/>
                        </a:rPr>
                        <a:t>0.1</a:t>
                      </a:r>
                    </a:p>
                  </a:txBody>
                  <a:tcPr marL="28575" marR="28575" marT="28575" marB="28575" anchor="ctr"/>
                </a:tc>
                <a:extLst>
                  <a:ext uri="{0D108BD9-81ED-4DB2-BD59-A6C34878D82A}">
                    <a16:rowId xmlns:a16="http://schemas.microsoft.com/office/drawing/2014/main" val="1274100926"/>
                  </a:ext>
                </a:extLst>
              </a:tr>
              <a:tr h="303530">
                <a:tc>
                  <a:txBody>
                    <a:bodyPr/>
                    <a:lstStyle/>
                    <a:p>
                      <a:pPr algn="ctr"/>
                      <a:r>
                        <a:rPr lang="en-GB">
                          <a:effectLst/>
                        </a:rPr>
                        <a:t>2000</a:t>
                      </a:r>
                    </a:p>
                  </a:txBody>
                  <a:tcPr marL="28575" marR="28575" marT="28575" marB="28575" anchor="ctr"/>
                </a:tc>
                <a:tc>
                  <a:txBody>
                    <a:bodyPr/>
                    <a:lstStyle/>
                    <a:p>
                      <a:pPr algn="ctr"/>
                      <a:r>
                        <a:rPr lang="en-GB">
                          <a:effectLst/>
                        </a:rPr>
                        <a:t>1</a:t>
                      </a:r>
                    </a:p>
                  </a:txBody>
                  <a:tcPr marL="28575" marR="28575" marT="28575" marB="28575" anchor="ctr"/>
                </a:tc>
                <a:tc>
                  <a:txBody>
                    <a:bodyPr/>
                    <a:lstStyle/>
                    <a:p>
                      <a:pPr algn="ctr"/>
                      <a:r>
                        <a:rPr lang="en-GB">
                          <a:effectLst/>
                        </a:rPr>
                        <a:t>0.03</a:t>
                      </a:r>
                    </a:p>
                  </a:txBody>
                  <a:tcPr marL="28575" marR="28575" marT="28575" marB="28575" anchor="ctr"/>
                </a:tc>
                <a:extLst>
                  <a:ext uri="{0D108BD9-81ED-4DB2-BD59-A6C34878D82A}">
                    <a16:rowId xmlns:a16="http://schemas.microsoft.com/office/drawing/2014/main" val="3424479924"/>
                  </a:ext>
                </a:extLst>
              </a:tr>
              <a:tr h="303530">
                <a:tc>
                  <a:txBody>
                    <a:bodyPr/>
                    <a:lstStyle/>
                    <a:p>
                      <a:pPr algn="ctr"/>
                      <a:r>
                        <a:rPr lang="en-GB">
                          <a:effectLst/>
                        </a:rPr>
                        <a:t>2001</a:t>
                      </a:r>
                    </a:p>
                  </a:txBody>
                  <a:tcPr marL="28575" marR="28575" marT="28575" marB="28575" anchor="ctr"/>
                </a:tc>
                <a:tc>
                  <a:txBody>
                    <a:bodyPr/>
                    <a:lstStyle/>
                    <a:p>
                      <a:pPr algn="ctr"/>
                      <a:r>
                        <a:rPr lang="en-GB">
                          <a:effectLst/>
                        </a:rPr>
                        <a:t>4</a:t>
                      </a:r>
                    </a:p>
                  </a:txBody>
                  <a:tcPr marL="28575" marR="28575" marT="28575" marB="28575" anchor="ctr"/>
                </a:tc>
                <a:tc>
                  <a:txBody>
                    <a:bodyPr/>
                    <a:lstStyle/>
                    <a:p>
                      <a:pPr algn="ctr"/>
                      <a:r>
                        <a:rPr lang="en-GB">
                          <a:effectLst/>
                        </a:rPr>
                        <a:t>0.14</a:t>
                      </a:r>
                    </a:p>
                  </a:txBody>
                  <a:tcPr marL="28575" marR="28575" marT="28575" marB="28575" anchor="ctr"/>
                </a:tc>
                <a:extLst>
                  <a:ext uri="{0D108BD9-81ED-4DB2-BD59-A6C34878D82A}">
                    <a16:rowId xmlns:a16="http://schemas.microsoft.com/office/drawing/2014/main" val="2788154583"/>
                  </a:ext>
                </a:extLst>
              </a:tr>
              <a:tr h="303530">
                <a:tc>
                  <a:txBody>
                    <a:bodyPr/>
                    <a:lstStyle/>
                    <a:p>
                      <a:pPr algn="ctr"/>
                      <a:r>
                        <a:rPr lang="en-GB">
                          <a:effectLst/>
                        </a:rPr>
                        <a:t>2002</a:t>
                      </a:r>
                    </a:p>
                  </a:txBody>
                  <a:tcPr marL="28575" marR="28575" marT="28575" marB="28575" anchor="ctr"/>
                </a:tc>
                <a:tc>
                  <a:txBody>
                    <a:bodyPr/>
                    <a:lstStyle/>
                    <a:p>
                      <a:pPr algn="ctr"/>
                      <a:r>
                        <a:rPr lang="en-GB">
                          <a:effectLst/>
                        </a:rPr>
                        <a:t>0</a:t>
                      </a:r>
                    </a:p>
                  </a:txBody>
                  <a:tcPr marL="28575" marR="28575" marT="28575" marB="28575" anchor="ctr"/>
                </a:tc>
                <a:tc>
                  <a:txBody>
                    <a:bodyPr/>
                    <a:lstStyle/>
                    <a:p>
                      <a:pPr algn="ctr"/>
                      <a:r>
                        <a:rPr lang="en-GB">
                          <a:effectLst/>
                        </a:rPr>
                        <a:t>0</a:t>
                      </a:r>
                    </a:p>
                  </a:txBody>
                  <a:tcPr marL="28575" marR="28575" marT="28575" marB="28575" anchor="ctr"/>
                </a:tc>
                <a:extLst>
                  <a:ext uri="{0D108BD9-81ED-4DB2-BD59-A6C34878D82A}">
                    <a16:rowId xmlns:a16="http://schemas.microsoft.com/office/drawing/2014/main" val="2484310797"/>
                  </a:ext>
                </a:extLst>
              </a:tr>
              <a:tr h="303530">
                <a:tc>
                  <a:txBody>
                    <a:bodyPr/>
                    <a:lstStyle/>
                    <a:p>
                      <a:pPr algn="ctr"/>
                      <a:r>
                        <a:rPr lang="en-GB">
                          <a:effectLst/>
                        </a:rPr>
                        <a:t>2003</a:t>
                      </a:r>
                    </a:p>
                  </a:txBody>
                  <a:tcPr marL="28575" marR="28575" marT="28575" marB="28575" anchor="ctr"/>
                </a:tc>
                <a:tc>
                  <a:txBody>
                    <a:bodyPr/>
                    <a:lstStyle/>
                    <a:p>
                      <a:pPr algn="ctr"/>
                      <a:r>
                        <a:rPr lang="en-GB">
                          <a:effectLst/>
                        </a:rPr>
                        <a:t>2</a:t>
                      </a:r>
                    </a:p>
                  </a:txBody>
                  <a:tcPr marL="28575" marR="28575" marT="28575" marB="28575" anchor="ctr"/>
                </a:tc>
                <a:tc>
                  <a:txBody>
                    <a:bodyPr/>
                    <a:lstStyle/>
                    <a:p>
                      <a:pPr algn="ctr"/>
                      <a:r>
                        <a:rPr lang="en-GB">
                          <a:effectLst/>
                        </a:rPr>
                        <a:t>0.07</a:t>
                      </a:r>
                    </a:p>
                  </a:txBody>
                  <a:tcPr marL="28575" marR="28575" marT="28575" marB="28575" anchor="ctr"/>
                </a:tc>
                <a:extLst>
                  <a:ext uri="{0D108BD9-81ED-4DB2-BD59-A6C34878D82A}">
                    <a16:rowId xmlns:a16="http://schemas.microsoft.com/office/drawing/2014/main" val="4164935942"/>
                  </a:ext>
                </a:extLst>
              </a:tr>
              <a:tr h="303530">
                <a:tc>
                  <a:txBody>
                    <a:bodyPr/>
                    <a:lstStyle/>
                    <a:p>
                      <a:pPr algn="ctr"/>
                      <a:r>
                        <a:rPr lang="en-GB">
                          <a:effectLst/>
                        </a:rPr>
                        <a:t>2004</a:t>
                      </a:r>
                    </a:p>
                  </a:txBody>
                  <a:tcPr marL="28575" marR="28575" marT="28575" marB="28575" anchor="ctr"/>
                </a:tc>
                <a:tc>
                  <a:txBody>
                    <a:bodyPr/>
                    <a:lstStyle/>
                    <a:p>
                      <a:pPr algn="ctr"/>
                      <a:r>
                        <a:rPr lang="en-GB">
                          <a:effectLst/>
                        </a:rPr>
                        <a:t>0</a:t>
                      </a:r>
                    </a:p>
                  </a:txBody>
                  <a:tcPr marL="28575" marR="28575" marT="28575" marB="28575" anchor="ctr"/>
                </a:tc>
                <a:tc>
                  <a:txBody>
                    <a:bodyPr/>
                    <a:lstStyle/>
                    <a:p>
                      <a:pPr algn="ctr"/>
                      <a:r>
                        <a:rPr lang="en-GB">
                          <a:effectLst/>
                        </a:rPr>
                        <a:t>0</a:t>
                      </a:r>
                    </a:p>
                  </a:txBody>
                  <a:tcPr marL="28575" marR="28575" marT="28575" marB="28575" anchor="ctr"/>
                </a:tc>
                <a:extLst>
                  <a:ext uri="{0D108BD9-81ED-4DB2-BD59-A6C34878D82A}">
                    <a16:rowId xmlns:a16="http://schemas.microsoft.com/office/drawing/2014/main" val="3708919013"/>
                  </a:ext>
                </a:extLst>
              </a:tr>
              <a:tr h="303530">
                <a:tc>
                  <a:txBody>
                    <a:bodyPr/>
                    <a:lstStyle/>
                    <a:p>
                      <a:pPr algn="ctr"/>
                      <a:r>
                        <a:rPr lang="en-GB">
                          <a:effectLst/>
                        </a:rPr>
                        <a:t>2005</a:t>
                      </a:r>
                    </a:p>
                  </a:txBody>
                  <a:tcPr marL="28575" marR="28575" marT="28575" marB="28575" anchor="ctr"/>
                </a:tc>
                <a:tc>
                  <a:txBody>
                    <a:bodyPr/>
                    <a:lstStyle/>
                    <a:p>
                      <a:pPr algn="ctr"/>
                      <a:r>
                        <a:rPr lang="en-GB">
                          <a:effectLst/>
                        </a:rPr>
                        <a:t>2</a:t>
                      </a:r>
                    </a:p>
                  </a:txBody>
                  <a:tcPr marL="28575" marR="28575" marT="28575" marB="28575" anchor="ctr"/>
                </a:tc>
                <a:tc>
                  <a:txBody>
                    <a:bodyPr/>
                    <a:lstStyle/>
                    <a:p>
                      <a:pPr algn="ctr"/>
                      <a:r>
                        <a:rPr lang="en-GB">
                          <a:effectLst/>
                        </a:rPr>
                        <a:t>0.07</a:t>
                      </a:r>
                    </a:p>
                  </a:txBody>
                  <a:tcPr marL="28575" marR="28575" marT="28575" marB="28575" anchor="ctr"/>
                </a:tc>
                <a:extLst>
                  <a:ext uri="{0D108BD9-81ED-4DB2-BD59-A6C34878D82A}">
                    <a16:rowId xmlns:a16="http://schemas.microsoft.com/office/drawing/2014/main" val="2191065691"/>
                  </a:ext>
                </a:extLst>
              </a:tr>
              <a:tr h="303530">
                <a:tc>
                  <a:txBody>
                    <a:bodyPr/>
                    <a:lstStyle/>
                    <a:p>
                      <a:pPr algn="ctr"/>
                      <a:r>
                        <a:rPr lang="en-GB">
                          <a:effectLst/>
                        </a:rPr>
                        <a:t>2006</a:t>
                      </a:r>
                    </a:p>
                  </a:txBody>
                  <a:tcPr marL="28575" marR="28575" marT="28575" marB="28575" anchor="ctr"/>
                </a:tc>
                <a:tc>
                  <a:txBody>
                    <a:bodyPr/>
                    <a:lstStyle/>
                    <a:p>
                      <a:pPr algn="ctr"/>
                      <a:r>
                        <a:rPr lang="en-GB">
                          <a:effectLst/>
                        </a:rPr>
                        <a:t>0</a:t>
                      </a:r>
                    </a:p>
                  </a:txBody>
                  <a:tcPr marL="28575" marR="28575" marT="28575" marB="28575" anchor="ctr"/>
                </a:tc>
                <a:tc>
                  <a:txBody>
                    <a:bodyPr/>
                    <a:lstStyle/>
                    <a:p>
                      <a:pPr algn="ctr"/>
                      <a:r>
                        <a:rPr lang="en-GB">
                          <a:effectLst/>
                        </a:rPr>
                        <a:t>0</a:t>
                      </a:r>
                    </a:p>
                  </a:txBody>
                  <a:tcPr marL="28575" marR="28575" marT="28575" marB="28575" anchor="ctr"/>
                </a:tc>
                <a:extLst>
                  <a:ext uri="{0D108BD9-81ED-4DB2-BD59-A6C34878D82A}">
                    <a16:rowId xmlns:a16="http://schemas.microsoft.com/office/drawing/2014/main" val="1207425356"/>
                  </a:ext>
                </a:extLst>
              </a:tr>
              <a:tr h="303530">
                <a:tc>
                  <a:txBody>
                    <a:bodyPr/>
                    <a:lstStyle/>
                    <a:p>
                      <a:pPr algn="ctr"/>
                      <a:r>
                        <a:rPr lang="en-GB">
                          <a:effectLst/>
                        </a:rPr>
                        <a:t>2007</a:t>
                      </a:r>
                    </a:p>
                  </a:txBody>
                  <a:tcPr marL="28575" marR="28575" marT="28575" marB="28575" anchor="ctr"/>
                </a:tc>
                <a:tc>
                  <a:txBody>
                    <a:bodyPr/>
                    <a:lstStyle/>
                    <a:p>
                      <a:pPr algn="ctr"/>
                      <a:r>
                        <a:rPr lang="en-GB">
                          <a:effectLst/>
                        </a:rPr>
                        <a:t>0</a:t>
                      </a:r>
                    </a:p>
                  </a:txBody>
                  <a:tcPr marL="28575" marR="28575" marT="28575" marB="28575" anchor="ctr"/>
                </a:tc>
                <a:tc>
                  <a:txBody>
                    <a:bodyPr/>
                    <a:lstStyle/>
                    <a:p>
                      <a:pPr algn="ctr"/>
                      <a:r>
                        <a:rPr lang="en-GB">
                          <a:effectLst/>
                        </a:rPr>
                        <a:t>0</a:t>
                      </a:r>
                    </a:p>
                  </a:txBody>
                  <a:tcPr marL="28575" marR="28575" marT="28575" marB="28575" anchor="ctr"/>
                </a:tc>
                <a:extLst>
                  <a:ext uri="{0D108BD9-81ED-4DB2-BD59-A6C34878D82A}">
                    <a16:rowId xmlns:a16="http://schemas.microsoft.com/office/drawing/2014/main" val="3794096772"/>
                  </a:ext>
                </a:extLst>
              </a:tr>
              <a:tr h="303530">
                <a:tc>
                  <a:txBody>
                    <a:bodyPr/>
                    <a:lstStyle/>
                    <a:p>
                      <a:pPr algn="ctr"/>
                      <a:r>
                        <a:rPr lang="en-GB">
                          <a:effectLst/>
                        </a:rPr>
                        <a:t>2008</a:t>
                      </a:r>
                    </a:p>
                  </a:txBody>
                  <a:tcPr marL="28575" marR="28575" marT="28575" marB="28575" anchor="ctr"/>
                </a:tc>
                <a:tc>
                  <a:txBody>
                    <a:bodyPr/>
                    <a:lstStyle/>
                    <a:p>
                      <a:pPr algn="ctr"/>
                      <a:r>
                        <a:rPr lang="en-GB">
                          <a:effectLst/>
                        </a:rPr>
                        <a:t>0</a:t>
                      </a:r>
                    </a:p>
                  </a:txBody>
                  <a:tcPr marL="28575" marR="28575" marT="28575" marB="28575" anchor="ctr"/>
                </a:tc>
                <a:tc>
                  <a:txBody>
                    <a:bodyPr/>
                    <a:lstStyle/>
                    <a:p>
                      <a:pPr algn="ctr"/>
                      <a:r>
                        <a:rPr lang="en-GB">
                          <a:effectLst/>
                        </a:rPr>
                        <a:t>0</a:t>
                      </a:r>
                    </a:p>
                  </a:txBody>
                  <a:tcPr marL="28575" marR="28575" marT="28575" marB="28575" anchor="ctr"/>
                </a:tc>
                <a:extLst>
                  <a:ext uri="{0D108BD9-81ED-4DB2-BD59-A6C34878D82A}">
                    <a16:rowId xmlns:a16="http://schemas.microsoft.com/office/drawing/2014/main" val="490612027"/>
                  </a:ext>
                </a:extLst>
              </a:tr>
              <a:tr h="303530">
                <a:tc>
                  <a:txBody>
                    <a:bodyPr/>
                    <a:lstStyle/>
                    <a:p>
                      <a:pPr algn="ctr"/>
                      <a:r>
                        <a:rPr lang="en-GB">
                          <a:effectLst/>
                        </a:rPr>
                        <a:t>2009</a:t>
                      </a:r>
                    </a:p>
                  </a:txBody>
                  <a:tcPr marL="28575" marR="28575" marT="28575" marB="28575" anchor="ctr"/>
                </a:tc>
                <a:tc>
                  <a:txBody>
                    <a:bodyPr/>
                    <a:lstStyle/>
                    <a:p>
                      <a:pPr algn="ctr"/>
                      <a:r>
                        <a:rPr lang="en-GB">
                          <a:effectLst/>
                        </a:rPr>
                        <a:t>0</a:t>
                      </a:r>
                    </a:p>
                  </a:txBody>
                  <a:tcPr marL="28575" marR="28575" marT="28575" marB="28575" anchor="ctr"/>
                </a:tc>
                <a:tc>
                  <a:txBody>
                    <a:bodyPr/>
                    <a:lstStyle/>
                    <a:p>
                      <a:pPr algn="ctr"/>
                      <a:r>
                        <a:rPr lang="en-GB">
                          <a:effectLst/>
                        </a:rPr>
                        <a:t>0</a:t>
                      </a:r>
                    </a:p>
                  </a:txBody>
                  <a:tcPr marL="28575" marR="28575" marT="28575" marB="28575" anchor="ctr"/>
                </a:tc>
                <a:extLst>
                  <a:ext uri="{0D108BD9-81ED-4DB2-BD59-A6C34878D82A}">
                    <a16:rowId xmlns:a16="http://schemas.microsoft.com/office/drawing/2014/main" val="3615635594"/>
                  </a:ext>
                </a:extLst>
              </a:tr>
              <a:tr h="303530">
                <a:tc>
                  <a:txBody>
                    <a:bodyPr/>
                    <a:lstStyle/>
                    <a:p>
                      <a:pPr algn="ctr"/>
                      <a:r>
                        <a:rPr lang="en-GB">
                          <a:effectLst/>
                        </a:rPr>
                        <a:t>2010</a:t>
                      </a:r>
                    </a:p>
                  </a:txBody>
                  <a:tcPr marL="28575" marR="28575" marT="28575" marB="28575" anchor="ctr"/>
                </a:tc>
                <a:tc>
                  <a:txBody>
                    <a:bodyPr/>
                    <a:lstStyle/>
                    <a:p>
                      <a:pPr algn="ctr"/>
                      <a:r>
                        <a:rPr lang="en-GB">
                          <a:effectLst/>
                        </a:rPr>
                        <a:t>0</a:t>
                      </a:r>
                    </a:p>
                  </a:txBody>
                  <a:tcPr marL="28575" marR="28575" marT="28575" marB="28575" anchor="ctr"/>
                </a:tc>
                <a:tc>
                  <a:txBody>
                    <a:bodyPr/>
                    <a:lstStyle/>
                    <a:p>
                      <a:pPr algn="ctr"/>
                      <a:r>
                        <a:rPr lang="en-GB">
                          <a:effectLst/>
                        </a:rPr>
                        <a:t>0</a:t>
                      </a:r>
                    </a:p>
                  </a:txBody>
                  <a:tcPr marL="28575" marR="28575" marT="28575" marB="28575" anchor="ctr"/>
                </a:tc>
                <a:extLst>
                  <a:ext uri="{0D108BD9-81ED-4DB2-BD59-A6C34878D82A}">
                    <a16:rowId xmlns:a16="http://schemas.microsoft.com/office/drawing/2014/main" val="3098138132"/>
                  </a:ext>
                </a:extLst>
              </a:tr>
              <a:tr h="303530">
                <a:tc>
                  <a:txBody>
                    <a:bodyPr/>
                    <a:lstStyle/>
                    <a:p>
                      <a:pPr algn="ctr"/>
                      <a:r>
                        <a:rPr lang="en-GB"/>
                        <a:t>2011</a:t>
                      </a:r>
                    </a:p>
                  </a:txBody>
                  <a:tcPr marL="28575" marR="28575" marT="28575" marB="28575" anchor="ctr"/>
                </a:tc>
                <a:tc>
                  <a:txBody>
                    <a:bodyPr/>
                    <a:lstStyle/>
                    <a:p>
                      <a:pPr algn="ctr"/>
                      <a:r>
                        <a:rPr lang="en-GB"/>
                        <a:t>0</a:t>
                      </a:r>
                    </a:p>
                  </a:txBody>
                  <a:tcPr marL="28575" marR="28575" marT="28575" marB="28575" anchor="ctr"/>
                </a:tc>
                <a:tc>
                  <a:txBody>
                    <a:bodyPr/>
                    <a:lstStyle/>
                    <a:p>
                      <a:pPr algn="ctr"/>
                      <a:r>
                        <a:rPr lang="en-GB"/>
                        <a:t>0</a:t>
                      </a:r>
                    </a:p>
                  </a:txBody>
                  <a:tcPr marL="28575" marR="28575" marT="28575" marB="28575" anchor="ctr"/>
                </a:tc>
                <a:extLst>
                  <a:ext uri="{0D108BD9-81ED-4DB2-BD59-A6C34878D82A}">
                    <a16:rowId xmlns:a16="http://schemas.microsoft.com/office/drawing/2014/main" val="1833787295"/>
                  </a:ext>
                </a:extLst>
              </a:tr>
              <a:tr h="303530">
                <a:tc>
                  <a:txBody>
                    <a:bodyPr/>
                    <a:lstStyle/>
                    <a:p>
                      <a:pPr algn="ctr"/>
                      <a:r>
                        <a:rPr lang="en-GB"/>
                        <a:t>2012*</a:t>
                      </a:r>
                    </a:p>
                  </a:txBody>
                  <a:tcPr marL="28575" marR="28575" marT="28575" marB="28575" anchor="ctr"/>
                </a:tc>
                <a:tc>
                  <a:txBody>
                    <a:bodyPr/>
                    <a:lstStyle/>
                    <a:p>
                      <a:pPr algn="ctr"/>
                      <a:r>
                        <a:rPr lang="en-GB"/>
                        <a:t>0</a:t>
                      </a:r>
                    </a:p>
                  </a:txBody>
                  <a:tcPr marL="28575" marR="28575" marT="28575" marB="28575" anchor="ctr"/>
                </a:tc>
                <a:tc>
                  <a:txBody>
                    <a:bodyPr/>
                    <a:lstStyle/>
                    <a:p>
                      <a:pPr algn="ctr"/>
                      <a:r>
                        <a:rPr lang="en-GB"/>
                        <a:t>0</a:t>
                      </a:r>
                    </a:p>
                  </a:txBody>
                  <a:tcPr marL="28575" marR="28575" marT="28575" marB="28575" anchor="ctr"/>
                </a:tc>
                <a:extLst>
                  <a:ext uri="{0D108BD9-81ED-4DB2-BD59-A6C34878D82A}">
                    <a16:rowId xmlns:a16="http://schemas.microsoft.com/office/drawing/2014/main" val="1128157018"/>
                  </a:ext>
                </a:extLst>
              </a:tr>
            </a:tbl>
          </a:graphicData>
        </a:graphic>
      </p:graphicFrame>
      <p:sp>
        <p:nvSpPr>
          <p:cNvPr id="5" name="TextBox 4">
            <a:extLst>
              <a:ext uri="{FF2B5EF4-FFF2-40B4-BE49-F238E27FC236}">
                <a16:creationId xmlns:a16="http://schemas.microsoft.com/office/drawing/2014/main" id="{AACCF29F-AFF1-4615-9093-209BF57A7C3E}"/>
              </a:ext>
            </a:extLst>
          </p:cNvPr>
          <p:cNvSpPr txBox="1"/>
          <p:nvPr/>
        </p:nvSpPr>
        <p:spPr>
          <a:xfrm>
            <a:off x="587830" y="-110671"/>
            <a:ext cx="8703127"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a:cs typeface="Calibri"/>
            </a:endParaRPr>
          </a:p>
        </p:txBody>
      </p:sp>
      <p:sp>
        <p:nvSpPr>
          <p:cNvPr id="6" name="TextBox 5">
            <a:extLst>
              <a:ext uri="{FF2B5EF4-FFF2-40B4-BE49-F238E27FC236}">
                <a16:creationId xmlns:a16="http://schemas.microsoft.com/office/drawing/2014/main" id="{17098C28-19AC-4E6C-A7D7-CCCD87DF679F}"/>
              </a:ext>
            </a:extLst>
          </p:cNvPr>
          <p:cNvSpPr txBox="1"/>
          <p:nvPr/>
        </p:nvSpPr>
        <p:spPr>
          <a:xfrm>
            <a:off x="587827" y="6574970"/>
            <a:ext cx="11488059" cy="49244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US" sz="800" b="1" i="1" u="none" strike="noStrike">
                <a:solidFill>
                  <a:srgbClr val="000000"/>
                </a:solidFill>
                <a:latin typeface="Calibri"/>
              </a:rPr>
              <a:t>Source:</a:t>
            </a:r>
            <a:r>
              <a:rPr lang="en-US" sz="800" b="0" i="1" u="none" strike="noStrike">
                <a:solidFill>
                  <a:srgbClr val="000000"/>
                </a:solidFill>
                <a:latin typeface="Calibri"/>
              </a:rPr>
              <a:t> Health Protection Agency, December 2012 and </a:t>
            </a:r>
            <a:r>
              <a:rPr lang="en-US" sz="800" b="0" i="1" u="none" strike="noStrike">
                <a:latin typeface="Calibri"/>
                <a:hlinkClick r:id="rId2"/>
              </a:rPr>
              <a:t>http://www.hpa.org.uk/web/HPAweb&amp;HPAwebStandard/HPAweb_C/1195733752351</a:t>
            </a:r>
            <a:r>
              <a:rPr lang="en-US" sz="800" b="0" i="1" u="none" strike="noStrike">
                <a:solidFill>
                  <a:srgbClr val="000000"/>
                </a:solidFill>
                <a:latin typeface="Calibri"/>
              </a:rPr>
              <a:t> * data for 2012 as 30/11/2012. Numbers, particularly for 2012 may rise due to the delay in receiving some reports.   </a:t>
            </a:r>
            <a:r>
              <a:rPr lang="en-US" sz="800" b="0" i="0">
                <a:latin typeface="Calibri"/>
              </a:rPr>
              <a:t>​</a:t>
            </a:r>
          </a:p>
          <a:p>
            <a:pPr algn="l" rtl="0"/>
            <a:r>
              <a:rPr lang="en-US" b="0" i="0">
                <a:latin typeface="Calibri"/>
              </a:rPr>
              <a:t>​</a:t>
            </a:r>
            <a:endParaRPr lang="en-US">
              <a:cs typeface="Calibri"/>
            </a:endParaRPr>
          </a:p>
        </p:txBody>
      </p:sp>
    </p:spTree>
    <p:extLst>
      <p:ext uri="{BB962C8B-B14F-4D97-AF65-F5344CB8AC3E}">
        <p14:creationId xmlns:p14="http://schemas.microsoft.com/office/powerpoint/2010/main" val="12847988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screenshot of a cell phone&#10;&#10;Description generated with high confidence">
            <a:extLst>
              <a:ext uri="{FF2B5EF4-FFF2-40B4-BE49-F238E27FC236}">
                <a16:creationId xmlns:a16="http://schemas.microsoft.com/office/drawing/2014/main" id="{49EE347F-9548-479A-8132-E933B77E769B}"/>
              </a:ext>
            </a:extLst>
          </p:cNvPr>
          <p:cNvPicPr>
            <a:picLocks noChangeAspect="1"/>
          </p:cNvPicPr>
          <p:nvPr/>
        </p:nvPicPr>
        <p:blipFill rotWithShape="1">
          <a:blip r:embed="rId2"/>
          <a:srcRect r="1055" b="-2"/>
          <a:stretch/>
        </p:blipFill>
        <p:spPr>
          <a:xfrm>
            <a:off x="21" y="10"/>
            <a:ext cx="12337122" cy="6930561"/>
          </a:xfrm>
          <a:prstGeom prst="rect">
            <a:avLst/>
          </a:prstGeom>
        </p:spPr>
      </p:pic>
      <p:sp>
        <p:nvSpPr>
          <p:cNvPr id="4" name="TextBox 3">
            <a:extLst>
              <a:ext uri="{FF2B5EF4-FFF2-40B4-BE49-F238E27FC236}">
                <a16:creationId xmlns:a16="http://schemas.microsoft.com/office/drawing/2014/main" id="{BE8464E3-F84C-4C50-A8D4-EB3D625BEAC2}"/>
              </a:ext>
            </a:extLst>
          </p:cNvPr>
          <p:cNvSpPr txBox="1"/>
          <p:nvPr/>
        </p:nvSpPr>
        <p:spPr>
          <a:xfrm>
            <a:off x="977900" y="6529613"/>
            <a:ext cx="9292771"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GP Surveillance of Rubella in Wales </a:t>
            </a:r>
            <a:r>
              <a:rPr lang="en-US" sz="1100">
                <a:cs typeface="Calibri"/>
              </a:rPr>
              <a:t>(Public Health Wales Health Protection Division, 2017) </a:t>
            </a:r>
          </a:p>
        </p:txBody>
      </p:sp>
    </p:spTree>
    <p:extLst>
      <p:ext uri="{BB962C8B-B14F-4D97-AF65-F5344CB8AC3E}">
        <p14:creationId xmlns:p14="http://schemas.microsoft.com/office/powerpoint/2010/main" val="30903017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close up of a map&#10;&#10;Description generated with very high confidence">
            <a:extLst>
              <a:ext uri="{FF2B5EF4-FFF2-40B4-BE49-F238E27FC236}">
                <a16:creationId xmlns:a16="http://schemas.microsoft.com/office/drawing/2014/main" id="{5327B645-38C1-4214-ACD8-6A167E33CE9E}"/>
              </a:ext>
            </a:extLst>
          </p:cNvPr>
          <p:cNvPicPr>
            <a:picLocks noChangeAspect="1"/>
          </p:cNvPicPr>
          <p:nvPr/>
        </p:nvPicPr>
        <p:blipFill>
          <a:blip r:embed="rId2"/>
          <a:stretch>
            <a:fillRect/>
          </a:stretch>
        </p:blipFill>
        <p:spPr>
          <a:xfrm>
            <a:off x="1752032" y="468580"/>
            <a:ext cx="8538034" cy="5533592"/>
          </a:xfrm>
          <a:prstGeom prst="rect">
            <a:avLst/>
          </a:prstGeom>
        </p:spPr>
      </p:pic>
      <p:sp>
        <p:nvSpPr>
          <p:cNvPr id="4" name="TextBox 3">
            <a:extLst>
              <a:ext uri="{FF2B5EF4-FFF2-40B4-BE49-F238E27FC236}">
                <a16:creationId xmlns:a16="http://schemas.microsoft.com/office/drawing/2014/main" id="{32FAC60E-8B6D-46ED-A94A-5D53F82F0A68}"/>
              </a:ext>
            </a:extLst>
          </p:cNvPr>
          <p:cNvSpPr txBox="1"/>
          <p:nvPr/>
        </p:nvSpPr>
        <p:spPr>
          <a:xfrm>
            <a:off x="2738204" y="6135973"/>
            <a:ext cx="6490740"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cs typeface="Calibri"/>
              </a:rPr>
              <a:t>(Public Health Wales Health Protection Division, 2019)</a:t>
            </a:r>
          </a:p>
        </p:txBody>
      </p:sp>
    </p:spTree>
    <p:extLst>
      <p:ext uri="{BB962C8B-B14F-4D97-AF65-F5344CB8AC3E}">
        <p14:creationId xmlns:p14="http://schemas.microsoft.com/office/powerpoint/2010/main" val="39960834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ext, map&#10;&#10;Description generated with very high confidence">
            <a:extLst>
              <a:ext uri="{FF2B5EF4-FFF2-40B4-BE49-F238E27FC236}">
                <a16:creationId xmlns:a16="http://schemas.microsoft.com/office/drawing/2014/main" id="{605E9563-9A3F-4B8C-9FB8-D16DF2C5D977}"/>
              </a:ext>
            </a:extLst>
          </p:cNvPr>
          <p:cNvPicPr>
            <a:picLocks noChangeAspect="1"/>
          </p:cNvPicPr>
          <p:nvPr/>
        </p:nvPicPr>
        <p:blipFill>
          <a:blip r:embed="rId2"/>
          <a:stretch>
            <a:fillRect/>
          </a:stretch>
        </p:blipFill>
        <p:spPr>
          <a:xfrm>
            <a:off x="3776786" y="643467"/>
            <a:ext cx="4638428" cy="5571066"/>
          </a:xfrm>
          <a:prstGeom prst="rect">
            <a:avLst/>
          </a:prstGeom>
        </p:spPr>
      </p:pic>
    </p:spTree>
    <p:extLst>
      <p:ext uri="{BB962C8B-B14F-4D97-AF65-F5344CB8AC3E}">
        <p14:creationId xmlns:p14="http://schemas.microsoft.com/office/powerpoint/2010/main" val="4363527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47B60-AA51-43DB-9AC7-BD9978582323}"/>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D0763261-7CB6-48E9-B7AD-D67F8FB59230}"/>
              </a:ext>
            </a:extLst>
          </p:cNvPr>
          <p:cNvPicPr>
            <a:picLocks noGrp="1" noChangeAspect="1"/>
          </p:cNvPicPr>
          <p:nvPr>
            <p:ph idx="1"/>
          </p:nvPr>
        </p:nvPicPr>
        <p:blipFill>
          <a:blip r:embed="rId2"/>
          <a:stretch>
            <a:fillRect/>
          </a:stretch>
        </p:blipFill>
        <p:spPr>
          <a:xfrm>
            <a:off x="989467" y="1418886"/>
            <a:ext cx="9922781" cy="4529816"/>
          </a:xfrm>
          <a:prstGeom prst="rect">
            <a:avLst/>
          </a:prstGeom>
        </p:spPr>
      </p:pic>
      <p:sp>
        <p:nvSpPr>
          <p:cNvPr id="6" name="TextBox 5">
            <a:extLst>
              <a:ext uri="{FF2B5EF4-FFF2-40B4-BE49-F238E27FC236}">
                <a16:creationId xmlns:a16="http://schemas.microsoft.com/office/drawing/2014/main" id="{70205DF5-3923-4896-BFF9-E3610FFCF186}"/>
              </a:ext>
            </a:extLst>
          </p:cNvPr>
          <p:cNvSpPr txBox="1"/>
          <p:nvPr/>
        </p:nvSpPr>
        <p:spPr>
          <a:xfrm>
            <a:off x="986971" y="6393542"/>
            <a:ext cx="2743200" cy="30777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cs typeface="Calibri"/>
              </a:rPr>
              <a:t>(Tableau Public, 2019)</a:t>
            </a:r>
          </a:p>
        </p:txBody>
      </p:sp>
    </p:spTree>
    <p:extLst>
      <p:ext uri="{BB962C8B-B14F-4D97-AF65-F5344CB8AC3E}">
        <p14:creationId xmlns:p14="http://schemas.microsoft.com/office/powerpoint/2010/main" val="24639010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AC997-478F-45B4-A23A-F3DCA4EC92CA}"/>
              </a:ext>
            </a:extLst>
          </p:cNvPr>
          <p:cNvSpPr>
            <a:spLocks noGrp="1"/>
          </p:cNvSpPr>
          <p:nvPr>
            <p:ph type="title"/>
          </p:nvPr>
        </p:nvSpPr>
        <p:spPr/>
        <p:txBody>
          <a:bodyPr/>
          <a:lstStyle/>
          <a:p>
            <a:endParaRPr lang="en-US"/>
          </a:p>
        </p:txBody>
      </p:sp>
      <p:pic>
        <p:nvPicPr>
          <p:cNvPr id="4" name="Picture 4" descr="A picture containing screenshot&#10;&#10;Description generated with high confidence">
            <a:extLst>
              <a:ext uri="{FF2B5EF4-FFF2-40B4-BE49-F238E27FC236}">
                <a16:creationId xmlns:a16="http://schemas.microsoft.com/office/drawing/2014/main" id="{B02E985D-8D13-4601-BDAF-50806ADA5A91}"/>
              </a:ext>
            </a:extLst>
          </p:cNvPr>
          <p:cNvPicPr>
            <a:picLocks noGrp="1" noChangeAspect="1"/>
          </p:cNvPicPr>
          <p:nvPr>
            <p:ph idx="1"/>
          </p:nvPr>
        </p:nvPicPr>
        <p:blipFill>
          <a:blip r:embed="rId2"/>
          <a:stretch>
            <a:fillRect/>
          </a:stretch>
        </p:blipFill>
        <p:spPr>
          <a:xfrm>
            <a:off x="895802" y="1364228"/>
            <a:ext cx="10726966" cy="4757058"/>
          </a:xfrm>
          <a:prstGeom prst="rect">
            <a:avLst/>
          </a:prstGeom>
        </p:spPr>
      </p:pic>
      <p:sp>
        <p:nvSpPr>
          <p:cNvPr id="6" name="TextBox 5">
            <a:extLst>
              <a:ext uri="{FF2B5EF4-FFF2-40B4-BE49-F238E27FC236}">
                <a16:creationId xmlns:a16="http://schemas.microsoft.com/office/drawing/2014/main" id="{338CB792-24C6-4009-89D0-3ACF4109A664}"/>
              </a:ext>
            </a:extLst>
          </p:cNvPr>
          <p:cNvSpPr txBox="1"/>
          <p:nvPr/>
        </p:nvSpPr>
        <p:spPr>
          <a:xfrm>
            <a:off x="896257" y="6375399"/>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sz="1400" dirty="0"/>
              <a:t>Tableau Public, 2019)</a:t>
            </a:r>
            <a:endParaRPr lang="en-US" sz="1400" dirty="0">
              <a:cs typeface="Calibri"/>
            </a:endParaRPr>
          </a:p>
        </p:txBody>
      </p:sp>
    </p:spTree>
    <p:extLst>
      <p:ext uri="{BB962C8B-B14F-4D97-AF65-F5344CB8AC3E}">
        <p14:creationId xmlns:p14="http://schemas.microsoft.com/office/powerpoint/2010/main" val="31467502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F4249-FEA4-4149-A2A6-0861B0FADA62}"/>
              </a:ext>
            </a:extLst>
          </p:cNvPr>
          <p:cNvSpPr>
            <a:spLocks noGrp="1"/>
          </p:cNvSpPr>
          <p:nvPr>
            <p:ph type="title"/>
          </p:nvPr>
        </p:nvSpPr>
        <p:spPr>
          <a:xfrm>
            <a:off x="838200" y="365125"/>
            <a:ext cx="10515600" cy="1325563"/>
          </a:xfrm>
        </p:spPr>
        <p:txBody>
          <a:bodyPr/>
          <a:lstStyle/>
          <a:p>
            <a:endParaRPr lang="en-US"/>
          </a:p>
        </p:txBody>
      </p:sp>
      <p:pic>
        <p:nvPicPr>
          <p:cNvPr id="4" name="Picture 4" descr="A screenshot of a cell phone&#10;&#10;Description generated with very high confidence">
            <a:extLst>
              <a:ext uri="{FF2B5EF4-FFF2-40B4-BE49-F238E27FC236}">
                <a16:creationId xmlns:a16="http://schemas.microsoft.com/office/drawing/2014/main" id="{D13C32A4-FF69-40BB-B49F-31888681C17F}"/>
              </a:ext>
            </a:extLst>
          </p:cNvPr>
          <p:cNvPicPr>
            <a:picLocks noGrp="1" noChangeAspect="1"/>
          </p:cNvPicPr>
          <p:nvPr>
            <p:ph idx="1"/>
          </p:nvPr>
        </p:nvPicPr>
        <p:blipFill>
          <a:blip r:embed="rId2"/>
          <a:stretch>
            <a:fillRect/>
          </a:stretch>
        </p:blipFill>
        <p:spPr>
          <a:xfrm>
            <a:off x="869950" y="338477"/>
            <a:ext cx="9971314" cy="5983060"/>
          </a:xfrm>
          <a:prstGeom prst="rect">
            <a:avLst/>
          </a:prstGeom>
        </p:spPr>
      </p:pic>
      <p:sp>
        <p:nvSpPr>
          <p:cNvPr id="6" name="TextBox 5">
            <a:extLst>
              <a:ext uri="{FF2B5EF4-FFF2-40B4-BE49-F238E27FC236}">
                <a16:creationId xmlns:a16="http://schemas.microsoft.com/office/drawing/2014/main" id="{10853D88-7714-4734-A640-9D496073EB9E}"/>
              </a:ext>
            </a:extLst>
          </p:cNvPr>
          <p:cNvSpPr txBox="1"/>
          <p:nvPr/>
        </p:nvSpPr>
        <p:spPr>
          <a:xfrm>
            <a:off x="796471" y="6411685"/>
            <a:ext cx="2743200" cy="30777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cs typeface="Calibri"/>
              </a:rPr>
              <a:t>(Tableau Public , 2019)</a:t>
            </a:r>
          </a:p>
        </p:txBody>
      </p:sp>
    </p:spTree>
    <p:extLst>
      <p:ext uri="{BB962C8B-B14F-4D97-AF65-F5344CB8AC3E}">
        <p14:creationId xmlns:p14="http://schemas.microsoft.com/office/powerpoint/2010/main" val="19635072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41D99-DEF1-4E5F-B809-5D40782058F6}"/>
              </a:ext>
            </a:extLst>
          </p:cNvPr>
          <p:cNvSpPr>
            <a:spLocks noGrp="1"/>
          </p:cNvSpPr>
          <p:nvPr>
            <p:ph type="title"/>
          </p:nvPr>
        </p:nvSpPr>
        <p:spPr/>
        <p:txBody>
          <a:bodyPr/>
          <a:lstStyle/>
          <a:p>
            <a:r>
              <a:rPr lang="en-US">
                <a:cs typeface="Calibri Light"/>
              </a:rPr>
              <a:t>Rubella (Wales)</a:t>
            </a:r>
            <a:endParaRPr lang="en-US"/>
          </a:p>
        </p:txBody>
      </p:sp>
      <p:sp>
        <p:nvSpPr>
          <p:cNvPr id="3" name="Content Placeholder 2">
            <a:extLst>
              <a:ext uri="{FF2B5EF4-FFF2-40B4-BE49-F238E27FC236}">
                <a16:creationId xmlns:a16="http://schemas.microsoft.com/office/drawing/2014/main" id="{B93F2DEF-A436-4ECA-83DD-C1A0C840A2DC}"/>
              </a:ext>
            </a:extLst>
          </p:cNvPr>
          <p:cNvSpPr>
            <a:spLocks noGrp="1"/>
          </p:cNvSpPr>
          <p:nvPr>
            <p:ph idx="1"/>
          </p:nvPr>
        </p:nvSpPr>
        <p:spPr/>
        <p:txBody>
          <a:bodyPr vert="horz" lIns="91440" tIns="45720" rIns="91440" bIns="45720" rtlCol="0" anchor="t">
            <a:normAutofit/>
          </a:bodyPr>
          <a:lstStyle/>
          <a:p>
            <a:pPr marL="0" indent="0">
              <a:buNone/>
            </a:pPr>
            <a:r>
              <a:rPr lang="en-US" dirty="0">
                <a:cs typeface="Calibri" panose="020F0502020204030204"/>
              </a:rPr>
              <a:t>Public Health Wales (2017) identified that the number of cases of rubella in Wales between January 2000 – February 2017 was low with only 9 cases recorded due to the introduction of the MMR vaccine. Before the introduction of the rubella vaccine there were about 70 cases of congenital rubella syndrome (CRS) with about 10 times this number of CRS </a:t>
            </a:r>
            <a:r>
              <a:rPr lang="en-GB" dirty="0">
                <a:cs typeface="Calibri" panose="020F0502020204030204"/>
              </a:rPr>
              <a:t>foetus</a:t>
            </a:r>
            <a:r>
              <a:rPr lang="en-US" dirty="0">
                <a:cs typeface="Calibri" panose="020F0502020204030204"/>
              </a:rPr>
              <a:t> terminated</a:t>
            </a:r>
          </a:p>
          <a:p>
            <a:pPr marL="0" indent="0">
              <a:buNone/>
            </a:pPr>
            <a:endParaRPr lang="en-US" dirty="0">
              <a:cs typeface="Calibri" panose="020F0502020204030204"/>
            </a:endParaRPr>
          </a:p>
          <a:p>
            <a:pPr marL="0" indent="0">
              <a:buNone/>
            </a:pPr>
            <a:endParaRPr lang="en-US" dirty="0">
              <a:cs typeface="Calibri" panose="020F0502020204030204"/>
            </a:endParaRPr>
          </a:p>
          <a:p>
            <a:pPr marL="0" indent="0">
              <a:buNone/>
            </a:pPr>
            <a:endParaRPr lang="en-US" dirty="0">
              <a:cs typeface="Calibri" panose="020F0502020204030204"/>
            </a:endParaRPr>
          </a:p>
          <a:p>
            <a:pPr marL="0" indent="0">
              <a:buNone/>
            </a:pPr>
            <a:r>
              <a:rPr lang="en-US" sz="1800" dirty="0">
                <a:cs typeface="Calibri" panose="020F0502020204030204"/>
              </a:rPr>
              <a:t>Tookey, P. (2004)</a:t>
            </a:r>
          </a:p>
        </p:txBody>
      </p:sp>
    </p:spTree>
    <p:extLst>
      <p:ext uri="{BB962C8B-B14F-4D97-AF65-F5344CB8AC3E}">
        <p14:creationId xmlns:p14="http://schemas.microsoft.com/office/powerpoint/2010/main" val="2705604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3" descr="A screenshot of a cell phone&#10;&#10;Description generated with very high confidence">
            <a:extLst>
              <a:ext uri="{FF2B5EF4-FFF2-40B4-BE49-F238E27FC236}">
                <a16:creationId xmlns:a16="http://schemas.microsoft.com/office/drawing/2014/main" id="{96B3AE5C-391B-403D-B048-5D1B106D3B35}"/>
              </a:ext>
            </a:extLst>
          </p:cNvPr>
          <p:cNvPicPr>
            <a:picLocks noChangeAspect="1"/>
          </p:cNvPicPr>
          <p:nvPr/>
        </p:nvPicPr>
        <p:blipFill>
          <a:blip r:embed="rId2"/>
          <a:stretch>
            <a:fillRect/>
          </a:stretch>
        </p:blipFill>
        <p:spPr>
          <a:xfrm>
            <a:off x="1709333" y="643466"/>
            <a:ext cx="8773333" cy="5571067"/>
          </a:xfrm>
          <a:prstGeom prst="rect">
            <a:avLst/>
          </a:prstGeom>
        </p:spPr>
      </p:pic>
      <p:sp>
        <p:nvSpPr>
          <p:cNvPr id="15" name="TextBox 14">
            <a:extLst>
              <a:ext uri="{FF2B5EF4-FFF2-40B4-BE49-F238E27FC236}">
                <a16:creationId xmlns:a16="http://schemas.microsoft.com/office/drawing/2014/main" id="{E1B073AF-2432-4808-9B68-927B22F2E9D5}"/>
              </a:ext>
            </a:extLst>
          </p:cNvPr>
          <p:cNvSpPr txBox="1"/>
          <p:nvPr/>
        </p:nvSpPr>
        <p:spPr>
          <a:xfrm>
            <a:off x="1068614" y="6420756"/>
            <a:ext cx="2743200" cy="30777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cs typeface="Calibri"/>
              </a:rPr>
              <a:t>(UK Gov, (2013)</a:t>
            </a:r>
          </a:p>
        </p:txBody>
      </p:sp>
    </p:spTree>
    <p:extLst>
      <p:ext uri="{BB962C8B-B14F-4D97-AF65-F5344CB8AC3E}">
        <p14:creationId xmlns:p14="http://schemas.microsoft.com/office/powerpoint/2010/main" val="16519031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00A37-1DF4-4E05-83FE-8EAE3EA3E6C2}"/>
              </a:ext>
            </a:extLst>
          </p:cNvPr>
          <p:cNvSpPr>
            <a:spLocks noGrp="1"/>
          </p:cNvSpPr>
          <p:nvPr>
            <p:ph type="title"/>
          </p:nvPr>
        </p:nvSpPr>
        <p:spPr/>
        <p:txBody>
          <a:bodyPr/>
          <a:lstStyle/>
          <a:p>
            <a:r>
              <a:rPr lang="en-US">
                <a:cs typeface="Calibri Light"/>
              </a:rPr>
              <a:t>Summary</a:t>
            </a:r>
          </a:p>
        </p:txBody>
      </p:sp>
      <p:sp>
        <p:nvSpPr>
          <p:cNvPr id="3" name="Content Placeholder 2">
            <a:extLst>
              <a:ext uri="{FF2B5EF4-FFF2-40B4-BE49-F238E27FC236}">
                <a16:creationId xmlns:a16="http://schemas.microsoft.com/office/drawing/2014/main" id="{16C0E3A1-431F-4548-B0DD-EAB637748B73}"/>
              </a:ext>
            </a:extLst>
          </p:cNvPr>
          <p:cNvSpPr>
            <a:spLocks noGrp="1"/>
          </p:cNvSpPr>
          <p:nvPr>
            <p:ph idx="1"/>
          </p:nvPr>
        </p:nvSpPr>
        <p:spPr/>
        <p:txBody>
          <a:bodyPr vert="horz" lIns="91440" tIns="45720" rIns="91440" bIns="45720" rtlCol="0" anchor="t">
            <a:normAutofit/>
          </a:bodyPr>
          <a:lstStyle/>
          <a:p>
            <a:r>
              <a:rPr lang="en-US" dirty="0">
                <a:cs typeface="Calibri"/>
              </a:rPr>
              <a:t>Public Health Wales (2017), WHO (2018), Sense (2019) and NHS (2018) all agree that rubella is a preventable disease, while NHS Direct Wales (2019) further </a:t>
            </a:r>
            <a:r>
              <a:rPr lang="en-GB" dirty="0">
                <a:cs typeface="Calibri"/>
              </a:rPr>
              <a:t>recognise</a:t>
            </a:r>
            <a:r>
              <a:rPr lang="en-US" dirty="0">
                <a:cs typeface="Calibri"/>
              </a:rPr>
              <a:t> that most </a:t>
            </a:r>
            <a:r>
              <a:rPr lang="en-GB" dirty="0">
                <a:cs typeface="Calibri"/>
              </a:rPr>
              <a:t>occurrences</a:t>
            </a:r>
            <a:r>
              <a:rPr lang="en-US" dirty="0">
                <a:cs typeface="Calibri"/>
              </a:rPr>
              <a:t> of rubella occur in people arriving in the UK from countries with no </a:t>
            </a:r>
            <a:r>
              <a:rPr lang="en-GB" dirty="0">
                <a:cs typeface="Calibri"/>
              </a:rPr>
              <a:t>immunisation</a:t>
            </a:r>
            <a:r>
              <a:rPr lang="en-US" dirty="0">
                <a:cs typeface="Calibri"/>
              </a:rPr>
              <a:t> </a:t>
            </a:r>
            <a:r>
              <a:rPr lang="en-GB" dirty="0">
                <a:cs typeface="Calibri"/>
              </a:rPr>
              <a:t>programmes</a:t>
            </a:r>
          </a:p>
          <a:p>
            <a:r>
              <a:rPr lang="en-US" dirty="0">
                <a:cs typeface="Calibri"/>
              </a:rPr>
              <a:t>Sense (2019) state that since the MMR vaccine has been introduced the rubella virus has almost been eliminated and emphasis the importance of vaccination</a:t>
            </a:r>
          </a:p>
          <a:p>
            <a:endParaRPr lang="en-US">
              <a:cs typeface="Calibri"/>
            </a:endParaRPr>
          </a:p>
        </p:txBody>
      </p:sp>
    </p:spTree>
    <p:extLst>
      <p:ext uri="{BB962C8B-B14F-4D97-AF65-F5344CB8AC3E}">
        <p14:creationId xmlns:p14="http://schemas.microsoft.com/office/powerpoint/2010/main" val="13421018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A7D24-E1BA-40BF-8905-595C85394287}"/>
              </a:ext>
            </a:extLst>
          </p:cNvPr>
          <p:cNvSpPr>
            <a:spLocks noGrp="1"/>
          </p:cNvSpPr>
          <p:nvPr>
            <p:ph type="title"/>
          </p:nvPr>
        </p:nvSpPr>
        <p:spPr/>
        <p:txBody>
          <a:bodyPr/>
          <a:lstStyle/>
          <a:p>
            <a:r>
              <a:rPr lang="en-US">
                <a:cs typeface="Calibri Light"/>
              </a:rPr>
              <a:t>Summary (cont.)</a:t>
            </a:r>
            <a:endParaRPr lang="en-US"/>
          </a:p>
        </p:txBody>
      </p:sp>
      <p:sp>
        <p:nvSpPr>
          <p:cNvPr id="3" name="Content Placeholder 2">
            <a:extLst>
              <a:ext uri="{FF2B5EF4-FFF2-40B4-BE49-F238E27FC236}">
                <a16:creationId xmlns:a16="http://schemas.microsoft.com/office/drawing/2014/main" id="{FC98C960-82C8-4DDB-9D37-0B258DBD48C8}"/>
              </a:ext>
            </a:extLst>
          </p:cNvPr>
          <p:cNvSpPr>
            <a:spLocks noGrp="1"/>
          </p:cNvSpPr>
          <p:nvPr>
            <p:ph idx="1"/>
          </p:nvPr>
        </p:nvSpPr>
        <p:spPr/>
        <p:txBody>
          <a:bodyPr vert="horz" lIns="91440" tIns="45720" rIns="91440" bIns="45720" rtlCol="0" anchor="t">
            <a:normAutofit/>
          </a:bodyPr>
          <a:lstStyle/>
          <a:p>
            <a:r>
              <a:rPr lang="en-US" dirty="0">
                <a:cs typeface="Calibri"/>
              </a:rPr>
              <a:t>For the vaccination </a:t>
            </a:r>
            <a:r>
              <a:rPr lang="en-GB" dirty="0">
                <a:cs typeface="Calibri"/>
              </a:rPr>
              <a:t>programme</a:t>
            </a:r>
            <a:r>
              <a:rPr lang="en-US" dirty="0">
                <a:cs typeface="Calibri"/>
              </a:rPr>
              <a:t> to be effective there needs to be a high coverage of the vaccine which should be maintained as </a:t>
            </a:r>
            <a:r>
              <a:rPr lang="en-GB" dirty="0">
                <a:cs typeface="Calibri"/>
              </a:rPr>
              <a:t>insufficient</a:t>
            </a:r>
            <a:r>
              <a:rPr lang="en-US" dirty="0">
                <a:cs typeface="Calibri"/>
              </a:rPr>
              <a:t> coverage could result in an increase of cases of rubella (Vyse et al, 2002)</a:t>
            </a:r>
          </a:p>
          <a:p>
            <a:r>
              <a:rPr lang="en-US" dirty="0">
                <a:cs typeface="Calibri"/>
              </a:rPr>
              <a:t>Noah (2006) suggests that as diseases disappear due to effective vaccination people have become complacent and forget about the dangers of the disease and instead concentrate more on the non-</a:t>
            </a:r>
            <a:r>
              <a:rPr lang="en-GB" dirty="0">
                <a:cs typeface="Calibri"/>
              </a:rPr>
              <a:t>existent</a:t>
            </a:r>
            <a:r>
              <a:rPr lang="en-US" dirty="0">
                <a:cs typeface="Calibri"/>
              </a:rPr>
              <a:t> risks from vaccines rather than vaccine to control the spread of disease</a:t>
            </a:r>
            <a:endParaRPr lang="en-US" dirty="0"/>
          </a:p>
          <a:p>
            <a:endParaRPr lang="en-US">
              <a:cs typeface="Calibri"/>
            </a:endParaRPr>
          </a:p>
        </p:txBody>
      </p:sp>
    </p:spTree>
    <p:extLst>
      <p:ext uri="{BB962C8B-B14F-4D97-AF65-F5344CB8AC3E}">
        <p14:creationId xmlns:p14="http://schemas.microsoft.com/office/powerpoint/2010/main" val="11979759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5092A-FD57-4DB0-8196-D2C549651627}"/>
              </a:ext>
            </a:extLst>
          </p:cNvPr>
          <p:cNvSpPr>
            <a:spLocks noGrp="1"/>
          </p:cNvSpPr>
          <p:nvPr>
            <p:ph type="title"/>
          </p:nvPr>
        </p:nvSpPr>
        <p:spPr>
          <a:xfrm>
            <a:off x="838200" y="365125"/>
            <a:ext cx="10565567" cy="950809"/>
          </a:xfrm>
        </p:spPr>
        <p:txBody>
          <a:bodyPr>
            <a:normAutofit/>
          </a:bodyPr>
          <a:lstStyle/>
          <a:p>
            <a:r>
              <a:rPr lang="en-US" sz="3600">
                <a:cs typeface="Calibri Light"/>
              </a:rPr>
              <a:t>Reference List</a:t>
            </a:r>
            <a:endParaRPr lang="en-US" sz="3600"/>
          </a:p>
        </p:txBody>
      </p:sp>
      <p:sp>
        <p:nvSpPr>
          <p:cNvPr id="3" name="Content Placeholder 2">
            <a:extLst>
              <a:ext uri="{FF2B5EF4-FFF2-40B4-BE49-F238E27FC236}">
                <a16:creationId xmlns:a16="http://schemas.microsoft.com/office/drawing/2014/main" id="{12B50FAA-2F4D-426D-92F2-FC52CE7E3E10}"/>
              </a:ext>
            </a:extLst>
          </p:cNvPr>
          <p:cNvSpPr>
            <a:spLocks noGrp="1"/>
          </p:cNvSpPr>
          <p:nvPr>
            <p:ph idx="1"/>
          </p:nvPr>
        </p:nvSpPr>
        <p:spPr>
          <a:xfrm>
            <a:off x="838200" y="1226018"/>
            <a:ext cx="10403174" cy="5075862"/>
          </a:xfrm>
        </p:spPr>
        <p:txBody>
          <a:bodyPr vert="horz" lIns="91440" tIns="45720" rIns="91440" bIns="45720" rtlCol="0" anchor="t">
            <a:normAutofit fontScale="92500" lnSpcReduction="10000"/>
          </a:bodyPr>
          <a:lstStyle/>
          <a:p>
            <a:r>
              <a:rPr lang="en-US" sz="2000" dirty="0">
                <a:cs typeface="Calibri"/>
              </a:rPr>
              <a:t>Auferheide, A.C. and Rodrigues-Martin, C. (2011) Rubella. </a:t>
            </a:r>
            <a:r>
              <a:rPr lang="en-US" sz="2000" i="1" dirty="0">
                <a:cs typeface="Calibri"/>
              </a:rPr>
              <a:t>The Cambridge illustrated glossary of botanical terms.</a:t>
            </a:r>
            <a:r>
              <a:rPr lang="en-US" sz="2000" dirty="0">
                <a:cs typeface="Calibri"/>
              </a:rPr>
              <a:t> Cambridge: Cambridge University Press. Available at: https://search.credoreference.com/content/entry/cuphumpaleo/rubella/0?institutitonId=4588 (Accessed 13 February 2019)</a:t>
            </a:r>
          </a:p>
          <a:p>
            <a:r>
              <a:rPr lang="en-US" sz="2000" dirty="0">
                <a:cs typeface="Calibri"/>
              </a:rPr>
              <a:t>Banatvala, J. and Peckham, C. (2007) </a:t>
            </a:r>
            <a:r>
              <a:rPr lang="en-US" sz="2000" i="1" dirty="0">
                <a:cs typeface="Calibri"/>
              </a:rPr>
              <a:t>Rubella viruses – Perspectives in Medical Virology,15.</a:t>
            </a:r>
            <a:r>
              <a:rPr lang="en-US" sz="2000" dirty="0">
                <a:cs typeface="Calibri"/>
              </a:rPr>
              <a:t> Oxford: Elsvier</a:t>
            </a:r>
          </a:p>
          <a:p>
            <a:r>
              <a:rPr lang="en-US" sz="2000" dirty="0">
                <a:cs typeface="Calibri"/>
              </a:rPr>
              <a:t>BBC (2013) Wales measles epidemic prompts rubella outbreak warning. </a:t>
            </a:r>
            <a:r>
              <a:rPr lang="en-US" sz="2000" i="1" dirty="0">
                <a:cs typeface="Calibri"/>
              </a:rPr>
              <a:t>BBC News</a:t>
            </a:r>
            <a:r>
              <a:rPr lang="en-US" sz="2000" dirty="0">
                <a:cs typeface="Calibri"/>
              </a:rPr>
              <a:t>. 17th May. Available at: https://www.bbc.co.uk/news/uk-wales-22569279 (Accessed 28 February 2019)</a:t>
            </a:r>
          </a:p>
          <a:p>
            <a:r>
              <a:rPr lang="en-US" sz="2000" dirty="0">
                <a:cs typeface="Calibri"/>
              </a:rPr>
              <a:t>Communicable Diseases Conference (2018) </a:t>
            </a:r>
            <a:r>
              <a:rPr lang="en-US" sz="2000" i="1" dirty="0">
                <a:cs typeface="Calibri"/>
              </a:rPr>
              <a:t>Worldwide deaths due to infectious diseases.</a:t>
            </a:r>
            <a:r>
              <a:rPr lang="en-US" sz="2000" dirty="0">
                <a:cs typeface="Calibri"/>
              </a:rPr>
              <a:t> Available at: http://www.infectiousdiseasescongress.com/market-analysis (Accessed 8 March 2019)</a:t>
            </a:r>
          </a:p>
          <a:p>
            <a:r>
              <a:rPr lang="en-US" sz="2000" dirty="0">
                <a:cs typeface="Calibri"/>
              </a:rPr>
              <a:t>Ditum, S. (2013) Swansea measles outbreak: was MMR scare in local press to blame? </a:t>
            </a:r>
            <a:r>
              <a:rPr lang="en-US" sz="2000" i="1" dirty="0">
                <a:cs typeface="Calibri"/>
              </a:rPr>
              <a:t>The Guardian.</a:t>
            </a:r>
            <a:r>
              <a:rPr lang="en-US" sz="2000" dirty="0">
                <a:cs typeface="Calibri"/>
              </a:rPr>
              <a:t> 19th April. Available at: </a:t>
            </a:r>
            <a:r>
              <a:rPr lang="en-US" sz="2000" dirty="0">
                <a:solidFill>
                  <a:schemeClr val="tx1">
                    <a:lumMod val="95000"/>
                    <a:lumOff val="5000"/>
                  </a:schemeClr>
                </a:solidFill>
                <a:cs typeface="Calibri"/>
              </a:rPr>
              <a:t>https://www.theguardian.com/commentisfree/2013/apr/19/swansea-measles-local-anti-mmr-stories </a:t>
            </a:r>
            <a:r>
              <a:rPr lang="en-US" sz="2000" dirty="0">
                <a:cs typeface="Calibri"/>
              </a:rPr>
              <a:t>(Accessed 1 March 2019)</a:t>
            </a:r>
          </a:p>
          <a:p>
            <a:r>
              <a:rPr lang="en-US" sz="2000" dirty="0">
                <a:cs typeface="Calibri"/>
              </a:rPr>
              <a:t>Gov.uk (2019) </a:t>
            </a:r>
            <a:r>
              <a:rPr lang="en-US" sz="2000" i="1" dirty="0">
                <a:cs typeface="Calibri"/>
              </a:rPr>
              <a:t>Rubella (German Measles): guidance, data and analysis. </a:t>
            </a:r>
            <a:r>
              <a:rPr lang="en-US" sz="2000" dirty="0">
                <a:cs typeface="Calibri"/>
              </a:rPr>
              <a:t>Available at: https://www.gov.uk/government/collections/rubella-german-measles-guidance-data-and-analysis#contents (Accessed 6 February 2019)</a:t>
            </a:r>
          </a:p>
          <a:p>
            <a:pPr marL="0" indent="0">
              <a:buNone/>
            </a:pPr>
            <a:endParaRPr lang="en-US" sz="2000">
              <a:cs typeface="Calibri"/>
            </a:endParaRPr>
          </a:p>
          <a:p>
            <a:endParaRPr lang="en-US" sz="2000">
              <a:cs typeface="Calibri"/>
            </a:endParaRPr>
          </a:p>
        </p:txBody>
      </p:sp>
    </p:spTree>
    <p:extLst>
      <p:ext uri="{BB962C8B-B14F-4D97-AF65-F5344CB8AC3E}">
        <p14:creationId xmlns:p14="http://schemas.microsoft.com/office/powerpoint/2010/main" val="2513499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84E31-5C77-427A-B14A-993764CC1FC0}"/>
              </a:ext>
            </a:extLst>
          </p:cNvPr>
          <p:cNvSpPr>
            <a:spLocks noGrp="1"/>
          </p:cNvSpPr>
          <p:nvPr>
            <p:ph type="title"/>
          </p:nvPr>
        </p:nvSpPr>
        <p:spPr>
          <a:xfrm>
            <a:off x="875675" y="190240"/>
            <a:ext cx="10428158" cy="825892"/>
          </a:xfrm>
        </p:spPr>
        <p:txBody>
          <a:bodyPr>
            <a:normAutofit/>
          </a:bodyPr>
          <a:lstStyle/>
          <a:p>
            <a:r>
              <a:rPr lang="en-US" sz="3600">
                <a:cs typeface="Calibri Light"/>
              </a:rPr>
              <a:t>Reference List (cont.)</a:t>
            </a:r>
          </a:p>
        </p:txBody>
      </p:sp>
      <p:sp>
        <p:nvSpPr>
          <p:cNvPr id="3" name="Content Placeholder 2">
            <a:extLst>
              <a:ext uri="{FF2B5EF4-FFF2-40B4-BE49-F238E27FC236}">
                <a16:creationId xmlns:a16="http://schemas.microsoft.com/office/drawing/2014/main" id="{40ACAF1A-F006-43E1-8963-991BC0DECE38}"/>
              </a:ext>
            </a:extLst>
          </p:cNvPr>
          <p:cNvSpPr>
            <a:spLocks noGrp="1"/>
          </p:cNvSpPr>
          <p:nvPr>
            <p:ph idx="1"/>
          </p:nvPr>
        </p:nvSpPr>
        <p:spPr>
          <a:xfrm>
            <a:off x="875675" y="1076117"/>
            <a:ext cx="10378191" cy="5138321"/>
          </a:xfrm>
        </p:spPr>
        <p:txBody>
          <a:bodyPr vert="horz" lIns="91440" tIns="45720" rIns="91440" bIns="45720" rtlCol="0" anchor="t">
            <a:normAutofit/>
          </a:bodyPr>
          <a:lstStyle/>
          <a:p>
            <a:r>
              <a:rPr lang="en-US" sz="2000" dirty="0">
                <a:cs typeface="Calibri"/>
              </a:rPr>
              <a:t>Hawker, R., </a:t>
            </a:r>
            <a:r>
              <a:rPr lang="en-US" sz="2000" dirty="0" err="1">
                <a:cs typeface="Calibri"/>
              </a:rPr>
              <a:t>Begg</a:t>
            </a:r>
            <a:r>
              <a:rPr lang="en-US" sz="2000" dirty="0">
                <a:cs typeface="Calibri"/>
              </a:rPr>
              <a:t>, N., </a:t>
            </a:r>
            <a:r>
              <a:rPr lang="en-US" sz="2000" dirty="0" err="1">
                <a:cs typeface="Calibri"/>
              </a:rPr>
              <a:t>Reintjes</a:t>
            </a:r>
            <a:r>
              <a:rPr lang="en-US" sz="2000" dirty="0">
                <a:cs typeface="Calibri"/>
              </a:rPr>
              <a:t>, R., </a:t>
            </a:r>
            <a:r>
              <a:rPr lang="en-US" sz="2000" dirty="0" err="1">
                <a:cs typeface="Calibri"/>
              </a:rPr>
              <a:t>Ekdahl</a:t>
            </a:r>
            <a:r>
              <a:rPr lang="en-US" sz="2000" dirty="0">
                <a:cs typeface="Calibri"/>
              </a:rPr>
              <a:t>, K., </a:t>
            </a:r>
            <a:r>
              <a:rPr lang="en-US" sz="2000" dirty="0" err="1">
                <a:cs typeface="Calibri"/>
              </a:rPr>
              <a:t>Edeghere</a:t>
            </a:r>
            <a:r>
              <a:rPr lang="en-US" sz="2000" dirty="0">
                <a:cs typeface="Calibri"/>
              </a:rPr>
              <a:t>, O. And Van </a:t>
            </a:r>
            <a:r>
              <a:rPr lang="en-US" sz="2000" dirty="0" err="1">
                <a:cs typeface="Calibri"/>
              </a:rPr>
              <a:t>Steenbergen</a:t>
            </a:r>
            <a:r>
              <a:rPr lang="en-US" sz="2000" dirty="0">
                <a:cs typeface="Calibri"/>
              </a:rPr>
              <a:t>, J. (2019) </a:t>
            </a:r>
            <a:r>
              <a:rPr lang="en-US" sz="2000" i="1" dirty="0">
                <a:cs typeface="Calibri"/>
              </a:rPr>
              <a:t>Communicable Disease Control and Health Protection Handbook. </a:t>
            </a:r>
            <a:r>
              <a:rPr lang="en-US" sz="2000" dirty="0">
                <a:cs typeface="Calibri"/>
              </a:rPr>
              <a:t>4th Ed. Chichester: John Wiley &amp; Sons</a:t>
            </a:r>
          </a:p>
          <a:p>
            <a:r>
              <a:rPr lang="en-US" sz="2000" dirty="0">
                <a:cs typeface="Calibri"/>
              </a:rPr>
              <a:t>Healthline (2019) </a:t>
            </a:r>
            <a:r>
              <a:rPr lang="en-US" sz="2000" i="1" dirty="0">
                <a:cs typeface="Calibri"/>
              </a:rPr>
              <a:t>German measles, Rubella.</a:t>
            </a:r>
            <a:r>
              <a:rPr lang="en-US" sz="2000" dirty="0">
                <a:cs typeface="Calibri"/>
              </a:rPr>
              <a:t> Available at: https://www.healthline.com/health/rubella#prevention (Accessed 21 February 2019)</a:t>
            </a:r>
          </a:p>
          <a:p>
            <a:r>
              <a:rPr lang="en-US" sz="2000" dirty="0">
                <a:cs typeface="Calibri"/>
              </a:rPr>
              <a:t>Healthool (2013) </a:t>
            </a:r>
            <a:r>
              <a:rPr lang="en-US" sz="2000" i="1" dirty="0">
                <a:cs typeface="Calibri"/>
              </a:rPr>
              <a:t>German Measles - Pictures, symptoms, causes, treatment. </a:t>
            </a:r>
            <a:r>
              <a:rPr lang="en-US" sz="2000" dirty="0">
                <a:cs typeface="Calibri"/>
              </a:rPr>
              <a:t>Available at: http://healthoolcom./wp-content/uploads/2013/08/german-measles-pictures-2.jpg (Accessed 21 February 2019)</a:t>
            </a:r>
          </a:p>
          <a:p>
            <a:r>
              <a:rPr lang="en-US" sz="2000" dirty="0">
                <a:cs typeface="Calibri"/>
              </a:rPr>
              <a:t>McWatt, J. (2013) Health officials warn of possible rubella outbreak as concerns continue about MMR vaccination rates. </a:t>
            </a:r>
            <a:r>
              <a:rPr lang="en-US" sz="2000" i="1" dirty="0">
                <a:cs typeface="Calibri"/>
              </a:rPr>
              <a:t>Wales Online.</a:t>
            </a:r>
            <a:r>
              <a:rPr lang="en-US" sz="2000" dirty="0">
                <a:cs typeface="Calibri"/>
              </a:rPr>
              <a:t> 7th May. Available at: https://www.walesonline.co.uk/news/wales-news/health-officials-warn-possible-rubella-3867380 (Accessed 28 February 2019)</a:t>
            </a:r>
          </a:p>
          <a:p>
            <a:r>
              <a:rPr lang="en-US" sz="2000" dirty="0">
                <a:cs typeface="Calibri"/>
              </a:rPr>
              <a:t>Meikle, J. (2011) MMR vaccine take-up on the rise after declining for years. </a:t>
            </a:r>
            <a:r>
              <a:rPr lang="en-US" sz="2000" i="1" dirty="0">
                <a:cs typeface="Calibri"/>
              </a:rPr>
              <a:t>The Guardian. </a:t>
            </a:r>
            <a:r>
              <a:rPr lang="en-US" sz="2000" dirty="0">
                <a:cs typeface="Calibri"/>
              </a:rPr>
              <a:t>26th July. Available at: https://www.theguardian.com/society/2011/jul/26/mmr-vaccine-take-up-rise (Accessed 1 March 2019)</a:t>
            </a:r>
          </a:p>
          <a:p>
            <a:endParaRPr lang="en-US" sz="2000">
              <a:cs typeface="Calibri"/>
            </a:endParaRPr>
          </a:p>
        </p:txBody>
      </p:sp>
    </p:spTree>
    <p:extLst>
      <p:ext uri="{BB962C8B-B14F-4D97-AF65-F5344CB8AC3E}">
        <p14:creationId xmlns:p14="http://schemas.microsoft.com/office/powerpoint/2010/main" val="14247462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A9E95-0EF9-4773-A429-2AB565A2D2B4}"/>
              </a:ext>
            </a:extLst>
          </p:cNvPr>
          <p:cNvSpPr>
            <a:spLocks noGrp="1"/>
          </p:cNvSpPr>
          <p:nvPr>
            <p:ph type="title"/>
          </p:nvPr>
        </p:nvSpPr>
        <p:spPr>
          <a:xfrm>
            <a:off x="838200" y="365125"/>
            <a:ext cx="10603042" cy="900842"/>
          </a:xfrm>
        </p:spPr>
        <p:txBody>
          <a:bodyPr>
            <a:normAutofit/>
          </a:bodyPr>
          <a:lstStyle/>
          <a:p>
            <a:r>
              <a:rPr lang="en-US" sz="4000">
                <a:cs typeface="Calibri Light"/>
              </a:rPr>
              <a:t>Reference List (cont.)</a:t>
            </a:r>
            <a:endParaRPr lang="en-US" sz="4000"/>
          </a:p>
        </p:txBody>
      </p:sp>
      <p:sp>
        <p:nvSpPr>
          <p:cNvPr id="3" name="Content Placeholder 2">
            <a:extLst>
              <a:ext uri="{FF2B5EF4-FFF2-40B4-BE49-F238E27FC236}">
                <a16:creationId xmlns:a16="http://schemas.microsoft.com/office/drawing/2014/main" id="{A8AEA0AF-6CBC-4EFE-AE50-9952FA218730}"/>
              </a:ext>
            </a:extLst>
          </p:cNvPr>
          <p:cNvSpPr>
            <a:spLocks noGrp="1"/>
          </p:cNvSpPr>
          <p:nvPr>
            <p:ph idx="1"/>
          </p:nvPr>
        </p:nvSpPr>
        <p:spPr>
          <a:xfrm>
            <a:off x="888167" y="1176051"/>
            <a:ext cx="10653009" cy="5188288"/>
          </a:xfrm>
        </p:spPr>
        <p:txBody>
          <a:bodyPr vert="horz" lIns="91440" tIns="45720" rIns="91440" bIns="45720" rtlCol="0" anchor="t">
            <a:normAutofit/>
          </a:bodyPr>
          <a:lstStyle/>
          <a:p>
            <a:r>
              <a:rPr lang="en-US" sz="2000" dirty="0">
                <a:cs typeface="Calibri"/>
              </a:rPr>
              <a:t>Merriam-Webster (2019) </a:t>
            </a:r>
            <a:r>
              <a:rPr lang="en-US" sz="2000" i="1" dirty="0">
                <a:cs typeface="Calibri"/>
              </a:rPr>
              <a:t>Communicable disease.</a:t>
            </a:r>
            <a:r>
              <a:rPr lang="en-US" sz="2000" dirty="0">
                <a:cs typeface="Calibri"/>
              </a:rPr>
              <a:t> Available at: https://www.merriam-webster.com/medical/communicable%20disease (Accessed 6 February 2019)</a:t>
            </a:r>
          </a:p>
          <a:p>
            <a:r>
              <a:rPr lang="en-US" sz="2000" dirty="0">
                <a:cs typeface="Calibri"/>
              </a:rPr>
              <a:t>NHS (2018) </a:t>
            </a:r>
            <a:r>
              <a:rPr lang="en-US" sz="2000" i="1" dirty="0">
                <a:cs typeface="Calibri"/>
              </a:rPr>
              <a:t>Rubella (german measles).</a:t>
            </a:r>
            <a:r>
              <a:rPr lang="en-US" sz="2000" dirty="0">
                <a:cs typeface="Calibri"/>
              </a:rPr>
              <a:t> Available at: https://www.nhs.uk/conditions/rubella (Accessed 3 March 2019) </a:t>
            </a:r>
          </a:p>
          <a:p>
            <a:r>
              <a:rPr lang="en-US" sz="2000" dirty="0">
                <a:cs typeface="Calibri"/>
              </a:rPr>
              <a:t>NHS Direct Wales (2019) </a:t>
            </a:r>
            <a:r>
              <a:rPr lang="en-US" sz="2000" i="1" dirty="0">
                <a:cs typeface="Calibri"/>
              </a:rPr>
              <a:t>Rubella. </a:t>
            </a:r>
            <a:r>
              <a:rPr lang="en-US" sz="2000" dirty="0">
                <a:cs typeface="Calibri"/>
              </a:rPr>
              <a:t>Available at: https://www.nhsdirect.wales.nhs.uk/encyclopaedia/r/article/rubella (Accessed 3 March 2019)</a:t>
            </a:r>
          </a:p>
          <a:p>
            <a:r>
              <a:rPr lang="en-US" sz="2000" dirty="0">
                <a:cs typeface="Calibri"/>
              </a:rPr>
              <a:t>NHS.UK (2018) </a:t>
            </a:r>
            <a:r>
              <a:rPr lang="en-US" sz="2000" i="1" dirty="0">
                <a:cs typeface="Calibri"/>
              </a:rPr>
              <a:t>Vaccinations - MMR vaccine.</a:t>
            </a:r>
            <a:r>
              <a:rPr lang="en-US" sz="2000" dirty="0">
                <a:cs typeface="Calibri"/>
              </a:rPr>
              <a:t> Available at: https://www.nhs.uk/conditions/vaccinations/mmr-vaccine/ (Accessed 21 February 2019)</a:t>
            </a:r>
          </a:p>
          <a:p>
            <a:r>
              <a:rPr lang="en-US" sz="2000" dirty="0">
                <a:cs typeface="Calibri"/>
              </a:rPr>
              <a:t>Noah, N. (2006) </a:t>
            </a:r>
            <a:r>
              <a:rPr lang="en-US" sz="2000" i="1" dirty="0">
                <a:cs typeface="Calibri"/>
              </a:rPr>
              <a:t>Controlling Communicable Disease.</a:t>
            </a:r>
            <a:r>
              <a:rPr lang="en-US" sz="2000" dirty="0">
                <a:cs typeface="Calibri"/>
              </a:rPr>
              <a:t> Maidenhead: Open University Press</a:t>
            </a:r>
          </a:p>
          <a:p>
            <a:r>
              <a:rPr lang="en-US" sz="2000" dirty="0">
                <a:cs typeface="Calibri"/>
              </a:rPr>
              <a:t>Public Health Wales (2017) </a:t>
            </a:r>
            <a:r>
              <a:rPr lang="en-US" sz="2000" i="1" dirty="0">
                <a:cs typeface="Calibri"/>
              </a:rPr>
              <a:t>Rubella (German Measles).</a:t>
            </a:r>
            <a:r>
              <a:rPr lang="en-US" sz="2000" dirty="0">
                <a:cs typeface="Calibri"/>
              </a:rPr>
              <a:t> Available at: http://ww.wales.nhs.uk/siteplus/888/page143791 (Accessed 28 February 2019)</a:t>
            </a:r>
          </a:p>
          <a:p>
            <a:r>
              <a:rPr lang="en-US" sz="2000" dirty="0">
                <a:cs typeface="Calibri"/>
              </a:rPr>
              <a:t>Public Health Wales (2017) </a:t>
            </a:r>
            <a:r>
              <a:rPr lang="en-US" sz="2000" i="1" dirty="0">
                <a:cs typeface="Calibri"/>
              </a:rPr>
              <a:t>Rubella in Wales 1996 - 2012.</a:t>
            </a:r>
            <a:r>
              <a:rPr lang="en-US" sz="2000" dirty="0">
                <a:cs typeface="Calibri"/>
              </a:rPr>
              <a:t> Available at: http://www.wales.nhs.uk/sites3/page.cfm?orgid=457&amp;pid-2542 (Accessed 1 March 2019)</a:t>
            </a:r>
            <a:endParaRPr lang="en-US" sz="2000" i="1" dirty="0">
              <a:cs typeface="Calibri"/>
            </a:endParaRPr>
          </a:p>
        </p:txBody>
      </p:sp>
    </p:spTree>
    <p:extLst>
      <p:ext uri="{BB962C8B-B14F-4D97-AF65-F5344CB8AC3E}">
        <p14:creationId xmlns:p14="http://schemas.microsoft.com/office/powerpoint/2010/main" val="38345124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C343C-DF39-40E4-914B-56E2B401428F}"/>
              </a:ext>
            </a:extLst>
          </p:cNvPr>
          <p:cNvSpPr>
            <a:spLocks noGrp="1"/>
          </p:cNvSpPr>
          <p:nvPr>
            <p:ph type="title"/>
          </p:nvPr>
        </p:nvSpPr>
        <p:spPr>
          <a:xfrm>
            <a:off x="838200" y="365125"/>
            <a:ext cx="10328224" cy="825892"/>
          </a:xfrm>
        </p:spPr>
        <p:txBody>
          <a:bodyPr>
            <a:normAutofit/>
          </a:bodyPr>
          <a:lstStyle/>
          <a:p>
            <a:r>
              <a:rPr lang="en-US" sz="4000">
                <a:cs typeface="Calibri Light"/>
              </a:rPr>
              <a:t>Reference List (cont.)</a:t>
            </a:r>
          </a:p>
        </p:txBody>
      </p:sp>
      <p:sp>
        <p:nvSpPr>
          <p:cNvPr id="3" name="Content Placeholder 2">
            <a:extLst>
              <a:ext uri="{FF2B5EF4-FFF2-40B4-BE49-F238E27FC236}">
                <a16:creationId xmlns:a16="http://schemas.microsoft.com/office/drawing/2014/main" id="{B84B2AE9-B65A-4075-ACAB-F2D404BDD7B1}"/>
              </a:ext>
            </a:extLst>
          </p:cNvPr>
          <p:cNvSpPr>
            <a:spLocks noGrp="1"/>
          </p:cNvSpPr>
          <p:nvPr>
            <p:ph idx="1"/>
          </p:nvPr>
        </p:nvSpPr>
        <p:spPr>
          <a:xfrm>
            <a:off x="763249" y="1188543"/>
            <a:ext cx="10603042" cy="5163305"/>
          </a:xfrm>
        </p:spPr>
        <p:txBody>
          <a:bodyPr vert="horz" lIns="91440" tIns="45720" rIns="91440" bIns="45720" rtlCol="0" anchor="t">
            <a:normAutofit/>
          </a:bodyPr>
          <a:lstStyle/>
          <a:p>
            <a:r>
              <a:rPr lang="en-US" sz="2000" dirty="0">
                <a:cs typeface="Calibri"/>
              </a:rPr>
              <a:t>Public Health Wales Health Protection Division (2019) </a:t>
            </a:r>
            <a:r>
              <a:rPr lang="en-US" sz="2000" i="1" dirty="0">
                <a:cs typeface="Calibri"/>
              </a:rPr>
              <a:t>Rubella virus image.</a:t>
            </a:r>
            <a:r>
              <a:rPr lang="en-US" sz="2000" dirty="0">
                <a:cs typeface="Calibri"/>
              </a:rPr>
              <a:t> Available at: http://www.wales.nhs.uk/sites3/gallery/457/rubella1.jpg (Accessed 21 February 2019)</a:t>
            </a:r>
            <a:endParaRPr lang="en-US" i="1" dirty="0">
              <a:cs typeface="Calibri"/>
            </a:endParaRPr>
          </a:p>
          <a:p>
            <a:r>
              <a:rPr lang="en-US" sz="2000" dirty="0">
                <a:cs typeface="Calibri"/>
              </a:rPr>
              <a:t>Public Health Wales Health Protection Division (2019) </a:t>
            </a:r>
            <a:r>
              <a:rPr lang="en-US" sz="2000" i="1" dirty="0">
                <a:cs typeface="Calibri"/>
              </a:rPr>
              <a:t>National </a:t>
            </a:r>
            <a:r>
              <a:rPr lang="en-GB" sz="2000" i="1" dirty="0">
                <a:cs typeface="Calibri"/>
              </a:rPr>
              <a:t>immunisation</a:t>
            </a:r>
            <a:r>
              <a:rPr lang="en-US" sz="2000" i="1" dirty="0">
                <a:cs typeface="Calibri"/>
              </a:rPr>
              <a:t> uptake data. </a:t>
            </a:r>
            <a:r>
              <a:rPr lang="en-US" sz="2000" dirty="0">
                <a:cs typeface="Calibri"/>
              </a:rPr>
              <a:t>Available at:  https://www.wales.nhs.uk/sites3/page-cfm?orgid=457&amp;pid=541444#inequalities (Accessed 28 February 2019)</a:t>
            </a:r>
          </a:p>
          <a:p>
            <a:r>
              <a:rPr lang="en-US" sz="2000" dirty="0">
                <a:cs typeface="Calibri"/>
              </a:rPr>
              <a:t>Sense (2019) </a:t>
            </a:r>
            <a:r>
              <a:rPr lang="en-US" sz="2000" i="1" dirty="0">
                <a:cs typeface="Calibri"/>
              </a:rPr>
              <a:t>Rubella.</a:t>
            </a:r>
            <a:r>
              <a:rPr lang="en-US" sz="2000" dirty="0">
                <a:cs typeface="Calibri"/>
              </a:rPr>
              <a:t> Available at: http://www.sense.org.uk/get-support/information-and-advice/conditions/rubella/ (Accessed 1 March 2019)</a:t>
            </a:r>
          </a:p>
          <a:p>
            <a:r>
              <a:rPr lang="en-US" sz="2000" dirty="0">
                <a:cs typeface="Calibri"/>
              </a:rPr>
              <a:t>Shmaefsky, B.R. Babcock, H and Heymann, D. (2006) </a:t>
            </a:r>
            <a:r>
              <a:rPr lang="en-US" sz="2000" i="1" dirty="0">
                <a:cs typeface="Calibri"/>
              </a:rPr>
              <a:t>Deadly diseases and epidemics - Rubella and Rubeola. </a:t>
            </a:r>
            <a:r>
              <a:rPr lang="en-US" sz="2000" dirty="0">
                <a:cs typeface="Calibri"/>
              </a:rPr>
              <a:t>New York: Chelsea House Publishers</a:t>
            </a:r>
          </a:p>
          <a:p>
            <a:r>
              <a:rPr lang="en-US" sz="2000" dirty="0">
                <a:cs typeface="Calibri"/>
              </a:rPr>
              <a:t>Study.com (2019) </a:t>
            </a:r>
            <a:r>
              <a:rPr lang="en-US" sz="2000" i="1" dirty="0">
                <a:cs typeface="Calibri"/>
              </a:rPr>
              <a:t>Communicable &amp; Non-Communicable diseases: definition and examples.</a:t>
            </a:r>
            <a:r>
              <a:rPr lang="en-US" sz="2000" dirty="0">
                <a:cs typeface="Calibri"/>
              </a:rPr>
              <a:t> Available at: https://study.com/academy/lesson/communicable-noncommunicable-diseases-definition-examples.html (Accessed 6 February 2019)</a:t>
            </a:r>
          </a:p>
          <a:p>
            <a:r>
              <a:rPr lang="en-US" sz="2000" dirty="0">
                <a:cs typeface="Calibri"/>
              </a:rPr>
              <a:t>Tableau Public (2019) </a:t>
            </a:r>
            <a:r>
              <a:rPr lang="en-US" sz="2000" i="1" dirty="0">
                <a:cs typeface="Calibri"/>
              </a:rPr>
              <a:t>Rubella in Wales.</a:t>
            </a:r>
            <a:r>
              <a:rPr lang="en-US" sz="2000" dirty="0">
                <a:cs typeface="Calibri"/>
              </a:rPr>
              <a:t> Available at: https://public.tableau.com/profile/public.health.wales.protection#/vizhome/NotificationsofRUBELLAinWales2014-2017/Dashboard2 (Accessed 26 February 2019)</a:t>
            </a:r>
          </a:p>
        </p:txBody>
      </p:sp>
    </p:spTree>
    <p:extLst>
      <p:ext uri="{BB962C8B-B14F-4D97-AF65-F5344CB8AC3E}">
        <p14:creationId xmlns:p14="http://schemas.microsoft.com/office/powerpoint/2010/main" val="1723792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432BB-46D7-4DBA-A29D-4142D00BFE7B}"/>
              </a:ext>
            </a:extLst>
          </p:cNvPr>
          <p:cNvSpPr>
            <a:spLocks noGrp="1"/>
          </p:cNvSpPr>
          <p:nvPr>
            <p:ph type="title"/>
          </p:nvPr>
        </p:nvSpPr>
        <p:spPr>
          <a:xfrm>
            <a:off x="838200" y="365125"/>
            <a:ext cx="10515600" cy="813400"/>
          </a:xfrm>
        </p:spPr>
        <p:txBody>
          <a:bodyPr>
            <a:normAutofit/>
          </a:bodyPr>
          <a:lstStyle/>
          <a:p>
            <a:r>
              <a:rPr lang="en-US" sz="4000">
                <a:cs typeface="Calibri Light"/>
              </a:rPr>
              <a:t>Reference List (cont.)</a:t>
            </a:r>
          </a:p>
        </p:txBody>
      </p:sp>
      <p:sp>
        <p:nvSpPr>
          <p:cNvPr id="3" name="Content Placeholder 2">
            <a:extLst>
              <a:ext uri="{FF2B5EF4-FFF2-40B4-BE49-F238E27FC236}">
                <a16:creationId xmlns:a16="http://schemas.microsoft.com/office/drawing/2014/main" id="{9A180061-9333-4F7D-980B-56194E61160E}"/>
              </a:ext>
            </a:extLst>
          </p:cNvPr>
          <p:cNvSpPr>
            <a:spLocks noGrp="1"/>
          </p:cNvSpPr>
          <p:nvPr>
            <p:ph idx="1"/>
          </p:nvPr>
        </p:nvSpPr>
        <p:spPr>
          <a:xfrm>
            <a:off x="750757" y="1213527"/>
            <a:ext cx="10465633" cy="5025895"/>
          </a:xfrm>
        </p:spPr>
        <p:txBody>
          <a:bodyPr vert="horz" lIns="91440" tIns="45720" rIns="91440" bIns="45720" rtlCol="0" anchor="t">
            <a:normAutofit/>
          </a:bodyPr>
          <a:lstStyle/>
          <a:p>
            <a:r>
              <a:rPr lang="en-GB" sz="2000" dirty="0">
                <a:cs typeface="Calibri"/>
              </a:rPr>
              <a:t>Tookey</a:t>
            </a:r>
            <a:r>
              <a:rPr lang="en-US" sz="2000" dirty="0">
                <a:cs typeface="Calibri"/>
              </a:rPr>
              <a:t>, P. (2004) Rubella in England, Scotland and Wales. </a:t>
            </a:r>
            <a:r>
              <a:rPr lang="en-US" sz="2000" i="1" dirty="0">
                <a:cs typeface="Calibri"/>
              </a:rPr>
              <a:t>Eurosurveillance.</a:t>
            </a:r>
            <a:r>
              <a:rPr lang="en-US" sz="2000" dirty="0">
                <a:cs typeface="Calibri"/>
              </a:rPr>
              <a:t> 9 (4) P21-23. Available at: https//www.europepmc.org/abstract/med/15192264 (Accessed 8 March 2019)</a:t>
            </a:r>
          </a:p>
          <a:p>
            <a:r>
              <a:rPr lang="en-US" sz="2000" dirty="0">
                <a:cs typeface="Calibri"/>
              </a:rPr>
              <a:t>Vyse, A.J., Gay, N.J., White, J.M., Ramsay, M.E., Brown, D.W.G., Cohen, B.J., Hesketh, L.M., Morgan-Capnor P. And Miller, E. (2002) Evolution of Measles, Mumps and Rubella in England and Wales: Providing the platform of evidence-based vaccination policy. </a:t>
            </a:r>
            <a:r>
              <a:rPr lang="en-US" sz="2000" i="1" dirty="0">
                <a:cs typeface="Calibri"/>
              </a:rPr>
              <a:t>Epidemiologic Reviews.</a:t>
            </a:r>
            <a:r>
              <a:rPr lang="en-US" sz="2000" dirty="0">
                <a:cs typeface="Calibri"/>
              </a:rPr>
              <a:t> 24 (2) P125-136. Available at: https//doi.org/10.1093/epirev/mxf02 (Accessed 1 March 2019)</a:t>
            </a:r>
            <a:endParaRPr lang="en-US"/>
          </a:p>
          <a:p>
            <a:r>
              <a:rPr lang="en-US" sz="2000" dirty="0">
                <a:cs typeface="Calibri"/>
              </a:rPr>
              <a:t>UK Gov (2013) </a:t>
            </a:r>
            <a:r>
              <a:rPr lang="en-US" sz="2000" i="1" dirty="0">
                <a:cs typeface="Calibri"/>
              </a:rPr>
              <a:t>Rubella</a:t>
            </a:r>
            <a:r>
              <a:rPr lang="en-US" sz="2000" dirty="0">
                <a:cs typeface="Calibri"/>
              </a:rPr>
              <a:t>. Available at: https://assets.publishing.service.gov.uk/government/uploads/system/uploads/attachment_data/file/148498/Green-Book-Chapter28 (Accessed 8 March 2019)</a:t>
            </a:r>
          </a:p>
          <a:p>
            <a:r>
              <a:rPr lang="en-US" sz="2000" dirty="0">
                <a:cs typeface="Calibri"/>
              </a:rPr>
              <a:t>Wadman, M. (2017) </a:t>
            </a:r>
            <a:r>
              <a:rPr lang="en-US" sz="2000" i="1" dirty="0">
                <a:cs typeface="Calibri"/>
              </a:rPr>
              <a:t>The Vaccine Race. </a:t>
            </a:r>
            <a:r>
              <a:rPr lang="en-US" sz="2000" dirty="0">
                <a:cs typeface="Calibri"/>
              </a:rPr>
              <a:t>London: Transworld Publishers</a:t>
            </a:r>
          </a:p>
          <a:p>
            <a:r>
              <a:rPr lang="en-US" sz="2000" dirty="0">
                <a:cs typeface="Calibri"/>
              </a:rPr>
              <a:t>Webber, R. (2012) </a:t>
            </a:r>
            <a:r>
              <a:rPr lang="en-US" sz="2000" i="1" dirty="0">
                <a:cs typeface="Calibri"/>
              </a:rPr>
              <a:t>Communicable Diseases – A Global Perspective.</a:t>
            </a:r>
            <a:r>
              <a:rPr lang="en-US" sz="2000" dirty="0">
                <a:cs typeface="Calibri"/>
              </a:rPr>
              <a:t> 4th Ed. Wallingford: CAB International</a:t>
            </a:r>
          </a:p>
          <a:p>
            <a:r>
              <a:rPr lang="en-US" sz="2000" dirty="0">
                <a:cs typeface="Calibri"/>
              </a:rPr>
              <a:t>World Health </a:t>
            </a:r>
            <a:r>
              <a:rPr lang="en-GB" sz="2000" dirty="0">
                <a:cs typeface="Calibri"/>
              </a:rPr>
              <a:t>Organisation</a:t>
            </a:r>
            <a:r>
              <a:rPr lang="en-US" sz="2000" dirty="0">
                <a:cs typeface="Calibri"/>
              </a:rPr>
              <a:t> (WHO)(2018) </a:t>
            </a:r>
            <a:r>
              <a:rPr lang="en-US" sz="2000" i="1" dirty="0">
                <a:cs typeface="Calibri"/>
              </a:rPr>
              <a:t>Rubella.</a:t>
            </a:r>
            <a:r>
              <a:rPr lang="en-US" sz="2000" dirty="0">
                <a:cs typeface="Calibri"/>
              </a:rPr>
              <a:t> Available at: https://www.who.int/news-room/fact-sheets/detail/rubella (Accessed 7 </a:t>
            </a:r>
            <a:r>
              <a:rPr lang="en-GB" sz="2000" dirty="0">
                <a:cs typeface="Calibri"/>
              </a:rPr>
              <a:t>February</a:t>
            </a:r>
            <a:r>
              <a:rPr lang="en-US" sz="2000" dirty="0">
                <a:cs typeface="Calibri"/>
              </a:rPr>
              <a:t> 2019)</a:t>
            </a:r>
          </a:p>
          <a:p>
            <a:endParaRPr lang="en-US" sz="2000">
              <a:cs typeface="Calibri"/>
            </a:endParaRPr>
          </a:p>
        </p:txBody>
      </p:sp>
    </p:spTree>
    <p:extLst>
      <p:ext uri="{BB962C8B-B14F-4D97-AF65-F5344CB8AC3E}">
        <p14:creationId xmlns:p14="http://schemas.microsoft.com/office/powerpoint/2010/main" val="123004691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32</Slides>
  <Notes>0</Notes>
  <HiddenSlides>0</HiddenSlide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Office Theme</vt:lpstr>
      <vt:lpstr>Communicable Diseases</vt:lpstr>
      <vt:lpstr>What is a communicable disease?</vt:lpstr>
      <vt:lpstr>PowerPoint Presentation</vt:lpstr>
      <vt:lpstr>PowerPoint Presentation</vt:lpstr>
      <vt:lpstr>Rubella</vt:lpstr>
      <vt:lpstr>What is Rubella?</vt:lpstr>
      <vt:lpstr>PowerPoint Presentation</vt:lpstr>
      <vt:lpstr>Symptoms of Rubella</vt:lpstr>
      <vt:lpstr>Who does rubella effect?</vt:lpstr>
      <vt:lpstr>Prevention of rubella</vt:lpstr>
      <vt:lpstr>Rubella Vaccination</vt:lpstr>
      <vt:lpstr>Rubella (MMR) Vaccination - Media</vt:lpstr>
      <vt:lpstr>Rubella (MMR) Vaccination - Media (cont.)</vt:lpstr>
      <vt:lpstr>PowerPoint Presentation</vt:lpstr>
      <vt:lpstr>Rubella – Outbreaks and Results</vt:lpstr>
      <vt:lpstr>Rubella - Outbreaks and Results (cont.)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Rubella (Wales)</vt:lpstr>
      <vt:lpstr>PowerPoint Presentation</vt:lpstr>
      <vt:lpstr>Summary</vt:lpstr>
      <vt:lpstr>Summary (cont.)</vt:lpstr>
      <vt:lpstr>Reference List</vt:lpstr>
      <vt:lpstr>Reference List (cont.)</vt:lpstr>
      <vt:lpstr>Reference List (cont.)</vt:lpstr>
      <vt:lpstr>Reference List (cont.)</vt:lpstr>
      <vt:lpstr>Reference List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500</cp:revision>
  <dcterms:created xsi:type="dcterms:W3CDTF">2013-07-15T20:26:40Z</dcterms:created>
  <dcterms:modified xsi:type="dcterms:W3CDTF">2019-03-14T15:09:50Z</dcterms:modified>
</cp:coreProperties>
</file>