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EED158-826C-9F48-8D2C-D117A3CA2AAA}" v="21" dt="2026-07-18T09:13:29.257"/>
    <p1510:client id="{D5F47620-540C-4C80-8FBD-EAEB69096758}" v="566" dt="2026-07-18T09:59:41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98" d="100"/>
          <a:sy n="98" d="100"/>
        </p:scale>
        <p:origin x="9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561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601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545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85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50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893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09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299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80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62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763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96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913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524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850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7831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716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303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" TargetMode="External"/><Relationship Id="rId2" Type="http://schemas.openxmlformats.org/officeDocument/2006/relationships/hyperlink" Target="https://www.mindtools.com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gov.u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&amp;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MARCELINA SAMBA NGUEMA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2529614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THOMAS ADEYEMI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420" y="1370143"/>
            <a:ext cx="6391270" cy="4157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>
                <a:solidFill>
                  <a:schemeClr val="tx1"/>
                </a:solidFill>
              </a:rPr>
              <a:t>PRESENTATION 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1861" y="1370143"/>
            <a:ext cx="2913091" cy="4157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/>
              <a:t>IntroductIONT</a:t>
            </a:r>
          </a:p>
          <a:p>
            <a:pPr algn="r">
              <a:lnSpc>
                <a:spcPct val="90000"/>
              </a:lnSpc>
            </a:pPr>
            <a:r>
              <a:rPr lang="en-US"/>
              <a:t>Company background</a:t>
            </a:r>
          </a:p>
          <a:p>
            <a:pPr algn="r">
              <a:lnSpc>
                <a:spcPct val="90000"/>
              </a:lnSpc>
            </a:pPr>
            <a:r>
              <a:rPr lang="en-US"/>
              <a:t>Problem: nature and scope</a:t>
            </a:r>
          </a:p>
          <a:p>
            <a:pPr algn="r">
              <a:lnSpc>
                <a:spcPct val="90000"/>
              </a:lnSpc>
            </a:pPr>
            <a:r>
              <a:rPr lang="en-US"/>
              <a:t>PESTLE ANALYSIS: Basil’s Bakery</a:t>
            </a:r>
          </a:p>
          <a:p>
            <a:pPr algn="r">
              <a:lnSpc>
                <a:spcPct val="90000"/>
              </a:lnSpc>
            </a:pPr>
            <a:r>
              <a:rPr lang="en-US"/>
              <a:t>Cause and effect analysis: Fishbone diagram</a:t>
            </a:r>
          </a:p>
          <a:p>
            <a:pPr algn="r">
              <a:lnSpc>
                <a:spcPct val="90000"/>
              </a:lnSpc>
            </a:pPr>
            <a:r>
              <a:rPr lang="en-US"/>
              <a:t>Conclusion</a:t>
            </a:r>
          </a:p>
          <a:p>
            <a:pPr algn="r">
              <a:lnSpc>
                <a:spcPct val="90000"/>
              </a:lnSpc>
            </a:pPr>
            <a:r>
              <a:rPr lang="en-US"/>
              <a:t>References</a:t>
            </a:r>
          </a:p>
          <a:p>
            <a:pPr algn="r">
              <a:lnSpc>
                <a:spcPct val="90000"/>
              </a:lnSpc>
            </a:pPr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806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143000"/>
            <a:ext cx="8825658" cy="33892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5049" y="4775200"/>
            <a:ext cx="11348163" cy="19812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This presentation will be </a:t>
            </a:r>
            <a:r>
              <a:rPr lang="en-US" sz="2400" dirty="0" err="1">
                <a:solidFill>
                  <a:schemeClr val="tx2"/>
                </a:solidFill>
              </a:rPr>
              <a:t>analysisng</a:t>
            </a:r>
            <a:r>
              <a:rPr lang="en-US" sz="2400" dirty="0">
                <a:solidFill>
                  <a:schemeClr val="tx2"/>
                </a:solidFill>
              </a:rPr>
              <a:t> the business problems that have affected basil’s bakery.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I will be using different business analysis methods that will help me identify the causes of sales declining.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The aim of today will be to understand why sales have stayed 25% below 2019 levels and identifying key factors affecting the business.</a:t>
            </a:r>
          </a:p>
          <a:p>
            <a:pPr algn="ctr"/>
            <a:endParaRPr lang="en-U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771" y="297454"/>
            <a:ext cx="4478865" cy="15248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dirty="0">
                <a:solidFill>
                  <a:schemeClr val="tx2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586" y="2023894"/>
            <a:ext cx="4418923" cy="4221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accent1"/>
                </a:solidFill>
              </a:rPr>
              <a:t>Basil’s bakery 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Is an independent artisan bakery founded in 2015.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It’s based in Coventry, </a:t>
            </a:r>
            <a:r>
              <a:rPr lang="en-US" sz="1400" dirty="0" err="1">
                <a:solidFill>
                  <a:schemeClr val="accent1"/>
                </a:solidFill>
              </a:rPr>
              <a:t>uk</a:t>
            </a:r>
            <a:r>
              <a:rPr lang="en-US" sz="1400" dirty="0">
                <a:solidFill>
                  <a:schemeClr val="accent1"/>
                </a:solidFill>
              </a:rPr>
              <a:t>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It’s owned and operated by its founder basil an artisan baker.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The bakery’s selling point is premium organic breads, pastries and cakes.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Customers include local shoppers, retail employees, warehouse staff and office workers.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Experiences strong annual sales growth between 2015 and 2019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accent1"/>
                </a:solidFill>
              </a:rPr>
              <a:t>Sales fell during covid-19 and have remained 25% lower in 2019 since 2023 despite restrictions have ended.</a:t>
            </a: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44FB1D59-CC1F-6151-B4F7-6E43BBC2D6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307" r="16622"/>
          <a:stretch>
            <a:fillRect/>
          </a:stretch>
        </p:blipFill>
        <p:spPr>
          <a:xfrm>
            <a:off x="4829177" y="-26024"/>
            <a:ext cx="6818674" cy="6884024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34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2E8BD2A-4014-4DC6-A228-4ECE6A0A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896CA42-3323-41E5-B809-CD790B2A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EA2FE539-0B6F-4FAE-A391-B46476F46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BD5A14FB-50A2-4964-8B07-EE40D1CE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6" name="Freeform 5">
            <a:extLst>
              <a:ext uri="{FF2B5EF4-FFF2-40B4-BE49-F238E27FC236}">
                <a16:creationId xmlns:a16="http://schemas.microsoft.com/office/drawing/2014/main" id="{FD63331C-DD2E-43D8-9511-B44EC057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1" y="437513"/>
            <a:ext cx="6232398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dirty="0"/>
              <a:t>Problem: Nature &amp;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257" y="1172776"/>
            <a:ext cx="3290257" cy="45124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What: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Sales have stagnated at approximately 25% below 2019 levels.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Who: 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basil bakery at Coventry retail park.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When: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</a:rPr>
              <a:t>sales declined during 2020 and have remained the same since then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E8BD2A-4014-4DC6-A228-4ECE6A0A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896CA42-3323-41E5-B809-CD790B2A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EA2FE539-0B6F-4FAE-A391-B46476F46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BD5A14FB-50A2-4964-8B07-EE40D1CE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FD63331C-DD2E-43D8-9511-B44EC057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1" y="437513"/>
            <a:ext cx="6232398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/>
              <a:t>PESTLE ANALYSIS: Basil’s Bakery</a:t>
            </a:r>
            <a:br>
              <a:rPr lang="en-US" sz="6600"/>
            </a:br>
            <a:endParaRPr lang="en-US" sz="66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257" y="1172776"/>
            <a:ext cx="3290257" cy="45124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POLITICAL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Covid-19 lockdown restrictions reduced customer visits 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Higher business rates that increased operating costs</a:t>
            </a:r>
          </a:p>
          <a:p>
            <a:pPr>
              <a:lnSpc>
                <a:spcPct val="90000"/>
              </a:lnSpc>
            </a:pPr>
            <a:endParaRPr lang="en-US" sz="130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ECONOMIC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Infaltion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Organic ingredietnts became more expensive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Customers reduced their spending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SOCIAL 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Most people worked from home</a:t>
            </a:r>
          </a:p>
          <a:p>
            <a:pPr>
              <a:lnSpc>
                <a:spcPct val="90000"/>
              </a:lnSpc>
            </a:pPr>
            <a:r>
              <a:rPr lang="en-US" sz="1300">
                <a:solidFill>
                  <a:schemeClr val="tx1"/>
                </a:solidFill>
              </a:rPr>
              <a:t>Fewer retail park visitors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 b="1">
                <a:solidFill>
                  <a:schemeClr val="tx1"/>
                </a:solidFill>
              </a:rPr>
              <a:t>PESTLE ANALYSIS: Basil’s Bakery</a:t>
            </a:r>
            <a:br>
              <a:rPr lang="en-GB" sz="3200">
                <a:solidFill>
                  <a:schemeClr val="tx1"/>
                </a:solidFill>
              </a:rPr>
            </a:br>
            <a:endParaRPr lang="en-GB" sz="3200">
              <a:solidFill>
                <a:schemeClr val="tx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/>
                </a:solidFill>
              </a:rPr>
              <a:t>TECHNOLOGICAL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No online ordering system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No delivery services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Limited pre-ordering process as Basil cannot always answer calls.</a:t>
            </a:r>
          </a:p>
          <a:p>
            <a:r>
              <a:rPr lang="en-GB" b="1">
                <a:solidFill>
                  <a:schemeClr val="tx1"/>
                </a:solidFill>
              </a:rPr>
              <a:t>LEGAL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Compliance with food hygiene regulations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Employment legislation affected staffing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Business regulations increased cost</a:t>
            </a:r>
          </a:p>
          <a:p>
            <a:r>
              <a:rPr lang="en-GB" b="1">
                <a:solidFill>
                  <a:schemeClr val="tx1"/>
                </a:solidFill>
              </a:rPr>
              <a:t>ENVIRONMENTAL </a:t>
            </a: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</a:rPr>
              <a:t>Organic crops are vulnerable to poor weather</a:t>
            </a:r>
          </a:p>
          <a:p>
            <a:pPr marL="0" indent="0">
              <a:buNone/>
            </a:pPr>
            <a:endParaRPr lang="en-GB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9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Cause and Effect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3A91513-B88B-A9E7-D0D4-404C0AAF20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763" y="1673233"/>
            <a:ext cx="6443180" cy="351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4D8417F-A6C7-5FD5-567C-59B032BFD3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607"/>
          <a:stretch>
            <a:fillRect/>
          </a:stretch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</p:spPr>
      </p:pic>
      <p:sp>
        <p:nvSpPr>
          <p:cNvPr id="32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733" y="1143000"/>
            <a:ext cx="3804434" cy="7975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95061" y="2078347"/>
            <a:ext cx="5657118" cy="406953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Basil’s bakery is experiencing declining sales due to both external and internal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External issues such as covid-19, inflation, different shopping habits and working from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Internal weaknesses include lack of delivery services and an ineffective pre-order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Rising operating costs have further reduced profitability.</a:t>
            </a:r>
          </a:p>
          <a:p>
            <a:endParaRPr lang="en-US" sz="180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381608"/>
            <a:ext cx="9914905" cy="4517136"/>
          </a:xfrm>
        </p:spPr>
        <p:txBody>
          <a:bodyPr/>
          <a:lstStyle/>
          <a:p>
            <a:pPr lvl="0"/>
            <a:r>
              <a:rPr lang="en-GB"/>
              <a:t>Kotler, P. and Keller, K. (2022) </a:t>
            </a:r>
            <a:r>
              <a:rPr lang="en-GB" i="1"/>
              <a:t>Marketing Management</a:t>
            </a:r>
            <a:r>
              <a:rPr lang="en-GB"/>
              <a:t>. 16th ed. Pearson.</a:t>
            </a:r>
          </a:p>
          <a:p>
            <a:pPr lvl="0"/>
            <a:r>
              <a:rPr lang="en-GB"/>
              <a:t>Johnson, G., Scholes, K. and Whittington, R. (2020) </a:t>
            </a:r>
            <a:r>
              <a:rPr lang="en-GB" i="1"/>
              <a:t>Exploring Strategy</a:t>
            </a:r>
            <a:r>
              <a:rPr lang="en-GB"/>
              <a:t>. 12th ed. Pearson.</a:t>
            </a:r>
          </a:p>
          <a:p>
            <a:pPr lvl="0"/>
            <a:r>
              <a:rPr lang="en-GB"/>
              <a:t>Mind Tools (2024) </a:t>
            </a:r>
            <a:r>
              <a:rPr lang="en-GB" i="1"/>
              <a:t>PESTLE Analysis</a:t>
            </a:r>
            <a:r>
              <a:rPr lang="en-GB"/>
              <a:t>. Available at: </a:t>
            </a:r>
            <a:r>
              <a:rPr lang="en-GB">
                <a:hlinkClick r:id="rId2"/>
              </a:rPr>
              <a:t>https://www.mindtools.com</a:t>
            </a:r>
            <a:endParaRPr lang="en-GB"/>
          </a:p>
          <a:p>
            <a:pPr lvl="0"/>
            <a:r>
              <a:rPr lang="en-GB"/>
              <a:t>Chartered Management Institute (2024) </a:t>
            </a:r>
            <a:r>
              <a:rPr lang="en-GB" i="1"/>
              <a:t>Business Analysis Techniques</a:t>
            </a:r>
            <a:r>
              <a:rPr lang="en-GB"/>
              <a:t>. Available at: </a:t>
            </a:r>
            <a:r>
              <a:rPr lang="en-GB">
                <a:hlinkClick r:id="rId3"/>
              </a:rPr>
              <a:t>https://www.managers.org.uk</a:t>
            </a:r>
            <a:endParaRPr lang="en-GB"/>
          </a:p>
          <a:p>
            <a:pPr lvl="0"/>
            <a:r>
              <a:rPr lang="en-GB"/>
              <a:t>GOV.UK (2024) </a:t>
            </a:r>
            <a:r>
              <a:rPr lang="en-GB" i="1"/>
              <a:t>Business Rates and Small Businesses</a:t>
            </a:r>
            <a:r>
              <a:rPr lang="en-GB"/>
              <a:t>. Available at: </a:t>
            </a:r>
            <a:r>
              <a:rPr lang="en-GB">
                <a:hlinkClick r:id="rId4"/>
              </a:rPr>
              <a:t>https://www.gov.uk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9481" y="1113062"/>
            <a:ext cx="4023589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				Questions? </a:t>
            </a:r>
          </a:p>
        </p:txBody>
      </p:sp>
      <p:pic>
        <p:nvPicPr>
          <p:cNvPr id="3" name="Picture 2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B91DE220-6159-0137-55F2-B241CDEE3D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378" y="1113063"/>
            <a:ext cx="6171677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343</TotalTime>
  <Words>487</Words>
  <Application>Microsoft Office PowerPoint</Application>
  <PresentationFormat>Widescreen</PresentationFormat>
  <Paragraphs>66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</vt:lpstr>
      <vt:lpstr>Aptos</vt:lpstr>
      <vt:lpstr>Arial</vt:lpstr>
      <vt:lpstr>Century Gothic</vt:lpstr>
      <vt:lpstr>Wingdings 3</vt:lpstr>
      <vt:lpstr>Ion Boardroom</vt:lpstr>
      <vt:lpstr>PROBLEM SOLVING &amp; DECISION MAKING  LCLM4004 MARCELINA SAMBA NGUEMA 2529614  THOMAS ADEYEMI Assignment 1: Presentation</vt:lpstr>
      <vt:lpstr>PRESENTATION OVERVIEW</vt:lpstr>
      <vt:lpstr>Introduction</vt:lpstr>
      <vt:lpstr>Company Background</vt:lpstr>
      <vt:lpstr>Problem: Nature &amp; Scope</vt:lpstr>
      <vt:lpstr>PESTLE ANALYSIS: Basil’s Bakery </vt:lpstr>
      <vt:lpstr>PESTLE ANALYSIS: Basil’s Bakery </vt:lpstr>
      <vt:lpstr>Cause and Effect</vt:lpstr>
      <vt:lpstr>Conclusion</vt:lpstr>
      <vt:lpstr>References </vt:lpstr>
      <vt:lpstr>   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Marcelina Samba Nguema (2529614)</cp:lastModifiedBy>
  <cp:revision>94</cp:revision>
  <dcterms:created xsi:type="dcterms:W3CDTF">2024-10-08T15:58:04Z</dcterms:created>
  <dcterms:modified xsi:type="dcterms:W3CDTF">2026-07-18T09:59:41Z</dcterms:modified>
</cp:coreProperties>
</file>