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Lst>
  <p:sldIdLst>
    <p:sldId id="256" r:id="rId5"/>
    <p:sldId id="257" r:id="rId6"/>
    <p:sldId id="258" r:id="rId7"/>
    <p:sldId id="259" r:id="rId8"/>
    <p:sldId id="260" r:id="rId9"/>
    <p:sldId id="264" r:id="rId10"/>
    <p:sldId id="261" r:id="rId11"/>
    <p:sldId id="265" r:id="rId12"/>
    <p:sldId id="262"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52D68-B246-4FAA-A17A-880CF33DC40D}" v="62" dt="2026-02-16T04:38:42.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974"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2/15/2026</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625102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2/15/2026</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62092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2/15/2026</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225695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2/15/2026</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817570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2/15/2026</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35699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2/15/2026</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045965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2/15/2026</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413292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2/15/2026</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771099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2/15/2026</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952600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GB"/>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2/15/2026</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048494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GB"/>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2/15/2026</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969371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2/15/2026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70497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7" Type="http://schemas.openxmlformats.org/officeDocument/2006/relationships/hyperlink" Target="https://health.clevelandclinic.org/attachment-theory" TargetMode="External"/><Relationship Id="rId2" Type="http://schemas.openxmlformats.org/officeDocument/2006/relationships/hyperlink" Target="https://growthoughtful.com/advantages-and-disadvantages-of-attachment-theory/" TargetMode="External"/><Relationship Id="rId1" Type="http://schemas.openxmlformats.org/officeDocument/2006/relationships/slideLayout" Target="../slideLayouts/slideLayout2.xml"/><Relationship Id="rId6" Type="http://schemas.openxmlformats.org/officeDocument/2006/relationships/hyperlink" Target="https://www.attachmentproject.com/attachment-theory/john-bowlby/" TargetMode="External"/><Relationship Id="rId5" Type="http://schemas.openxmlformats.org/officeDocument/2006/relationships/hyperlink" Target="https://learning.nspcc.org.uk/child-health-development/attachment-early-years" TargetMode="External"/><Relationship Id="rId4" Type="http://schemas.openxmlformats.org/officeDocument/2006/relationships/hyperlink" Target="https://www.simplypsychology.org/naturevsnur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 </a:t>
            </a:r>
          </a:p>
        </p:txBody>
      </p:sp>
      <p:sp>
        <p:nvSpPr>
          <p:cNvPr id="4" name="TextBox 3">
            <a:extLst>
              <a:ext uri="{FF2B5EF4-FFF2-40B4-BE49-F238E27FC236}">
                <a16:creationId xmlns:a16="http://schemas.microsoft.com/office/drawing/2014/main" id="{21E45E3A-9B42-0D7E-55D7-33C4F3BBFB34}"/>
              </a:ext>
            </a:extLst>
          </p:cNvPr>
          <p:cNvSpPr txBox="1"/>
          <p:nvPr/>
        </p:nvSpPr>
        <p:spPr>
          <a:xfrm>
            <a:off x="805052" y="1371600"/>
            <a:ext cx="1116283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LCHS4010 Assessment component 1 (50% individual presentation)  </a:t>
            </a:r>
          </a:p>
          <a:p>
            <a:r>
              <a:rPr lang="en-GB" sz="2800" dirty="0"/>
              <a:t>Lecturer: Alice Clayton</a:t>
            </a:r>
          </a:p>
          <a:p>
            <a:r>
              <a:rPr lang="en-GB" sz="2800" dirty="0"/>
              <a:t>Abdulkarim Patel</a:t>
            </a:r>
          </a:p>
          <a:p>
            <a:r>
              <a:rPr lang="en-GB" sz="2800" dirty="0"/>
              <a:t>2432723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9BE1-0928-1F3F-FA93-FDB2B5968CD8}"/>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092D7A58-1F98-072B-E02D-84BBB4BD966E}"/>
              </a:ext>
            </a:extLst>
          </p:cNvPr>
          <p:cNvSpPr>
            <a:spLocks noGrp="1"/>
          </p:cNvSpPr>
          <p:nvPr>
            <p:ph idx="1"/>
          </p:nvPr>
        </p:nvSpPr>
        <p:spPr/>
        <p:txBody>
          <a:bodyPr/>
          <a:lstStyle/>
          <a:p>
            <a:r>
              <a:rPr lang="en-GB" dirty="0"/>
              <a:t>Jenny </a:t>
            </a:r>
          </a:p>
          <a:p>
            <a:r>
              <a:rPr lang="en-GB" dirty="0"/>
              <a:t>16 years old</a:t>
            </a:r>
          </a:p>
          <a:p>
            <a:r>
              <a:rPr lang="en-GB" dirty="0"/>
              <a:t>Caring mother for 5 years after fathers' death</a:t>
            </a:r>
          </a:p>
          <a:p>
            <a:r>
              <a:rPr lang="en-GB" dirty="0"/>
              <a:t>Mother needs help around home because of mobility issues </a:t>
            </a:r>
            <a:r>
              <a:rPr lang="en-GB" dirty="0" err="1"/>
              <a:t>e.g</a:t>
            </a:r>
            <a:r>
              <a:rPr lang="en-GB" dirty="0"/>
              <a:t> cleaning cooking shopping</a:t>
            </a:r>
          </a:p>
          <a:p>
            <a:r>
              <a:rPr lang="en-GB" dirty="0"/>
              <a:t>She also has memory problems, so she needs help with administrative tasks</a:t>
            </a:r>
          </a:p>
          <a:p>
            <a:endParaRPr lang="en-GB" dirty="0"/>
          </a:p>
          <a:p>
            <a:endParaRPr lang="en-GB" dirty="0"/>
          </a:p>
        </p:txBody>
      </p:sp>
      <p:sp>
        <p:nvSpPr>
          <p:cNvPr id="5" name="Footer Placeholder 4">
            <a:extLst>
              <a:ext uri="{FF2B5EF4-FFF2-40B4-BE49-F238E27FC236}">
                <a16:creationId xmlns:a16="http://schemas.microsoft.com/office/drawing/2014/main" id="{6326C746-7684-B1A1-ED0E-07ECFAA2E63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8470E54-AC99-F71C-3F6A-694283F7109A}"/>
              </a:ext>
            </a:extLst>
          </p:cNvPr>
          <p:cNvSpPr>
            <a:spLocks noGrp="1"/>
          </p:cNvSpPr>
          <p:nvPr>
            <p:ph type="sldNum" sz="quarter" idx="12"/>
          </p:nvPr>
        </p:nvSpPr>
        <p:spPr/>
        <p:txBody>
          <a:bodyPr/>
          <a:lstStyle/>
          <a:p>
            <a:fld id="{70C12960-6E85-460F-B6E3-5B82CB31AF3D}" type="slidenum">
              <a:rPr lang="en-US" dirty="0"/>
              <a:t>2</a:t>
            </a:fld>
            <a:endParaRPr lang="en-US" dirty="0"/>
          </a:p>
        </p:txBody>
      </p:sp>
    </p:spTree>
    <p:extLst>
      <p:ext uri="{BB962C8B-B14F-4D97-AF65-F5344CB8AC3E}">
        <p14:creationId xmlns:p14="http://schemas.microsoft.com/office/powerpoint/2010/main" val="3495417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D6F2-3661-C533-16C4-30874C09A977}"/>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D4566E62-8E89-1838-1033-57214B2AA703}"/>
              </a:ext>
            </a:extLst>
          </p:cNvPr>
          <p:cNvSpPr>
            <a:spLocks noGrp="1"/>
          </p:cNvSpPr>
          <p:nvPr>
            <p:ph idx="1"/>
          </p:nvPr>
        </p:nvSpPr>
        <p:spPr/>
        <p:txBody>
          <a:bodyPr/>
          <a:lstStyle/>
          <a:p>
            <a:r>
              <a:rPr lang="en-GB" dirty="0"/>
              <a:t>To consider the impact of jenny's life and development within the past 5 years</a:t>
            </a:r>
          </a:p>
          <a:p>
            <a:r>
              <a:rPr lang="en-GB" dirty="0"/>
              <a:t>Find the best plan for her current situation which supports her well being and needs</a:t>
            </a:r>
          </a:p>
          <a:p>
            <a:r>
              <a:rPr lang="en-GB" dirty="0"/>
              <a:t>Show understanding of concepts and perspectives which are related to lifespan development</a:t>
            </a:r>
          </a:p>
          <a:p>
            <a:r>
              <a:rPr lang="en-GB" dirty="0"/>
              <a:t>Discuss nature and nurture </a:t>
            </a:r>
          </a:p>
          <a:p>
            <a:r>
              <a:rPr lang="en-GB" dirty="0"/>
              <a:t>The limitations and effectiveness of the attachment theory</a:t>
            </a:r>
          </a:p>
          <a:p>
            <a:endParaRPr lang="en-GB" dirty="0"/>
          </a:p>
          <a:p>
            <a:endParaRPr lang="en-GB" dirty="0"/>
          </a:p>
        </p:txBody>
      </p:sp>
      <p:sp>
        <p:nvSpPr>
          <p:cNvPr id="5" name="Footer Placeholder 4">
            <a:extLst>
              <a:ext uri="{FF2B5EF4-FFF2-40B4-BE49-F238E27FC236}">
                <a16:creationId xmlns:a16="http://schemas.microsoft.com/office/drawing/2014/main" id="{55270013-1BDC-C3D8-35D3-54062DAE97A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C47A1B-43ED-4B4A-5B26-9628F9343788}"/>
              </a:ext>
            </a:extLst>
          </p:cNvPr>
          <p:cNvSpPr>
            <a:spLocks noGrp="1"/>
          </p:cNvSpPr>
          <p:nvPr>
            <p:ph type="sldNum" sz="quarter" idx="12"/>
          </p:nvPr>
        </p:nvSpPr>
        <p:spPr/>
        <p:txBody>
          <a:bodyPr/>
          <a:lstStyle/>
          <a:p>
            <a:fld id="{70C12960-6E85-460F-B6E3-5B82CB31AF3D}" type="slidenum">
              <a:rPr lang="en-US" dirty="0"/>
              <a:t>3</a:t>
            </a:fld>
            <a:endParaRPr lang="en-US" dirty="0"/>
          </a:p>
        </p:txBody>
      </p:sp>
    </p:spTree>
    <p:extLst>
      <p:ext uri="{BB962C8B-B14F-4D97-AF65-F5344CB8AC3E}">
        <p14:creationId xmlns:p14="http://schemas.microsoft.com/office/powerpoint/2010/main" val="2723324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B6A99-DBF5-8B2C-69D6-FB4F11DC9EAF}"/>
              </a:ext>
            </a:extLst>
          </p:cNvPr>
          <p:cNvSpPr>
            <a:spLocks noGrp="1"/>
          </p:cNvSpPr>
          <p:nvPr>
            <p:ph type="title"/>
          </p:nvPr>
        </p:nvSpPr>
        <p:spPr/>
        <p:txBody>
          <a:bodyPr/>
          <a:lstStyle/>
          <a:p>
            <a:r>
              <a:rPr lang="en-GB" dirty="0"/>
              <a:t>The attachment theory </a:t>
            </a:r>
          </a:p>
        </p:txBody>
      </p:sp>
      <p:sp>
        <p:nvSpPr>
          <p:cNvPr id="3" name="Content Placeholder 2">
            <a:extLst>
              <a:ext uri="{FF2B5EF4-FFF2-40B4-BE49-F238E27FC236}">
                <a16:creationId xmlns:a16="http://schemas.microsoft.com/office/drawing/2014/main" id="{1645B0D8-D51C-1F36-EF82-BD11081C5303}"/>
              </a:ext>
            </a:extLst>
          </p:cNvPr>
          <p:cNvSpPr>
            <a:spLocks noGrp="1"/>
          </p:cNvSpPr>
          <p:nvPr>
            <p:ph idx="1"/>
          </p:nvPr>
        </p:nvSpPr>
        <p:spPr>
          <a:xfrm>
            <a:off x="914399" y="2559170"/>
            <a:ext cx="10363200" cy="3797179"/>
          </a:xfrm>
        </p:spPr>
        <p:txBody>
          <a:bodyPr>
            <a:normAutofit/>
          </a:bodyPr>
          <a:lstStyle/>
          <a:p>
            <a:r>
              <a:rPr lang="en-GB" sz="1200" dirty="0"/>
              <a:t>The theory that has been chosen is the attachment theory by John Bowlby (</a:t>
            </a:r>
            <a:r>
              <a:rPr lang="en-GB" sz="1200" dirty="0" err="1"/>
              <a:t>Mcleod</a:t>
            </a:r>
            <a:r>
              <a:rPr lang="en-GB" sz="1200" dirty="0"/>
              <a:t>, 2025).</a:t>
            </a:r>
          </a:p>
          <a:p>
            <a:r>
              <a:rPr lang="en-GB" sz="1200" dirty="0"/>
              <a:t>The theory discusses attachment and how there are 2 types secure and insecure (</a:t>
            </a:r>
            <a:r>
              <a:rPr lang="en-GB" sz="1200" dirty="0" err="1"/>
              <a:t>Mcleod</a:t>
            </a:r>
            <a:r>
              <a:rPr lang="en-GB" sz="1200" dirty="0"/>
              <a:t>, 2025).</a:t>
            </a:r>
          </a:p>
          <a:p>
            <a:r>
              <a:rPr lang="en-GB" sz="1200" dirty="0"/>
              <a:t>It also talks about how the first attachment of a child affects them in the future and how it’s the framework to almost all their relationships which is referred to as a secure base (</a:t>
            </a:r>
            <a:r>
              <a:rPr lang="en-GB" sz="1200" dirty="0" err="1"/>
              <a:t>Mcleod</a:t>
            </a:r>
            <a:r>
              <a:rPr lang="en-GB" sz="1200" dirty="0"/>
              <a:t>, 2025).</a:t>
            </a:r>
          </a:p>
          <a:p>
            <a:r>
              <a:rPr lang="en-GB" sz="1200" dirty="0"/>
              <a:t>It also talks about how anything negative that happens will risk the child's emotions making them unstable especially at the early stage (</a:t>
            </a:r>
            <a:r>
              <a:rPr lang="en-GB" sz="1200" dirty="0" err="1"/>
              <a:t>Mcleod</a:t>
            </a:r>
            <a:r>
              <a:rPr lang="en-GB" sz="1200" dirty="0"/>
              <a:t>, 2025)</a:t>
            </a:r>
          </a:p>
          <a:p>
            <a:r>
              <a:rPr lang="en-GB" sz="1200" dirty="0"/>
              <a:t>In short its about how the bond affects future bonds, how it affects it in the long term and how children have one main bond that affects all others (</a:t>
            </a:r>
            <a:r>
              <a:rPr lang="en-GB" sz="1200" dirty="0" err="1"/>
              <a:t>Mcleod</a:t>
            </a:r>
            <a:r>
              <a:rPr lang="en-GB" sz="1200" dirty="0"/>
              <a:t>, 2025).</a:t>
            </a:r>
          </a:p>
          <a:p>
            <a:r>
              <a:rPr lang="en-GB" sz="1200" dirty="0"/>
              <a:t>Proves there are 2 types of attachment insecure and secure (</a:t>
            </a:r>
            <a:r>
              <a:rPr lang="en-GB" sz="1200" dirty="0">
                <a:cs typeface="Arial" panose="020B0604020202020204" pitchFamily="34" charset="0"/>
              </a:rPr>
              <a:t>The Attachment Project </a:t>
            </a:r>
            <a:r>
              <a:rPr lang="en-GB" sz="1200" dirty="0" err="1">
                <a:cs typeface="Arial" panose="020B0604020202020204" pitchFamily="34" charset="0"/>
              </a:rPr>
              <a:t>n.d</a:t>
            </a:r>
            <a:r>
              <a:rPr lang="en-GB" sz="1200" dirty="0">
                <a:cs typeface="Arial" panose="020B0604020202020204" pitchFamily="34" charset="0"/>
              </a:rPr>
              <a:t>).</a:t>
            </a:r>
            <a:endParaRPr lang="en-GB" sz="1200" dirty="0"/>
          </a:p>
          <a:p>
            <a:r>
              <a:rPr lang="en-GB" sz="1200" dirty="0"/>
              <a:t>Secure attachments are when the child prefers their mother over strangers and know affection can be received their emotions are usually balanced and can handle being alone to explore the world whilst loving their mother when she returns (</a:t>
            </a:r>
            <a:r>
              <a:rPr lang="en-GB" sz="1200" dirty="0">
                <a:cs typeface="Arial" panose="020B0604020202020204" pitchFamily="34" charset="0"/>
              </a:rPr>
              <a:t>The Attachment Project </a:t>
            </a:r>
            <a:r>
              <a:rPr lang="en-GB" sz="1200" dirty="0" err="1">
                <a:cs typeface="Arial" panose="020B0604020202020204" pitchFamily="34" charset="0"/>
              </a:rPr>
              <a:t>n.d</a:t>
            </a:r>
            <a:r>
              <a:rPr lang="en-GB" sz="1200" dirty="0">
                <a:cs typeface="Arial" panose="020B0604020202020204" pitchFamily="34" charset="0"/>
              </a:rPr>
              <a:t>).</a:t>
            </a:r>
            <a:endParaRPr lang="en-GB" sz="1200" dirty="0"/>
          </a:p>
          <a:p>
            <a:r>
              <a:rPr lang="en-GB" sz="1200" dirty="0"/>
              <a:t>Insecure attachment which is like when the child avoids their mother or is upset when she leaves and can not handle being alone to even explore a little or even shows that there is no difference between their mother and a stranger (</a:t>
            </a:r>
            <a:r>
              <a:rPr lang="en-GB" sz="1200" dirty="0">
                <a:cs typeface="Arial" panose="020B0604020202020204" pitchFamily="34" charset="0"/>
              </a:rPr>
              <a:t>The Attachment Project </a:t>
            </a:r>
            <a:r>
              <a:rPr lang="en-GB" sz="1200" dirty="0" err="1">
                <a:cs typeface="Arial" panose="020B0604020202020204" pitchFamily="34" charset="0"/>
              </a:rPr>
              <a:t>n.d</a:t>
            </a:r>
            <a:r>
              <a:rPr lang="en-GB" sz="1200" dirty="0">
                <a:cs typeface="Arial" panose="020B0604020202020204" pitchFamily="34" charset="0"/>
              </a:rPr>
              <a:t>).</a:t>
            </a:r>
            <a:endParaRPr lang="en-GB" sz="1200" dirty="0"/>
          </a:p>
          <a:p>
            <a:endParaRPr lang="en-GB" sz="1200" dirty="0"/>
          </a:p>
          <a:p>
            <a:endParaRPr lang="en-GB" dirty="0"/>
          </a:p>
          <a:p>
            <a:pPr marL="0" indent="0">
              <a:buNone/>
            </a:pPr>
            <a:endParaRPr lang="en-GB" dirty="0"/>
          </a:p>
        </p:txBody>
      </p:sp>
      <p:sp>
        <p:nvSpPr>
          <p:cNvPr id="5" name="Footer Placeholder 4">
            <a:extLst>
              <a:ext uri="{FF2B5EF4-FFF2-40B4-BE49-F238E27FC236}">
                <a16:creationId xmlns:a16="http://schemas.microsoft.com/office/drawing/2014/main" id="{A74FF641-6D56-6CE4-558B-969B4C75F18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0915DD8-A0C6-49AD-A24E-AB34DAC418EF}"/>
              </a:ext>
            </a:extLst>
          </p:cNvPr>
          <p:cNvSpPr>
            <a:spLocks noGrp="1"/>
          </p:cNvSpPr>
          <p:nvPr>
            <p:ph type="sldNum" sz="quarter" idx="12"/>
          </p:nvPr>
        </p:nvSpPr>
        <p:spPr/>
        <p:txBody>
          <a:bodyPr/>
          <a:lstStyle/>
          <a:p>
            <a:fld id="{70C12960-6E85-460F-B6E3-5B82CB31AF3D}" type="slidenum">
              <a:rPr lang="en-US" dirty="0"/>
              <a:t>4</a:t>
            </a:fld>
            <a:endParaRPr lang="en-US" dirty="0"/>
          </a:p>
        </p:txBody>
      </p:sp>
    </p:spTree>
    <p:extLst>
      <p:ext uri="{BB962C8B-B14F-4D97-AF65-F5344CB8AC3E}">
        <p14:creationId xmlns:p14="http://schemas.microsoft.com/office/powerpoint/2010/main" val="3031579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670B1-7D8A-C248-7755-B76A34B0067A}"/>
              </a:ext>
            </a:extLst>
          </p:cNvPr>
          <p:cNvSpPr>
            <a:spLocks noGrp="1"/>
          </p:cNvSpPr>
          <p:nvPr>
            <p:ph type="title"/>
          </p:nvPr>
        </p:nvSpPr>
        <p:spPr>
          <a:xfrm>
            <a:off x="914399" y="1229361"/>
            <a:ext cx="10363200" cy="1187570"/>
          </a:xfrm>
        </p:spPr>
        <p:txBody>
          <a:bodyPr/>
          <a:lstStyle/>
          <a:p>
            <a:r>
              <a:rPr lang="en-GB" dirty="0"/>
              <a:t>How is it relevant to Jenny’s situation</a:t>
            </a:r>
          </a:p>
        </p:txBody>
      </p:sp>
      <p:sp>
        <p:nvSpPr>
          <p:cNvPr id="3" name="Content Placeholder 2">
            <a:extLst>
              <a:ext uri="{FF2B5EF4-FFF2-40B4-BE49-F238E27FC236}">
                <a16:creationId xmlns:a16="http://schemas.microsoft.com/office/drawing/2014/main" id="{ACDE96D2-11B8-2FF6-993B-3504F4495B0E}"/>
              </a:ext>
            </a:extLst>
          </p:cNvPr>
          <p:cNvSpPr>
            <a:spLocks noGrp="1"/>
          </p:cNvSpPr>
          <p:nvPr>
            <p:ph idx="1"/>
          </p:nvPr>
        </p:nvSpPr>
        <p:spPr>
          <a:xfrm>
            <a:off x="914399" y="2008256"/>
            <a:ext cx="10363200" cy="4348094"/>
          </a:xfrm>
        </p:spPr>
        <p:txBody>
          <a:bodyPr>
            <a:normAutofit fontScale="25000" lnSpcReduction="20000"/>
          </a:bodyPr>
          <a:lstStyle/>
          <a:p>
            <a:r>
              <a:rPr lang="en-GB" sz="4400" dirty="0"/>
              <a:t>It is relevant to Jenny’s situation as it shows how Jenny had to become burdened by her role as caregiver at an early age when her parents could not do it, she was supposed to be the one taken care of which has distorted her development and could have some negative effects </a:t>
            </a:r>
          </a:p>
          <a:p>
            <a:r>
              <a:rPr lang="en-GB" sz="4400" dirty="0"/>
              <a:t>The attachment theory also talks about there's one primary bond with a carer, but Jenny lost those bonds as no one could take care of her which perverted her views overall about bonding with people which would lead her to putting other people's needs above her own and she most likely wouldn’t seek help when she needs it as she's learnt to do everything on her own since young</a:t>
            </a:r>
          </a:p>
          <a:p>
            <a:r>
              <a:rPr lang="en-GB" sz="4400" dirty="0"/>
              <a:t>This theory shows the Jenny’s image of herself could be changed to how useful she is as she's been taking care of her parents as at a young age since her secure base is about her helping her mother which is role reversal and will make her less vulnerable around others as she can not even be vulnerable around her mother because of all she has to do to make sure her mother is stable mentally</a:t>
            </a:r>
            <a:r>
              <a:rPr lang="en-GB" sz="4400" dirty="0">
                <a:cs typeface="Arial" panose="020B0604020202020204" pitchFamily="34" charset="0"/>
              </a:rPr>
              <a:t>(Cleveland Clinic, 2025) </a:t>
            </a:r>
          </a:p>
          <a:p>
            <a:endParaRPr lang="en-GB" sz="4400" dirty="0"/>
          </a:p>
          <a:p>
            <a:r>
              <a:rPr lang="en-GB" sz="4400" dirty="0"/>
              <a:t>The theory also suggests that Jenny might consider relationships more burdens that she has to be the one giving all the time and her perspective of her mother may be no different to a stranger as she is the one always giving she may even feel relieved when her mother is gone as its an insecure attachment which could have some avoidant because of how much jenny has to give with her being the carer in the relationship so early on which will slow down her social development and often lead her to feel isolated from other people which she could also enjoy but it will stop her from asking for  help when needed as she is always the one giving </a:t>
            </a:r>
            <a:r>
              <a:rPr lang="en-GB" sz="4400" dirty="0">
                <a:cs typeface="Arial" panose="020B0604020202020204" pitchFamily="34" charset="0"/>
              </a:rPr>
              <a:t>(Cleveland Clinic, 2025) </a:t>
            </a:r>
          </a:p>
          <a:p>
            <a:endParaRPr lang="en-GB" sz="4400" dirty="0"/>
          </a:p>
          <a:p>
            <a:r>
              <a:rPr lang="en-GB" sz="4400" dirty="0"/>
              <a:t>Jennys mental well being will also be affected as since her father passed away, she could harbour negative feelings without any way to release them for example anger, sadness and hate</a:t>
            </a:r>
          </a:p>
          <a:p>
            <a:r>
              <a:rPr lang="en-GB" sz="4400" dirty="0"/>
              <a:t>Ever since her father passed away, she could have been depressed and not able to trust anyone else as her father left her, she could be feeling hatred towards him for leaving at their moment of need as she must take care of everything now with feelings like rage and emptiness, she could have had depression ever since her father passed away whilst doing all the duties for her mother which will impact every relationship she has negatively as she will lash out from feeling overwhelmed and alone </a:t>
            </a:r>
            <a:r>
              <a:rPr lang="en-GB" sz="4400" dirty="0">
                <a:cs typeface="Arial" panose="020B0604020202020204" pitchFamily="34" charset="0"/>
              </a:rPr>
              <a:t>(Cleveland Clinic, 2025) </a:t>
            </a:r>
          </a:p>
          <a:p>
            <a:endParaRPr lang="en-GB" sz="1600" dirty="0"/>
          </a:p>
          <a:p>
            <a:endParaRPr lang="en-GB" sz="1600" dirty="0"/>
          </a:p>
        </p:txBody>
      </p:sp>
      <p:sp>
        <p:nvSpPr>
          <p:cNvPr id="5" name="Footer Placeholder 4">
            <a:extLst>
              <a:ext uri="{FF2B5EF4-FFF2-40B4-BE49-F238E27FC236}">
                <a16:creationId xmlns:a16="http://schemas.microsoft.com/office/drawing/2014/main" id="{7CA3526F-B356-DA77-650A-E7DC68573A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7C639CE-6549-4915-C8E3-E5F2E90BA7E8}"/>
              </a:ext>
            </a:extLst>
          </p:cNvPr>
          <p:cNvSpPr>
            <a:spLocks noGrp="1"/>
          </p:cNvSpPr>
          <p:nvPr>
            <p:ph type="sldNum" sz="quarter" idx="12"/>
          </p:nvPr>
        </p:nvSpPr>
        <p:spPr/>
        <p:txBody>
          <a:bodyPr/>
          <a:lstStyle/>
          <a:p>
            <a:fld id="{70C12960-6E85-460F-B6E3-5B82CB31AF3D}" type="slidenum">
              <a:rPr lang="en-US" dirty="0"/>
              <a:t>5</a:t>
            </a:fld>
            <a:endParaRPr lang="en-US" dirty="0"/>
          </a:p>
        </p:txBody>
      </p:sp>
    </p:spTree>
    <p:extLst>
      <p:ext uri="{BB962C8B-B14F-4D97-AF65-F5344CB8AC3E}">
        <p14:creationId xmlns:p14="http://schemas.microsoft.com/office/powerpoint/2010/main" val="3721846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9B962-3FB8-D1A0-E01B-6046D50731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98FA7E-A7F7-F5A8-9A12-18F9290D969B}"/>
              </a:ext>
            </a:extLst>
          </p:cNvPr>
          <p:cNvSpPr>
            <a:spLocks noGrp="1"/>
          </p:cNvSpPr>
          <p:nvPr>
            <p:ph type="title"/>
          </p:nvPr>
        </p:nvSpPr>
        <p:spPr/>
        <p:txBody>
          <a:bodyPr/>
          <a:lstStyle/>
          <a:p>
            <a:r>
              <a:rPr lang="en-GB" dirty="0"/>
              <a:t>A strategy for Jenny to help her</a:t>
            </a:r>
          </a:p>
        </p:txBody>
      </p:sp>
      <p:sp>
        <p:nvSpPr>
          <p:cNvPr id="3" name="Content Placeholder 2">
            <a:extLst>
              <a:ext uri="{FF2B5EF4-FFF2-40B4-BE49-F238E27FC236}">
                <a16:creationId xmlns:a16="http://schemas.microsoft.com/office/drawing/2014/main" id="{85C1ADFF-05E9-2C22-295A-1AE089CD4794}"/>
              </a:ext>
            </a:extLst>
          </p:cNvPr>
          <p:cNvSpPr>
            <a:spLocks noGrp="1"/>
          </p:cNvSpPr>
          <p:nvPr>
            <p:ph idx="1"/>
          </p:nvPr>
        </p:nvSpPr>
        <p:spPr/>
        <p:txBody>
          <a:bodyPr>
            <a:normAutofit fontScale="85000" lnSpcReduction="10000"/>
          </a:bodyPr>
          <a:lstStyle/>
          <a:p>
            <a:r>
              <a:rPr lang="en-GB" dirty="0"/>
              <a:t>Jenny has had to carry an insane workload ever since the death of her father for  5 years she has no one to lean on or any secure base which is needed in attachment theory so she could seek counselling to let the load lighten where she can talk to people about how she feels overwhelmed or depressed ever since this happened and finally have someone secure to socialise with which will help her feel less isolated these can be arrange weekly or even a few times a week to help her mental health recover and so she has actually built some bonds with people (</a:t>
            </a:r>
            <a:r>
              <a:rPr lang="en-GB" dirty="0">
                <a:cs typeface="Arial" panose="020B0604020202020204" pitchFamily="34" charset="0"/>
              </a:rPr>
              <a:t>NSPCC, 2021).</a:t>
            </a:r>
            <a:r>
              <a:rPr lang="en-GB" i="1" dirty="0">
                <a:cs typeface="Arial" panose="020B0604020202020204" pitchFamily="34" charset="0"/>
              </a:rPr>
              <a:t> </a:t>
            </a:r>
            <a:endParaRPr lang="en-GB" dirty="0"/>
          </a:p>
          <a:p>
            <a:r>
              <a:rPr lang="en-GB" dirty="0"/>
              <a:t>Taking care of her mother must have been overwhelming or Jenny to do on her own as she is the only one in her family who is capable enough to do it so hiring someone or finding someone to help would give time for Jenny to develop properly and return to acting like her age which will make her healthy it will also help her realise her self worth isn’t dependant on how productive she is and that she deserves to be taken care of she doesn’t have to be the one who is taking care of others (</a:t>
            </a:r>
            <a:r>
              <a:rPr lang="en-GB" dirty="0">
                <a:cs typeface="Arial" panose="020B0604020202020204" pitchFamily="34" charset="0"/>
              </a:rPr>
              <a:t>NSPCC, 2021).</a:t>
            </a:r>
            <a:r>
              <a:rPr lang="en-GB" i="1" dirty="0">
                <a:cs typeface="Arial" panose="020B0604020202020204" pitchFamily="34" charset="0"/>
              </a:rPr>
              <a:t> </a:t>
            </a:r>
            <a:endParaRPr lang="en-GB" dirty="0"/>
          </a:p>
        </p:txBody>
      </p:sp>
      <p:sp>
        <p:nvSpPr>
          <p:cNvPr id="5" name="Footer Placeholder 4">
            <a:extLst>
              <a:ext uri="{FF2B5EF4-FFF2-40B4-BE49-F238E27FC236}">
                <a16:creationId xmlns:a16="http://schemas.microsoft.com/office/drawing/2014/main" id="{C804C416-D23C-4BB4-F7AA-0FF7FD49D0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8B73DE4-E692-A713-897D-57F68694F0B3}"/>
              </a:ext>
            </a:extLst>
          </p:cNvPr>
          <p:cNvSpPr>
            <a:spLocks noGrp="1"/>
          </p:cNvSpPr>
          <p:nvPr>
            <p:ph type="sldNum" sz="quarter" idx="12"/>
          </p:nvPr>
        </p:nvSpPr>
        <p:spPr/>
        <p:txBody>
          <a:bodyPr/>
          <a:lstStyle/>
          <a:p>
            <a:fld id="{70C12960-6E85-460F-B6E3-5B82CB31AF3D}" type="slidenum">
              <a:rPr lang="en-US" dirty="0"/>
              <a:t>6</a:t>
            </a:fld>
            <a:endParaRPr lang="en-US" dirty="0"/>
          </a:p>
        </p:txBody>
      </p:sp>
    </p:spTree>
    <p:extLst>
      <p:ext uri="{BB962C8B-B14F-4D97-AF65-F5344CB8AC3E}">
        <p14:creationId xmlns:p14="http://schemas.microsoft.com/office/powerpoint/2010/main" val="82777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F939D-214C-A2CD-2941-BC4D720B64DC}"/>
              </a:ext>
            </a:extLst>
          </p:cNvPr>
          <p:cNvSpPr>
            <a:spLocks noGrp="1"/>
          </p:cNvSpPr>
          <p:nvPr>
            <p:ph type="title"/>
          </p:nvPr>
        </p:nvSpPr>
        <p:spPr/>
        <p:txBody>
          <a:bodyPr/>
          <a:lstStyle/>
          <a:p>
            <a:r>
              <a:rPr lang="en-GB" dirty="0"/>
              <a:t>Nature Vs Nurture </a:t>
            </a:r>
          </a:p>
        </p:txBody>
      </p:sp>
      <p:sp>
        <p:nvSpPr>
          <p:cNvPr id="3" name="Content Placeholder 2">
            <a:extLst>
              <a:ext uri="{FF2B5EF4-FFF2-40B4-BE49-F238E27FC236}">
                <a16:creationId xmlns:a16="http://schemas.microsoft.com/office/drawing/2014/main" id="{141BDF8E-5BA5-1F19-8D13-26D9A10A9405}"/>
              </a:ext>
            </a:extLst>
          </p:cNvPr>
          <p:cNvSpPr>
            <a:spLocks noGrp="1"/>
          </p:cNvSpPr>
          <p:nvPr>
            <p:ph idx="1"/>
          </p:nvPr>
        </p:nvSpPr>
        <p:spPr>
          <a:xfrm>
            <a:off x="914399" y="2106706"/>
            <a:ext cx="10363200" cy="3835123"/>
          </a:xfrm>
        </p:spPr>
        <p:txBody>
          <a:bodyPr>
            <a:normAutofit lnSpcReduction="10000"/>
          </a:bodyPr>
          <a:lstStyle/>
          <a:p>
            <a:r>
              <a:rPr lang="en-GB" sz="1200" dirty="0"/>
              <a:t>Nature is what a child inherits and how it affects them for example a disease or how their genetics are, what they are born with (biological factors) (Mcleon, 2024). </a:t>
            </a:r>
          </a:p>
          <a:p>
            <a:r>
              <a:rPr lang="en-GB" sz="1200" dirty="0"/>
              <a:t>This shapes people as what they are born with is what they start with, how their brain works and disabilities like autism which they are born with will change how they are nurtured (Mcleon, 2024). </a:t>
            </a:r>
          </a:p>
          <a:p>
            <a:r>
              <a:rPr lang="en-GB" sz="1200" dirty="0"/>
              <a:t>Nurture is how the child was raised and how their behaviour changed over time resulting in what they are, it is usually about their bonds and living conditions (environmental factors) (Mcleon, 2024). </a:t>
            </a:r>
          </a:p>
          <a:p>
            <a:r>
              <a:rPr lang="en-GB" sz="1200" dirty="0"/>
              <a:t>So, it's about experiences and how after nature, nurture ends up shaping the person to who they are, which is usually through experiences like the child's first relationship it shapes them into how they react to certain situations for example, if the child ever gets stuck how they solve that problem will be the way they solve it forever if someone helps them they will be used to asking for help if they do it on their own they will rely on themselves for most problems and try be independent another example would be growth and fixed mindsets (Mcleon, 2024). </a:t>
            </a:r>
          </a:p>
          <a:p>
            <a:r>
              <a:rPr lang="en-GB" sz="1200" dirty="0"/>
              <a:t>Ultimately the 2 link as after the nature of the child nurture takes priority in the psychological development of the child such as how autism will affect a child they will be treated different which is the nature of it but how others treat them which is nurture will decide if they feel secure or insecure over the fact they have autism and their confidence will depend on those experiences (Mcleon, 2024).  </a:t>
            </a:r>
          </a:p>
          <a:p>
            <a:r>
              <a:rPr lang="en-GB" sz="1200" dirty="0"/>
              <a:t>attachment theory is about both as it recognises the child’s need to attach and how the relationship with the child and caregiver shapes the child into being ready for the future (Mcleon, 2024). </a:t>
            </a:r>
          </a:p>
        </p:txBody>
      </p:sp>
      <p:sp>
        <p:nvSpPr>
          <p:cNvPr id="4" name="Date Placeholder 3">
            <a:extLst>
              <a:ext uri="{FF2B5EF4-FFF2-40B4-BE49-F238E27FC236}">
                <a16:creationId xmlns:a16="http://schemas.microsoft.com/office/drawing/2014/main" id="{57B304F9-FC8B-84D4-BAF5-346C607605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5C3FB24-02F2-A6A4-EE5B-7886FCEFC3D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FC9A831-21FD-1607-3EAE-669570FCF281}"/>
              </a:ext>
            </a:extLst>
          </p:cNvPr>
          <p:cNvSpPr>
            <a:spLocks noGrp="1"/>
          </p:cNvSpPr>
          <p:nvPr>
            <p:ph type="sldNum" sz="quarter" idx="12"/>
          </p:nvPr>
        </p:nvSpPr>
        <p:spPr/>
        <p:txBody>
          <a:bodyPr/>
          <a:lstStyle/>
          <a:p>
            <a:fld id="{70C12960-6E85-460F-B6E3-5B82CB31AF3D}" type="slidenum">
              <a:rPr lang="en-US" dirty="0"/>
              <a:t>7</a:t>
            </a:fld>
            <a:endParaRPr lang="en-US" dirty="0"/>
          </a:p>
        </p:txBody>
      </p:sp>
    </p:spTree>
    <p:extLst>
      <p:ext uri="{BB962C8B-B14F-4D97-AF65-F5344CB8AC3E}">
        <p14:creationId xmlns:p14="http://schemas.microsoft.com/office/powerpoint/2010/main" val="969607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B23A15-DC7C-B0D7-3E5C-71DFF18AB0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204B38-2B9F-2E54-B4F8-D3F6E5A83CEF}"/>
              </a:ext>
            </a:extLst>
          </p:cNvPr>
          <p:cNvSpPr>
            <a:spLocks noGrp="1"/>
          </p:cNvSpPr>
          <p:nvPr>
            <p:ph type="title"/>
          </p:nvPr>
        </p:nvSpPr>
        <p:spPr/>
        <p:txBody>
          <a:bodyPr/>
          <a:lstStyle/>
          <a:p>
            <a:r>
              <a:rPr lang="en-GB" dirty="0"/>
              <a:t>Effectiveness/Limitations</a:t>
            </a:r>
          </a:p>
        </p:txBody>
      </p:sp>
      <p:sp>
        <p:nvSpPr>
          <p:cNvPr id="3" name="Content Placeholder 2">
            <a:extLst>
              <a:ext uri="{FF2B5EF4-FFF2-40B4-BE49-F238E27FC236}">
                <a16:creationId xmlns:a16="http://schemas.microsoft.com/office/drawing/2014/main" id="{D63C2D82-8E86-42E8-CA7D-997EE958334D}"/>
              </a:ext>
            </a:extLst>
          </p:cNvPr>
          <p:cNvSpPr>
            <a:spLocks noGrp="1"/>
          </p:cNvSpPr>
          <p:nvPr>
            <p:ph idx="1"/>
          </p:nvPr>
        </p:nvSpPr>
        <p:spPr/>
        <p:txBody>
          <a:bodyPr>
            <a:normAutofit fontScale="92500"/>
          </a:bodyPr>
          <a:lstStyle/>
          <a:p>
            <a:r>
              <a:rPr lang="en-GB" dirty="0"/>
              <a:t>The attachment theory is very effective as it helps make a clear plan for improvement towards individuals lives and helps people find out where they went wrong it is backed up by a lot of evidence and it increases understanding of attachment is easily comprehensible </a:t>
            </a:r>
            <a:r>
              <a:rPr lang="en-GB" dirty="0">
                <a:cs typeface="Arial" panose="020B0604020202020204" pitchFamily="34" charset="0"/>
              </a:rPr>
              <a:t>(Asif, </a:t>
            </a:r>
            <a:r>
              <a:rPr lang="en-GB" dirty="0" err="1">
                <a:cs typeface="Arial" panose="020B0604020202020204" pitchFamily="34" charset="0"/>
              </a:rPr>
              <a:t>n.d</a:t>
            </a:r>
            <a:r>
              <a:rPr lang="en-GB" dirty="0">
                <a:cs typeface="Arial" panose="020B0604020202020204" pitchFamily="34" charset="0"/>
              </a:rPr>
              <a:t>) </a:t>
            </a:r>
          </a:p>
          <a:p>
            <a:endParaRPr lang="en-GB" dirty="0">
              <a:cs typeface="Arial" panose="020B0604020202020204" pitchFamily="34" charset="0"/>
            </a:endParaRPr>
          </a:p>
          <a:p>
            <a:r>
              <a:rPr lang="en-GB" dirty="0">
                <a:cs typeface="Arial" panose="020B0604020202020204" pitchFamily="34" charset="0"/>
              </a:rPr>
              <a:t>The limitations of the attachment theory is that it is not absolute there are exceptions to it and it should not be taken as 100% as it can be proven wrong since there are contradictions for example there were twins that were abused their whole life by their step mother according to Bowlby they would not be able to build any meaningful connections but they did (Asif, </a:t>
            </a:r>
            <a:r>
              <a:rPr lang="en-GB" dirty="0" err="1">
                <a:cs typeface="Arial" panose="020B0604020202020204" pitchFamily="34" charset="0"/>
              </a:rPr>
              <a:t>n.d</a:t>
            </a:r>
            <a:r>
              <a:rPr lang="en-GB" dirty="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2AAF454-DC77-69A8-F302-90E160D76804}"/>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EC14A2C-E630-68A2-E97E-776BF6A6EB3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AAE4A7C-FC48-F74D-D829-066256D120B5}"/>
              </a:ext>
            </a:extLst>
          </p:cNvPr>
          <p:cNvSpPr>
            <a:spLocks noGrp="1"/>
          </p:cNvSpPr>
          <p:nvPr>
            <p:ph type="sldNum" sz="quarter" idx="12"/>
          </p:nvPr>
        </p:nvSpPr>
        <p:spPr/>
        <p:txBody>
          <a:bodyPr/>
          <a:lstStyle/>
          <a:p>
            <a:fld id="{70C12960-6E85-460F-B6E3-5B82CB31AF3D}" type="slidenum">
              <a:rPr lang="en-US" dirty="0"/>
              <a:t>8</a:t>
            </a:fld>
            <a:endParaRPr lang="en-US" dirty="0"/>
          </a:p>
        </p:txBody>
      </p:sp>
    </p:spTree>
    <p:extLst>
      <p:ext uri="{BB962C8B-B14F-4D97-AF65-F5344CB8AC3E}">
        <p14:creationId xmlns:p14="http://schemas.microsoft.com/office/powerpoint/2010/main" val="2295968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C28C-3251-4AC7-1A77-4946F4E61CC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81263EB-B87E-1730-9B99-B1BF4D386867}"/>
              </a:ext>
            </a:extLst>
          </p:cNvPr>
          <p:cNvSpPr>
            <a:spLocks noGrp="1"/>
          </p:cNvSpPr>
          <p:nvPr>
            <p:ph idx="1"/>
          </p:nvPr>
        </p:nvSpPr>
        <p:spPr/>
        <p:txBody>
          <a:bodyPr/>
          <a:lstStyle/>
          <a:p>
            <a:pPr marL="0" indent="0">
              <a:buNone/>
            </a:pPr>
            <a:r>
              <a:rPr lang="en-GB" dirty="0"/>
              <a:t>We have discussed how attachment theory fits into Jenny’s life whilst also talking about how volatile things are and what the negative effects are. Then ways to improve it and the difference between nature and nurture and how they are both implemented in attachment theory whilst also discussing the limitations and how effective the theory itself is overall</a:t>
            </a:r>
          </a:p>
          <a:p>
            <a:endParaRPr lang="en-GB" dirty="0"/>
          </a:p>
        </p:txBody>
      </p:sp>
      <p:sp>
        <p:nvSpPr>
          <p:cNvPr id="5" name="Footer Placeholder 4">
            <a:extLst>
              <a:ext uri="{FF2B5EF4-FFF2-40B4-BE49-F238E27FC236}">
                <a16:creationId xmlns:a16="http://schemas.microsoft.com/office/drawing/2014/main" id="{1C517E77-8616-B179-E35B-D2038EBCA4B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10B5FAC-6CA3-5222-2CAF-2F885895F1DA}"/>
              </a:ext>
            </a:extLst>
          </p:cNvPr>
          <p:cNvSpPr>
            <a:spLocks noGrp="1"/>
          </p:cNvSpPr>
          <p:nvPr>
            <p:ph type="sldNum" sz="quarter" idx="12"/>
          </p:nvPr>
        </p:nvSpPr>
        <p:spPr/>
        <p:txBody>
          <a:bodyPr/>
          <a:lstStyle/>
          <a:p>
            <a:fld id="{70C12960-6E85-460F-B6E3-5B82CB31AF3D}" type="slidenum">
              <a:rPr lang="en-US" dirty="0"/>
              <a:t>9</a:t>
            </a:fld>
            <a:endParaRPr lang="en-US" dirty="0"/>
          </a:p>
        </p:txBody>
      </p:sp>
    </p:spTree>
    <p:extLst>
      <p:ext uri="{BB962C8B-B14F-4D97-AF65-F5344CB8AC3E}">
        <p14:creationId xmlns:p14="http://schemas.microsoft.com/office/powerpoint/2010/main" val="322941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BAC4-21E5-3D53-1274-CC3C943F9AF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32CE6D8-E480-172E-E259-169C21601966}"/>
              </a:ext>
            </a:extLst>
          </p:cNvPr>
          <p:cNvSpPr>
            <a:spLocks noGrp="1"/>
          </p:cNvSpPr>
          <p:nvPr>
            <p:ph idx="1"/>
          </p:nvPr>
        </p:nvSpPr>
        <p:spPr>
          <a:xfrm>
            <a:off x="914399" y="2178424"/>
            <a:ext cx="10363200" cy="3763405"/>
          </a:xfrm>
        </p:spPr>
        <p:txBody>
          <a:bodyPr>
            <a:normAutofit fontScale="92500" lnSpcReduction="10000"/>
          </a:bodyPr>
          <a:lstStyle/>
          <a:p>
            <a:pPr marL="0" indent="0">
              <a:buNone/>
            </a:pPr>
            <a:r>
              <a:rPr lang="en-GB" sz="1100" dirty="0">
                <a:latin typeface="Arial" panose="020B0604020202020204" pitchFamily="34" charset="0"/>
                <a:cs typeface="Arial" panose="020B0604020202020204" pitchFamily="34" charset="0"/>
              </a:rPr>
              <a:t>Asif, A. (</a:t>
            </a:r>
            <a:r>
              <a:rPr lang="en-GB" sz="1100" dirty="0" err="1">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Advantages And Disadvantages Of Attachment Theory</a:t>
            </a:r>
            <a:r>
              <a:rPr lang="en-GB" sz="1100" i="1" dirty="0">
                <a:latin typeface="Arial" panose="020B0604020202020204" pitchFamily="34" charset="0"/>
                <a:cs typeface="Arial" panose="020B0604020202020204" pitchFamily="34" charset="0"/>
                <a:hlinkClick r:id="rId2"/>
              </a:rPr>
              <a:t>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2"/>
              </a:rPr>
              <a:t>Advantages And Disadvantages Of Attachment Theory - Grow Thoughtful</a:t>
            </a:r>
            <a:r>
              <a:rPr lang="en-GB" sz="1100" dirty="0">
                <a:latin typeface="Arial" panose="020B0604020202020204" pitchFamily="34" charset="0"/>
                <a:cs typeface="Arial" panose="020B0604020202020204" pitchFamily="34" charset="0"/>
              </a:rPr>
              <a:t> (Accessed on 16th February 2026)</a:t>
            </a:r>
          </a:p>
          <a:p>
            <a:pPr marL="0" indent="0">
              <a:buNone/>
            </a:pPr>
            <a:r>
              <a:rPr lang="en-GB" sz="1100" dirty="0" err="1">
                <a:latin typeface="Arial" panose="020B0604020202020204" pitchFamily="34" charset="0"/>
                <a:cs typeface="Arial" panose="020B0604020202020204" pitchFamily="34" charset="0"/>
              </a:rPr>
              <a:t>Mcleod</a:t>
            </a:r>
            <a:r>
              <a:rPr lang="en-GB" sz="1100" dirty="0">
                <a:latin typeface="Arial" panose="020B0604020202020204" pitchFamily="34" charset="0"/>
                <a:cs typeface="Arial" panose="020B0604020202020204" pitchFamily="34" charset="0"/>
              </a:rPr>
              <a:t>, S. (2025) </a:t>
            </a:r>
            <a:r>
              <a:rPr lang="en-GB" sz="1100" i="1" dirty="0">
                <a:latin typeface="Arial" panose="020B0604020202020204" pitchFamily="34" charset="0"/>
                <a:cs typeface="Arial" panose="020B0604020202020204" pitchFamily="34" charset="0"/>
              </a:rPr>
              <a:t>John </a:t>
            </a:r>
            <a:r>
              <a:rPr lang="en-GB" sz="1100" i="1" dirty="0" err="1">
                <a:latin typeface="Arial" panose="020B0604020202020204" pitchFamily="34" charset="0"/>
                <a:cs typeface="Arial" panose="020B0604020202020204" pitchFamily="34" charset="0"/>
              </a:rPr>
              <a:t>Bowldy’s</a:t>
            </a:r>
            <a:r>
              <a:rPr lang="en-GB" sz="1100" i="1" dirty="0">
                <a:latin typeface="Arial" panose="020B0604020202020204" pitchFamily="34" charset="0"/>
                <a:cs typeface="Arial" panose="020B0604020202020204" pitchFamily="34" charset="0"/>
              </a:rPr>
              <a:t> Attachment Theory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3"/>
              </a:rPr>
              <a:t>https://www.simplypsychology.org/bowlby.html</a:t>
            </a:r>
            <a:r>
              <a:rPr lang="en-GB" sz="1100" dirty="0">
                <a:latin typeface="Arial" panose="020B0604020202020204" pitchFamily="34" charset="0"/>
                <a:cs typeface="Arial" panose="020B0604020202020204" pitchFamily="34" charset="0"/>
              </a:rPr>
              <a:t> (Accessed on 16th February 2026)</a:t>
            </a:r>
          </a:p>
          <a:p>
            <a:pPr marL="0" indent="0">
              <a:buNone/>
            </a:pPr>
            <a:r>
              <a:rPr lang="en-GB" sz="1100" dirty="0" err="1">
                <a:latin typeface="Arial" panose="020B0604020202020204" pitchFamily="34" charset="0"/>
                <a:cs typeface="Arial" panose="020B0604020202020204" pitchFamily="34" charset="0"/>
              </a:rPr>
              <a:t>Mcleod</a:t>
            </a:r>
            <a:r>
              <a:rPr lang="en-GB" sz="1100" dirty="0">
                <a:latin typeface="Arial" panose="020B0604020202020204" pitchFamily="34" charset="0"/>
                <a:cs typeface="Arial" panose="020B0604020202020204" pitchFamily="34" charset="0"/>
              </a:rPr>
              <a:t>, S. (2024) </a:t>
            </a:r>
            <a:r>
              <a:rPr lang="en-GB" sz="1100" i="1" dirty="0">
                <a:latin typeface="Arial" panose="020B0604020202020204" pitchFamily="34" charset="0"/>
                <a:cs typeface="Arial" panose="020B0604020202020204" pitchFamily="34" charset="0"/>
              </a:rPr>
              <a:t>Nature vs. Nurture Debate In Psychology </a:t>
            </a:r>
            <a:r>
              <a:rPr lang="en-GB" sz="1100" dirty="0">
                <a:latin typeface="Arial" panose="020B0604020202020204" pitchFamily="34" charset="0"/>
                <a:cs typeface="Arial" panose="020B0604020202020204" pitchFamily="34" charset="0"/>
              </a:rPr>
              <a:t>Available at:</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a:rPr>
              <a:t>https://www.simplypsychology.org/naturevsnurture.html</a:t>
            </a:r>
            <a:r>
              <a:rPr lang="en-GB" sz="1100" dirty="0">
                <a:latin typeface="Arial" panose="020B0604020202020204" pitchFamily="34" charset="0"/>
                <a:cs typeface="Arial" panose="020B0604020202020204" pitchFamily="34" charset="0"/>
              </a:rPr>
              <a:t> (Accessed on 16th February 2026)</a:t>
            </a:r>
          </a:p>
          <a:p>
            <a:pPr marL="0" indent="0">
              <a:buNone/>
            </a:pPr>
            <a:r>
              <a:rPr lang="en-GB" sz="1100" dirty="0">
                <a:latin typeface="Arial" panose="020B0604020202020204" pitchFamily="34" charset="0"/>
                <a:cs typeface="Arial" panose="020B0604020202020204" pitchFamily="34" charset="0"/>
              </a:rPr>
              <a:t>NSPCC. (2021)</a:t>
            </a:r>
            <a:r>
              <a:rPr lang="en-GB" sz="1100" i="1" dirty="0">
                <a:latin typeface="Arial" panose="020B0604020202020204" pitchFamily="34" charset="0"/>
                <a:cs typeface="Arial" panose="020B0604020202020204" pitchFamily="34" charset="0"/>
              </a:rPr>
              <a:t> Attachment and child development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5"/>
              </a:rPr>
              <a:t>https://learning.nspcc.org.uk/child-health-development/attachment-early-years</a:t>
            </a:r>
            <a:r>
              <a:rPr lang="en-GB" sz="1100" dirty="0">
                <a:latin typeface="Arial" panose="020B0604020202020204" pitchFamily="34" charset="0"/>
                <a:cs typeface="Arial" panose="020B0604020202020204" pitchFamily="34" charset="0"/>
              </a:rPr>
              <a:t> (Accessed on 16th February 2026)</a:t>
            </a:r>
          </a:p>
          <a:p>
            <a:pPr marL="0" indent="0">
              <a:buNone/>
            </a:pPr>
            <a:r>
              <a:rPr lang="en-GB" sz="1100" dirty="0">
                <a:latin typeface="Arial" panose="020B0604020202020204" pitchFamily="34" charset="0"/>
                <a:cs typeface="Arial" panose="020B0604020202020204" pitchFamily="34" charset="0"/>
              </a:rPr>
              <a:t>The Attachment Project. (</a:t>
            </a:r>
            <a:r>
              <a:rPr lang="en-GB" sz="1100" dirty="0" err="1">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Bowlby and Attachment Theory: Insights and Legacy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https://www.attachmentproject.com/attachment-theory/john-bowlby/</a:t>
            </a:r>
            <a:r>
              <a:rPr lang="en-GB" sz="1100" dirty="0">
                <a:latin typeface="Arial" panose="020B0604020202020204" pitchFamily="34" charset="0"/>
                <a:cs typeface="Arial" panose="020B0604020202020204" pitchFamily="34" charset="0"/>
              </a:rPr>
              <a:t> (Accessed on 16th February 2026)</a:t>
            </a:r>
          </a:p>
          <a:p>
            <a:pPr marL="0" indent="0">
              <a:buNone/>
            </a:pPr>
            <a:r>
              <a:rPr lang="en-GB" sz="1200" dirty="0">
                <a:latin typeface="Arial" panose="020B0604020202020204" pitchFamily="34" charset="0"/>
                <a:cs typeface="Arial" panose="020B0604020202020204" pitchFamily="34" charset="0"/>
              </a:rPr>
              <a:t> Cleveland Clinic. (2025) </a:t>
            </a:r>
            <a:r>
              <a:rPr lang="en-GB" sz="1200" i="1" dirty="0">
                <a:latin typeface="Arial" panose="020B0604020202020204" pitchFamily="34" charset="0"/>
                <a:cs typeface="Arial" panose="020B0604020202020204" pitchFamily="34" charset="0"/>
              </a:rPr>
              <a:t>What Is Attachment Theory? And How Does It Impact You?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https://health.clevelandclinic.org/attachment-theory</a:t>
            </a:r>
            <a:r>
              <a:rPr lang="en-GB" sz="1200" dirty="0">
                <a:latin typeface="Arial" panose="020B0604020202020204" pitchFamily="34" charset="0"/>
                <a:cs typeface="Arial" panose="020B0604020202020204" pitchFamily="34" charset="0"/>
              </a:rPr>
              <a:t> (Accessed on 16th February 2026)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a:p>
            <a:pPr marL="0" indent="0" fontAlgn="base">
              <a:buNone/>
            </a:pPr>
            <a:r>
              <a:rPr lang="en-GB" sz="1100" dirty="0">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6F35066-36AE-C294-ED9F-AB9A7541030F}"/>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16D5594-E107-F1FE-2B31-56CE01715C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6040E7C-A9E4-F991-B76C-581C2AD0077D}"/>
              </a:ext>
            </a:extLst>
          </p:cNvPr>
          <p:cNvSpPr>
            <a:spLocks noGrp="1"/>
          </p:cNvSpPr>
          <p:nvPr>
            <p:ph type="sldNum" sz="quarter" idx="12"/>
          </p:nvPr>
        </p:nvSpPr>
        <p:spPr/>
        <p:txBody>
          <a:bodyPr/>
          <a:lstStyle/>
          <a:p>
            <a:fld id="{70C12960-6E85-460F-B6E3-5B82CB31AF3D}" type="slidenum">
              <a:rPr lang="en-US" dirty="0"/>
              <a:t>10</a:t>
            </a:fld>
            <a:endParaRPr lang="en-US" dirty="0"/>
          </a:p>
        </p:txBody>
      </p:sp>
    </p:spTree>
    <p:extLst>
      <p:ext uri="{BB962C8B-B14F-4D97-AF65-F5344CB8AC3E}">
        <p14:creationId xmlns:p14="http://schemas.microsoft.com/office/powerpoint/2010/main" val="2104274828"/>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E15A4F4A693941A5E304EB8544B16E" ma:contentTypeVersion="5" ma:contentTypeDescription="Create a new document." ma:contentTypeScope="" ma:versionID="bde1331de9186f78d9ca1382f26507ea">
  <xsd:schema xmlns:xsd="http://www.w3.org/2001/XMLSchema" xmlns:xs="http://www.w3.org/2001/XMLSchema" xmlns:p="http://schemas.microsoft.com/office/2006/metadata/properties" xmlns:ns3="314786ed-9e66-4238-a236-f01e2cc4b564" targetNamespace="http://schemas.microsoft.com/office/2006/metadata/properties" ma:root="true" ma:fieldsID="9a69ca622dc99fc4843e75eba2af698a" ns3:_="">
    <xsd:import namespace="314786ed-9e66-4238-a236-f01e2cc4b56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4786ed-9e66-4238-a236-f01e2cc4b56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14786ed-9e66-4238-a236-f01e2cc4b564" xsi:nil="true"/>
  </documentManagement>
</p:properties>
</file>

<file path=customXml/itemProps1.xml><?xml version="1.0" encoding="utf-8"?>
<ds:datastoreItem xmlns:ds="http://schemas.openxmlformats.org/officeDocument/2006/customXml" ds:itemID="{BC3E62D4-7776-4B54-B760-A12118D2A9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4786ed-9e66-4238-a236-f01e2cc4b5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FE905E-4668-4241-AF13-DA26BACC61A8}">
  <ds:schemaRefs>
    <ds:schemaRef ds:uri="http://schemas.microsoft.com/sharepoint/v3/contenttype/forms"/>
  </ds:schemaRefs>
</ds:datastoreItem>
</file>

<file path=customXml/itemProps3.xml><?xml version="1.0" encoding="utf-8"?>
<ds:datastoreItem xmlns:ds="http://schemas.openxmlformats.org/officeDocument/2006/customXml" ds:itemID="{9BD9A229-910D-4557-AA92-B9DE37FF93DB}">
  <ds:schemaRefs>
    <ds:schemaRef ds:uri="http://schemas.microsoft.com/office/2006/documentManagement/types"/>
    <ds:schemaRef ds:uri="http://purl.org/dc/elements/1.1/"/>
    <ds:schemaRef ds:uri="http://schemas.microsoft.com/office/2006/metadata/properties"/>
    <ds:schemaRef ds:uri="314786ed-9e66-4238-a236-f01e2cc4b564"/>
    <ds:schemaRef ds:uri="http://purl.org/dc/dcmitype/"/>
    <ds:schemaRef ds:uri="http://purl.org/dc/term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LCHS4009 Abdul Assessment 1</Template>
  <TotalTime>546</TotalTime>
  <Words>1821</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Grandview Display</vt:lpstr>
      <vt:lpstr>DashVTI</vt:lpstr>
      <vt:lpstr> </vt:lpstr>
      <vt:lpstr>Context</vt:lpstr>
      <vt:lpstr>Aims and Objectives</vt:lpstr>
      <vt:lpstr>The attachment theory </vt:lpstr>
      <vt:lpstr>How is it relevant to Jenny’s situation</vt:lpstr>
      <vt:lpstr>A strategy for Jenny to help her</vt:lpstr>
      <vt:lpstr>Nature Vs Nurture </vt:lpstr>
      <vt:lpstr>Effectiveness/Limitations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Patel (2432723)</dc:creator>
  <cp:lastModifiedBy>Abdul Patel (2432723)</cp:lastModifiedBy>
  <cp:revision>2</cp:revision>
  <dcterms:created xsi:type="dcterms:W3CDTF">2026-02-15T19:37:20Z</dcterms:created>
  <dcterms:modified xsi:type="dcterms:W3CDTF">2026-02-16T04:44:07Z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0x010100B2E15A4F4A693941A5E304EB8544B16E</vt:lpwstr>
  </property>
</Properties>
</file>