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9" r:id="rId5"/>
    <p:sldId id="263" r:id="rId6"/>
    <p:sldId id="260" r:id="rId7"/>
    <p:sldId id="264" r:id="rId8"/>
    <p:sldId id="261" r:id="rId9"/>
    <p:sldId id="265" r:id="rId10"/>
    <p:sldId id="25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B444D-6528-4E08-BFC3-920B407B84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CD9BD7-BE36-4E43-97D5-79C53FF1D9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108B45-C8B2-4B03-A5F0-80157C2EA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E1D89-F15A-41AA-93B8-F4B554006869}" type="datetimeFigureOut">
              <a:rPr lang="en-GB" smtClean="0"/>
              <a:t>04/06/2019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1C01E-1C0D-4ED8-BBA4-8C005B88E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A4DD22-C8FD-4912-A275-F8D11D9EA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D7C42-FA6D-405D-912B-D181BB426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735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C707C-50BA-4751-AA87-F107FD175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E3F35-95E4-4689-99EE-78F11E6E5A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B5AF7C-DE8A-4FAA-8C54-0D42E3313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E1D89-F15A-41AA-93B8-F4B554006869}" type="datetimeFigureOut">
              <a:rPr lang="en-GB" smtClean="0"/>
              <a:t>04/06/2019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BB3D20-354B-4367-9FE7-E19BFD57F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B3994-E98D-410E-9E5D-1609EF535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D7C42-FA6D-405D-912B-D181BB426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4465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72588-C18E-4B64-8456-60D33E1DA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F30D17-62C5-4BB9-953D-553E30AE5F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100777-3DE9-4981-8111-EBD5FE1A8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E1D89-F15A-41AA-93B8-F4B554006869}" type="datetimeFigureOut">
              <a:rPr lang="en-GB" smtClean="0"/>
              <a:t>04/06/2019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D75EDB-602A-4166-BD51-AB1411AD9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0D25E5-F828-4F14-B3D6-BCEF62831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D7C42-FA6D-405D-912B-D181BB426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612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8EF39-5A84-4D4F-997A-901B3AE9E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67850-7085-430C-8D29-FDF3B7D43F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6C79CE-7006-470D-9523-7916793268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69D595-E414-44A1-8A95-4521EAD8C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E1D89-F15A-41AA-93B8-F4B554006869}" type="datetimeFigureOut">
              <a:rPr lang="en-GB" smtClean="0"/>
              <a:t>04/06/2019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37A2C0-94A1-411C-8F33-D3DDA8C8F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C78BCF-9009-4F96-971B-5B1FA568C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D7C42-FA6D-405D-912B-D181BB426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356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AC4FA-84C0-4467-9BBF-F65EC850A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B46B27-736A-4173-A1DC-81385F3C5D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49D588-FFAC-4E37-949A-2CC1BAAF06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8E86CE-59F3-45D0-B47A-DFE6DB2213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FF4F79-A73D-4207-8A0C-F45854F2EA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002EEA-ED97-45C3-A178-CA0B4BC8BE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E1D89-F15A-41AA-93B8-F4B554006869}" type="datetimeFigureOut">
              <a:rPr lang="en-GB" smtClean="0"/>
              <a:t>04/06/2019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23292E-13DB-42EB-8F0F-16BFD46A3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DDE83B-368E-4740-AFCA-6D2381510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D7C42-FA6D-405D-912B-D181BB426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221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E8C71-DD25-469D-ACF8-FB48943A9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DA36BD-66CE-4ED9-B52B-B35679BC2D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E1D89-F15A-41AA-93B8-F4B554006869}" type="datetimeFigureOut">
              <a:rPr lang="en-GB" smtClean="0"/>
              <a:t>04/06/2019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F30D08-0377-42FC-B918-F1CCBF322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AC292B-F222-4696-AD48-84E43F514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D7C42-FA6D-405D-912B-D181BB426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888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2489E4-4937-4CF4-BFC2-A69DFAD0A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E1D89-F15A-41AA-93B8-F4B554006869}" type="datetimeFigureOut">
              <a:rPr lang="en-GB" smtClean="0"/>
              <a:t>04/06/2019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9A2CE7-8044-45BC-B6A8-9C41D39E0A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5369D1-C84C-4D54-952B-179F8AE48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D7C42-FA6D-405D-912B-D181BB426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323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02E22-0F14-4FC4-9192-A9057C8EB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48A75-08CA-421B-9184-1ED4471D34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C382CE-6408-4945-A535-47E6EFCE63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417C9A-98D9-4CEF-AE50-50D209606E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E1D89-F15A-41AA-93B8-F4B554006869}" type="datetimeFigureOut">
              <a:rPr lang="en-GB" smtClean="0"/>
              <a:t>04/06/2019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3A74F8-CCCA-428D-B96F-A4E624AEC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17D4C8-DD31-4145-ABCD-D40C7C10B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D7C42-FA6D-405D-912B-D181BB426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659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0E4A1-5E25-44D8-B580-D66E30177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FD811B-85EE-462E-B80C-6630503F1E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F7D7BA-7310-429B-A8E8-04FBD72FD4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1A5249-03B0-4A3C-A781-1E0E03720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E1D89-F15A-41AA-93B8-F4B554006869}" type="datetimeFigureOut">
              <a:rPr lang="en-GB" smtClean="0"/>
              <a:t>04/06/2019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68C51D-C935-4F8F-947D-E7B22FF74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BE4816-DDFC-413D-A72B-ADE70E9B3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D7C42-FA6D-405D-912B-D181BB426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614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C43C4-3C95-4713-8B3C-A4DC3DEF9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A969C6-4974-4A1D-B478-49289CCDA8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96D954-82A8-4B89-9DCE-79BB6EEA29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E1D89-F15A-41AA-93B8-F4B554006869}" type="datetimeFigureOut">
              <a:rPr lang="en-GB" smtClean="0"/>
              <a:t>04/06/2019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C431EB-973B-46A9-B289-B526ED668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7F6A69-2BA3-4954-9564-E660775AA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D7C42-FA6D-405D-912B-D181BB426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286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AC553C-280D-4562-8B19-E404ABD66D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DB7755-4914-4F76-8EC1-FBB75D75DB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464FD8-7040-4E8F-9B07-BD1CC5698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E1D89-F15A-41AA-93B8-F4B554006869}" type="datetimeFigureOut">
              <a:rPr lang="en-GB" smtClean="0"/>
              <a:t>04/06/2019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42789A-95DB-47A0-9E42-7985243A7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A51209-622E-47A2-B132-B878599FC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D7C42-FA6D-405D-912B-D181BB426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720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740060-F062-44AA-B032-9DA76A319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D057D0-D194-4588-81F4-354CF04B6A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7E29BA-922D-451D-B4B8-6288D16817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E1D89-F15A-41AA-93B8-F4B554006869}" type="datetimeFigureOut">
              <a:rPr lang="en-GB" smtClean="0"/>
              <a:t>04/06/2019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F7460D-619C-4D52-8557-1873FCBAF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13BB73-7928-44BD-B407-63CC2FCAC1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8D7C42-FA6D-405D-912B-D181BB426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435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smallbusiness.yahoo.com/advisor/evolution-social-media-marketing-043109995.html" TargetMode="External"/><Relationship Id="rId3" Type="http://schemas.openxmlformats.org/officeDocument/2006/relationships/hyperlink" Target="https://www.emarketer.com/content/social-video-ad-spending-will-grow-44-by-2021" TargetMode="External"/><Relationship Id="rId7" Type="http://schemas.openxmlformats.org/officeDocument/2006/relationships/hyperlink" Target="https://martech.zone/brief-history-social-media-advertising/" TargetMode="External"/><Relationship Id="rId12" Type="http://schemas.openxmlformats.org/officeDocument/2006/relationships/hyperlink" Target="https://www.bluleadz.com/blog/10-of-the-biggest-marketing-fails-of-2017" TargetMode="External"/><Relationship Id="rId2" Type="http://schemas.openxmlformats.org/officeDocument/2006/relationships/hyperlink" Target="https://econsultancy.com/30-brands-with-excellent-social-media-strategi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reamgrow.com/social-media-marketing-trends-2017/" TargetMode="External"/><Relationship Id="rId11" Type="http://schemas.openxmlformats.org/officeDocument/2006/relationships/hyperlink" Target="https://www.smartinsights.com/social-media-marketing/social-media-strategy/social-media-marketing-trends-2019/" TargetMode="External"/><Relationship Id="rId5" Type="http://schemas.openxmlformats.org/officeDocument/2006/relationships/hyperlink" Target="https://www.searchenginejournal.com/2019-social-media-trends/286029/#close" TargetMode="External"/><Relationship Id="rId10" Type="http://schemas.openxmlformats.org/officeDocument/2006/relationships/hyperlink" Target="https://www.merriam-webster.com/dictionary/troll" TargetMode="External"/><Relationship Id="rId4" Type="http://schemas.openxmlformats.org/officeDocument/2006/relationships/hyperlink" Target="https://www.socialmediatoday.com/news/7-cringeworthy-social-media-fails-from-2018/533135/" TargetMode="External"/><Relationship Id="rId9" Type="http://schemas.openxmlformats.org/officeDocument/2006/relationships/hyperlink" Target="https://marketingland.com/how-to-use-influencer-marketing-to-meet-your-companys-goals-24067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6EC5C-EE09-4C4D-A6FD-D49FCA634FE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Developments in the use of social media in marketing, a critical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A98686-7222-4F3F-BB19-7E7A076857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Robert Davies</a:t>
            </a:r>
          </a:p>
          <a:p>
            <a:r>
              <a:rPr lang="en-GB" dirty="0"/>
              <a:t>1805256</a:t>
            </a:r>
          </a:p>
          <a:p>
            <a:r>
              <a:rPr lang="en-GB" dirty="0"/>
              <a:t>BMMB7012D</a:t>
            </a:r>
          </a:p>
        </p:txBody>
      </p:sp>
    </p:spTree>
    <p:extLst>
      <p:ext uri="{BB962C8B-B14F-4D97-AF65-F5344CB8AC3E}">
        <p14:creationId xmlns:p14="http://schemas.microsoft.com/office/powerpoint/2010/main" val="28535241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1FFA5-A142-4D82-BBEC-181448A64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A8279-256B-4841-B6CE-32A68C9109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Social Media marketing has experienced massive growth in the last decade</a:t>
            </a:r>
          </a:p>
          <a:p>
            <a:r>
              <a:rPr lang="en-GB" dirty="0"/>
              <a:t>The rise of Facebook, LinkedIn and My Space in 2003 – 2004 signals the shift of e-marketing into the social media space (King, 2012).</a:t>
            </a:r>
          </a:p>
          <a:p>
            <a:r>
              <a:rPr lang="en-GB" dirty="0"/>
              <a:t>Facebook launches its first advert in 2005 (Karr, 2016)</a:t>
            </a:r>
          </a:p>
          <a:p>
            <a:r>
              <a:rPr lang="en-GB" dirty="0"/>
              <a:t>Some forecasts suggest social video ad spending alone will reach over $14bn by 2021 (</a:t>
            </a:r>
            <a:r>
              <a:rPr lang="en-GB" dirty="0" err="1"/>
              <a:t>Droesch</a:t>
            </a:r>
            <a:r>
              <a:rPr lang="en-GB" dirty="0"/>
              <a:t>, 2019) </a:t>
            </a:r>
          </a:p>
        </p:txBody>
      </p:sp>
      <p:pic>
        <p:nvPicPr>
          <p:cNvPr id="1026" name="Picture 2" descr="Image result for facebook logo">
            <a:extLst>
              <a:ext uri="{FF2B5EF4-FFF2-40B4-BE49-F238E27FC236}">
                <a16:creationId xmlns:a16="http://schemas.microsoft.com/office/drawing/2014/main" id="{237DC836-4A52-40E0-B551-AD703B4B3C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406" y="5177471"/>
            <a:ext cx="1171575" cy="117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followmyvote.com/wp-content/uploads/2015/06/linkedin-logo-300x300.png">
            <a:extLst>
              <a:ext uri="{FF2B5EF4-FFF2-40B4-BE49-F238E27FC236}">
                <a16:creationId xmlns:a16="http://schemas.microsoft.com/office/drawing/2014/main" id="{2662D32A-85EF-409D-9609-2ED46EC2FD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2821" y="4974273"/>
            <a:ext cx="1374773" cy="1374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myspace logo">
            <a:extLst>
              <a:ext uri="{FF2B5EF4-FFF2-40B4-BE49-F238E27FC236}">
                <a16:creationId xmlns:a16="http://schemas.microsoft.com/office/drawing/2014/main" id="{DF5D0CDB-A104-4C23-8E74-D44AB38138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461" r="50000" b="27231"/>
          <a:stretch/>
        </p:blipFill>
        <p:spPr bwMode="auto">
          <a:xfrm>
            <a:off x="4729163" y="5177471"/>
            <a:ext cx="2733675" cy="1097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6911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5F48A-F4A3-494B-A2F8-BC8A96BA3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 Stories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97F63-B048-43AF-8D0D-12B05C4F0F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Successful examples:</a:t>
            </a:r>
          </a:p>
          <a:p>
            <a:pPr lvl="1"/>
            <a:r>
              <a:rPr lang="en-GB" dirty="0" err="1"/>
              <a:t>Missguided</a:t>
            </a:r>
            <a:r>
              <a:rPr lang="en-GB" dirty="0"/>
              <a:t>: Achieved 40% sales increase via the use of Instagram stories to encourage its audience to produce user-generated content. </a:t>
            </a:r>
            <a:r>
              <a:rPr lang="en-GB" dirty="0" err="1"/>
              <a:t>Missguided</a:t>
            </a:r>
            <a:r>
              <a:rPr lang="en-GB" dirty="0"/>
              <a:t> also employed a multi-channel link up with the television program ‘Love Island’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Lego: Amassed 6.5m </a:t>
            </a:r>
            <a:r>
              <a:rPr lang="en-GB" dirty="0" err="1"/>
              <a:t>Youtube</a:t>
            </a:r>
            <a:r>
              <a:rPr lang="en-GB" dirty="0"/>
              <a:t> subscribers. The launch of ‘Lego Ideas’ allows subscribers to submit their own creations which may result in an official Lego set being made (Davis, 2018) </a:t>
            </a:r>
          </a:p>
          <a:p>
            <a:endParaRPr lang="en-GB" dirty="0"/>
          </a:p>
        </p:txBody>
      </p:sp>
      <p:pic>
        <p:nvPicPr>
          <p:cNvPr id="2050" name="Picture 2" descr="Image result for missguided logo">
            <a:extLst>
              <a:ext uri="{FF2B5EF4-FFF2-40B4-BE49-F238E27FC236}">
                <a16:creationId xmlns:a16="http://schemas.microsoft.com/office/drawing/2014/main" id="{490B65BB-74F9-4290-8723-1AE68ED59B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06" b="22632"/>
          <a:stretch/>
        </p:blipFill>
        <p:spPr bwMode="auto">
          <a:xfrm>
            <a:off x="1811973" y="4799091"/>
            <a:ext cx="3328987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elated image">
            <a:extLst>
              <a:ext uri="{FF2B5EF4-FFF2-40B4-BE49-F238E27FC236}">
                <a16:creationId xmlns:a16="http://schemas.microsoft.com/office/drawing/2014/main" id="{658019BE-F984-4513-BC1C-C94681659A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4529" y="4672569"/>
            <a:ext cx="2075498" cy="2006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5261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95F09-2826-4F60-9534-368211086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 Marketing Fails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E8951-2222-4C77-91A5-CE1D69F3CE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Unsuccessful examples:</a:t>
            </a:r>
          </a:p>
          <a:p>
            <a:pPr lvl="1"/>
            <a:r>
              <a:rPr lang="en-GB" dirty="0"/>
              <a:t>Walkers crisps: Launched a campaign where users could submit a ‘selfie’ in an attempt to win tickets to a sporting event. The campaign was hijacked by people submitting pictures of dictators and criminals (</a:t>
            </a:r>
            <a:r>
              <a:rPr lang="en-GB" dirty="0" err="1"/>
              <a:t>Previte</a:t>
            </a:r>
            <a:r>
              <a:rPr lang="en-GB" dirty="0"/>
              <a:t>, 2018)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Lockheed Martin (LM): Asked followers to submit photographs of their products for. Given LM’s role as an arms manufacturer it was perhaps unsurprising that it experienced a backlash with graphic images of injuries and damage caused by LM products being shared (Garcia, 2018)</a:t>
            </a:r>
          </a:p>
        </p:txBody>
      </p:sp>
      <p:pic>
        <p:nvPicPr>
          <p:cNvPr id="3074" name="Picture 2" descr="Image result for walkers logo">
            <a:extLst>
              <a:ext uri="{FF2B5EF4-FFF2-40B4-BE49-F238E27FC236}">
                <a16:creationId xmlns:a16="http://schemas.microsoft.com/office/drawing/2014/main" id="{BA386E37-03C0-44F5-A9F7-4B2FCD7605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716" y="5110480"/>
            <a:ext cx="1608363" cy="1382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elated image">
            <a:extLst>
              <a:ext uri="{FF2B5EF4-FFF2-40B4-BE49-F238E27FC236}">
                <a16:creationId xmlns:a16="http://schemas.microsoft.com/office/drawing/2014/main" id="{CC3CF5BA-8912-490F-9441-E9A2A19C24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20" t="34122" r="5627" b="29996"/>
          <a:stretch/>
        </p:blipFill>
        <p:spPr bwMode="auto">
          <a:xfrm>
            <a:off x="7381332" y="5110480"/>
            <a:ext cx="3119120" cy="1282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10051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084B2-5888-49B5-8DED-AA462AB38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Lessons learned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A97AA-BBD8-42F1-AC2C-399A9FBC92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User-generated content worked well for </a:t>
            </a:r>
            <a:r>
              <a:rPr lang="en-GB" dirty="0" err="1"/>
              <a:t>Missguided</a:t>
            </a:r>
            <a:r>
              <a:rPr lang="en-GB" dirty="0"/>
              <a:t> and Lego</a:t>
            </a:r>
          </a:p>
          <a:p>
            <a:r>
              <a:rPr lang="en-GB" dirty="0"/>
              <a:t>The approach requires the brand to cede control of the campaign</a:t>
            </a:r>
          </a:p>
          <a:p>
            <a:r>
              <a:rPr lang="en-GB" dirty="0"/>
              <a:t>Therefore brands must moderate content and prepare for ‘trolls’, defined as intentionally posting ‘disruptive content’ (Merriam-Webster,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24588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5B164-3E55-4B2F-9177-A3F29652F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Future Developments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96A6D-D4FE-4246-807B-AC3557D447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of authentic stories to engage with users, achieved via </a:t>
            </a:r>
          </a:p>
          <a:p>
            <a:r>
              <a:rPr lang="en-GB" dirty="0"/>
              <a:t>Video content:</a:t>
            </a:r>
          </a:p>
          <a:p>
            <a:pPr lvl="1"/>
            <a:r>
              <a:rPr lang="en-GB" dirty="0"/>
              <a:t>Visual content, rather than text-based, creates a more meaningful relationship with users (Goodwin, 2019) and is important in securing continuing engagement (</a:t>
            </a:r>
            <a:r>
              <a:rPr lang="en-GB" dirty="0" err="1"/>
              <a:t>Metha</a:t>
            </a:r>
            <a:r>
              <a:rPr lang="en-GB" dirty="0"/>
              <a:t>, 2018)</a:t>
            </a:r>
          </a:p>
          <a:p>
            <a:pPr lvl="1"/>
            <a:r>
              <a:rPr lang="en-GB" dirty="0"/>
              <a:t>Video has been identified as an area for increased focus by 77% of marketers (Gosh, 2019)</a:t>
            </a:r>
          </a:p>
          <a:p>
            <a:pPr lvl="1"/>
            <a:endParaRPr lang="en-GB" dirty="0"/>
          </a:p>
        </p:txBody>
      </p:sp>
      <p:pic>
        <p:nvPicPr>
          <p:cNvPr id="4098" name="Picture 2" descr="Image result for facebook stories logo">
            <a:extLst>
              <a:ext uri="{FF2B5EF4-FFF2-40B4-BE49-F238E27FC236}">
                <a16:creationId xmlns:a16="http://schemas.microsoft.com/office/drawing/2014/main" id="{56BFC43F-18EF-41CA-9980-ADA2B9E6D9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01" t="12769" r="20543" b="72138"/>
          <a:stretch/>
        </p:blipFill>
        <p:spPr bwMode="auto">
          <a:xfrm>
            <a:off x="3662680" y="5276850"/>
            <a:ext cx="4866640" cy="103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00398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Image result for social media influencer">
            <a:extLst>
              <a:ext uri="{FF2B5EF4-FFF2-40B4-BE49-F238E27FC236}">
                <a16:creationId xmlns:a16="http://schemas.microsoft.com/office/drawing/2014/main" id="{9B885F1B-72BA-4A91-BE3D-E0CCEF047D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5120" y="4001294"/>
            <a:ext cx="3322320" cy="2211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97EDD2-22BF-4BDC-85FC-62B5555052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Developments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406204-E497-4EBF-9390-CF94569D9A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Employing ‘influencers’ to carry the message (Goodwin, 2019)</a:t>
            </a:r>
          </a:p>
          <a:p>
            <a:pPr lvl="1"/>
            <a:r>
              <a:rPr lang="en-GB" sz="2600" dirty="0"/>
              <a:t>Can personalise content and circumvent algorithms designed to filter out more traditional marketing content (Gosh, 2019)</a:t>
            </a:r>
          </a:p>
          <a:p>
            <a:pPr lvl="1"/>
            <a:endParaRPr lang="en-GB" sz="2600" dirty="0"/>
          </a:p>
          <a:p>
            <a:pPr lvl="1"/>
            <a:r>
              <a:rPr lang="en-GB" sz="2600" dirty="0"/>
              <a:t>Can provide ROI 11 times higher than traditional digital marketing and has found to be trusted by 95% of consumers versus content that comes from a brand (Krause, 2018)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3657600" lvl="8" indent="0">
              <a:buNone/>
            </a:pPr>
            <a:r>
              <a:rPr lang="en-GB" dirty="0"/>
              <a:t>			</a:t>
            </a:r>
            <a:r>
              <a:rPr lang="en-GB" sz="800" dirty="0"/>
              <a:t>*Cleverus.com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9074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CE748-F389-4070-AF03-FE2D10385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by AGP Marketers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5E5F6-F53A-4ECB-86B1-FBA559EA4B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Engage with customers at the point at which they are using the product, i.e. at claim stage. </a:t>
            </a:r>
          </a:p>
          <a:p>
            <a:pPr lvl="1"/>
            <a:r>
              <a:rPr lang="en-GB" dirty="0"/>
              <a:t>Derive insights into the claims experience versus expectations at point of purchase</a:t>
            </a:r>
          </a:p>
        </p:txBody>
      </p:sp>
      <p:pic>
        <p:nvPicPr>
          <p:cNvPr id="6148" name="Picture 4" descr="Image result for claims insurance facebook chat">
            <a:extLst>
              <a:ext uri="{FF2B5EF4-FFF2-40B4-BE49-F238E27FC236}">
                <a16:creationId xmlns:a16="http://schemas.microsoft.com/office/drawing/2014/main" id="{075B462D-B5A3-400D-BA8C-B244015BAD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94" t="9997" r="36723" b="9259"/>
          <a:stretch/>
        </p:blipFill>
        <p:spPr bwMode="auto">
          <a:xfrm>
            <a:off x="5143500" y="3225799"/>
            <a:ext cx="1905000" cy="3267076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25619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047C5-1BD6-4A0F-97B1-C9C225C66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D50EF-D425-4D06-BE6A-1672C6C2BB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2"/>
            </a:pPr>
            <a:r>
              <a:rPr lang="en-GB" dirty="0"/>
              <a:t>Create video content showing how AGP designs &amp; sells policies and administers claims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en-GB" dirty="0"/>
              <a:t>Given its size AGP could source social media influencers in the customer base and help them create content to reflect their experiences with the brand</a:t>
            </a:r>
          </a:p>
          <a:p>
            <a:endParaRPr lang="en-GB" dirty="0"/>
          </a:p>
        </p:txBody>
      </p:sp>
      <p:pic>
        <p:nvPicPr>
          <p:cNvPr id="7170" name="Picture 2" descr="https://admiraljobs.co.uk/images/blog/1521196199_Rob%20Ruck%20Technical%20Claims%20Quote.jpg">
            <a:extLst>
              <a:ext uri="{FF2B5EF4-FFF2-40B4-BE49-F238E27FC236}">
                <a16:creationId xmlns:a16="http://schemas.microsoft.com/office/drawing/2014/main" id="{7FC5C2D4-102E-4F3A-A412-87F39B8059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0795" y="4001294"/>
            <a:ext cx="4550410" cy="257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86574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0D284-89DC-4696-8365-84633447A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3A90F-BD75-4C85-AA29-317F20CF4D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100" dirty="0"/>
              <a:t>Davis, B (2018) </a:t>
            </a:r>
            <a:r>
              <a:rPr lang="en-GB" sz="1100" i="1" dirty="0"/>
              <a:t>30 Brands With Excellent Social Media Strategies </a:t>
            </a:r>
            <a:r>
              <a:rPr lang="en-GB" sz="1100" dirty="0"/>
              <a:t>Available at: </a:t>
            </a:r>
            <a:r>
              <a:rPr lang="en-GB" sz="1100" u="sng" dirty="0">
                <a:hlinkClick r:id="rId2"/>
              </a:rPr>
              <a:t>https://econsultancy.com/30-brands-with-excellent-social-media-strategies/</a:t>
            </a:r>
            <a:r>
              <a:rPr lang="en-GB" sz="1100" dirty="0"/>
              <a:t>  (Accessed: 26/05/2019)</a:t>
            </a:r>
          </a:p>
          <a:p>
            <a:r>
              <a:rPr lang="en-GB" sz="1100" dirty="0"/>
              <a:t>Droesh, B (2019) </a:t>
            </a:r>
            <a:r>
              <a:rPr lang="en-GB" sz="1100" i="1" dirty="0"/>
              <a:t>Social Video Ad Spending Will Grow 44% by 2021 </a:t>
            </a:r>
            <a:r>
              <a:rPr lang="en-GB" sz="1100" dirty="0"/>
              <a:t>Available at: </a:t>
            </a:r>
            <a:r>
              <a:rPr lang="en-GB" sz="1100" dirty="0">
                <a:hlinkClick r:id="rId3"/>
              </a:rPr>
              <a:t>https://www.emarketer.com/content/social-video-ad-spending-will-grow-44-by-2021</a:t>
            </a:r>
            <a:r>
              <a:rPr lang="en-GB" sz="1100" dirty="0"/>
              <a:t> (Accessed: 04/06/2019)</a:t>
            </a:r>
          </a:p>
          <a:p>
            <a:r>
              <a:rPr lang="en-GB" sz="1100" dirty="0"/>
              <a:t>Garcia, A (2018) 7 </a:t>
            </a:r>
            <a:r>
              <a:rPr lang="en-GB" sz="1100" i="1" dirty="0"/>
              <a:t>Cringeworthy Social Media Fails of 2018</a:t>
            </a:r>
            <a:r>
              <a:rPr lang="en-GB" sz="1100" dirty="0"/>
              <a:t> Available at </a:t>
            </a:r>
            <a:r>
              <a:rPr lang="en-GB" sz="1100" u="sng" dirty="0">
                <a:hlinkClick r:id="rId4"/>
              </a:rPr>
              <a:t>https://www.socialmediatoday.com/news/7-cringeworthy-social-media-fails-from-2018/533135/</a:t>
            </a:r>
            <a:r>
              <a:rPr lang="en-GB" sz="1100" dirty="0"/>
              <a:t> (Accessed: 26/05/2019)</a:t>
            </a:r>
          </a:p>
          <a:p>
            <a:r>
              <a:rPr lang="en-GB" sz="1100" dirty="0"/>
              <a:t>Goodwin, D (2019) </a:t>
            </a:r>
            <a:r>
              <a:rPr lang="en-GB" sz="1100" i="1" dirty="0"/>
              <a:t>10 Social Media Trends That Will Matter Most In 2019 </a:t>
            </a:r>
            <a:r>
              <a:rPr lang="en-GB" sz="1100" dirty="0"/>
              <a:t>Available at: </a:t>
            </a:r>
            <a:r>
              <a:rPr lang="en-GB" sz="1100" u="sng" dirty="0">
                <a:hlinkClick r:id="rId5"/>
              </a:rPr>
              <a:t>https://www.searchenginejournal.com/2019-social-media-trends/286029/#close</a:t>
            </a:r>
            <a:r>
              <a:rPr lang="en-GB" sz="1100" dirty="0"/>
              <a:t> (Accessed: 26/05/2019)</a:t>
            </a:r>
          </a:p>
          <a:p>
            <a:r>
              <a:rPr lang="en-GB" sz="1100" dirty="0"/>
              <a:t>Gosh, S (2019) </a:t>
            </a:r>
            <a:r>
              <a:rPr lang="en-GB" sz="1100" i="1" dirty="0"/>
              <a:t>The Most Significant Social Media Marketing Trends for 2019 </a:t>
            </a:r>
            <a:r>
              <a:rPr lang="en-GB" sz="1100" dirty="0"/>
              <a:t>Available at: </a:t>
            </a:r>
            <a:r>
              <a:rPr lang="en-GB" sz="1100" u="sng" dirty="0">
                <a:hlinkClick r:id="rId6"/>
              </a:rPr>
              <a:t>https://www.dreamgrow.com/social-media-marketing-trends-2017/</a:t>
            </a:r>
            <a:r>
              <a:rPr lang="en-GB" sz="1100" dirty="0"/>
              <a:t> (Accessed: 26/05/2019)</a:t>
            </a:r>
          </a:p>
          <a:p>
            <a:r>
              <a:rPr lang="en-GB" sz="1100" dirty="0"/>
              <a:t>Karr, D (2016) </a:t>
            </a:r>
            <a:r>
              <a:rPr lang="en-GB" sz="1100" i="1" dirty="0"/>
              <a:t>Brief History of Social Media Advertising </a:t>
            </a:r>
            <a:r>
              <a:rPr lang="en-GB" sz="1100" dirty="0"/>
              <a:t>Available at </a:t>
            </a:r>
            <a:r>
              <a:rPr lang="en-GB" sz="1100" dirty="0">
                <a:hlinkClick r:id="rId7"/>
              </a:rPr>
              <a:t>https://martech.zone/brief-history-social-media-advertising/</a:t>
            </a:r>
            <a:r>
              <a:rPr lang="en-GB" sz="1100" dirty="0"/>
              <a:t> (Accessed: 04/06/2019)</a:t>
            </a:r>
          </a:p>
          <a:p>
            <a:r>
              <a:rPr lang="en-GB" sz="1100" dirty="0"/>
              <a:t>King, A (2012) </a:t>
            </a:r>
            <a:r>
              <a:rPr lang="en-GB" sz="1100" i="1" dirty="0"/>
              <a:t>The Evolution of Social Media Marketing</a:t>
            </a:r>
            <a:r>
              <a:rPr lang="en-GB" sz="1100" dirty="0"/>
              <a:t> Available at </a:t>
            </a:r>
            <a:r>
              <a:rPr lang="en-GB" sz="1100" dirty="0">
                <a:hlinkClick r:id="rId8"/>
              </a:rPr>
              <a:t>https://smallbusiness.yahoo.com/advisor/evolution-social-media-marketing-043109995.html</a:t>
            </a:r>
            <a:r>
              <a:rPr lang="en-GB" sz="1100" dirty="0"/>
              <a:t> (Accessed: 26/05/2019)</a:t>
            </a:r>
          </a:p>
          <a:p>
            <a:r>
              <a:rPr lang="en-GB" sz="1200" dirty="0"/>
              <a:t>Krause, M (2018) </a:t>
            </a:r>
            <a:r>
              <a:rPr lang="en-GB" sz="1200" i="1" dirty="0"/>
              <a:t>How to use influencer marketing to meet your company’s goals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9"/>
              </a:rPr>
              <a:t>https://marketingland.com/how-to-use-influencer-marketing-to-meet-your-companys-goals-240673</a:t>
            </a:r>
            <a:r>
              <a:rPr lang="en-GB" sz="1200" dirty="0"/>
              <a:t> (Accessed: 03/06/2019)</a:t>
            </a:r>
          </a:p>
          <a:p>
            <a:r>
              <a:rPr lang="en-GB" sz="1100" dirty="0"/>
              <a:t>Merriam-Webster, 2019, </a:t>
            </a:r>
            <a:r>
              <a:rPr lang="en-GB" sz="1100" i="1" dirty="0"/>
              <a:t>Troll Entry </a:t>
            </a:r>
            <a:r>
              <a:rPr lang="en-GB" sz="1100" dirty="0"/>
              <a:t>Available at: </a:t>
            </a:r>
            <a:r>
              <a:rPr lang="en-GB" sz="1100" dirty="0">
                <a:hlinkClick r:id="rId10"/>
              </a:rPr>
              <a:t>https://www.merriam-webster.com/dictionary/troll</a:t>
            </a:r>
            <a:r>
              <a:rPr lang="en-GB" sz="1100" dirty="0"/>
              <a:t> (Accessed: 26/05/2019)</a:t>
            </a:r>
          </a:p>
          <a:p>
            <a:r>
              <a:rPr lang="en-GB" sz="1100" dirty="0" err="1"/>
              <a:t>Metha</a:t>
            </a:r>
            <a:r>
              <a:rPr lang="en-GB" sz="1100" dirty="0"/>
              <a:t>, S (2018) </a:t>
            </a:r>
            <a:r>
              <a:rPr lang="en-GB" sz="1100" i="1" dirty="0"/>
              <a:t>Social Media Marketing Trends for 2019 </a:t>
            </a:r>
            <a:r>
              <a:rPr lang="en-GB" sz="1100" dirty="0"/>
              <a:t>Available at: </a:t>
            </a:r>
            <a:r>
              <a:rPr lang="en-GB" sz="1100" u="sng" dirty="0">
                <a:hlinkClick r:id="rId11"/>
              </a:rPr>
              <a:t>https://www.smartinsights.com/social-media-marketing/social-media-strategy/social-media-marketing-trends-2019/</a:t>
            </a:r>
            <a:r>
              <a:rPr lang="en-GB" sz="1100" dirty="0"/>
              <a:t> (Accessed: 20/05/2019)</a:t>
            </a:r>
          </a:p>
          <a:p>
            <a:r>
              <a:rPr lang="en-GB" sz="1100" dirty="0" err="1"/>
              <a:t>Previte</a:t>
            </a:r>
            <a:r>
              <a:rPr lang="en-GB" sz="1100" dirty="0"/>
              <a:t>, J (2018) </a:t>
            </a:r>
            <a:r>
              <a:rPr lang="en-GB" sz="1100" i="1" dirty="0"/>
              <a:t>18 Of The Biggest Recent Marketing Fails You Can Learn From In 2018 </a:t>
            </a:r>
            <a:r>
              <a:rPr lang="en-GB" sz="1100" dirty="0"/>
              <a:t>Available at: </a:t>
            </a:r>
            <a:r>
              <a:rPr lang="en-GB" sz="1100" u="sng" dirty="0">
                <a:hlinkClick r:id="rId12"/>
              </a:rPr>
              <a:t>https://www.bluleadz.com/blog/10-of-the-biggest-marketing-fails-of-2017</a:t>
            </a:r>
            <a:r>
              <a:rPr lang="en-GB" sz="1100" dirty="0"/>
              <a:t> (Accessed: 26/05/2019)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3790287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386</TotalTime>
  <Words>874</Words>
  <Application>Microsoft Office PowerPoint</Application>
  <PresentationFormat>Widescreen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Developments in the use of social media in marketing, a critical analysis</vt:lpstr>
      <vt:lpstr>Introduction</vt:lpstr>
      <vt:lpstr>Success Stories</vt:lpstr>
      <vt:lpstr>Social Media Marketing Fails</vt:lpstr>
      <vt:lpstr>Lessons learned</vt:lpstr>
      <vt:lpstr>Future Developments</vt:lpstr>
      <vt:lpstr>Future Developments</vt:lpstr>
      <vt:lpstr>Use by AGP Marketers</vt:lpstr>
      <vt:lpstr>PowerPoint Presentation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Developments in the use of social media in marketing, a critical analysis</dc:title>
  <dc:creator>DAVIES, Robert 4</dc:creator>
  <cp:lastModifiedBy>DAVIES, Robert 4</cp:lastModifiedBy>
  <cp:revision>22</cp:revision>
  <dcterms:created xsi:type="dcterms:W3CDTF">2019-05-26T20:55:50Z</dcterms:created>
  <dcterms:modified xsi:type="dcterms:W3CDTF">2019-06-04T19:47:08Z</dcterms:modified>
</cp:coreProperties>
</file>