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4" r:id="rId29"/>
    <p:sldId id="285" r:id="rId30"/>
    <p:sldId id="286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C7E2B-FCCD-4160-B530-32C98A77A5ED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8C41A-CD7F-4580-9D50-EE2D0B11F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903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14363" y="496888"/>
            <a:ext cx="7772400" cy="1470025"/>
          </a:xfrm>
        </p:spPr>
        <p:txBody>
          <a:bodyPr/>
          <a:lstStyle/>
          <a:p>
            <a:r>
              <a:rPr lang="en-GB" altLang="en-US" dirty="0" smtClean="0"/>
              <a:t>Its about the Cyclist!</a:t>
            </a:r>
          </a:p>
        </p:txBody>
      </p:sp>
      <p:pic>
        <p:nvPicPr>
          <p:cNvPr id="2051" name="Picture 2" descr="http://brimages.bikeboardmedia.netdna-cdn.com/wp-content/uploads/2015/12/2016-Culprit-Legend-triathlon-bike-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042676" cy="269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keyassets.timeincuk.net/inspirewp/live/wp-content/uploads/sites/2/2014/07/cw14-day1-pm-Wiggins-Burke-podium-5-630x4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889" y="2204864"/>
            <a:ext cx="4051300" cy="269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91680" y="515719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rgbClr val="FF0000"/>
                </a:solidFill>
              </a:rPr>
              <a:t>Its not about the Bike?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42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7524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 smtClean="0"/>
              <a:t>The Importance of food</a:t>
            </a:r>
          </a:p>
        </p:txBody>
      </p:sp>
      <p:pic>
        <p:nvPicPr>
          <p:cNvPr id="3075" name="Picture 5" descr="http://sportactive.net/images/stories/News_2015/food-nutriiton-bann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981075"/>
            <a:ext cx="5256213" cy="447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7" descr="http://i2.wp.com/www.cyclefar.com/wp-content/uploads/2013/11/DSCF0202.jpg?resize=672%2C3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588" y="981075"/>
            <a:ext cx="3408362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9" descr="http://www.bicycle-riding.com/wp-content/uploads/bicycle-hydration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595688"/>
            <a:ext cx="4737100" cy="186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03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Nutrition in Cycling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633538"/>
            <a:ext cx="3455987" cy="4525962"/>
          </a:xfrm>
        </p:spPr>
        <p:txBody>
          <a:bodyPr/>
          <a:lstStyle/>
          <a:p>
            <a:pPr marL="0" indent="0" eaLnBrk="1" hangingPunct="1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Healthy Eating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Pre-event 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During Event</a:t>
            </a:r>
          </a:p>
          <a:p>
            <a:pPr marL="0" indent="0">
              <a:lnSpc>
                <a:spcPct val="200000"/>
              </a:lnSpc>
              <a:buFont typeface="Arial" charset="0"/>
              <a:buNone/>
            </a:pPr>
            <a:r>
              <a:rPr lang="en-GB" altLang="en-US" sz="2000" smtClean="0">
                <a:solidFill>
                  <a:srgbClr val="FF0000"/>
                </a:solidFill>
              </a:rPr>
              <a:t>Post event</a:t>
            </a: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</a:pPr>
            <a:endParaRPr lang="en-GB" altLang="en-US" smtClean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932363" y="1960563"/>
            <a:ext cx="2241550" cy="3340100"/>
          </a:xfrm>
        </p:spPr>
        <p:txBody>
          <a:bodyPr/>
          <a:lstStyle/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>
                <a:solidFill>
                  <a:srgbClr val="0070C0"/>
                </a:solidFill>
              </a:rPr>
              <a:t>Supplementation</a:t>
            </a: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rgbClr val="0070C0"/>
                </a:solidFill>
              </a:rPr>
              <a:t>Nutrition </a:t>
            </a:r>
            <a:endParaRPr lang="en-GB" altLang="en-US" sz="2000" dirty="0">
              <a:solidFill>
                <a:srgbClr val="0070C0"/>
              </a:solidFill>
            </a:endParaRPr>
          </a:p>
          <a:p>
            <a:pPr marL="0" indent="0" eaLnBrk="1" hangingPunct="1">
              <a:lnSpc>
                <a:spcPct val="200000"/>
              </a:lnSpc>
              <a:buFont typeface="Arial" charset="0"/>
              <a:buNone/>
              <a:defRPr/>
            </a:pPr>
            <a:r>
              <a:rPr lang="en-GB" altLang="en-US" sz="2000" dirty="0">
                <a:solidFill>
                  <a:srgbClr val="0070C0"/>
                </a:solidFill>
              </a:rPr>
              <a:t>Ergogenic aids</a:t>
            </a:r>
          </a:p>
          <a:p>
            <a:pPr>
              <a:defRPr/>
            </a:pPr>
            <a:endParaRPr lang="en-GB" sz="2000" dirty="0"/>
          </a:p>
        </p:txBody>
      </p:sp>
      <p:sp>
        <p:nvSpPr>
          <p:cNvPr id="4101" name="Content Placeholder 2"/>
          <p:cNvSpPr txBox="1">
            <a:spLocks/>
          </p:cNvSpPr>
          <p:nvPr/>
        </p:nvSpPr>
        <p:spPr bwMode="auto">
          <a:xfrm>
            <a:off x="2825750" y="1844675"/>
            <a:ext cx="2447925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Carbohydrates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Fats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Proteins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Vitamins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Minerals</a:t>
            </a:r>
          </a:p>
          <a:p>
            <a:pPr>
              <a:buFont typeface="Arial" charset="0"/>
              <a:buNone/>
            </a:pPr>
            <a:r>
              <a:rPr lang="en-GB" altLang="en-US" sz="2000">
                <a:solidFill>
                  <a:srgbClr val="00B050"/>
                </a:solidFill>
              </a:rPr>
              <a:t>Water</a:t>
            </a:r>
          </a:p>
        </p:txBody>
      </p:sp>
      <p:sp>
        <p:nvSpPr>
          <p:cNvPr id="4102" name="TextBox 2"/>
          <p:cNvSpPr txBox="1">
            <a:spLocks noChangeArrowheads="1"/>
          </p:cNvSpPr>
          <p:nvPr/>
        </p:nvSpPr>
        <p:spPr bwMode="auto">
          <a:xfrm>
            <a:off x="7405688" y="2924175"/>
            <a:ext cx="11509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r>
              <a:rPr lang="en-GB" altLang="en-US"/>
              <a:t>Strategy</a:t>
            </a:r>
          </a:p>
        </p:txBody>
      </p:sp>
      <p:sp>
        <p:nvSpPr>
          <p:cNvPr id="4" name="Oval 3"/>
          <p:cNvSpPr/>
          <p:nvPr/>
        </p:nvSpPr>
        <p:spPr>
          <a:xfrm>
            <a:off x="7116763" y="2317750"/>
            <a:ext cx="1728787" cy="15843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34925" y="1633538"/>
            <a:ext cx="2449513" cy="295275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ounded Rectangle 6"/>
          <p:cNvSpPr/>
          <p:nvPr/>
        </p:nvSpPr>
        <p:spPr>
          <a:xfrm>
            <a:off x="2700338" y="1773238"/>
            <a:ext cx="1943100" cy="2592387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4932363" y="2133600"/>
            <a:ext cx="2016125" cy="18002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022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Good Diet for an Athlete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 smtClean="0"/>
              <a:t>Same as a good diet for everyone.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800" dirty="0" smtClean="0"/>
              <a:t>Though they may require;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FF0000"/>
                </a:solidFill>
              </a:rPr>
              <a:t>More energy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B0F0"/>
                </a:solidFill>
              </a:rPr>
              <a:t>More electrolytes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B050"/>
                </a:solidFill>
              </a:rPr>
              <a:t>More protein</a:t>
            </a:r>
          </a:p>
          <a:p>
            <a:pPr marL="1428750" lvl="2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3200" dirty="0" smtClean="0">
                <a:solidFill>
                  <a:srgbClr val="002060"/>
                </a:solidFill>
              </a:rPr>
              <a:t>More water</a:t>
            </a:r>
          </a:p>
          <a:p>
            <a:pPr marL="914400" lvl="2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951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Carbohydrate Ingestion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Supercompensation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Pre-exercise (last meal strategy)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During exercise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Post-exercise</a:t>
            </a:r>
          </a:p>
        </p:txBody>
      </p:sp>
    </p:spTree>
    <p:extLst>
      <p:ext uri="{BB962C8B-B14F-4D97-AF65-F5344CB8AC3E}">
        <p14:creationId xmlns:p14="http://schemas.microsoft.com/office/powerpoint/2010/main" val="1439985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solidFill>
                  <a:srgbClr val="0070C0"/>
                </a:solidFill>
              </a:rPr>
              <a:t>Glycogen loading / Supercompensation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2400" dirty="0" smtClean="0"/>
              <a:t>To increase the amount of available CHO above normal stores.</a:t>
            </a:r>
          </a:p>
          <a:p>
            <a:pPr marL="0" indent="0"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sz="2800" u="sng" dirty="0">
                <a:solidFill>
                  <a:srgbClr val="FF0000"/>
                </a:solidFill>
              </a:rPr>
              <a:t>Increases in muscle glycogen by 160-200%,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1 week prior to event complete a bout of exhaustive exercise to </a:t>
            </a:r>
            <a:r>
              <a:rPr lang="en-GB" altLang="en-US" sz="2800" u="sng" dirty="0" smtClean="0">
                <a:solidFill>
                  <a:schemeClr val="accent4">
                    <a:lumMod val="75000"/>
                  </a:schemeClr>
                </a:solidFill>
              </a:rPr>
              <a:t>deplete glycogen stores</a:t>
            </a:r>
            <a:r>
              <a:rPr lang="en-GB" altLang="en-US" sz="28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Next 3 days high fat diet with </a:t>
            </a:r>
            <a:r>
              <a:rPr lang="en-GB" altLang="en-US" sz="2800" u="sng" dirty="0" smtClean="0">
                <a:solidFill>
                  <a:srgbClr val="00B050"/>
                </a:solidFill>
              </a:rPr>
              <a:t>less than 20% energy from CHO.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Remaining time </a:t>
            </a:r>
            <a:r>
              <a:rPr lang="en-GB" altLang="en-US" sz="2800" u="sng" dirty="0" smtClean="0">
                <a:solidFill>
                  <a:srgbClr val="00B0F0"/>
                </a:solidFill>
              </a:rPr>
              <a:t>high CHO diet with less than 20% energy coming from fat</a:t>
            </a:r>
            <a:r>
              <a:rPr lang="en-GB" altLang="en-US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37528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>
                <a:solidFill>
                  <a:srgbClr val="0070C0"/>
                </a:solidFill>
              </a:rPr>
              <a:t>Glycogen loading / Supercompensation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0070C0"/>
                </a:solidFill>
              </a:rPr>
              <a:t>The athlete will feel weak during the high fat pha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</a:rPr>
              <a:t>se</a:t>
            </a:r>
            <a:r>
              <a:rPr lang="en-GB" altLang="en-US" sz="2800" dirty="0" smtClean="0"/>
              <a:t> </a:t>
            </a: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/>
              <a:t>Concern over palatability of high CHO diets</a:t>
            </a: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High fat may cause gastrointestinal problems – diarrhoea, cramping </a:t>
            </a:r>
            <a:r>
              <a:rPr lang="en-GB" altLang="en-US" sz="2800" dirty="0" err="1" smtClean="0">
                <a:solidFill>
                  <a:srgbClr val="FF0000"/>
                </a:solidFill>
              </a:rPr>
              <a:t>etc</a:t>
            </a:r>
            <a:endParaRPr lang="en-GB" altLang="en-US" sz="2800" dirty="0" smtClean="0">
              <a:solidFill>
                <a:srgbClr val="FF0000"/>
              </a:solidFill>
            </a:endParaRPr>
          </a:p>
          <a:p>
            <a:pPr marL="533400" indent="-533400" eaLnBrk="1" hangingPunct="1">
              <a:lnSpc>
                <a:spcPct val="150000"/>
              </a:lnSpc>
            </a:pPr>
            <a:r>
              <a:rPr lang="en-GB" altLang="en-US" sz="2800" dirty="0" smtClean="0">
                <a:solidFill>
                  <a:srgbClr val="00B050"/>
                </a:solidFill>
              </a:rPr>
              <a:t>Athletes concerning by not training 1 week prior to competition.</a:t>
            </a:r>
          </a:p>
        </p:txBody>
      </p:sp>
    </p:spTree>
    <p:extLst>
      <p:ext uri="{BB962C8B-B14F-4D97-AF65-F5344CB8AC3E}">
        <p14:creationId xmlns:p14="http://schemas.microsoft.com/office/powerpoint/2010/main" val="3587887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Glycogen loading / Supercompensation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/>
            <a:r>
              <a:rPr lang="en-GB" altLang="en-US" dirty="0" smtClean="0">
                <a:solidFill>
                  <a:srgbClr val="FF0000"/>
                </a:solidFill>
              </a:rPr>
              <a:t>1 Week before exhaustive exercise</a:t>
            </a:r>
          </a:p>
          <a:p>
            <a:pPr marL="609600" indent="-609600" eaLnBrk="1" hangingPunct="1"/>
            <a:r>
              <a:rPr lang="en-GB" altLang="en-US" dirty="0" smtClean="0">
                <a:solidFill>
                  <a:srgbClr val="00B0F0"/>
                </a:solidFill>
              </a:rPr>
              <a:t>Over next 6 days increase diet CHO up to 75% energy.</a:t>
            </a:r>
          </a:p>
          <a:p>
            <a:pPr marL="609600" indent="-609600" eaLnBrk="1" hangingPunct="1"/>
            <a:r>
              <a:rPr lang="en-GB" altLang="en-US" dirty="0" smtClean="0"/>
              <a:t>Over same period slowly taper training.</a:t>
            </a:r>
          </a:p>
          <a:p>
            <a:pPr marL="609600" indent="-609600" eaLnBrk="1" hangingPunct="1"/>
            <a:endParaRPr lang="en-GB" altLang="en-US" dirty="0" smtClean="0"/>
          </a:p>
          <a:p>
            <a:pPr marL="609600" indent="-609600" eaLnBrk="1" hangingPunct="1"/>
            <a:r>
              <a:rPr lang="en-GB" altLang="en-US" dirty="0" smtClean="0">
                <a:solidFill>
                  <a:srgbClr val="00B050"/>
                </a:solidFill>
              </a:rPr>
              <a:t>Results in 50% increase in glycogen stores without previous concerns.  </a:t>
            </a:r>
          </a:p>
        </p:txBody>
      </p:sp>
    </p:spTree>
    <p:extLst>
      <p:ext uri="{BB962C8B-B14F-4D97-AF65-F5344CB8AC3E}">
        <p14:creationId xmlns:p14="http://schemas.microsoft.com/office/powerpoint/2010/main" val="2468757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Pre-exercise Carbohydrates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90805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Carbohydrate intake prior to exercise will increase insulin secretion and may result in </a:t>
            </a:r>
            <a:r>
              <a:rPr lang="en-GB" altLang="en-US" sz="2800" dirty="0" err="1" smtClean="0">
                <a:solidFill>
                  <a:srgbClr val="FF0000"/>
                </a:solidFill>
              </a:rPr>
              <a:t>hypoglycemia</a:t>
            </a:r>
            <a:r>
              <a:rPr lang="en-GB" altLang="en-US" sz="2800" dirty="0" smtClean="0">
                <a:solidFill>
                  <a:srgbClr val="FF0000"/>
                </a:solidFill>
              </a:rPr>
              <a:t> prior to exercise.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0070C0"/>
                </a:solidFill>
              </a:rPr>
              <a:t>Time is therefore required to allow for normalisation of blood glucose.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0070C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Pre-exercise meal at least 2.5 hours before performance.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>
                <a:solidFill>
                  <a:srgbClr val="00B050"/>
                </a:solidFill>
              </a:rPr>
              <a:t>Or immediately prior to exercise as adrenaline balances effect of insulin.</a:t>
            </a:r>
          </a:p>
        </p:txBody>
      </p:sp>
    </p:spTree>
    <p:extLst>
      <p:ext uri="{BB962C8B-B14F-4D97-AF65-F5344CB8AC3E}">
        <p14:creationId xmlns:p14="http://schemas.microsoft.com/office/powerpoint/2010/main" val="3843975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Pre-event Recommendations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altLang="en-US" sz="2800" dirty="0" smtClean="0"/>
              <a:t>Previous 3 days up to 600g / day of CHO</a:t>
            </a: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rgbClr val="00B0F0"/>
                </a:solidFill>
              </a:rPr>
              <a:t>Drink plenty of fluids</a:t>
            </a:r>
          </a:p>
          <a:p>
            <a:pPr eaLnBrk="1" hangingPunct="1">
              <a:defRPr/>
            </a:pPr>
            <a:r>
              <a:rPr lang="en-GB" altLang="en-US" sz="2800" dirty="0" smtClean="0"/>
              <a:t>Avoid food of high dietary fibre to prevent gastrointestinal concerns</a:t>
            </a: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Eat a rich CHO meal 4-2 </a:t>
            </a:r>
            <a:r>
              <a:rPr lang="en-GB" altLang="en-US" sz="2800" dirty="0" err="1" smtClean="0">
                <a:solidFill>
                  <a:schemeClr val="accent2">
                    <a:lumMod val="75000"/>
                  </a:schemeClr>
                </a:solidFill>
              </a:rPr>
              <a:t>hrs</a:t>
            </a:r>
            <a:r>
              <a:rPr lang="en-GB" altLang="en-US" sz="2800" dirty="0" smtClean="0">
                <a:solidFill>
                  <a:schemeClr val="accent2">
                    <a:lumMod val="75000"/>
                  </a:schemeClr>
                </a:solidFill>
              </a:rPr>
              <a:t> prior to exercise.</a:t>
            </a:r>
          </a:p>
          <a:p>
            <a:pPr lvl="1" eaLnBrk="1" hangingPunct="1">
              <a:defRPr/>
            </a:pPr>
            <a:r>
              <a:rPr lang="en-GB" altLang="en-US" sz="2400" dirty="0" smtClean="0">
                <a:solidFill>
                  <a:srgbClr val="00B050"/>
                </a:solidFill>
              </a:rPr>
              <a:t>Short duration -  fluid based</a:t>
            </a:r>
          </a:p>
          <a:p>
            <a:pPr lvl="1" eaLnBrk="1" hangingPunct="1">
              <a:defRPr/>
            </a:pPr>
            <a:r>
              <a:rPr lang="en-GB" altLang="en-US" sz="2400" dirty="0" smtClean="0">
                <a:solidFill>
                  <a:srgbClr val="00B0F0"/>
                </a:solidFill>
              </a:rPr>
              <a:t>Long duration – semi solid / solid </a:t>
            </a:r>
            <a:r>
              <a:rPr lang="en-GB" altLang="en-US" sz="2400" dirty="0" err="1" smtClean="0">
                <a:solidFill>
                  <a:srgbClr val="00B0F0"/>
                </a:solidFill>
              </a:rPr>
              <a:t>eg</a:t>
            </a:r>
            <a:r>
              <a:rPr lang="en-GB" altLang="en-US" sz="2400" dirty="0" smtClean="0">
                <a:solidFill>
                  <a:srgbClr val="00B0F0"/>
                </a:solidFill>
              </a:rPr>
              <a:t> energy bars. Keep fat and protein intake low.</a:t>
            </a:r>
          </a:p>
          <a:p>
            <a:pPr lvl="1" eaLnBrk="1" hangingPunct="1">
              <a:defRPr/>
            </a:pPr>
            <a:endParaRPr lang="en-GB" altLang="en-US" sz="2400" dirty="0" smtClean="0">
              <a:solidFill>
                <a:srgbClr val="00B0F0"/>
              </a:solidFill>
            </a:endParaRPr>
          </a:p>
          <a:p>
            <a:pPr eaLnBrk="1" hangingPunct="1"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Check glucose tolerance prior to any strategy</a:t>
            </a:r>
          </a:p>
        </p:txBody>
      </p:sp>
    </p:spTree>
    <p:extLst>
      <p:ext uri="{BB962C8B-B14F-4D97-AF65-F5344CB8AC3E}">
        <p14:creationId xmlns:p14="http://schemas.microsoft.com/office/powerpoint/2010/main" val="1417849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During exercise CHO Consumption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340768"/>
            <a:ext cx="8353425" cy="4525963"/>
          </a:xfrm>
        </p:spPr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Required in intensive exercise lasting over 45 minutes.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u="sng" dirty="0" smtClean="0">
                <a:solidFill>
                  <a:srgbClr val="FF0000"/>
                </a:solidFill>
              </a:rPr>
              <a:t>Up to and only 60g of CHO every hour 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u="sng" dirty="0" smtClean="0">
                <a:solidFill>
                  <a:srgbClr val="FF0000"/>
                </a:solidFill>
              </a:rPr>
              <a:t>5-8.5% </a:t>
            </a:r>
            <a:r>
              <a:rPr lang="en-GB" altLang="en-US" sz="2400" dirty="0" smtClean="0"/>
              <a:t>mixed carbohydrate polymer in solution.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Decreases liver CHO output. 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Does not affect gastric emptying.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GB" altLang="en-US" sz="2400" dirty="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z="2400" dirty="0" smtClean="0"/>
              <a:t>Avoid solutions containing dietary fibre</a:t>
            </a:r>
          </a:p>
        </p:txBody>
      </p:sp>
    </p:spTree>
    <p:extLst>
      <p:ext uri="{BB962C8B-B14F-4D97-AF65-F5344CB8AC3E}">
        <p14:creationId xmlns:p14="http://schemas.microsoft.com/office/powerpoint/2010/main" val="3604797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CHO replenishment during Cycling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5% by weight (30g) in 600 ml per hour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126 kcals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At 12 kcals/min this is 10 minutes of exercise.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61643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Post-exercise CHO Intake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FF0000"/>
                </a:solidFill>
              </a:rPr>
              <a:t>Most rapid during the first few hours after exercise</a:t>
            </a:r>
            <a:r>
              <a:rPr lang="en-GB" altLang="en-US" sz="2400" smtClean="0"/>
              <a:t>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00B050"/>
                </a:solidFill>
              </a:rPr>
              <a:t>Depends upon the availability of free glucose therefore high glycaemic fluids or semi-solid foods are best</a:t>
            </a:r>
            <a:r>
              <a:rPr lang="en-GB" altLang="en-US" sz="2400" smtClean="0"/>
              <a:t> i.e. potatoes, rice noodles.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solidFill>
                <a:srgbClr val="00B05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>
                <a:solidFill>
                  <a:srgbClr val="FF0000"/>
                </a:solidFill>
              </a:rPr>
              <a:t>Normal meals may not be sufficient to provide these (above) requirements – requires 10g/kg in the first 24hrs.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Include some protein.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Include 600-1200mg of sodium to post exercise fluid to increase rehydration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2360275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800" dirty="0" smtClean="0">
                <a:solidFill>
                  <a:srgbClr val="00B0F0"/>
                </a:solidFill>
              </a:rPr>
              <a:t>Characteristics of Fat That Make It Preferential to CHO as a Fuel Substrate Reserve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057400"/>
            <a:ext cx="8229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 smtClean="0"/>
              <a:t>9 kcal /g compared to 4kcal/g in CHO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dirty="0" smtClean="0"/>
              <a:t>Not hydrated when stored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dirty="0" smtClean="0">
                <a:solidFill>
                  <a:srgbClr val="FF0000"/>
                </a:solidFill>
              </a:rPr>
              <a:t>3 g H</a:t>
            </a:r>
            <a:r>
              <a:rPr lang="en-US" altLang="en-US" baseline="-25000" dirty="0" smtClean="0">
                <a:solidFill>
                  <a:srgbClr val="FF0000"/>
                </a:solidFill>
              </a:rPr>
              <a:t>2</a:t>
            </a:r>
            <a:r>
              <a:rPr lang="en-US" altLang="en-US" dirty="0" smtClean="0">
                <a:solidFill>
                  <a:srgbClr val="FF0000"/>
                </a:solidFill>
              </a:rPr>
              <a:t>O per g glycogen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marL="457200" lvl="1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 smtClean="0"/>
              <a:t>Meaning that the equivalent energy as glycogen would increase body weight by 50% or more!</a:t>
            </a:r>
          </a:p>
          <a:p>
            <a:pPr lvl="1" eaLnBrk="1" fontAlgn="auto" hangingPunct="1">
              <a:spcAft>
                <a:spcPts val="0"/>
              </a:spcAft>
              <a:buFontTx/>
              <a:buNone/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31710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smtClean="0"/>
              <a:t>Intramuscular Triglycerides (IMTG)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US" altLang="en-US" dirty="0" smtClean="0"/>
              <a:t>Type I muscle fibers have higher concentrations.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Endurance training </a:t>
            </a:r>
            <a:r>
              <a:rPr lang="en-US" altLang="en-US" dirty="0" err="1" smtClean="0"/>
              <a:t>translocates</a:t>
            </a:r>
            <a:r>
              <a:rPr lang="en-US" altLang="en-US" dirty="0" smtClean="0"/>
              <a:t> the IMTG next to the mitochondria.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Increases intramuscular fat stores by up to 40%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Lipolysis of IMTG mediated by Hormone Sensitive Lipase and inhibited by insulin.</a:t>
            </a:r>
          </a:p>
        </p:txBody>
      </p:sp>
    </p:spTree>
    <p:extLst>
      <p:ext uri="{BB962C8B-B14F-4D97-AF65-F5344CB8AC3E}">
        <p14:creationId xmlns:p14="http://schemas.microsoft.com/office/powerpoint/2010/main" val="17712225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Fat Oxidation and Intensity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41438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/>
              <a:t>Fat oxidation rates peaks at ~ 60-65%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 and then declines.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low intensities (25%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max), most fat is from adipose tissue.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65% VO</a:t>
            </a:r>
            <a:r>
              <a:rPr lang="en-US" altLang="en-US" baseline="-25000" dirty="0" smtClean="0"/>
              <a:t>2</a:t>
            </a:r>
            <a:r>
              <a:rPr lang="en-US" altLang="en-US" dirty="0" smtClean="0"/>
              <a:t>max, most is from IMTGs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At high intensities, fat oxidation is suppressed </a:t>
            </a:r>
          </a:p>
        </p:txBody>
      </p:sp>
    </p:spTree>
    <p:extLst>
      <p:ext uri="{BB962C8B-B14F-4D97-AF65-F5344CB8AC3E}">
        <p14:creationId xmlns:p14="http://schemas.microsoft.com/office/powerpoint/2010/main" val="974809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msoDE8D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0"/>
            <a:ext cx="6461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0" y="457200"/>
            <a:ext cx="2514600" cy="26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1">
                <a:latin typeface="Arial" charset="0"/>
              </a:rPr>
              <a:t> </a:t>
            </a:r>
            <a:r>
              <a:rPr lang="en-US" altLang="en-US" sz="2000" b="1">
                <a:latin typeface="Arial" charset="0"/>
              </a:rPr>
              <a:t>Contribution of the four major fuel substrates to energy after 30 min of exercise at 25%, 65%, and 85% of VO</a:t>
            </a:r>
            <a:r>
              <a:rPr lang="en-US" altLang="en-US" sz="2000" b="1" baseline="-25000">
                <a:latin typeface="Arial" charset="0"/>
              </a:rPr>
              <a:t>2</a:t>
            </a:r>
            <a:r>
              <a:rPr lang="en-US" altLang="en-US" sz="2000" b="1">
                <a:latin typeface="Arial" charset="0"/>
              </a:rPr>
              <a:t>max in fasted subjects</a:t>
            </a:r>
            <a:r>
              <a:rPr lang="en-US" altLang="en-US" sz="1600">
                <a:latin typeface="Arial" charset="0"/>
              </a:rPr>
              <a:t>.</a:t>
            </a:r>
          </a:p>
        </p:txBody>
      </p:sp>
      <p:sp>
        <p:nvSpPr>
          <p:cNvPr id="19460" name="Rectangle 7"/>
          <p:cNvSpPr>
            <a:spLocks noChangeArrowheads="1"/>
          </p:cNvSpPr>
          <p:nvPr/>
        </p:nvSpPr>
        <p:spPr bwMode="auto">
          <a:xfrm>
            <a:off x="4495800" y="4724400"/>
            <a:ext cx="1066800" cy="6858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5822950" y="457200"/>
            <a:ext cx="577850" cy="6096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2" name="Rectangle 9"/>
          <p:cNvSpPr>
            <a:spLocks noChangeArrowheads="1"/>
          </p:cNvSpPr>
          <p:nvPr/>
        </p:nvSpPr>
        <p:spPr bwMode="auto">
          <a:xfrm>
            <a:off x="5796136" y="4797152"/>
            <a:ext cx="1017414" cy="639291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3" name="Rectangle 10"/>
          <p:cNvSpPr>
            <a:spLocks noChangeArrowheads="1"/>
          </p:cNvSpPr>
          <p:nvPr/>
        </p:nvSpPr>
        <p:spPr bwMode="auto">
          <a:xfrm>
            <a:off x="5796136" y="3339480"/>
            <a:ext cx="1039639" cy="914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4" name="Rectangle 11"/>
          <p:cNvSpPr>
            <a:spLocks noChangeArrowheads="1"/>
          </p:cNvSpPr>
          <p:nvPr/>
        </p:nvSpPr>
        <p:spPr bwMode="auto">
          <a:xfrm>
            <a:off x="3200400" y="381000"/>
            <a:ext cx="609600" cy="609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5" name="Rectangle 12"/>
          <p:cNvSpPr>
            <a:spLocks noChangeArrowheads="1"/>
          </p:cNvSpPr>
          <p:nvPr/>
        </p:nvSpPr>
        <p:spPr bwMode="auto">
          <a:xfrm>
            <a:off x="7048500" y="4724400"/>
            <a:ext cx="1066800" cy="53340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  <p:sp>
        <p:nvSpPr>
          <p:cNvPr id="19466" name="Rectangle 13"/>
          <p:cNvSpPr>
            <a:spLocks noChangeArrowheads="1"/>
          </p:cNvSpPr>
          <p:nvPr/>
        </p:nvSpPr>
        <p:spPr bwMode="auto">
          <a:xfrm>
            <a:off x="7048500" y="2276872"/>
            <a:ext cx="1143000" cy="205320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567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Fat Supplementation During Exercise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990600"/>
            <a:ext cx="8229600" cy="5562600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FF0000"/>
                </a:solidFill>
              </a:rPr>
              <a:t>Cannot consume FFA because they are too acidic and require protein carrier for absorption.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 smtClean="0">
              <a:solidFill>
                <a:srgbClr val="FF000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00B050"/>
                </a:solidFill>
              </a:rPr>
              <a:t>LCT are slowly absorbed and rate of uptake by muscle is slow.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 smtClean="0">
              <a:solidFill>
                <a:srgbClr val="00B050"/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 smtClean="0">
                <a:solidFill>
                  <a:srgbClr val="002060"/>
                </a:solidFill>
              </a:rPr>
              <a:t>MCT are directly absorbed and easily transported into muscle.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sz="2400" dirty="0" smtClean="0">
                <a:solidFill>
                  <a:srgbClr val="FF0000"/>
                </a:solidFill>
              </a:rPr>
              <a:t>30 g is limit of tolerance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–"/>
              <a:defRPr/>
            </a:pPr>
            <a:r>
              <a:rPr lang="en-US" altLang="en-US" sz="2400" dirty="0" smtClean="0">
                <a:solidFill>
                  <a:srgbClr val="FF0000"/>
                </a:solidFill>
              </a:rPr>
              <a:t>Practically can contribute no more than 10% of total energy</a:t>
            </a:r>
          </a:p>
        </p:txBody>
      </p:sp>
    </p:spTree>
    <p:extLst>
      <p:ext uri="{BB962C8B-B14F-4D97-AF65-F5344CB8AC3E}">
        <p14:creationId xmlns:p14="http://schemas.microsoft.com/office/powerpoint/2010/main" val="1862444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smtClean="0"/>
              <a:t>Short-Term Dietary Fat Supplementation Before Exercise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rgbClr val="00B0F0"/>
                </a:solidFill>
              </a:rPr>
              <a:t>Consuming high fat diet increases fat </a:t>
            </a:r>
            <a:r>
              <a:rPr lang="en-US" altLang="en-US" dirty="0" err="1" smtClean="0">
                <a:solidFill>
                  <a:srgbClr val="00B0F0"/>
                </a:solidFill>
              </a:rPr>
              <a:t>utilisation</a:t>
            </a:r>
            <a:r>
              <a:rPr lang="en-US" altLang="en-US" dirty="0" smtClean="0">
                <a:solidFill>
                  <a:srgbClr val="00B0F0"/>
                </a:solidFill>
              </a:rPr>
              <a:t> but reduces exercise intensity that can be tolerated.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rgbClr val="FF0000"/>
                </a:solidFill>
              </a:rPr>
              <a:t>Consuming high GI CHO just prior to exercise will inhibit fat </a:t>
            </a:r>
            <a:r>
              <a:rPr lang="en-US" altLang="en-US" dirty="0" err="1" smtClean="0">
                <a:solidFill>
                  <a:srgbClr val="FF0000"/>
                </a:solidFill>
              </a:rPr>
              <a:t>utilisation</a:t>
            </a:r>
            <a:r>
              <a:rPr lang="en-US" altLang="en-US" dirty="0" smtClean="0">
                <a:solidFill>
                  <a:srgbClr val="FF0000"/>
                </a:solidFill>
              </a:rPr>
              <a:t> during first 50 min of exercise and increase use of blood glucose.</a:t>
            </a:r>
          </a:p>
        </p:txBody>
      </p:sp>
    </p:spTree>
    <p:extLst>
      <p:ext uri="{BB962C8B-B14F-4D97-AF65-F5344CB8AC3E}">
        <p14:creationId xmlns:p14="http://schemas.microsoft.com/office/powerpoint/2010/main" val="1494686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Recommendations for athletes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25-30% of calorific intake should come from fat.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Less than 10% from saturated fat.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Some evidence intake success in;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	High CHO – short term high Fat – high CHO</a:t>
            </a:r>
          </a:p>
          <a:p>
            <a:pPr algn="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/>
              <a:t>	</a:t>
            </a:r>
            <a:endParaRPr lang="en-GB" altLang="en-US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 smtClean="0"/>
              <a:t>Prior to competition.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dirty="0" smtClean="0"/>
              <a:t>Use of specific strategies and supplements have equivocal results.</a:t>
            </a:r>
          </a:p>
        </p:txBody>
      </p:sp>
    </p:spTree>
    <p:extLst>
      <p:ext uri="{BB962C8B-B14F-4D97-AF65-F5344CB8AC3E}">
        <p14:creationId xmlns:p14="http://schemas.microsoft.com/office/powerpoint/2010/main" val="249257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Fat Intake During Recovery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Requires 2gm/kg to resynthesise IMTG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Take ~ 22 hrs to resysnthesise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Optimizing IMTG may compromise CHO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47809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Sources of Protein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solidFill>
                  <a:srgbClr val="0070C0"/>
                </a:solidFill>
              </a:rPr>
              <a:t>Low </a:t>
            </a:r>
            <a:r>
              <a:rPr lang="en-GB" altLang="en-US" dirty="0">
                <a:solidFill>
                  <a:srgbClr val="0070C0"/>
                </a:solidFill>
              </a:rPr>
              <a:t>biological </a:t>
            </a:r>
            <a:r>
              <a:rPr lang="en-GB" altLang="en-US" dirty="0" smtClean="0">
                <a:solidFill>
                  <a:srgbClr val="0070C0"/>
                </a:solidFill>
              </a:rPr>
              <a:t>quality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/>
              <a:t>	Vegetable food contain relative low 	quantities of essential amino acids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 smtClean="0"/>
              <a:t>	</a:t>
            </a:r>
            <a:r>
              <a:rPr lang="en-GB" altLang="en-US" dirty="0" smtClean="0">
                <a:solidFill>
                  <a:srgbClr val="FF0000"/>
                </a:solidFill>
              </a:rPr>
              <a:t>except SOYA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solidFill>
                  <a:srgbClr val="0070C0"/>
                </a:solidFill>
              </a:rPr>
              <a:t>High </a:t>
            </a:r>
            <a:r>
              <a:rPr lang="en-GB" altLang="en-US" dirty="0">
                <a:solidFill>
                  <a:srgbClr val="0070C0"/>
                </a:solidFill>
              </a:rPr>
              <a:t>biological quality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dirty="0"/>
              <a:t>	</a:t>
            </a:r>
            <a:r>
              <a:rPr lang="en-GB" altLang="en-US" dirty="0" smtClean="0"/>
              <a:t>Animal produce have due to the fact that 	animal tissue is most like human tissue</a:t>
            </a:r>
          </a:p>
        </p:txBody>
      </p:sp>
    </p:spTree>
    <p:extLst>
      <p:ext uri="{BB962C8B-B14F-4D97-AF65-F5344CB8AC3E}">
        <p14:creationId xmlns:p14="http://schemas.microsoft.com/office/powerpoint/2010/main" val="3866804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Protein and Diet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In an average diet</a:t>
            </a:r>
          </a:p>
          <a:p>
            <a:pPr>
              <a:buFont typeface="Wingdings" pitchFamily="2" charset="2"/>
              <a:buNone/>
            </a:pPr>
            <a:endParaRPr lang="en-GB" altLang="en-US" sz="2800" dirty="0" smtClean="0"/>
          </a:p>
          <a:p>
            <a:r>
              <a:rPr lang="en-GB" altLang="en-US" sz="2800" dirty="0" smtClean="0"/>
              <a:t>1/3 - Vegetable products</a:t>
            </a:r>
          </a:p>
          <a:p>
            <a:r>
              <a:rPr lang="en-GB" altLang="en-US" sz="2800" dirty="0" smtClean="0"/>
              <a:t>2/3 – Animal products</a:t>
            </a:r>
          </a:p>
          <a:p>
            <a:endParaRPr lang="en-GB" altLang="en-US" sz="2800" dirty="0" smtClean="0"/>
          </a:p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	</a:t>
            </a:r>
            <a:r>
              <a:rPr lang="en-GB" altLang="en-US" sz="2800" dirty="0" smtClean="0">
                <a:solidFill>
                  <a:srgbClr val="00B0F0"/>
                </a:solidFill>
              </a:rPr>
              <a:t>Nuts, dried peas and beans are close to being equivalent to animal products but at least one essential aa is absent in every kind of nut.</a:t>
            </a:r>
          </a:p>
          <a:p>
            <a:pPr>
              <a:buFont typeface="Wingdings" pitchFamily="2" charset="2"/>
              <a:buNone/>
            </a:pPr>
            <a:endParaRPr lang="en-GB" altLang="en-US" sz="2800" dirty="0" smtClean="0"/>
          </a:p>
          <a:p>
            <a:pPr>
              <a:buFont typeface="Wingdings" pitchFamily="2" charset="2"/>
              <a:buNone/>
            </a:pPr>
            <a:r>
              <a:rPr lang="en-GB" altLang="en-US" sz="2800" dirty="0" smtClean="0"/>
              <a:t>	Green and leaf vegetables contain virtually no protein. </a:t>
            </a:r>
          </a:p>
        </p:txBody>
      </p:sp>
    </p:spTree>
    <p:extLst>
      <p:ext uri="{BB962C8B-B14F-4D97-AF65-F5344CB8AC3E}">
        <p14:creationId xmlns:p14="http://schemas.microsoft.com/office/powerpoint/2010/main" val="1384517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Requirements for Protein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smtClean="0">
                <a:solidFill>
                  <a:srgbClr val="FF0000"/>
                </a:solidFill>
              </a:rPr>
              <a:t>Approximately 0.8g per kg body weight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>
              <a:lnSpc>
                <a:spcPct val="80000"/>
              </a:lnSpc>
            </a:pPr>
            <a:r>
              <a:rPr lang="en-US" altLang="en-US" sz="2800" dirty="0" smtClean="0">
                <a:solidFill>
                  <a:srgbClr val="00B0F0"/>
                </a:solidFill>
              </a:rPr>
              <a:t>Endurance athletes need 1.2 – 1.4 g/kg/day </a:t>
            </a:r>
          </a:p>
          <a:p>
            <a:pPr>
              <a:lnSpc>
                <a:spcPct val="80000"/>
              </a:lnSpc>
            </a:pPr>
            <a:r>
              <a:rPr lang="en-US" altLang="en-US" sz="2800" dirty="0" smtClean="0">
                <a:solidFill>
                  <a:srgbClr val="00B050"/>
                </a:solidFill>
              </a:rPr>
              <a:t>Strength athletes about 1.6 – 1.7 g/kg/day</a:t>
            </a:r>
            <a:r>
              <a:rPr lang="en-GB" altLang="en-US" sz="2800" dirty="0" smtClean="0">
                <a:solidFill>
                  <a:srgbClr val="00B050"/>
                </a:solidFill>
              </a:rPr>
              <a:t> </a:t>
            </a:r>
          </a:p>
          <a:p>
            <a:pPr>
              <a:lnSpc>
                <a:spcPct val="80000"/>
              </a:lnSpc>
            </a:pPr>
            <a:endParaRPr lang="en-GB" altLang="en-US" sz="2800" dirty="0" smtClean="0"/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For those training up to </a:t>
            </a:r>
            <a:r>
              <a:rPr lang="en-GB" altLang="en-US" sz="2800" dirty="0" smtClean="0">
                <a:solidFill>
                  <a:srgbClr val="FF0000"/>
                </a:solidFill>
              </a:rPr>
              <a:t>2g/kg </a:t>
            </a:r>
            <a:r>
              <a:rPr lang="en-GB" altLang="en-US" sz="2800" dirty="0" smtClean="0"/>
              <a:t>may be required for some increase in tissue development and extra energy.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Good amount of high quality proteins i.e. containing essential amino acids</a:t>
            </a:r>
          </a:p>
        </p:txBody>
      </p:sp>
    </p:spTree>
    <p:extLst>
      <p:ext uri="{BB962C8B-B14F-4D97-AF65-F5344CB8AC3E}">
        <p14:creationId xmlns:p14="http://schemas.microsoft.com/office/powerpoint/2010/main" val="23826763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Protein and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Increased intensity and duration increases protein requirements.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This is exacerbated when CHO intake or stores are low.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Care must be take for endurance athletes.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For strength athletes increased </a:t>
            </a:r>
            <a:r>
              <a:rPr lang="en-GB" dirty="0" err="1" smtClean="0"/>
              <a:t>aa</a:t>
            </a:r>
            <a:r>
              <a:rPr lang="en-GB" dirty="0" smtClean="0"/>
              <a:t> are required for tissue repair</a:t>
            </a:r>
          </a:p>
        </p:txBody>
      </p:sp>
    </p:spTree>
    <p:extLst>
      <p:ext uri="{BB962C8B-B14F-4D97-AF65-F5344CB8AC3E}">
        <p14:creationId xmlns:p14="http://schemas.microsoft.com/office/powerpoint/2010/main" val="24088838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Trained Status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Protein use seems higher for less well trained athletes or when up regulating training intensity.</a:t>
            </a:r>
          </a:p>
          <a:p>
            <a:endParaRPr lang="en-GB" altLang="en-US" smtClean="0"/>
          </a:p>
          <a:p>
            <a:r>
              <a:rPr lang="en-GB" altLang="en-US" smtClean="0"/>
              <a:t>This last for 1-2 weeks then normalises.</a:t>
            </a:r>
          </a:p>
        </p:txBody>
      </p:sp>
    </p:spTree>
    <p:extLst>
      <p:ext uri="{BB962C8B-B14F-4D97-AF65-F5344CB8AC3E}">
        <p14:creationId xmlns:p14="http://schemas.microsoft.com/office/powerpoint/2010/main" val="166257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Too much protein in the diet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229600" cy="492442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Strength athletes such as body builders and weight lifters often consume &gt;4 g/kg/day.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800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</a:t>
            </a:r>
            <a:r>
              <a:rPr lang="en-US" altLang="en-US" sz="2800" dirty="0" smtClean="0">
                <a:solidFill>
                  <a:srgbClr val="FF0000"/>
                </a:solidFill>
              </a:rPr>
              <a:t>Such extreme diets are neither necessary nor likely beneficial.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800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800" dirty="0" smtClean="0"/>
              <a:t>	</a:t>
            </a:r>
            <a:r>
              <a:rPr lang="en-US" altLang="en-US" sz="2400" dirty="0" smtClean="0">
                <a:solidFill>
                  <a:srgbClr val="00B0F0"/>
                </a:solidFill>
              </a:rPr>
              <a:t>While routine consumption of high protein diets does not appear to negatively impact kidney function in healthy individuals, it may </a:t>
            </a:r>
            <a:r>
              <a:rPr lang="en-US" altLang="en-US" sz="2400" dirty="0" smtClean="0">
                <a:solidFill>
                  <a:srgbClr val="7030A0"/>
                </a:solidFill>
              </a:rPr>
              <a:t>increase fluid requirements, possibly promote urinary calcium loss, displace other nutrients from the diet and potentially be a major source of artery clogging saturated fat. </a:t>
            </a:r>
            <a:endParaRPr lang="en-GB" altLang="en-US" sz="2400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2480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altLang="en-US" dirty="0" smtClean="0"/>
              <a:t>Types of Protein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641850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600" i="1" dirty="0" smtClean="0"/>
              <a:t>Wolfe et al – muscle development is optimised when aa are consumed prior to training;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i="1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Provides some energy for the muscle cells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Decreased protein catabolism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Increase immediately available </a:t>
            </a:r>
            <a:r>
              <a:rPr lang="en-GB" sz="2600" dirty="0" err="1" smtClean="0">
                <a:solidFill>
                  <a:srgbClr val="0070C0"/>
                </a:solidFill>
              </a:rPr>
              <a:t>aa</a:t>
            </a:r>
            <a:r>
              <a:rPr lang="en-GB" sz="2600" dirty="0" smtClean="0">
                <a:solidFill>
                  <a:srgbClr val="0070C0"/>
                </a:solidFill>
              </a:rPr>
              <a:t> for tissue synthesis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rgbClr val="0070C0"/>
                </a:solidFill>
              </a:rPr>
              <a:t>Negates delay of supply </a:t>
            </a:r>
            <a:r>
              <a:rPr lang="en-GB" sz="2600" dirty="0" err="1" smtClean="0">
                <a:solidFill>
                  <a:srgbClr val="0070C0"/>
                </a:solidFill>
              </a:rPr>
              <a:t>aa</a:t>
            </a:r>
            <a:r>
              <a:rPr lang="en-GB" sz="2600" dirty="0" smtClean="0">
                <a:solidFill>
                  <a:srgbClr val="0070C0"/>
                </a:solidFill>
              </a:rPr>
              <a:t> post exercise.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600" dirty="0" smtClean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sz="2600" dirty="0" smtClean="0">
                <a:solidFill>
                  <a:srgbClr val="00B050"/>
                </a:solidFill>
              </a:rPr>
              <a:t>To allow time for digestion protein should be consumed </a:t>
            </a:r>
            <a:r>
              <a:rPr lang="en-GB" sz="2600" dirty="0" err="1" smtClean="0">
                <a:solidFill>
                  <a:srgbClr val="00B050"/>
                </a:solidFill>
              </a:rPr>
              <a:t>approx</a:t>
            </a:r>
            <a:r>
              <a:rPr lang="en-GB" sz="2600" dirty="0" smtClean="0">
                <a:solidFill>
                  <a:srgbClr val="00B050"/>
                </a:solidFill>
              </a:rPr>
              <a:t> 3 hours before exercise</a:t>
            </a:r>
            <a:r>
              <a:rPr lang="en-GB" sz="2800" dirty="0" smtClean="0">
                <a:solidFill>
                  <a:srgbClr val="00B050"/>
                </a:solidFill>
              </a:rPr>
              <a:t>.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endParaRPr lang="en-GB" sz="2800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en-GB" sz="2800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sz="2800" dirty="0" smtClean="0">
                <a:solidFill>
                  <a:srgbClr val="FF0000"/>
                </a:solidFill>
              </a:rPr>
              <a:t>Excess </a:t>
            </a:r>
            <a:r>
              <a:rPr lang="en-GB" sz="2800" dirty="0">
                <a:solidFill>
                  <a:srgbClr val="FF0000"/>
                </a:solidFill>
              </a:rPr>
              <a:t>protein can result in increased body fat</a:t>
            </a:r>
            <a:endParaRPr lang="en-GB" sz="28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800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9977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dirty="0" smtClean="0"/>
              <a:t>Protein after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Best achieve by post exercise high biological quality protein food / supplement within 3 hours.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Consuming a mixed protein and CHO improves speed of </a:t>
            </a:r>
            <a:r>
              <a:rPr lang="en-GB" dirty="0" err="1" smtClean="0">
                <a:solidFill>
                  <a:srgbClr val="FF0000"/>
                </a:solidFill>
              </a:rPr>
              <a:t>aa</a:t>
            </a:r>
            <a:r>
              <a:rPr lang="en-GB" dirty="0" smtClean="0">
                <a:solidFill>
                  <a:srgbClr val="FF0000"/>
                </a:solidFill>
              </a:rPr>
              <a:t> uptake.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Minimum intake of 6 g/hr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Maximum intake 20 g/hr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</a:rPr>
              <a:t>Greater than 20g/hr provides no additional protein benefit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b="1" u="sng" dirty="0" smtClean="0">
                <a:solidFill>
                  <a:srgbClr val="00B050"/>
                </a:solidFill>
              </a:rPr>
              <a:t>1 </a:t>
            </a:r>
            <a:r>
              <a:rPr lang="en-GB" b="1" u="sng" dirty="0" err="1" smtClean="0">
                <a:solidFill>
                  <a:srgbClr val="00B050"/>
                </a:solidFill>
              </a:rPr>
              <a:t>lt</a:t>
            </a:r>
            <a:r>
              <a:rPr lang="en-GB" b="1" u="sng" dirty="0" smtClean="0">
                <a:solidFill>
                  <a:srgbClr val="00B050"/>
                </a:solidFill>
              </a:rPr>
              <a:t> of whole milk provides 32g of high biological protein (Casein and Whey), 1 </a:t>
            </a:r>
            <a:r>
              <a:rPr lang="en-GB" b="1" u="sng" dirty="0" err="1" smtClean="0">
                <a:solidFill>
                  <a:srgbClr val="00B050"/>
                </a:solidFill>
              </a:rPr>
              <a:t>lt</a:t>
            </a:r>
            <a:r>
              <a:rPr lang="en-GB" b="1" u="sng" dirty="0" smtClean="0">
                <a:solidFill>
                  <a:srgbClr val="00B050"/>
                </a:solidFill>
              </a:rPr>
              <a:t> of fluid and a range of electrolytes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b="1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969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Dehydration and Rehydration</a:t>
            </a:r>
          </a:p>
        </p:txBody>
      </p:sp>
      <p:pic>
        <p:nvPicPr>
          <p:cNvPr id="35843" name="Picture 6" descr="hydra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341439"/>
            <a:ext cx="4753223" cy="424780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44" name="Picture 2" descr="http://media.trusper.net/u/1da7464a-d29e-417b-b4e5-1025f18fbaf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925" y="1268760"/>
            <a:ext cx="3678238" cy="427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63574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Symptoms of Dehydration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Light headed</a:t>
            </a:r>
          </a:p>
          <a:p>
            <a:r>
              <a:rPr lang="en-GB" altLang="en-US" smtClean="0"/>
              <a:t>Weak feeling</a:t>
            </a:r>
          </a:p>
          <a:p>
            <a:r>
              <a:rPr lang="en-GB" altLang="en-US" smtClean="0"/>
              <a:t>Lethargy</a:t>
            </a:r>
          </a:p>
          <a:p>
            <a:r>
              <a:rPr lang="en-GB" altLang="en-US" smtClean="0"/>
              <a:t>Hot </a:t>
            </a:r>
          </a:p>
        </p:txBody>
      </p:sp>
      <p:sp>
        <p:nvSpPr>
          <p:cNvPr id="3686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Speed is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Endurance is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Co-ordination reduced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Decision making affected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Motivation reduce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702356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Electrolyte loss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altLang="en-US" sz="2800" dirty="0" smtClean="0">
                <a:solidFill>
                  <a:srgbClr val="FF0000"/>
                </a:solidFill>
              </a:rPr>
              <a:t>Along with the water the excretory processes, particularly urination and sweating remove electrolytes such as sodium and chloride.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endParaRPr lang="en-GB" altLang="en-US" sz="28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endParaRPr lang="en-GB" altLang="en-US" sz="2800" dirty="0" smtClean="0"/>
          </a:p>
          <a:p>
            <a:pPr>
              <a:lnSpc>
                <a:spcPct val="80000"/>
              </a:lnSpc>
              <a:defRPr/>
            </a:pPr>
            <a:r>
              <a:rPr lang="en-GB" altLang="en-US" sz="2800" dirty="0" smtClean="0">
                <a:solidFill>
                  <a:srgbClr val="0070C0"/>
                </a:solidFill>
              </a:rPr>
              <a:t>If dehydration does occur it not only affects the internal environment but impacts on the vitamin and mineral content of the body and subsequently the processes that they are involved in. </a:t>
            </a:r>
          </a:p>
        </p:txBody>
      </p:sp>
    </p:spTree>
    <p:extLst>
      <p:ext uri="{BB962C8B-B14F-4D97-AF65-F5344CB8AC3E}">
        <p14:creationId xmlns:p14="http://schemas.microsoft.com/office/powerpoint/2010/main" val="28107979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Fluid Loss and Rehydration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Fluid loss up to 2lts per hour</a:t>
            </a:r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The body can only </a:t>
            </a:r>
            <a:r>
              <a:rPr lang="en-GB" altLang="en-US" u="sng" dirty="0" smtClean="0">
                <a:solidFill>
                  <a:srgbClr val="FF0000"/>
                </a:solidFill>
              </a:rPr>
              <a:t>absorb about 200ml of fluid every 20 minutes</a:t>
            </a:r>
            <a:r>
              <a:rPr lang="en-GB" altLang="en-US" dirty="0" smtClean="0"/>
              <a:t>.</a:t>
            </a:r>
          </a:p>
          <a:p>
            <a:pPr>
              <a:lnSpc>
                <a:spcPct val="90000"/>
              </a:lnSpc>
            </a:pPr>
            <a:endParaRPr lang="en-GB" altLang="en-US" dirty="0" smtClean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If only 600 ml of fluids is replaced per hour they become dehydrated at rates of up to 1400 ml/hr. </a:t>
            </a:r>
          </a:p>
        </p:txBody>
      </p:sp>
    </p:spTree>
    <p:extLst>
      <p:ext uri="{BB962C8B-B14F-4D97-AF65-F5344CB8AC3E}">
        <p14:creationId xmlns:p14="http://schemas.microsoft.com/office/powerpoint/2010/main" val="40002034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Hydration and Endurance events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435280" cy="3917032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/>
              <a:t>Athletes who don't consume electrolytes </a:t>
            </a:r>
            <a:r>
              <a:rPr lang="en-GB" altLang="en-US" sz="2400" dirty="0" smtClean="0"/>
              <a:t>during prolonged exercise </a:t>
            </a:r>
            <a:r>
              <a:rPr lang="en-GB" altLang="en-US" sz="2400" dirty="0"/>
              <a:t>risk over-hydration (or </a:t>
            </a:r>
            <a:r>
              <a:rPr lang="en-GB" altLang="en-US" sz="2400" dirty="0">
                <a:solidFill>
                  <a:srgbClr val="FF0000"/>
                </a:solidFill>
              </a:rPr>
              <a:t>hyponatremia</a:t>
            </a:r>
            <a:r>
              <a:rPr lang="en-GB" altLang="en-US" sz="2400" dirty="0"/>
              <a:t>). </a:t>
            </a:r>
            <a:endParaRPr lang="en-GB" altLang="en-US" sz="2400" dirty="0" smtClean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 smtClean="0"/>
              <a:t>Athletes competing in events lasting over 5 - 6 hours (an should </a:t>
            </a:r>
            <a:r>
              <a:rPr lang="en-GB" altLang="en-US" sz="2400" dirty="0" smtClean="0">
                <a:solidFill>
                  <a:srgbClr val="FF0000"/>
                </a:solidFill>
              </a:rPr>
              <a:t>add a complex sports drink with electrolytes to their races plan.</a:t>
            </a:r>
          </a:p>
          <a:p>
            <a:pPr>
              <a:lnSpc>
                <a:spcPct val="80000"/>
              </a:lnSpc>
            </a:pPr>
            <a:endParaRPr lang="en-GB" altLang="en-US" sz="2400" dirty="0" smtClean="0"/>
          </a:p>
          <a:p>
            <a:pPr>
              <a:lnSpc>
                <a:spcPct val="8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42559981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sz="3200" dirty="0" smtClean="0"/>
              <a:t>Nutrition for Athletes – the final message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General health diet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Adopt a pre-race CHO strategy </a:t>
            </a:r>
            <a:r>
              <a:rPr lang="en-GB" sz="2000" dirty="0" err="1" smtClean="0"/>
              <a:t>approx</a:t>
            </a:r>
            <a:r>
              <a:rPr lang="en-GB" sz="2000" dirty="0" smtClean="0"/>
              <a:t> 1 week before the event.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Eat a high CHO meal 3-4 hours before the event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Do not eat within 2 hours of the start of event and do not over hydrate (=500ml in the hour before).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Eat small (20g) CHO meals every 20 mins, in either solid or liquid form – from the start of the race.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Drink 200ml of fluid with electrolytes every 20 minutes – from </a:t>
            </a:r>
            <a:r>
              <a:rPr lang="en-GB" sz="2000" dirty="0"/>
              <a:t>the start of the race</a:t>
            </a:r>
            <a:r>
              <a:rPr lang="en-GB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Drink a litre of milk (or protein shake) over a period of a 3 hours post event.</a:t>
            </a:r>
            <a:endParaRPr lang="en-GB" sz="20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/>
              <a:t>Consume 10g/kg of CHO over the 24 hrs post exercise.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rgbClr val="FF0000"/>
                </a:solidFill>
              </a:rPr>
              <a:t>Consume food containing electrolytes (e.g. </a:t>
            </a:r>
            <a:r>
              <a:rPr lang="en-GB" sz="2000" dirty="0" err="1" smtClean="0">
                <a:solidFill>
                  <a:srgbClr val="FF0000"/>
                </a:solidFill>
              </a:rPr>
              <a:t>bannana</a:t>
            </a:r>
            <a:r>
              <a:rPr lang="en-GB" sz="2000" dirty="0" smtClean="0">
                <a:solidFill>
                  <a:srgbClr val="FF0000"/>
                </a:solidFill>
              </a:rPr>
              <a:t>) immediately after the event.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595900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234</TotalTime>
  <Words>1416</Words>
  <Application>Microsoft Office PowerPoint</Application>
  <PresentationFormat>On-screen Show (4:3)</PresentationFormat>
  <Paragraphs>253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ＭＳ Ｐゴシック</vt:lpstr>
      <vt:lpstr>Arial</vt:lpstr>
      <vt:lpstr>Calibri</vt:lpstr>
      <vt:lpstr>Myriad Pro</vt:lpstr>
      <vt:lpstr>Wingdings</vt:lpstr>
      <vt:lpstr>20140311PresentationUWTSDTemplate</vt:lpstr>
      <vt:lpstr>Its about the Cyclist!</vt:lpstr>
      <vt:lpstr>The Importance of food</vt:lpstr>
      <vt:lpstr>Nutrition in Cycling</vt:lpstr>
      <vt:lpstr>Good Diet for an Athlete</vt:lpstr>
      <vt:lpstr>Carbohydrate Ingestion</vt:lpstr>
      <vt:lpstr>Glycogen loading / Supercompensation</vt:lpstr>
      <vt:lpstr>Glycogen loading / Supercompensation</vt:lpstr>
      <vt:lpstr>Glycogen loading / Supercompensation</vt:lpstr>
      <vt:lpstr>Pre-exercise Carbohydrates</vt:lpstr>
      <vt:lpstr>Pre-event Recommendations</vt:lpstr>
      <vt:lpstr>During exercise CHO Consumption</vt:lpstr>
      <vt:lpstr>CHO replenishment during Cycling</vt:lpstr>
      <vt:lpstr>Post-exercise CHO Intake</vt:lpstr>
      <vt:lpstr>Characteristics of Fat That Make It Preferential to CHO as a Fuel Substrate Reserve</vt:lpstr>
      <vt:lpstr>Intramuscular Triglycerides (IMTG)</vt:lpstr>
      <vt:lpstr>Fat Oxidation and Intensity</vt:lpstr>
      <vt:lpstr>PowerPoint Presentation</vt:lpstr>
      <vt:lpstr>Fat Supplementation During Exercise</vt:lpstr>
      <vt:lpstr>Short-Term Dietary Fat Supplementation Before Exercise</vt:lpstr>
      <vt:lpstr>Recommendations for athletes</vt:lpstr>
      <vt:lpstr>Fat Intake During Recovery</vt:lpstr>
      <vt:lpstr>Sources of Protein</vt:lpstr>
      <vt:lpstr>Protein and Diet</vt:lpstr>
      <vt:lpstr>Requirements for Protein</vt:lpstr>
      <vt:lpstr>Protein and training</vt:lpstr>
      <vt:lpstr>Trained Status</vt:lpstr>
      <vt:lpstr>Too much protein in the diet</vt:lpstr>
      <vt:lpstr>Types of Protein Strategies</vt:lpstr>
      <vt:lpstr>Protein after Exercise</vt:lpstr>
      <vt:lpstr>Dehydration and Rehydration</vt:lpstr>
      <vt:lpstr>Symptoms of Dehydration</vt:lpstr>
      <vt:lpstr>Electrolyte loss</vt:lpstr>
      <vt:lpstr>Fluid Loss and Rehydration</vt:lpstr>
      <vt:lpstr>Hydration and Endurance events</vt:lpstr>
      <vt:lpstr>Nutrition for Athletes – the final message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David Gardner</cp:lastModifiedBy>
  <cp:revision>23</cp:revision>
  <cp:lastPrinted>2015-09-08T13:28:53Z</cp:lastPrinted>
  <dcterms:created xsi:type="dcterms:W3CDTF">2015-04-14T15:21:28Z</dcterms:created>
  <dcterms:modified xsi:type="dcterms:W3CDTF">2019-04-04T07:39:17Z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