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5"/>
  </p:notesMasterIdLst>
  <p:sldIdLst>
    <p:sldId id="258" r:id="rId2"/>
    <p:sldId id="256" r:id="rId3"/>
    <p:sldId id="257" r:id="rId4"/>
  </p:sldIdLst>
  <p:sldSz cx="8686800" cy="103632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3A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573" autoAdjust="0"/>
    <p:restoredTop sz="86392" autoAdjust="0"/>
  </p:normalViewPr>
  <p:slideViewPr>
    <p:cSldViewPr snapToGrid="0">
      <p:cViewPr>
        <p:scale>
          <a:sx n="96" d="100"/>
          <a:sy n="96" d="100"/>
        </p:scale>
        <p:origin x="192" y="41"/>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89EDD7-196A-450F-81B9-182AC2FDA493}" type="datetimeFigureOut">
              <a:rPr lang="en-US" smtClean="0"/>
              <a:t>11/24/2025</a:t>
            </a:fld>
            <a:endParaRPr lang="en-US"/>
          </a:p>
        </p:txBody>
      </p:sp>
      <p:sp>
        <p:nvSpPr>
          <p:cNvPr id="4" name="Slide Image Placeholder 3"/>
          <p:cNvSpPr>
            <a:spLocks noGrp="1" noRot="1" noChangeAspect="1"/>
          </p:cNvSpPr>
          <p:nvPr>
            <p:ph type="sldImg" idx="2"/>
          </p:nvPr>
        </p:nvSpPr>
        <p:spPr>
          <a:xfrm>
            <a:off x="2135188" y="1143000"/>
            <a:ext cx="25876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384A86-B1CB-4F9C-B129-41236E1C9E04}" type="slidenum">
              <a:rPr lang="en-US" smtClean="0"/>
              <a:t>‹#›</a:t>
            </a:fld>
            <a:endParaRPr lang="en-US"/>
          </a:p>
        </p:txBody>
      </p:sp>
    </p:spTree>
    <p:extLst>
      <p:ext uri="{BB962C8B-B14F-4D97-AF65-F5344CB8AC3E}">
        <p14:creationId xmlns:p14="http://schemas.microsoft.com/office/powerpoint/2010/main" val="3377193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384A86-B1CB-4F9C-B129-41236E1C9E04}" type="slidenum">
              <a:rPr lang="en-US" smtClean="0"/>
              <a:t>1</a:t>
            </a:fld>
            <a:endParaRPr lang="en-US"/>
          </a:p>
        </p:txBody>
      </p:sp>
    </p:spTree>
    <p:extLst>
      <p:ext uri="{BB962C8B-B14F-4D97-AF65-F5344CB8AC3E}">
        <p14:creationId xmlns:p14="http://schemas.microsoft.com/office/powerpoint/2010/main" val="1924135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Speaking Notes</a:t>
            </a:r>
            <a:br>
              <a:rPr lang="en-US" sz="1200" b="1" kern="1200" dirty="0">
                <a:solidFill>
                  <a:schemeClr val="tx1"/>
                </a:solidFill>
                <a:effectLst/>
                <a:latin typeface="+mn-lt"/>
                <a:ea typeface="+mn-ea"/>
                <a:cs typeface="+mn-cs"/>
              </a:rPr>
            </a:br>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Good morning everyone. In this presentation, my name is [Your Name] and today I shall be presenting my academic poster on Social Anxiety Disorder, or SAD, which is under Chapter 6 of the ICD-11. The disorder is also typified by constant fear of social situations in which individuals fear to be scrutinised or negatively judged and in most cases avoid meetings such situations and may experience a lot of distress. SAD had always been misconceived and trivialised in the past, often being dismissed as shyness or moral weakness. Psychoanalytic models in Western psychiatry in the middle of the twentieth century interpreted SAD as a symptom of unconscious conflict and in collectivist cultures, social withdrawal was normalised and not regarded as pathological. These meanings put off recognition and treatment. By the 1980s, this caused cognitive behavioural therapy to become the leading intervention with its diagnostic clarity and structured treatment. Nevertheless, stigma and institutional neglect have remained as barriers to care access especially among young people, women and ethnic minorities. My presentation will be critical of how SAD has been treated historically and today, discuss the cultural and political influence that drives care and offer solutions to more equitable practise.</a:t>
            </a:r>
          </a:p>
          <a:p>
            <a:r>
              <a:rPr lang="en-US" sz="1200" b="1" kern="1200" dirty="0">
                <a:solidFill>
                  <a:schemeClr val="tx1"/>
                </a:solidFill>
                <a:effectLst/>
                <a:latin typeface="+mn-lt"/>
                <a:ea typeface="+mn-ea"/>
                <a:cs typeface="+mn-cs"/>
              </a:rPr>
              <a:t>Disorder Name and Definition</a:t>
            </a:r>
          </a:p>
          <a:p>
            <a:r>
              <a:rPr lang="en-US" sz="1200" kern="1200" dirty="0">
                <a:solidFill>
                  <a:schemeClr val="tx1"/>
                </a:solidFill>
                <a:effectLst/>
                <a:latin typeface="+mn-lt"/>
                <a:ea typeface="+mn-ea"/>
                <a:cs typeface="+mn-cs"/>
              </a:rPr>
              <a:t>Social Anxiety Disorder is a continuous and excessive fear of social condition concerning the possibility of being scrutinised. The result of this fear is avoidance behaviour and functional impairment of education, employment and relationships. ICD-11 states that the patient should experience the symptoms at least six months, they should cause a lot of distress, and the patient should not be diagnosed with any other condition that explains the existence of the symptoms. SAD is not similar to the condition of agoraphobia that consists of the fear of being caught in open areas, nor to avoidant personality disorder where there are more general trends of social inhibition. SAD particularly focuses on the fears of performance and interaction, including the fear of speaking in front of others or meeting new people, or being seen eating or writing. This is an important distinction to diagnose and plan the treatment correctly.</a:t>
            </a:r>
          </a:p>
          <a:p>
            <a:r>
              <a:rPr lang="en-US" sz="1200" b="1" kern="1200" dirty="0">
                <a:solidFill>
                  <a:schemeClr val="tx1"/>
                </a:solidFill>
                <a:effectLst/>
                <a:latin typeface="+mn-lt"/>
                <a:ea typeface="+mn-ea"/>
                <a:cs typeface="+mn-cs"/>
              </a:rPr>
              <a:t>Causes, Symptoms, and Diagnosis</a:t>
            </a:r>
          </a:p>
          <a:p>
            <a:r>
              <a:rPr lang="en-US" sz="1200" kern="1200" dirty="0">
                <a:solidFill>
                  <a:schemeClr val="tx1"/>
                </a:solidFill>
                <a:effectLst/>
                <a:latin typeface="+mn-lt"/>
                <a:ea typeface="+mn-ea"/>
                <a:cs typeface="+mn-cs"/>
              </a:rPr>
              <a:t>SAD has a multifactorial aetiology. Genetic factors contribute to it, as there is evidence that such genetic variants as serotonin transporter can be involved in the anxiety sensitivity. Other temperament traits like behavioural inhibition and social evaluation sensitivity also enhance vulnerability. Risk is further Heightened by environmental influences such as parental modelling of anxious behaviours, early trauma and culture that suppresses the expression of emotions.</a:t>
            </a:r>
          </a:p>
          <a:p>
            <a:r>
              <a:rPr lang="en-US" sz="1200" kern="1200" dirty="0">
                <a:solidFill>
                  <a:schemeClr val="tx1"/>
                </a:solidFill>
                <a:effectLst/>
                <a:latin typeface="+mn-lt"/>
                <a:ea typeface="+mn-ea"/>
                <a:cs typeface="+mn-cs"/>
              </a:rPr>
              <a:t>The symptoms occur in cognitive, behavioural and physiological spheres. Mentally, the subjects develop the fear of being humiliated, poor self-image, pre social anxiety. They either avoid social situations or use safety behaviours like over rehearsing or aversion to eye contact, Behaviourally. Physiologically, there are symptoms of blushing, trembling, nausea, and quick heartbeat.</a:t>
            </a:r>
          </a:p>
          <a:p>
            <a:r>
              <a:rPr lang="en-US" sz="1200" kern="1200" dirty="0">
                <a:solidFill>
                  <a:schemeClr val="tx1"/>
                </a:solidFill>
                <a:effectLst/>
                <a:latin typeface="+mn-lt"/>
                <a:ea typeface="+mn-ea"/>
                <a:cs typeface="+mn-cs"/>
              </a:rPr>
              <a:t>Diagnosis should include structured clinical interviews (SCID or MINI), as well as standardised scales, including: Leibowitz Social Anxiety Scale and the Social Phobia Inventory. To exclude depression, autism spectrum conditions, or substance use disorders, it is necessary to perform a form of differential diagnosis. Cultural framing contributes to the difficulty in the diagnosis process because the collectivist norms can either obscure or redefine the symptoms into a virtue of modesty. The lack of emotion regulation is also a comorbidity factor in somatic symptom disorders, and the clinical presentation is more complicated.</a:t>
            </a:r>
          </a:p>
          <a:p>
            <a:r>
              <a:rPr lang="en-US" sz="1200" b="1" kern="1200" dirty="0">
                <a:solidFill>
                  <a:schemeClr val="tx1"/>
                </a:solidFill>
                <a:effectLst/>
                <a:latin typeface="+mn-lt"/>
                <a:ea typeface="+mn-ea"/>
                <a:cs typeface="+mn-cs"/>
              </a:rPr>
              <a:t>Current Services and Treatments</a:t>
            </a:r>
          </a:p>
          <a:p>
            <a:r>
              <a:rPr lang="en-US" sz="1200" kern="1200" dirty="0">
                <a:solidFill>
                  <a:schemeClr val="tx1"/>
                </a:solidFill>
                <a:effectLst/>
                <a:latin typeface="+mn-lt"/>
                <a:ea typeface="+mn-ea"/>
                <a:cs typeface="+mn-cs"/>
              </a:rPr>
              <a:t>Modern intervention to SAD comprises psychological, pharmacological, and service delivery interventions. It is still the gold standard of cognitive behavioural therapy with exposure and cognitive restructuring with substantial evidence of effectiveness in individual, group, and online. Acceptance and commitment therapy and mindfulness based therapies are new alternatives, especially to highly experientially avoidant clients. Group therapies are also useful, because they strengthen peer modelling, socialisation, and isolation.</a:t>
            </a:r>
          </a:p>
          <a:p>
            <a:r>
              <a:rPr lang="en-US" sz="1200" kern="1200" dirty="0">
                <a:solidFill>
                  <a:schemeClr val="tx1"/>
                </a:solidFill>
                <a:effectLst/>
                <a:latin typeface="+mn-lt"/>
                <a:ea typeface="+mn-ea"/>
                <a:cs typeface="+mn-cs"/>
              </a:rPr>
              <a:t>Drug treatments used are selective serotonin reuptake inhibitors like paroxetine and sertraline, and serotonin-norepinephrine reuptake inhibitors. Performance specific anxiety, e.g., public speaking is treated with beta-blockers.</a:t>
            </a:r>
          </a:p>
          <a:p>
            <a:r>
              <a:rPr lang="en-US" sz="1200" kern="1200" dirty="0">
                <a:solidFill>
                  <a:schemeClr val="tx1"/>
                </a:solidFill>
                <a:effectLst/>
                <a:latin typeface="+mn-lt"/>
                <a:ea typeface="+mn-ea"/>
                <a:cs typeface="+mn-cs"/>
              </a:rPr>
              <a:t>The models of service delivery are becoming more dependent on stepped care models in primary care, where the least intensive form of intervention is provided, with a more intensive intervention provided should it be necessary. Digital interventions like SilverCloud and MoodGYM enhance access and reduce stigma whereas school-based screening and youth mental health centres facilitate early intervention.</a:t>
            </a:r>
          </a:p>
          <a:p>
            <a:r>
              <a:rPr lang="en-US" sz="1200" kern="1200" dirty="0">
                <a:solidFill>
                  <a:schemeClr val="tx1"/>
                </a:solidFill>
                <a:effectLst/>
                <a:latin typeface="+mn-lt"/>
                <a:ea typeface="+mn-ea"/>
                <a:cs typeface="+mn-cs"/>
              </a:rPr>
              <a:t>Although these have been advanced, there are still barriers. Stigma still turns people away seeking help, money prohibits access and gaps in rural services reduce availability. Access is further complicated by intersectional inequities that are founded on gender, ethnicity, and social economic status. The cultural discrepancy in service design and delivery diminishes the level of engagement among the minority groups, which explains why culturally responsive care is necessary.</a:t>
            </a:r>
          </a:p>
          <a:p>
            <a:r>
              <a:rPr lang="en-US" sz="1200" b="1" kern="1200" dirty="0">
                <a:solidFill>
                  <a:schemeClr val="tx1"/>
                </a:solidFill>
                <a:effectLst/>
                <a:latin typeface="+mn-lt"/>
                <a:ea typeface="+mn-ea"/>
                <a:cs typeface="+mn-cs"/>
              </a:rPr>
              <a:t>Recommendations</a:t>
            </a:r>
          </a:p>
          <a:p>
            <a:r>
              <a:rPr lang="en-US" sz="1200" kern="1200" dirty="0">
                <a:solidFill>
                  <a:schemeClr val="tx1"/>
                </a:solidFill>
                <a:effectLst/>
                <a:latin typeface="+mn-lt"/>
                <a:ea typeface="+mn-ea"/>
                <a:cs typeface="+mn-cs"/>
              </a:rPr>
              <a:t>Equity and cultural responsiveness should be the priorities of the future practise. The CBT programmes and digital interventions that have been culturally adjusted should be expanded to reach the underserved populations. The early detection and intervention can be achieved by embedding SAD screening protocols in schools, universities and youth services. General practitioners and frontline clinicians should be provided with the necessary training on SAD recognition and culturally sensitive referral pathways to minimise misdiagnosis and enhance access. Anti-stigma education and community-based campaigns can also be used to overcome the myths about SAD being a form of shyness and promote help-seeking. Lastly, the national mental health policies should be revised to focus on inclusive, culturally competent care and incorporate anxiety disorders into strategic planning. These suggestions are informed and address the injustices that have been observed in the past as well as present.</a:t>
            </a:r>
          </a:p>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To sum up, Social Anxiety Disorder is an unacknowledged but widely prevalent disorder that has been moulded by the culture of misinterpretation, clinical ignorance, and systemic stigma. Despite the accessibility of evidence-based interventions like CBT and pharmacotherapy, the problem of access is not evenly distributed because of the barriers of financial and geographic access and cultural characteristics. The development of SAD as a misconceived personality characteristic to a clinically legitimised disorder is indicative of more general changes in the practise of psychiatry and health policy. Nevertheless, such changes have not entirely dealt with the injustices on marginalised groups. Culturally responsive care, early intervention and policy reform need to be integrated into mainstream approaches to mental health in future practise. Stigma reduction and service equity should be embraced to lessen long-term impairment and inclusion of recovery pathways. </a:t>
            </a:r>
          </a:p>
          <a:p>
            <a:endParaRPr lang="en-US" dirty="0"/>
          </a:p>
        </p:txBody>
      </p:sp>
      <p:sp>
        <p:nvSpPr>
          <p:cNvPr id="4" name="Slide Number Placeholder 3"/>
          <p:cNvSpPr>
            <a:spLocks noGrp="1"/>
          </p:cNvSpPr>
          <p:nvPr>
            <p:ph type="sldNum" sz="quarter" idx="10"/>
          </p:nvPr>
        </p:nvSpPr>
        <p:spPr/>
        <p:txBody>
          <a:bodyPr/>
          <a:lstStyle/>
          <a:p>
            <a:fld id="{71384A86-B1CB-4F9C-B129-41236E1C9E04}" type="slidenum">
              <a:rPr lang="en-US" smtClean="0"/>
              <a:t>2</a:t>
            </a:fld>
            <a:endParaRPr lang="en-US"/>
          </a:p>
        </p:txBody>
      </p:sp>
    </p:spTree>
    <p:extLst>
      <p:ext uri="{BB962C8B-B14F-4D97-AF65-F5344CB8AC3E}">
        <p14:creationId xmlns:p14="http://schemas.microsoft.com/office/powerpoint/2010/main" val="3986111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384A86-B1CB-4F9C-B129-41236E1C9E04}" type="slidenum">
              <a:rPr lang="en-US" smtClean="0"/>
              <a:t>3</a:t>
            </a:fld>
            <a:endParaRPr lang="en-US"/>
          </a:p>
        </p:txBody>
      </p:sp>
    </p:spTree>
    <p:extLst>
      <p:ext uri="{BB962C8B-B14F-4D97-AF65-F5344CB8AC3E}">
        <p14:creationId xmlns:p14="http://schemas.microsoft.com/office/powerpoint/2010/main" val="2334190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51510" y="1696015"/>
            <a:ext cx="7383780" cy="3607929"/>
          </a:xfrm>
        </p:spPr>
        <p:txBody>
          <a:bodyPr anchor="b"/>
          <a:lstStyle>
            <a:lvl1pPr algn="ctr">
              <a:defRPr sz="5700"/>
            </a:lvl1pPr>
          </a:lstStyle>
          <a:p>
            <a:r>
              <a:rPr lang="en-US"/>
              <a:t>Click to edit Master title style</a:t>
            </a:r>
            <a:endParaRPr lang="en-US" dirty="0"/>
          </a:p>
        </p:txBody>
      </p:sp>
      <p:sp>
        <p:nvSpPr>
          <p:cNvPr id="3" name="Subtitle 2"/>
          <p:cNvSpPr>
            <a:spLocks noGrp="1"/>
          </p:cNvSpPr>
          <p:nvPr>
            <p:ph type="subTitle" idx="1"/>
          </p:nvPr>
        </p:nvSpPr>
        <p:spPr>
          <a:xfrm>
            <a:off x="1085850" y="5443080"/>
            <a:ext cx="6515100" cy="2502040"/>
          </a:xfrm>
        </p:spPr>
        <p:txBody>
          <a:bodyPr/>
          <a:lstStyle>
            <a:lvl1pPr marL="0" indent="0" algn="ctr">
              <a:buNone/>
              <a:defRPr sz="2280"/>
            </a:lvl1pPr>
            <a:lvl2pPr marL="434340" indent="0" algn="ctr">
              <a:buNone/>
              <a:defRPr sz="1900"/>
            </a:lvl2pPr>
            <a:lvl3pPr marL="868680" indent="0" algn="ctr">
              <a:buNone/>
              <a:defRPr sz="1710"/>
            </a:lvl3pPr>
            <a:lvl4pPr marL="1303020" indent="0" algn="ctr">
              <a:buNone/>
              <a:defRPr sz="1520"/>
            </a:lvl4pPr>
            <a:lvl5pPr marL="1737360" indent="0" algn="ctr">
              <a:buNone/>
              <a:defRPr sz="1520"/>
            </a:lvl5pPr>
            <a:lvl6pPr marL="2171700" indent="0" algn="ctr">
              <a:buNone/>
              <a:defRPr sz="1520"/>
            </a:lvl6pPr>
            <a:lvl7pPr marL="2606040" indent="0" algn="ctr">
              <a:buNone/>
              <a:defRPr sz="1520"/>
            </a:lvl7pPr>
            <a:lvl8pPr marL="3040380" indent="0" algn="ctr">
              <a:buNone/>
              <a:defRPr sz="1520"/>
            </a:lvl8pPr>
            <a:lvl9pPr marL="3474720" indent="0" algn="ctr">
              <a:buNone/>
              <a:defRPr sz="15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B9EA8C5-D055-49E5-BA4F-5CD344717D1D}"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2223764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9EA8C5-D055-49E5-BA4F-5CD344717D1D}"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3446286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92694" y="2583606"/>
            <a:ext cx="7492365" cy="4310803"/>
          </a:xfrm>
        </p:spPr>
        <p:txBody>
          <a:bodyPr anchor="b"/>
          <a:lstStyle>
            <a:lvl1pPr>
              <a:defRPr sz="5700"/>
            </a:lvl1pPr>
          </a:lstStyle>
          <a:p>
            <a:r>
              <a:rPr lang="en-US"/>
              <a:t>Click to edit Master title style</a:t>
            </a:r>
            <a:endParaRPr lang="en-US" dirty="0"/>
          </a:p>
        </p:txBody>
      </p:sp>
      <p:sp>
        <p:nvSpPr>
          <p:cNvPr id="3" name="Text Placeholder 2"/>
          <p:cNvSpPr>
            <a:spLocks noGrp="1"/>
          </p:cNvSpPr>
          <p:nvPr>
            <p:ph type="body" idx="1"/>
          </p:nvPr>
        </p:nvSpPr>
        <p:spPr>
          <a:xfrm>
            <a:off x="592694" y="6935191"/>
            <a:ext cx="7492365" cy="2266949"/>
          </a:xfrm>
        </p:spPr>
        <p:txBody>
          <a:bodyPr/>
          <a:lstStyle>
            <a:lvl1pPr marL="0" indent="0">
              <a:buNone/>
              <a:defRPr sz="2280">
                <a:solidFill>
                  <a:schemeClr val="tx1"/>
                </a:solidFill>
              </a:defRPr>
            </a:lvl1pPr>
            <a:lvl2pPr marL="434340" indent="0">
              <a:buNone/>
              <a:defRPr sz="1900">
                <a:solidFill>
                  <a:schemeClr val="tx1">
                    <a:tint val="75000"/>
                  </a:schemeClr>
                </a:solidFill>
              </a:defRPr>
            </a:lvl2pPr>
            <a:lvl3pPr marL="868680" indent="0">
              <a:buNone/>
              <a:defRPr sz="1710">
                <a:solidFill>
                  <a:schemeClr val="tx1">
                    <a:tint val="75000"/>
                  </a:schemeClr>
                </a:solidFill>
              </a:defRPr>
            </a:lvl3pPr>
            <a:lvl4pPr marL="1303020" indent="0">
              <a:buNone/>
              <a:defRPr sz="1520">
                <a:solidFill>
                  <a:schemeClr val="tx1">
                    <a:tint val="75000"/>
                  </a:schemeClr>
                </a:solidFill>
              </a:defRPr>
            </a:lvl4pPr>
            <a:lvl5pPr marL="1737360" indent="0">
              <a:buNone/>
              <a:defRPr sz="1520">
                <a:solidFill>
                  <a:schemeClr val="tx1">
                    <a:tint val="75000"/>
                  </a:schemeClr>
                </a:solidFill>
              </a:defRPr>
            </a:lvl5pPr>
            <a:lvl6pPr marL="2171700" indent="0">
              <a:buNone/>
              <a:defRPr sz="1520">
                <a:solidFill>
                  <a:schemeClr val="tx1">
                    <a:tint val="75000"/>
                  </a:schemeClr>
                </a:solidFill>
              </a:defRPr>
            </a:lvl6pPr>
            <a:lvl7pPr marL="2606040" indent="0">
              <a:buNone/>
              <a:defRPr sz="1520">
                <a:solidFill>
                  <a:schemeClr val="tx1">
                    <a:tint val="75000"/>
                  </a:schemeClr>
                </a:solidFill>
              </a:defRPr>
            </a:lvl7pPr>
            <a:lvl8pPr marL="3040380" indent="0">
              <a:buNone/>
              <a:defRPr sz="1520">
                <a:solidFill>
                  <a:schemeClr val="tx1">
                    <a:tint val="75000"/>
                  </a:schemeClr>
                </a:solidFill>
              </a:defRPr>
            </a:lvl8pPr>
            <a:lvl9pPr marL="3474720" indent="0">
              <a:buNone/>
              <a:defRPr sz="15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9EA8C5-D055-49E5-BA4F-5CD344717D1D}"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257843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7218" y="2758722"/>
            <a:ext cx="3691890" cy="657535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397693" y="2758722"/>
            <a:ext cx="3691890" cy="657535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9EA8C5-D055-49E5-BA4F-5CD344717D1D}" type="datetimeFigureOut">
              <a:rPr lang="en-US" smtClean="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3146029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98349" y="551747"/>
            <a:ext cx="7492365" cy="2003073"/>
          </a:xfrm>
        </p:spPr>
        <p:txBody>
          <a:bodyPr/>
          <a:lstStyle/>
          <a:p>
            <a:r>
              <a:rPr lang="en-US"/>
              <a:t>Click to edit Master title style</a:t>
            </a:r>
            <a:endParaRPr lang="en-US" dirty="0"/>
          </a:p>
        </p:txBody>
      </p:sp>
      <p:sp>
        <p:nvSpPr>
          <p:cNvPr id="3" name="Text Placeholder 2"/>
          <p:cNvSpPr>
            <a:spLocks noGrp="1"/>
          </p:cNvSpPr>
          <p:nvPr>
            <p:ph type="body" idx="1"/>
          </p:nvPr>
        </p:nvSpPr>
        <p:spPr>
          <a:xfrm>
            <a:off x="598350" y="2540424"/>
            <a:ext cx="3674923" cy="1245023"/>
          </a:xfrm>
        </p:spPr>
        <p:txBody>
          <a:bodyPr anchor="b"/>
          <a:lstStyle>
            <a:lvl1pPr marL="0" indent="0">
              <a:buNone/>
              <a:defRPr sz="2280" b="1"/>
            </a:lvl1pPr>
            <a:lvl2pPr marL="434340" indent="0">
              <a:buNone/>
              <a:defRPr sz="1900" b="1"/>
            </a:lvl2pPr>
            <a:lvl3pPr marL="868680" indent="0">
              <a:buNone/>
              <a:defRPr sz="1710" b="1"/>
            </a:lvl3pPr>
            <a:lvl4pPr marL="1303020" indent="0">
              <a:buNone/>
              <a:defRPr sz="1520" b="1"/>
            </a:lvl4pPr>
            <a:lvl5pPr marL="1737360" indent="0">
              <a:buNone/>
              <a:defRPr sz="1520" b="1"/>
            </a:lvl5pPr>
            <a:lvl6pPr marL="2171700" indent="0">
              <a:buNone/>
              <a:defRPr sz="1520" b="1"/>
            </a:lvl6pPr>
            <a:lvl7pPr marL="2606040" indent="0">
              <a:buNone/>
              <a:defRPr sz="1520" b="1"/>
            </a:lvl7pPr>
            <a:lvl8pPr marL="3040380" indent="0">
              <a:buNone/>
              <a:defRPr sz="1520" b="1"/>
            </a:lvl8pPr>
            <a:lvl9pPr marL="3474720" indent="0">
              <a:buNone/>
              <a:defRPr sz="1520" b="1"/>
            </a:lvl9pPr>
          </a:lstStyle>
          <a:p>
            <a:pPr lvl="0"/>
            <a:r>
              <a:rPr lang="en-US"/>
              <a:t>Edit Master text styles</a:t>
            </a:r>
          </a:p>
        </p:txBody>
      </p:sp>
      <p:sp>
        <p:nvSpPr>
          <p:cNvPr id="4" name="Content Placeholder 3"/>
          <p:cNvSpPr>
            <a:spLocks noGrp="1"/>
          </p:cNvSpPr>
          <p:nvPr>
            <p:ph sz="half" idx="2"/>
          </p:nvPr>
        </p:nvSpPr>
        <p:spPr>
          <a:xfrm>
            <a:off x="598350" y="3785447"/>
            <a:ext cx="3674923" cy="55678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397693" y="2540424"/>
            <a:ext cx="3693021" cy="1245023"/>
          </a:xfrm>
        </p:spPr>
        <p:txBody>
          <a:bodyPr anchor="b"/>
          <a:lstStyle>
            <a:lvl1pPr marL="0" indent="0">
              <a:buNone/>
              <a:defRPr sz="2280" b="1"/>
            </a:lvl1pPr>
            <a:lvl2pPr marL="434340" indent="0">
              <a:buNone/>
              <a:defRPr sz="1900" b="1"/>
            </a:lvl2pPr>
            <a:lvl3pPr marL="868680" indent="0">
              <a:buNone/>
              <a:defRPr sz="1710" b="1"/>
            </a:lvl3pPr>
            <a:lvl4pPr marL="1303020" indent="0">
              <a:buNone/>
              <a:defRPr sz="1520" b="1"/>
            </a:lvl4pPr>
            <a:lvl5pPr marL="1737360" indent="0">
              <a:buNone/>
              <a:defRPr sz="1520" b="1"/>
            </a:lvl5pPr>
            <a:lvl6pPr marL="2171700" indent="0">
              <a:buNone/>
              <a:defRPr sz="1520" b="1"/>
            </a:lvl6pPr>
            <a:lvl7pPr marL="2606040" indent="0">
              <a:buNone/>
              <a:defRPr sz="1520" b="1"/>
            </a:lvl7pPr>
            <a:lvl8pPr marL="3040380" indent="0">
              <a:buNone/>
              <a:defRPr sz="1520" b="1"/>
            </a:lvl8pPr>
            <a:lvl9pPr marL="3474720" indent="0">
              <a:buNone/>
              <a:defRPr sz="1520" b="1"/>
            </a:lvl9pPr>
          </a:lstStyle>
          <a:p>
            <a:pPr lvl="0"/>
            <a:r>
              <a:rPr lang="en-US"/>
              <a:t>Edit Master text styles</a:t>
            </a:r>
          </a:p>
        </p:txBody>
      </p:sp>
      <p:sp>
        <p:nvSpPr>
          <p:cNvPr id="6" name="Content Placeholder 5"/>
          <p:cNvSpPr>
            <a:spLocks noGrp="1"/>
          </p:cNvSpPr>
          <p:nvPr>
            <p:ph sz="quarter" idx="4"/>
          </p:nvPr>
        </p:nvSpPr>
        <p:spPr>
          <a:xfrm>
            <a:off x="4397693" y="3785447"/>
            <a:ext cx="3693021" cy="55678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9EA8C5-D055-49E5-BA4F-5CD344717D1D}" type="datetimeFigureOut">
              <a:rPr lang="en-US" smtClean="0"/>
              <a:t>11/24/2025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2561990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9EA8C5-D055-49E5-BA4F-5CD344717D1D}" type="datetimeFigureOut">
              <a:rPr lang="en-US" smtClean="0"/>
              <a:t>11/24/2025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4212978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9EA8C5-D055-49E5-BA4F-5CD344717D1D}" type="datetimeFigureOut">
              <a:rPr lang="en-US" smtClean="0"/>
              <a:t>11/24/2025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3375900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8349" y="690880"/>
            <a:ext cx="2801719" cy="2418080"/>
          </a:xfrm>
        </p:spPr>
        <p:txBody>
          <a:bodyPr anchor="b"/>
          <a:lstStyle>
            <a:lvl1pPr>
              <a:defRPr sz="3040"/>
            </a:lvl1pPr>
          </a:lstStyle>
          <a:p>
            <a:r>
              <a:rPr lang="en-US"/>
              <a:t>Click to edit Master title style</a:t>
            </a:r>
            <a:endParaRPr lang="en-US" dirty="0"/>
          </a:p>
        </p:txBody>
      </p:sp>
      <p:sp>
        <p:nvSpPr>
          <p:cNvPr id="3" name="Content Placeholder 2"/>
          <p:cNvSpPr>
            <a:spLocks noGrp="1"/>
          </p:cNvSpPr>
          <p:nvPr>
            <p:ph idx="1"/>
          </p:nvPr>
        </p:nvSpPr>
        <p:spPr>
          <a:xfrm>
            <a:off x="3693021" y="1492111"/>
            <a:ext cx="4397693" cy="7364589"/>
          </a:xfrm>
        </p:spPr>
        <p:txBody>
          <a:bodyPr/>
          <a:lstStyle>
            <a:lvl1pPr>
              <a:defRPr sz="3040"/>
            </a:lvl1pPr>
            <a:lvl2pPr>
              <a:defRPr sz="2660"/>
            </a:lvl2pPr>
            <a:lvl3pPr>
              <a:defRPr sz="2280"/>
            </a:lvl3pPr>
            <a:lvl4pPr>
              <a:defRPr sz="1900"/>
            </a:lvl4pPr>
            <a:lvl5pPr>
              <a:defRPr sz="1900"/>
            </a:lvl5pPr>
            <a:lvl6pPr>
              <a:defRPr sz="1900"/>
            </a:lvl6pPr>
            <a:lvl7pPr>
              <a:defRPr sz="1900"/>
            </a:lvl7pPr>
            <a:lvl8pPr>
              <a:defRPr sz="1900"/>
            </a:lvl8pPr>
            <a:lvl9pPr>
              <a:defRPr sz="19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8349" y="3108960"/>
            <a:ext cx="2801719" cy="5759733"/>
          </a:xfrm>
        </p:spPr>
        <p:txBody>
          <a:bodyPr/>
          <a:lstStyle>
            <a:lvl1pPr marL="0" indent="0">
              <a:buNone/>
              <a:defRPr sz="1520"/>
            </a:lvl1pPr>
            <a:lvl2pPr marL="434340" indent="0">
              <a:buNone/>
              <a:defRPr sz="1330"/>
            </a:lvl2pPr>
            <a:lvl3pPr marL="868680" indent="0">
              <a:buNone/>
              <a:defRPr sz="1140"/>
            </a:lvl3pPr>
            <a:lvl4pPr marL="1303020" indent="0">
              <a:buNone/>
              <a:defRPr sz="950"/>
            </a:lvl4pPr>
            <a:lvl5pPr marL="1737360" indent="0">
              <a:buNone/>
              <a:defRPr sz="950"/>
            </a:lvl5pPr>
            <a:lvl6pPr marL="2171700" indent="0">
              <a:buNone/>
              <a:defRPr sz="950"/>
            </a:lvl6pPr>
            <a:lvl7pPr marL="2606040" indent="0">
              <a:buNone/>
              <a:defRPr sz="950"/>
            </a:lvl7pPr>
            <a:lvl8pPr marL="3040380" indent="0">
              <a:buNone/>
              <a:defRPr sz="950"/>
            </a:lvl8pPr>
            <a:lvl9pPr marL="3474720" indent="0">
              <a:buNone/>
              <a:defRPr sz="950"/>
            </a:lvl9pPr>
          </a:lstStyle>
          <a:p>
            <a:pPr lvl="0"/>
            <a:r>
              <a:rPr lang="en-US"/>
              <a:t>Edit Master text styles</a:t>
            </a:r>
          </a:p>
        </p:txBody>
      </p:sp>
      <p:sp>
        <p:nvSpPr>
          <p:cNvPr id="5" name="Date Placeholder 4"/>
          <p:cNvSpPr>
            <a:spLocks noGrp="1"/>
          </p:cNvSpPr>
          <p:nvPr>
            <p:ph type="dt" sz="half" idx="10"/>
          </p:nvPr>
        </p:nvSpPr>
        <p:spPr/>
        <p:txBody>
          <a:bodyPr/>
          <a:lstStyle/>
          <a:p>
            <a:fld id="{7B9EA8C5-D055-49E5-BA4F-5CD344717D1D}" type="datetimeFigureOut">
              <a:rPr lang="en-US" smtClean="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1065621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8349" y="690880"/>
            <a:ext cx="2801719" cy="2418080"/>
          </a:xfrm>
        </p:spPr>
        <p:txBody>
          <a:bodyPr anchor="b"/>
          <a:lstStyle>
            <a:lvl1pPr>
              <a:defRPr sz="3040"/>
            </a:lvl1pPr>
          </a:lstStyle>
          <a:p>
            <a:r>
              <a:rPr lang="en-US"/>
              <a:t>Click to edit Master title style</a:t>
            </a:r>
            <a:endParaRPr lang="en-US" dirty="0"/>
          </a:p>
        </p:txBody>
      </p:sp>
      <p:sp>
        <p:nvSpPr>
          <p:cNvPr id="3" name="Picture Placeholder 2"/>
          <p:cNvSpPr>
            <a:spLocks noGrp="1" noChangeAspect="1"/>
          </p:cNvSpPr>
          <p:nvPr>
            <p:ph type="pic" idx="1"/>
          </p:nvPr>
        </p:nvSpPr>
        <p:spPr>
          <a:xfrm>
            <a:off x="3693021" y="1492111"/>
            <a:ext cx="4397693" cy="7364589"/>
          </a:xfrm>
        </p:spPr>
        <p:txBody>
          <a:bodyPr anchor="t"/>
          <a:lstStyle>
            <a:lvl1pPr marL="0" indent="0">
              <a:buNone/>
              <a:defRPr sz="3040"/>
            </a:lvl1pPr>
            <a:lvl2pPr marL="434340" indent="0">
              <a:buNone/>
              <a:defRPr sz="2660"/>
            </a:lvl2pPr>
            <a:lvl3pPr marL="868680" indent="0">
              <a:buNone/>
              <a:defRPr sz="2280"/>
            </a:lvl3pPr>
            <a:lvl4pPr marL="1303020" indent="0">
              <a:buNone/>
              <a:defRPr sz="1900"/>
            </a:lvl4pPr>
            <a:lvl5pPr marL="1737360" indent="0">
              <a:buNone/>
              <a:defRPr sz="1900"/>
            </a:lvl5pPr>
            <a:lvl6pPr marL="2171700" indent="0">
              <a:buNone/>
              <a:defRPr sz="1900"/>
            </a:lvl6pPr>
            <a:lvl7pPr marL="2606040" indent="0">
              <a:buNone/>
              <a:defRPr sz="1900"/>
            </a:lvl7pPr>
            <a:lvl8pPr marL="3040380" indent="0">
              <a:buNone/>
              <a:defRPr sz="1900"/>
            </a:lvl8pPr>
            <a:lvl9pPr marL="3474720" indent="0">
              <a:buNone/>
              <a:defRPr sz="1900"/>
            </a:lvl9pPr>
          </a:lstStyle>
          <a:p>
            <a:r>
              <a:rPr lang="en-US"/>
              <a:t>Click icon to add picture</a:t>
            </a:r>
            <a:endParaRPr lang="en-US" dirty="0"/>
          </a:p>
        </p:txBody>
      </p:sp>
      <p:sp>
        <p:nvSpPr>
          <p:cNvPr id="4" name="Text Placeholder 3"/>
          <p:cNvSpPr>
            <a:spLocks noGrp="1"/>
          </p:cNvSpPr>
          <p:nvPr>
            <p:ph type="body" sz="half" idx="2"/>
          </p:nvPr>
        </p:nvSpPr>
        <p:spPr>
          <a:xfrm>
            <a:off x="598349" y="3108960"/>
            <a:ext cx="2801719" cy="5759733"/>
          </a:xfrm>
        </p:spPr>
        <p:txBody>
          <a:bodyPr/>
          <a:lstStyle>
            <a:lvl1pPr marL="0" indent="0">
              <a:buNone/>
              <a:defRPr sz="1520"/>
            </a:lvl1pPr>
            <a:lvl2pPr marL="434340" indent="0">
              <a:buNone/>
              <a:defRPr sz="1330"/>
            </a:lvl2pPr>
            <a:lvl3pPr marL="868680" indent="0">
              <a:buNone/>
              <a:defRPr sz="1140"/>
            </a:lvl3pPr>
            <a:lvl4pPr marL="1303020" indent="0">
              <a:buNone/>
              <a:defRPr sz="950"/>
            </a:lvl4pPr>
            <a:lvl5pPr marL="1737360" indent="0">
              <a:buNone/>
              <a:defRPr sz="950"/>
            </a:lvl5pPr>
            <a:lvl6pPr marL="2171700" indent="0">
              <a:buNone/>
              <a:defRPr sz="950"/>
            </a:lvl6pPr>
            <a:lvl7pPr marL="2606040" indent="0">
              <a:buNone/>
              <a:defRPr sz="950"/>
            </a:lvl7pPr>
            <a:lvl8pPr marL="3040380" indent="0">
              <a:buNone/>
              <a:defRPr sz="950"/>
            </a:lvl8pPr>
            <a:lvl9pPr marL="3474720" indent="0">
              <a:buNone/>
              <a:defRPr sz="950"/>
            </a:lvl9pPr>
          </a:lstStyle>
          <a:p>
            <a:pPr lvl="0"/>
            <a:r>
              <a:rPr lang="en-US"/>
              <a:t>Edit Master text styles</a:t>
            </a:r>
          </a:p>
        </p:txBody>
      </p:sp>
      <p:sp>
        <p:nvSpPr>
          <p:cNvPr id="5" name="Date Placeholder 4"/>
          <p:cNvSpPr>
            <a:spLocks noGrp="1"/>
          </p:cNvSpPr>
          <p:nvPr>
            <p:ph type="dt" sz="half" idx="10"/>
          </p:nvPr>
        </p:nvSpPr>
        <p:spPr/>
        <p:txBody>
          <a:bodyPr/>
          <a:lstStyle/>
          <a:p>
            <a:fld id="{7B9EA8C5-D055-49E5-BA4F-5CD344717D1D}" type="datetimeFigureOut">
              <a:rPr lang="en-US" smtClean="0"/>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379939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9EA8C5-D055-49E5-BA4F-5CD344717D1D}"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1705310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16492" y="551744"/>
            <a:ext cx="1873091" cy="878233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97218" y="551744"/>
            <a:ext cx="5510689" cy="87823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9EA8C5-D055-49E5-BA4F-5CD344717D1D}" type="datetimeFigureOut">
              <a:rPr lang="en-US" smtClean="0"/>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5C3EFA6-7A7D-4F3E-A6DC-7C29CF569857}" type="slidenum">
              <a:rPr lang="en-US" smtClean="0"/>
              <a:t>‹#›</a:t>
            </a:fld>
            <a:endParaRPr lang="en-US"/>
          </a:p>
        </p:txBody>
      </p:sp>
    </p:spTree>
    <p:extLst>
      <p:ext uri="{BB962C8B-B14F-4D97-AF65-F5344CB8AC3E}">
        <p14:creationId xmlns:p14="http://schemas.microsoft.com/office/powerpoint/2010/main" val="2789162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97218" y="551747"/>
            <a:ext cx="7492365" cy="20030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7218" y="2758722"/>
            <a:ext cx="7492365" cy="657535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7218" y="9605154"/>
            <a:ext cx="1954530" cy="551744"/>
          </a:xfrm>
          <a:prstGeom prst="rect">
            <a:avLst/>
          </a:prstGeom>
        </p:spPr>
        <p:txBody>
          <a:bodyPr vert="horz" lIns="91440" tIns="45720" rIns="91440" bIns="45720" rtlCol="0" anchor="ctr"/>
          <a:lstStyle>
            <a:lvl1pPr algn="l">
              <a:defRPr sz="1140">
                <a:solidFill>
                  <a:schemeClr val="tx1">
                    <a:tint val="75000"/>
                  </a:schemeClr>
                </a:solidFill>
              </a:defRPr>
            </a:lvl1pPr>
          </a:lstStyle>
          <a:p>
            <a:fld id="{7B9EA8C5-D055-49E5-BA4F-5CD344717D1D}" type="datetimeFigureOut">
              <a:rPr lang="en-US" smtClean="0"/>
              <a:t>11/24/2025</a:t>
            </a:fld>
            <a:endParaRPr lang="en-US"/>
          </a:p>
        </p:txBody>
      </p:sp>
      <p:sp>
        <p:nvSpPr>
          <p:cNvPr id="5" name="Footer Placeholder 4"/>
          <p:cNvSpPr>
            <a:spLocks noGrp="1"/>
          </p:cNvSpPr>
          <p:nvPr>
            <p:ph type="ftr" sz="quarter" idx="3"/>
          </p:nvPr>
        </p:nvSpPr>
        <p:spPr>
          <a:xfrm>
            <a:off x="2877503" y="9605154"/>
            <a:ext cx="2931795" cy="551744"/>
          </a:xfrm>
          <a:prstGeom prst="rect">
            <a:avLst/>
          </a:prstGeom>
        </p:spPr>
        <p:txBody>
          <a:bodyPr vert="horz" lIns="91440" tIns="45720" rIns="91440" bIns="45720" rtlCol="0" anchor="ctr"/>
          <a:lstStyle>
            <a:lvl1pPr algn="ctr">
              <a:defRPr sz="114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135053" y="9605154"/>
            <a:ext cx="1954530" cy="551744"/>
          </a:xfrm>
          <a:prstGeom prst="rect">
            <a:avLst/>
          </a:prstGeom>
        </p:spPr>
        <p:txBody>
          <a:bodyPr vert="horz" lIns="91440" tIns="45720" rIns="91440" bIns="45720" rtlCol="0" anchor="ctr"/>
          <a:lstStyle>
            <a:lvl1pPr algn="r">
              <a:defRPr sz="1140">
                <a:solidFill>
                  <a:schemeClr val="tx1">
                    <a:tint val="75000"/>
                  </a:schemeClr>
                </a:solidFill>
              </a:defRPr>
            </a:lvl1pPr>
          </a:lstStyle>
          <a:p>
            <a:fld id="{45C3EFA6-7A7D-4F3E-A6DC-7C29CF569857}" type="slidenum">
              <a:rPr lang="en-US" smtClean="0"/>
              <a:t>‹#›</a:t>
            </a:fld>
            <a:endParaRPr lang="en-US"/>
          </a:p>
        </p:txBody>
      </p:sp>
    </p:spTree>
    <p:extLst>
      <p:ext uri="{BB962C8B-B14F-4D97-AF65-F5344CB8AC3E}">
        <p14:creationId xmlns:p14="http://schemas.microsoft.com/office/powerpoint/2010/main" val="93347442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868680" rtl="0" eaLnBrk="1" latinLnBrk="0" hangingPunct="1">
        <a:lnSpc>
          <a:spcPct val="90000"/>
        </a:lnSpc>
        <a:spcBef>
          <a:spcPct val="0"/>
        </a:spcBef>
        <a:buNone/>
        <a:defRPr sz="4180" kern="1200">
          <a:solidFill>
            <a:schemeClr val="tx1"/>
          </a:solidFill>
          <a:latin typeface="+mj-lt"/>
          <a:ea typeface="+mj-ea"/>
          <a:cs typeface="+mj-cs"/>
        </a:defRPr>
      </a:lvl1pPr>
    </p:titleStyle>
    <p:bodyStyle>
      <a:lvl1pPr marL="217170" indent="-217170" algn="l" defTabSz="868680" rtl="0" eaLnBrk="1" latinLnBrk="0" hangingPunct="1">
        <a:lnSpc>
          <a:spcPct val="90000"/>
        </a:lnSpc>
        <a:spcBef>
          <a:spcPts val="950"/>
        </a:spcBef>
        <a:buFont typeface="Arial" panose="020B0604020202020204" pitchFamily="34" charset="0"/>
        <a:buChar char="•"/>
        <a:defRPr sz="2660" kern="1200">
          <a:solidFill>
            <a:schemeClr val="tx1"/>
          </a:solidFill>
          <a:latin typeface="+mn-lt"/>
          <a:ea typeface="+mn-ea"/>
          <a:cs typeface="+mn-cs"/>
        </a:defRPr>
      </a:lvl1pPr>
      <a:lvl2pPr marL="651510" indent="-217170" algn="l" defTabSz="868680" rtl="0" eaLnBrk="1" latinLnBrk="0" hangingPunct="1">
        <a:lnSpc>
          <a:spcPct val="90000"/>
        </a:lnSpc>
        <a:spcBef>
          <a:spcPts val="475"/>
        </a:spcBef>
        <a:buFont typeface="Arial" panose="020B0604020202020204" pitchFamily="34" charset="0"/>
        <a:buChar char="•"/>
        <a:defRPr sz="2280" kern="1200">
          <a:solidFill>
            <a:schemeClr val="tx1"/>
          </a:solidFill>
          <a:latin typeface="+mn-lt"/>
          <a:ea typeface="+mn-ea"/>
          <a:cs typeface="+mn-cs"/>
        </a:defRPr>
      </a:lvl2pPr>
      <a:lvl3pPr marL="1085850" indent="-217170" algn="l" defTabSz="868680" rtl="0" eaLnBrk="1" latinLnBrk="0" hangingPunct="1">
        <a:lnSpc>
          <a:spcPct val="90000"/>
        </a:lnSpc>
        <a:spcBef>
          <a:spcPts val="475"/>
        </a:spcBef>
        <a:buFont typeface="Arial" panose="020B0604020202020204" pitchFamily="34" charset="0"/>
        <a:buChar char="•"/>
        <a:defRPr sz="1900" kern="1200">
          <a:solidFill>
            <a:schemeClr val="tx1"/>
          </a:solidFill>
          <a:latin typeface="+mn-lt"/>
          <a:ea typeface="+mn-ea"/>
          <a:cs typeface="+mn-cs"/>
        </a:defRPr>
      </a:lvl3pPr>
      <a:lvl4pPr marL="1520190" indent="-217170" algn="l" defTabSz="868680" rtl="0" eaLnBrk="1" latinLnBrk="0" hangingPunct="1">
        <a:lnSpc>
          <a:spcPct val="90000"/>
        </a:lnSpc>
        <a:spcBef>
          <a:spcPts val="475"/>
        </a:spcBef>
        <a:buFont typeface="Arial" panose="020B0604020202020204" pitchFamily="34" charset="0"/>
        <a:buChar char="•"/>
        <a:defRPr sz="1710" kern="1200">
          <a:solidFill>
            <a:schemeClr val="tx1"/>
          </a:solidFill>
          <a:latin typeface="+mn-lt"/>
          <a:ea typeface="+mn-ea"/>
          <a:cs typeface="+mn-cs"/>
        </a:defRPr>
      </a:lvl4pPr>
      <a:lvl5pPr marL="1954530" indent="-217170" algn="l" defTabSz="868680" rtl="0" eaLnBrk="1" latinLnBrk="0" hangingPunct="1">
        <a:lnSpc>
          <a:spcPct val="90000"/>
        </a:lnSpc>
        <a:spcBef>
          <a:spcPts val="475"/>
        </a:spcBef>
        <a:buFont typeface="Arial" panose="020B0604020202020204" pitchFamily="34" charset="0"/>
        <a:buChar char="•"/>
        <a:defRPr sz="1710" kern="1200">
          <a:solidFill>
            <a:schemeClr val="tx1"/>
          </a:solidFill>
          <a:latin typeface="+mn-lt"/>
          <a:ea typeface="+mn-ea"/>
          <a:cs typeface="+mn-cs"/>
        </a:defRPr>
      </a:lvl5pPr>
      <a:lvl6pPr marL="2388870" indent="-217170" algn="l" defTabSz="868680" rtl="0" eaLnBrk="1" latinLnBrk="0" hangingPunct="1">
        <a:lnSpc>
          <a:spcPct val="90000"/>
        </a:lnSpc>
        <a:spcBef>
          <a:spcPts val="475"/>
        </a:spcBef>
        <a:buFont typeface="Arial" panose="020B0604020202020204" pitchFamily="34" charset="0"/>
        <a:buChar char="•"/>
        <a:defRPr sz="1710" kern="1200">
          <a:solidFill>
            <a:schemeClr val="tx1"/>
          </a:solidFill>
          <a:latin typeface="+mn-lt"/>
          <a:ea typeface="+mn-ea"/>
          <a:cs typeface="+mn-cs"/>
        </a:defRPr>
      </a:lvl6pPr>
      <a:lvl7pPr marL="2823210" indent="-217170" algn="l" defTabSz="868680" rtl="0" eaLnBrk="1" latinLnBrk="0" hangingPunct="1">
        <a:lnSpc>
          <a:spcPct val="90000"/>
        </a:lnSpc>
        <a:spcBef>
          <a:spcPts val="475"/>
        </a:spcBef>
        <a:buFont typeface="Arial" panose="020B0604020202020204" pitchFamily="34" charset="0"/>
        <a:buChar char="•"/>
        <a:defRPr sz="1710" kern="1200">
          <a:solidFill>
            <a:schemeClr val="tx1"/>
          </a:solidFill>
          <a:latin typeface="+mn-lt"/>
          <a:ea typeface="+mn-ea"/>
          <a:cs typeface="+mn-cs"/>
        </a:defRPr>
      </a:lvl7pPr>
      <a:lvl8pPr marL="3257550" indent="-217170" algn="l" defTabSz="868680" rtl="0" eaLnBrk="1" latinLnBrk="0" hangingPunct="1">
        <a:lnSpc>
          <a:spcPct val="90000"/>
        </a:lnSpc>
        <a:spcBef>
          <a:spcPts val="475"/>
        </a:spcBef>
        <a:buFont typeface="Arial" panose="020B0604020202020204" pitchFamily="34" charset="0"/>
        <a:buChar char="•"/>
        <a:defRPr sz="1710" kern="1200">
          <a:solidFill>
            <a:schemeClr val="tx1"/>
          </a:solidFill>
          <a:latin typeface="+mn-lt"/>
          <a:ea typeface="+mn-ea"/>
          <a:cs typeface="+mn-cs"/>
        </a:defRPr>
      </a:lvl8pPr>
      <a:lvl9pPr marL="3691890" indent="-217170" algn="l" defTabSz="868680" rtl="0" eaLnBrk="1" latinLnBrk="0" hangingPunct="1">
        <a:lnSpc>
          <a:spcPct val="90000"/>
        </a:lnSpc>
        <a:spcBef>
          <a:spcPts val="475"/>
        </a:spcBef>
        <a:buFont typeface="Arial" panose="020B0604020202020204" pitchFamily="34" charset="0"/>
        <a:buChar char="•"/>
        <a:defRPr sz="1710" kern="1200">
          <a:solidFill>
            <a:schemeClr val="tx1"/>
          </a:solidFill>
          <a:latin typeface="+mn-lt"/>
          <a:ea typeface="+mn-ea"/>
          <a:cs typeface="+mn-cs"/>
        </a:defRPr>
      </a:lvl9pPr>
    </p:bodyStyle>
    <p:otherStyle>
      <a:defPPr>
        <a:defRPr lang="en-US"/>
      </a:defPPr>
      <a:lvl1pPr marL="0" algn="l" defTabSz="868680" rtl="0" eaLnBrk="1" latinLnBrk="0" hangingPunct="1">
        <a:defRPr sz="1710" kern="1200">
          <a:solidFill>
            <a:schemeClr val="tx1"/>
          </a:solidFill>
          <a:latin typeface="+mn-lt"/>
          <a:ea typeface="+mn-ea"/>
          <a:cs typeface="+mn-cs"/>
        </a:defRPr>
      </a:lvl1pPr>
      <a:lvl2pPr marL="434340" algn="l" defTabSz="868680" rtl="0" eaLnBrk="1" latinLnBrk="0" hangingPunct="1">
        <a:defRPr sz="1710" kern="1200">
          <a:solidFill>
            <a:schemeClr val="tx1"/>
          </a:solidFill>
          <a:latin typeface="+mn-lt"/>
          <a:ea typeface="+mn-ea"/>
          <a:cs typeface="+mn-cs"/>
        </a:defRPr>
      </a:lvl2pPr>
      <a:lvl3pPr marL="868680" algn="l" defTabSz="868680" rtl="0" eaLnBrk="1" latinLnBrk="0" hangingPunct="1">
        <a:defRPr sz="1710" kern="1200">
          <a:solidFill>
            <a:schemeClr val="tx1"/>
          </a:solidFill>
          <a:latin typeface="+mn-lt"/>
          <a:ea typeface="+mn-ea"/>
          <a:cs typeface="+mn-cs"/>
        </a:defRPr>
      </a:lvl3pPr>
      <a:lvl4pPr marL="1303020" algn="l" defTabSz="868680" rtl="0" eaLnBrk="1" latinLnBrk="0" hangingPunct="1">
        <a:defRPr sz="1710" kern="1200">
          <a:solidFill>
            <a:schemeClr val="tx1"/>
          </a:solidFill>
          <a:latin typeface="+mn-lt"/>
          <a:ea typeface="+mn-ea"/>
          <a:cs typeface="+mn-cs"/>
        </a:defRPr>
      </a:lvl4pPr>
      <a:lvl5pPr marL="1737360" algn="l" defTabSz="868680" rtl="0" eaLnBrk="1" latinLnBrk="0" hangingPunct="1">
        <a:defRPr sz="1710" kern="1200">
          <a:solidFill>
            <a:schemeClr val="tx1"/>
          </a:solidFill>
          <a:latin typeface="+mn-lt"/>
          <a:ea typeface="+mn-ea"/>
          <a:cs typeface="+mn-cs"/>
        </a:defRPr>
      </a:lvl5pPr>
      <a:lvl6pPr marL="2171700" algn="l" defTabSz="868680" rtl="0" eaLnBrk="1" latinLnBrk="0" hangingPunct="1">
        <a:defRPr sz="1710" kern="1200">
          <a:solidFill>
            <a:schemeClr val="tx1"/>
          </a:solidFill>
          <a:latin typeface="+mn-lt"/>
          <a:ea typeface="+mn-ea"/>
          <a:cs typeface="+mn-cs"/>
        </a:defRPr>
      </a:lvl6pPr>
      <a:lvl7pPr marL="2606040" algn="l" defTabSz="868680" rtl="0" eaLnBrk="1" latinLnBrk="0" hangingPunct="1">
        <a:defRPr sz="1710" kern="1200">
          <a:solidFill>
            <a:schemeClr val="tx1"/>
          </a:solidFill>
          <a:latin typeface="+mn-lt"/>
          <a:ea typeface="+mn-ea"/>
          <a:cs typeface="+mn-cs"/>
        </a:defRPr>
      </a:lvl7pPr>
      <a:lvl8pPr marL="3040380" algn="l" defTabSz="868680" rtl="0" eaLnBrk="1" latinLnBrk="0" hangingPunct="1">
        <a:defRPr sz="1710" kern="1200">
          <a:solidFill>
            <a:schemeClr val="tx1"/>
          </a:solidFill>
          <a:latin typeface="+mn-lt"/>
          <a:ea typeface="+mn-ea"/>
          <a:cs typeface="+mn-cs"/>
        </a:defRPr>
      </a:lvl8pPr>
      <a:lvl9pPr marL="3474720" algn="l" defTabSz="868680" rtl="0" eaLnBrk="1" latinLnBrk="0" hangingPunct="1">
        <a:defRPr sz="17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2DCE3F-ADA8-DEC1-2F7A-C70C5C7353EF}"/>
              </a:ext>
            </a:extLst>
          </p:cNvPr>
          <p:cNvSpPr txBox="1"/>
          <p:nvPr/>
        </p:nvSpPr>
        <p:spPr>
          <a:xfrm>
            <a:off x="344715" y="289204"/>
            <a:ext cx="7351012" cy="3770006"/>
          </a:xfrm>
          <a:prstGeom prst="rect">
            <a:avLst/>
          </a:prstGeom>
          <a:noFill/>
        </p:spPr>
        <p:txBody>
          <a:bodyPr wrap="square">
            <a:spAutoFit/>
          </a:bodyPr>
          <a:lstStyle/>
          <a:p>
            <a:pPr>
              <a:lnSpc>
                <a:spcPct val="150000"/>
              </a:lnSpc>
              <a:spcAft>
                <a:spcPts val="800"/>
              </a:spcAft>
              <a:buNone/>
            </a:pPr>
            <a:r>
              <a:rPr lang="en-GB" sz="24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Student Name: Julianah Iwalaiye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4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Student ID: 2133902</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24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Module Name: </a:t>
            </a:r>
            <a:r>
              <a:rPr lang="en-GB" sz="2400" b="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Psychological Classification and Provisions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fr-FR" sz="24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Module Code:</a:t>
            </a:r>
            <a:r>
              <a:rPr lang="fr-FR" sz="2400" b="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BMHP6029</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fr-FR" sz="2400" b="1"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Lecturer</a:t>
            </a:r>
            <a:r>
              <a:rPr lang="fr-FR" sz="24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Name: </a:t>
            </a:r>
            <a:r>
              <a:rPr lang="fr-FR" sz="2400" b="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Farah </a:t>
            </a:r>
            <a:r>
              <a:rPr lang="fr-FR" sz="2400" b="1" kern="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Wilta</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32325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Rectangle 3"/>
          <p:cNvSpPr/>
          <p:nvPr/>
        </p:nvSpPr>
        <p:spPr>
          <a:xfrm>
            <a:off x="0" y="90856"/>
            <a:ext cx="8762999" cy="719042"/>
          </a:xfrm>
          <a:prstGeom prst="rect">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8176" tIns="69088" rIns="138176" bIns="69088" numCol="1" spcCol="0" rtlCol="0" fromWordArt="0" anchor="ctr" anchorCtr="0" forceAA="0" compatLnSpc="1">
            <a:prstTxWarp prst="textNoShape">
              <a:avLst/>
            </a:prstTxWarp>
            <a:noAutofit/>
          </a:bodyPr>
          <a:lstStyle/>
          <a:p>
            <a:r>
              <a:rPr lang="en-US" b="1" dirty="0">
                <a:effectLst>
                  <a:outerShdw blurRad="38100" dist="38100" dir="2700000" algn="tl">
                    <a:srgbClr val="000000">
                      <a:alpha val="43137"/>
                    </a:srgbClr>
                  </a:outerShdw>
                </a:effectLst>
                <a:latin typeface="Segoe UI" panose="020B0502040204020203" pitchFamily="34" charset="0"/>
                <a:cs typeface="Segoe UI" panose="020B0502040204020203" pitchFamily="34" charset="0"/>
              </a:rPr>
              <a:t>SOCIAL ANXIETY DISORDER IN ICD-11: </a:t>
            </a:r>
          </a:p>
          <a:p>
            <a:r>
              <a:rPr lang="en-US" b="1" dirty="0">
                <a:effectLst>
                  <a:outerShdw blurRad="38100" dist="38100" dir="2700000" algn="tl">
                    <a:srgbClr val="000000">
                      <a:alpha val="43137"/>
                    </a:srgbClr>
                  </a:outerShdw>
                </a:effectLst>
                <a:latin typeface="Segoe UI" panose="020B0502040204020203" pitchFamily="34" charset="0"/>
                <a:cs typeface="Segoe UI" panose="020B0502040204020203" pitchFamily="34" charset="0"/>
              </a:rPr>
              <a:t>A CRITICAL ANALYSIS OF CARE, CULTURE, AND EQUITY</a:t>
            </a:r>
          </a:p>
        </p:txBody>
      </p:sp>
      <p:sp>
        <p:nvSpPr>
          <p:cNvPr id="5" name="TextBox 4"/>
          <p:cNvSpPr txBox="1"/>
          <p:nvPr/>
        </p:nvSpPr>
        <p:spPr>
          <a:xfrm>
            <a:off x="133965" y="870478"/>
            <a:ext cx="3143285" cy="1969770"/>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r>
              <a:rPr lang="en-US" sz="1000" b="1" dirty="0">
                <a:solidFill>
                  <a:schemeClr val="tx1"/>
                </a:solidFill>
              </a:rPr>
              <a:t>1. INTRODUCTION</a:t>
            </a:r>
          </a:p>
          <a:p>
            <a:pPr algn="just"/>
            <a:r>
              <a:rPr lang="en-US" sz="800" dirty="0"/>
              <a:t>Social Anxiety Disorder (SAD) is a subtype of anxiety disorders classified under ICD 11 Chapter 6. It is characterized by persistent fear of social situations involving scrutiny, leading to avoidance and significant distress. Historically, SAD was misinterpreted as shyness or moral weakness, particularly in Western psychiatric discourse. Psychoanalytic models in the mid 20th century linked symptoms to unconscious conflict and personality dysfunction (</a:t>
            </a:r>
            <a:r>
              <a:rPr lang="en-US" sz="800" dirty="0" err="1"/>
              <a:t>Bijsterbosch</a:t>
            </a:r>
            <a:r>
              <a:rPr lang="en-US" sz="800" dirty="0"/>
              <a:t> et al., 2020). In collectivist cultures, social withdrawal was often normalized, delaying recognition and clinical intervention (</a:t>
            </a:r>
            <a:r>
              <a:rPr lang="en-US" sz="800" dirty="0" err="1"/>
              <a:t>Mohammadi</a:t>
            </a:r>
            <a:r>
              <a:rPr lang="en-US" sz="800" dirty="0"/>
              <a:t> et al., 2019). Treatment approaches evolved from barbiturates and psychoanalysis to behavioral therapies and cognitive behavioural therapy (CBT) in the 1980s (Hall et al., 2024). Despite these advances, stigma and institutional neglect have continued to limit access to care, especially for youth, women, and ethnic minorities (Fitzpatrick et al., 2020). </a:t>
            </a:r>
          </a:p>
        </p:txBody>
      </p:sp>
      <p:sp>
        <p:nvSpPr>
          <p:cNvPr id="23" name="TextBox 22"/>
          <p:cNvSpPr txBox="1"/>
          <p:nvPr/>
        </p:nvSpPr>
        <p:spPr>
          <a:xfrm>
            <a:off x="181514" y="4197518"/>
            <a:ext cx="3095735" cy="1969770"/>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r>
              <a:rPr lang="en-US" sz="1000" b="1" dirty="0">
                <a:solidFill>
                  <a:schemeClr val="tx1"/>
                </a:solidFill>
              </a:rPr>
              <a:t>2. DISORDER NAME AND DEFINITION</a:t>
            </a:r>
          </a:p>
          <a:p>
            <a:pPr marL="171450" indent="-171450">
              <a:buFont typeface="Wingdings" panose="05000000000000000000" pitchFamily="2" charset="2"/>
              <a:buChar char="§"/>
            </a:pPr>
            <a:r>
              <a:rPr lang="en-US" sz="800" b="1" dirty="0"/>
              <a:t>Name: </a:t>
            </a:r>
            <a:r>
              <a:rPr lang="en-US" sz="800" dirty="0"/>
              <a:t>Social Anxiety Disorder (SAD)</a:t>
            </a:r>
          </a:p>
          <a:p>
            <a:pPr marL="171450" indent="-171450">
              <a:buFont typeface="Wingdings" panose="05000000000000000000" pitchFamily="2" charset="2"/>
              <a:buChar char="§"/>
            </a:pPr>
            <a:endParaRPr lang="en-US" sz="800" dirty="0"/>
          </a:p>
          <a:p>
            <a:pPr marL="171450" indent="-171450" algn="just">
              <a:buFont typeface="Wingdings" panose="05000000000000000000" pitchFamily="2" charset="2"/>
              <a:buChar char="§"/>
            </a:pPr>
            <a:r>
              <a:rPr lang="en-US" sz="800" dirty="0"/>
              <a:t>Defined by persistent, excessive fear of social situations involving possible scrutiny, often resulting in avoidance and functional impairment (NHS, 2023).</a:t>
            </a:r>
          </a:p>
          <a:p>
            <a:pPr marL="171450" indent="-171450" algn="just">
              <a:buFont typeface="Wingdings" panose="05000000000000000000" pitchFamily="2" charset="2"/>
              <a:buChar char="§"/>
            </a:pPr>
            <a:endParaRPr lang="en-US" sz="800" dirty="0"/>
          </a:p>
          <a:p>
            <a:pPr marL="171450" indent="-171450" algn="just">
              <a:buFont typeface="Wingdings" panose="05000000000000000000" pitchFamily="2" charset="2"/>
              <a:buChar char="§"/>
            </a:pPr>
            <a:r>
              <a:rPr lang="en-US" sz="800" dirty="0"/>
              <a:t>ICD 11 diagnostic criteria require symptoms to persist for at least six months, cause significant distress, and not be better explained by other mental health conditions (NIMH, 2022).</a:t>
            </a:r>
          </a:p>
          <a:p>
            <a:pPr marL="171450" indent="-171450" algn="just">
              <a:buFont typeface="Wingdings" panose="05000000000000000000" pitchFamily="2" charset="2"/>
              <a:buChar char="§"/>
            </a:pPr>
            <a:endParaRPr lang="en-US" sz="800" dirty="0"/>
          </a:p>
          <a:p>
            <a:pPr marL="171450" indent="-171450" algn="just">
              <a:buFont typeface="Wingdings" panose="05000000000000000000" pitchFamily="2" charset="2"/>
              <a:buChar char="§"/>
            </a:pPr>
            <a:r>
              <a:rPr lang="en-US" sz="800" dirty="0"/>
              <a:t>SAD is distinct from agoraphobia and avoidant personality disorder; it centers on performance and interaction fears rather than general avoidance of public spaces (</a:t>
            </a:r>
            <a:r>
              <a:rPr lang="en-US" sz="800" dirty="0" err="1"/>
              <a:t>Rozen</a:t>
            </a:r>
            <a:r>
              <a:rPr lang="en-US" sz="800" dirty="0"/>
              <a:t> and </a:t>
            </a:r>
            <a:r>
              <a:rPr lang="en-US" sz="800" dirty="0" err="1"/>
              <a:t>Aderka</a:t>
            </a:r>
            <a:r>
              <a:rPr lang="en-US" sz="800" dirty="0"/>
              <a:t>, 2023).</a:t>
            </a:r>
          </a:p>
        </p:txBody>
      </p:sp>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t="31599" b="31070"/>
          <a:stretch/>
        </p:blipFill>
        <p:spPr>
          <a:xfrm>
            <a:off x="181515" y="2900828"/>
            <a:ext cx="3072811" cy="1146178"/>
          </a:xfrm>
          <a:prstGeom prst="rect">
            <a:avLst/>
          </a:prstGeom>
          <a:ln>
            <a:noFill/>
          </a:ln>
          <a:effectLst>
            <a:outerShdw blurRad="292100" dist="139700" dir="2700000" algn="tl" rotWithShape="0">
              <a:srgbClr val="333333">
                <a:alpha val="65000"/>
              </a:srgbClr>
            </a:outerShdw>
          </a:effectLst>
        </p:spPr>
      </p:pic>
      <p:sp>
        <p:nvSpPr>
          <p:cNvPr id="24" name="TextBox 23"/>
          <p:cNvSpPr txBox="1"/>
          <p:nvPr/>
        </p:nvSpPr>
        <p:spPr>
          <a:xfrm>
            <a:off x="3365955" y="881111"/>
            <a:ext cx="3215598" cy="4339650"/>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US" sz="1000" b="1" dirty="0">
                <a:solidFill>
                  <a:schemeClr val="tx1"/>
                </a:solidFill>
              </a:rPr>
              <a:t>3. CAUSES, SYMPTOMS, AND DIAGNOSIS</a:t>
            </a:r>
          </a:p>
          <a:p>
            <a:pPr algn="just"/>
            <a:endParaRPr lang="en-US" sz="1000" b="1" dirty="0">
              <a:solidFill>
                <a:schemeClr val="tx1"/>
              </a:solidFill>
            </a:endParaRPr>
          </a:p>
          <a:p>
            <a:pPr algn="just"/>
            <a:r>
              <a:rPr lang="en-US" sz="800" b="1" dirty="0"/>
              <a:t>Causes:</a:t>
            </a:r>
          </a:p>
          <a:p>
            <a:pPr algn="just"/>
            <a:endParaRPr lang="en-US" sz="800" b="1" dirty="0"/>
          </a:p>
          <a:p>
            <a:pPr marL="171450" indent="-171450" algn="just">
              <a:buFont typeface="Wingdings" panose="05000000000000000000" pitchFamily="2" charset="2"/>
              <a:buChar char="§"/>
            </a:pPr>
            <a:r>
              <a:rPr lang="en-US" sz="800" dirty="0"/>
              <a:t>Genetic predispositions, including serotonin transporter gene variants.</a:t>
            </a:r>
          </a:p>
          <a:p>
            <a:pPr marL="171450" indent="-171450" algn="just">
              <a:buFont typeface="Wingdings" panose="05000000000000000000" pitchFamily="2" charset="2"/>
              <a:buChar char="§"/>
            </a:pPr>
            <a:r>
              <a:rPr lang="en-US" sz="800" dirty="0"/>
              <a:t>Temperamental traits such as behavioural inhibition and heightened sensitivity to social evaluation.</a:t>
            </a:r>
          </a:p>
          <a:p>
            <a:pPr marL="171450" indent="-171450" algn="just">
              <a:buFont typeface="Wingdings" panose="05000000000000000000" pitchFamily="2" charset="2"/>
              <a:buChar char="§"/>
            </a:pPr>
            <a:r>
              <a:rPr lang="en-US" sz="800" dirty="0"/>
              <a:t>Environmental factors: parental modelling of anxious behaviours, early trauma, and cultural norms that discourage emotional expression (</a:t>
            </a:r>
            <a:r>
              <a:rPr lang="en-US" sz="800" dirty="0" err="1"/>
              <a:t>Bijsterbosch</a:t>
            </a:r>
            <a:r>
              <a:rPr lang="en-US" sz="800" dirty="0"/>
              <a:t> et al., 2020).</a:t>
            </a:r>
          </a:p>
          <a:p>
            <a:pPr marL="171450" indent="-171450" algn="just">
              <a:buFont typeface="Wingdings" panose="05000000000000000000" pitchFamily="2" charset="2"/>
              <a:buChar char="§"/>
            </a:pPr>
            <a:endParaRPr lang="en-US" sz="800" dirty="0"/>
          </a:p>
          <a:p>
            <a:pPr algn="just"/>
            <a:r>
              <a:rPr lang="en-US" sz="800" b="1" dirty="0"/>
              <a:t>Symptoms:</a:t>
            </a:r>
          </a:p>
          <a:p>
            <a:pPr algn="just"/>
            <a:endParaRPr lang="en-US" sz="800" b="1" dirty="0"/>
          </a:p>
          <a:p>
            <a:pPr marL="171450" indent="-171450" algn="just">
              <a:buFont typeface="Wingdings" panose="05000000000000000000" pitchFamily="2" charset="2"/>
              <a:buChar char="§"/>
            </a:pPr>
            <a:r>
              <a:rPr lang="en-US" sz="800" dirty="0"/>
              <a:t>Cognitive: fear of embarrassment, negative self image, anticipatory anxiety.</a:t>
            </a:r>
          </a:p>
          <a:p>
            <a:pPr marL="171450" indent="-171450" algn="just">
              <a:buFont typeface="Wingdings" panose="05000000000000000000" pitchFamily="2" charset="2"/>
              <a:buChar char="§"/>
            </a:pPr>
            <a:r>
              <a:rPr lang="en-US" sz="800" dirty="0"/>
              <a:t>Behavioural: avoidance of social situations, reliance on safety behaviours.</a:t>
            </a:r>
          </a:p>
          <a:p>
            <a:pPr marL="171450" indent="-171450" algn="just">
              <a:buFont typeface="Wingdings" panose="05000000000000000000" pitchFamily="2" charset="2"/>
              <a:buChar char="§"/>
            </a:pPr>
            <a:r>
              <a:rPr lang="en-US" sz="800" dirty="0"/>
              <a:t>Physiological: blushing, trembling, nausea, rapid heartbeat (</a:t>
            </a:r>
            <a:r>
              <a:rPr lang="en-US" sz="800" dirty="0" err="1"/>
              <a:t>Rozen</a:t>
            </a:r>
            <a:r>
              <a:rPr lang="en-US" sz="800" dirty="0"/>
              <a:t> and </a:t>
            </a:r>
            <a:r>
              <a:rPr lang="en-US" sz="800" dirty="0" err="1"/>
              <a:t>Aderka</a:t>
            </a:r>
            <a:r>
              <a:rPr lang="en-US" sz="800" dirty="0"/>
              <a:t>, 2023).</a:t>
            </a:r>
          </a:p>
          <a:p>
            <a:pPr marL="171450" indent="-171450" algn="just">
              <a:buFont typeface="Wingdings" panose="05000000000000000000" pitchFamily="2" charset="2"/>
              <a:buChar char="§"/>
            </a:pPr>
            <a:endParaRPr lang="en-US" sz="800" dirty="0"/>
          </a:p>
          <a:p>
            <a:pPr algn="just"/>
            <a:r>
              <a:rPr lang="en-US" sz="800" b="1" dirty="0"/>
              <a:t>Diagnosis:</a:t>
            </a:r>
          </a:p>
          <a:p>
            <a:pPr algn="just"/>
            <a:endParaRPr lang="en-US" sz="800" b="1" dirty="0"/>
          </a:p>
          <a:p>
            <a:pPr marL="171450" indent="-171450" algn="just">
              <a:buFont typeface="Wingdings" panose="05000000000000000000" pitchFamily="2" charset="2"/>
              <a:buChar char="§"/>
            </a:pPr>
            <a:r>
              <a:rPr lang="en-US" sz="800" dirty="0"/>
              <a:t>Structured clinical interviews such as SCID and MINI.</a:t>
            </a:r>
          </a:p>
          <a:p>
            <a:pPr marL="171450" indent="-171450" algn="just">
              <a:buFont typeface="Wingdings" panose="05000000000000000000" pitchFamily="2" charset="2"/>
              <a:buChar char="§"/>
            </a:pPr>
            <a:r>
              <a:rPr lang="en-US" sz="800" dirty="0"/>
              <a:t>Standardized scales including the </a:t>
            </a:r>
            <a:r>
              <a:rPr lang="en-US" sz="800" dirty="0" err="1"/>
              <a:t>Liebowitz</a:t>
            </a:r>
            <a:r>
              <a:rPr lang="en-US" sz="800" dirty="0"/>
              <a:t> Social Anxiety Scale (LSAS) and Social Phobia Inventory (SPIN).</a:t>
            </a:r>
          </a:p>
          <a:p>
            <a:pPr marL="171450" indent="-171450" algn="just">
              <a:buFont typeface="Wingdings" panose="05000000000000000000" pitchFamily="2" charset="2"/>
              <a:buChar char="§"/>
            </a:pPr>
            <a:r>
              <a:rPr lang="en-US" sz="800" dirty="0"/>
              <a:t>Differential diagnosis required to rule out depression, autism spectrum conditions, and substance use disorders (</a:t>
            </a:r>
            <a:r>
              <a:rPr lang="en-US" sz="800" dirty="0" err="1"/>
              <a:t>Carpita</a:t>
            </a:r>
            <a:r>
              <a:rPr lang="en-US" sz="800" dirty="0"/>
              <a:t> et al., 2024).</a:t>
            </a:r>
          </a:p>
          <a:p>
            <a:pPr marL="171450" indent="-171450" algn="just">
              <a:buFont typeface="Wingdings" panose="05000000000000000000" pitchFamily="2" charset="2"/>
              <a:buChar char="§"/>
            </a:pPr>
            <a:r>
              <a:rPr lang="en-US" sz="800" dirty="0"/>
              <a:t>Cultural framing affects diagnosis; collectivist norms may mask symptoms or reframe them as modesty (</a:t>
            </a:r>
            <a:r>
              <a:rPr lang="en-US" sz="800" dirty="0" err="1"/>
              <a:t>Mohammadi</a:t>
            </a:r>
            <a:r>
              <a:rPr lang="en-US" sz="800" dirty="0"/>
              <a:t> et al., 2019).</a:t>
            </a:r>
          </a:p>
          <a:p>
            <a:pPr marL="171450" indent="-171450" algn="just">
              <a:buFont typeface="Wingdings" panose="05000000000000000000" pitchFamily="2" charset="2"/>
              <a:buChar char="§"/>
            </a:pPr>
            <a:r>
              <a:rPr lang="en-US" sz="800" dirty="0"/>
              <a:t>Emotion regulation deficits contribute to comorbidity with somatic symptom disorders and complicate clinical presentation (Schnabel et al., 2022).</a:t>
            </a:r>
          </a:p>
        </p:txBody>
      </p:sp>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l="13469" t="25640" r="13689" b="7019"/>
          <a:stretch/>
        </p:blipFill>
        <p:spPr>
          <a:xfrm>
            <a:off x="6747790" y="917788"/>
            <a:ext cx="1802783" cy="15702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p:cNvPicPr>
            <a:picLocks noChangeAspect="1"/>
          </p:cNvPicPr>
          <p:nvPr/>
        </p:nvPicPr>
        <p:blipFill rotWithShape="1">
          <a:blip r:embed="rId5" cstate="print">
            <a:extLst>
              <a:ext uri="{28A0092B-C50C-407E-A947-70E740481C1C}">
                <a14:useLocalDpi xmlns:a14="http://schemas.microsoft.com/office/drawing/2010/main" val="0"/>
              </a:ext>
            </a:extLst>
          </a:blip>
          <a:srcRect l="15628" t="20754" r="15545" b="11827"/>
          <a:stretch/>
        </p:blipFill>
        <p:spPr>
          <a:xfrm>
            <a:off x="6747789" y="3700795"/>
            <a:ext cx="1802784" cy="15779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p:cNvPicPr>
            <a:picLocks noChangeAspect="1"/>
          </p:cNvPicPr>
          <p:nvPr/>
        </p:nvPicPr>
        <p:blipFill rotWithShape="1">
          <a:blip r:embed="rId6" cstate="print">
            <a:extLst>
              <a:ext uri="{28A0092B-C50C-407E-A947-70E740481C1C}">
                <a14:useLocalDpi xmlns:a14="http://schemas.microsoft.com/office/drawing/2010/main" val="0"/>
              </a:ext>
            </a:extLst>
          </a:blip>
          <a:srcRect l="6231" t="34992" r="3565" b="28549"/>
          <a:stretch/>
        </p:blipFill>
        <p:spPr>
          <a:xfrm>
            <a:off x="6747790" y="2648770"/>
            <a:ext cx="1802783" cy="9152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9" name="Picture 2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471491" y="1606724"/>
            <a:ext cx="261256" cy="127926"/>
          </a:xfrm>
          <a:prstGeom prst="rect">
            <a:avLst/>
          </a:prstGeom>
        </p:spPr>
      </p:pic>
      <p:pic>
        <p:nvPicPr>
          <p:cNvPr id="35" name="Picture 3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471491" y="3077894"/>
            <a:ext cx="261256" cy="127926"/>
          </a:xfrm>
          <a:prstGeom prst="rect">
            <a:avLst/>
          </a:prstGeom>
        </p:spPr>
      </p:pic>
      <p:pic>
        <p:nvPicPr>
          <p:cNvPr id="38" name="Picture 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463704" y="4431100"/>
            <a:ext cx="261256" cy="127926"/>
          </a:xfrm>
          <a:prstGeom prst="rect">
            <a:avLst/>
          </a:prstGeom>
        </p:spPr>
      </p:pic>
      <p:sp>
        <p:nvSpPr>
          <p:cNvPr id="39" name="TextBox 38"/>
          <p:cNvSpPr txBox="1"/>
          <p:nvPr/>
        </p:nvSpPr>
        <p:spPr>
          <a:xfrm>
            <a:off x="3391787" y="5384086"/>
            <a:ext cx="5116254" cy="3354765"/>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US" sz="1000" b="1" dirty="0">
                <a:solidFill>
                  <a:schemeClr val="tx1"/>
                </a:solidFill>
              </a:rPr>
              <a:t>4. CURRENT SERVICES AND TREATMENTS</a:t>
            </a:r>
          </a:p>
          <a:p>
            <a:pPr algn="just"/>
            <a:endParaRPr lang="en-US" sz="1000" b="1" dirty="0">
              <a:solidFill>
                <a:schemeClr val="tx1"/>
              </a:solidFill>
            </a:endParaRPr>
          </a:p>
          <a:p>
            <a:pPr algn="just"/>
            <a:r>
              <a:rPr lang="en-US" sz="800" b="1" dirty="0"/>
              <a:t>Psychological interventions:</a:t>
            </a:r>
          </a:p>
          <a:p>
            <a:pPr algn="just"/>
            <a:endParaRPr lang="en-US" sz="800" b="1" dirty="0"/>
          </a:p>
          <a:p>
            <a:pPr marL="171450" indent="-171450" algn="just">
              <a:buFont typeface="Wingdings" panose="05000000000000000000" pitchFamily="2" charset="2"/>
              <a:buChar char="§"/>
            </a:pPr>
            <a:r>
              <a:rPr lang="en-US" sz="800" dirty="0"/>
              <a:t>CBT with exposure and cognitive restructuring remains the gold standard, supported by meta analytic evidence across delivery formats (Hall et al., 2024).</a:t>
            </a:r>
          </a:p>
          <a:p>
            <a:pPr marL="171450" indent="-171450" algn="just">
              <a:buFont typeface="Wingdings" panose="05000000000000000000" pitchFamily="2" charset="2"/>
              <a:buChar char="§"/>
            </a:pPr>
            <a:r>
              <a:rPr lang="en-US" sz="800" dirty="0"/>
              <a:t>Acceptance and Commitment Therapy (ACT) and mindfulness based approaches show promise for clients with high experiential avoidance.</a:t>
            </a:r>
          </a:p>
          <a:p>
            <a:pPr marL="171450" indent="-171450" algn="just">
              <a:buFont typeface="Wingdings" panose="05000000000000000000" pitchFamily="2" charset="2"/>
              <a:buChar char="§"/>
            </a:pPr>
            <a:r>
              <a:rPr lang="en-US" sz="800" dirty="0"/>
              <a:t>Group therapy enhances peer modelling, social skills, and reduces isolation (</a:t>
            </a:r>
            <a:r>
              <a:rPr lang="en-US" sz="800" dirty="0" err="1"/>
              <a:t>Rozen</a:t>
            </a:r>
            <a:r>
              <a:rPr lang="en-US" sz="800" dirty="0"/>
              <a:t> and </a:t>
            </a:r>
            <a:r>
              <a:rPr lang="en-US" sz="800" dirty="0" err="1"/>
              <a:t>Aderka</a:t>
            </a:r>
            <a:r>
              <a:rPr lang="en-US" sz="800" dirty="0"/>
              <a:t>, 2023).</a:t>
            </a:r>
          </a:p>
          <a:p>
            <a:pPr marL="171450" indent="-171450" algn="just">
              <a:buFont typeface="Wingdings" panose="05000000000000000000" pitchFamily="2" charset="2"/>
              <a:buChar char="q"/>
            </a:pPr>
            <a:endParaRPr lang="en-US" sz="800" b="1" dirty="0"/>
          </a:p>
          <a:p>
            <a:pPr algn="just"/>
            <a:r>
              <a:rPr lang="en-US" sz="800" b="1" dirty="0"/>
              <a:t>Pharmacological options:</a:t>
            </a:r>
          </a:p>
          <a:p>
            <a:pPr algn="just"/>
            <a:endParaRPr lang="en-US" sz="800" b="1" dirty="0"/>
          </a:p>
          <a:p>
            <a:pPr marL="171450" indent="-171450" algn="just">
              <a:buFont typeface="Wingdings" panose="05000000000000000000" pitchFamily="2" charset="2"/>
              <a:buChar char="§"/>
            </a:pPr>
            <a:r>
              <a:rPr lang="en-US" sz="800" dirty="0"/>
              <a:t>SSRIs (e.g., paroxetine, sertraline) and SNRIs are first line medications.</a:t>
            </a:r>
          </a:p>
          <a:p>
            <a:pPr marL="171450" indent="-171450" algn="just">
              <a:buFont typeface="Wingdings" panose="05000000000000000000" pitchFamily="2" charset="2"/>
              <a:buChar char="§"/>
            </a:pPr>
            <a:r>
              <a:rPr lang="en-US" sz="800" dirty="0"/>
              <a:t>Beta blockers are used for performance specific anxiety, such as public speaking (NHS, 2023).</a:t>
            </a:r>
          </a:p>
          <a:p>
            <a:pPr marL="171450" indent="-171450" algn="just">
              <a:buFont typeface="Wingdings" panose="05000000000000000000" pitchFamily="2" charset="2"/>
              <a:buChar char="§"/>
            </a:pPr>
            <a:r>
              <a:rPr lang="en-US" sz="800" dirty="0"/>
              <a:t>Service delivery models:</a:t>
            </a:r>
          </a:p>
          <a:p>
            <a:pPr marL="171450" indent="-171450" algn="just">
              <a:buFont typeface="Wingdings" panose="05000000000000000000" pitchFamily="2" charset="2"/>
              <a:buChar char="§"/>
            </a:pPr>
            <a:r>
              <a:rPr lang="en-US" sz="800" dirty="0"/>
              <a:t>Stepped care approaches in primary care settings.</a:t>
            </a:r>
          </a:p>
          <a:p>
            <a:pPr marL="171450" indent="-171450" algn="just">
              <a:buFont typeface="Wingdings" panose="05000000000000000000" pitchFamily="2" charset="2"/>
              <a:buChar char="§"/>
            </a:pPr>
            <a:r>
              <a:rPr lang="en-US" sz="800" dirty="0"/>
              <a:t>Digital platforms (e.g., </a:t>
            </a:r>
            <a:r>
              <a:rPr lang="en-US" sz="800" dirty="0" err="1"/>
              <a:t>SilverCloud</a:t>
            </a:r>
            <a:r>
              <a:rPr lang="en-US" sz="800" dirty="0"/>
              <a:t>, </a:t>
            </a:r>
            <a:r>
              <a:rPr lang="en-US" sz="800" dirty="0" err="1"/>
              <a:t>MoodGYM</a:t>
            </a:r>
            <a:r>
              <a:rPr lang="en-US" sz="800" dirty="0"/>
              <a:t>) improve accessibility and reduce stigma (WHO, 2021).</a:t>
            </a:r>
          </a:p>
          <a:p>
            <a:pPr marL="171450" indent="-171450" algn="just">
              <a:buFont typeface="Wingdings" panose="05000000000000000000" pitchFamily="2" charset="2"/>
              <a:buChar char="§"/>
            </a:pPr>
            <a:r>
              <a:rPr lang="en-US" sz="800" dirty="0"/>
              <a:t>School based screening and youth mental health hubs support early intervention (NIMH, 2022).</a:t>
            </a:r>
          </a:p>
          <a:p>
            <a:pPr marL="171450" indent="-171450" algn="just">
              <a:buFont typeface="Wingdings" panose="05000000000000000000" pitchFamily="2" charset="2"/>
              <a:buChar char="q"/>
            </a:pPr>
            <a:endParaRPr lang="en-US" sz="800" b="1" dirty="0"/>
          </a:p>
          <a:p>
            <a:pPr algn="just"/>
            <a:r>
              <a:rPr lang="en-US" sz="800" b="1" dirty="0"/>
              <a:t>Access barriers:</a:t>
            </a:r>
          </a:p>
          <a:p>
            <a:pPr algn="just"/>
            <a:endParaRPr lang="en-US" sz="800" b="1" dirty="0"/>
          </a:p>
          <a:p>
            <a:pPr marL="171450" indent="-171450" algn="just">
              <a:buFont typeface="Wingdings" panose="05000000000000000000" pitchFamily="2" charset="2"/>
              <a:buChar char="§"/>
            </a:pPr>
            <a:r>
              <a:rPr lang="en-US" sz="800" dirty="0"/>
              <a:t>Stigma, financial constraints, and rural service gaps limit uptake (Fitzpatrick et al., 2020).</a:t>
            </a:r>
          </a:p>
          <a:p>
            <a:pPr marL="171450" indent="-171450" algn="just">
              <a:buFont typeface="Wingdings" panose="05000000000000000000" pitchFamily="2" charset="2"/>
              <a:buChar char="§"/>
            </a:pPr>
            <a:r>
              <a:rPr lang="en-US" sz="800" dirty="0"/>
              <a:t>Intersectional inequities based on gender, ethnicity, and socioeconomic status further complicate access (</a:t>
            </a:r>
            <a:r>
              <a:rPr lang="en-US" sz="800" dirty="0" err="1"/>
              <a:t>Carpita</a:t>
            </a:r>
            <a:r>
              <a:rPr lang="en-US" sz="800" dirty="0"/>
              <a:t> et al., 2024).</a:t>
            </a:r>
          </a:p>
          <a:p>
            <a:pPr marL="171450" indent="-171450" algn="just">
              <a:buFont typeface="Wingdings" panose="05000000000000000000" pitchFamily="2" charset="2"/>
              <a:buChar char="§"/>
            </a:pPr>
            <a:r>
              <a:rPr lang="en-US" sz="800" dirty="0"/>
              <a:t>Cultural mismatch in service design and delivery reduces engagement among minority populations (</a:t>
            </a:r>
            <a:r>
              <a:rPr lang="en-US" sz="800" dirty="0" err="1"/>
              <a:t>Mohammadi</a:t>
            </a:r>
            <a:r>
              <a:rPr lang="en-US" sz="800" dirty="0"/>
              <a:t> et al., 2019).</a:t>
            </a:r>
          </a:p>
        </p:txBody>
      </p:sp>
      <p:pic>
        <p:nvPicPr>
          <p:cNvPr id="10" name="Picture 9"/>
          <p:cNvPicPr>
            <a:picLocks noChangeAspect="1"/>
          </p:cNvPicPr>
          <p:nvPr/>
        </p:nvPicPr>
        <p:blipFill rotWithShape="1">
          <a:blip r:embed="rId8"/>
          <a:srcRect l="1318" t="2865" r="1778" b="3629"/>
          <a:stretch/>
        </p:blipFill>
        <p:spPr>
          <a:xfrm>
            <a:off x="5515495" y="8870197"/>
            <a:ext cx="2917767" cy="1338378"/>
          </a:xfrm>
          <a:prstGeom prst="rect">
            <a:avLst/>
          </a:prstGeom>
          <a:ln>
            <a:noFill/>
          </a:ln>
          <a:effectLst>
            <a:outerShdw blurRad="190500" algn="tl" rotWithShape="0">
              <a:srgbClr val="000000">
                <a:alpha val="70000"/>
              </a:srgbClr>
            </a:outerShdw>
          </a:effectLst>
        </p:spPr>
      </p:pic>
      <p:sp>
        <p:nvSpPr>
          <p:cNvPr id="40" name="TextBox 39"/>
          <p:cNvSpPr txBox="1"/>
          <p:nvPr/>
        </p:nvSpPr>
        <p:spPr>
          <a:xfrm>
            <a:off x="184706" y="6294796"/>
            <a:ext cx="3080253" cy="1846659"/>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US" sz="1000" b="1" dirty="0">
                <a:solidFill>
                  <a:schemeClr val="tx1"/>
                </a:solidFill>
              </a:rPr>
              <a:t>5. RECOMMENDATIONS</a:t>
            </a:r>
          </a:p>
          <a:p>
            <a:pPr marL="171450" indent="-171450" algn="just">
              <a:buFont typeface="Wingdings" panose="05000000000000000000" pitchFamily="2" charset="2"/>
              <a:buChar char="§"/>
            </a:pPr>
            <a:r>
              <a:rPr lang="en-US" sz="800" dirty="0"/>
              <a:t>Expand culturally adapted CBT programs and digital interventions to reach underserved populations (Hall et al., 2024).</a:t>
            </a:r>
          </a:p>
          <a:p>
            <a:pPr marL="171450" indent="-171450" algn="just">
              <a:buFont typeface="Wingdings" panose="05000000000000000000" pitchFamily="2" charset="2"/>
              <a:buChar char="§"/>
            </a:pPr>
            <a:r>
              <a:rPr lang="en-US" sz="800" dirty="0"/>
              <a:t>Embed SAD screening protocols in schools, universities, and youth services to promote early detection (NIMH, 2022).</a:t>
            </a:r>
          </a:p>
          <a:p>
            <a:pPr marL="171450" indent="-171450" algn="just">
              <a:buFont typeface="Wingdings" panose="05000000000000000000" pitchFamily="2" charset="2"/>
              <a:buChar char="§"/>
            </a:pPr>
            <a:r>
              <a:rPr lang="en-US" sz="800" dirty="0"/>
              <a:t>Train general practitioners and frontline clinicians in SAD recognition and culturally sensitive referral pathways (NHS, 2023).</a:t>
            </a:r>
          </a:p>
          <a:p>
            <a:pPr marL="171450" indent="-171450" algn="just">
              <a:buFont typeface="Wingdings" panose="05000000000000000000" pitchFamily="2" charset="2"/>
              <a:buChar char="§"/>
            </a:pPr>
            <a:r>
              <a:rPr lang="en-US" sz="800" dirty="0"/>
              <a:t>Launch targeted anti stigma campaigns in educational and community settings to challenge misconceptions and promote help seeking (Fitzpatrick et al., 2020).</a:t>
            </a:r>
          </a:p>
          <a:p>
            <a:pPr marL="171450" indent="-171450" algn="just">
              <a:buFont typeface="Wingdings" panose="05000000000000000000" pitchFamily="2" charset="2"/>
              <a:buChar char="§"/>
            </a:pPr>
            <a:r>
              <a:rPr lang="en-US" sz="800" dirty="0"/>
              <a:t>Reform national mental health policies to prioritize inclusive, culturally competent care and integrate anxiety disorders into strategic planning (WHO, 2021).</a:t>
            </a:r>
          </a:p>
        </p:txBody>
      </p:sp>
      <p:sp>
        <p:nvSpPr>
          <p:cNvPr id="41" name="TextBox 40"/>
          <p:cNvSpPr txBox="1"/>
          <p:nvPr/>
        </p:nvSpPr>
        <p:spPr>
          <a:xfrm>
            <a:off x="181514" y="8270319"/>
            <a:ext cx="3083445" cy="1969770"/>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algn="just"/>
            <a:r>
              <a:rPr lang="en-US" sz="1000" b="1" dirty="0">
                <a:solidFill>
                  <a:schemeClr val="tx1"/>
                </a:solidFill>
              </a:rPr>
              <a:t>6. CONCLUSION</a:t>
            </a:r>
          </a:p>
          <a:p>
            <a:pPr algn="just"/>
            <a:r>
              <a:rPr lang="en-US" sz="800" dirty="0"/>
              <a:t>Social Anxiety Disorder is a prevalent yet under-recognized condition that has historically been shaped by cultural misinterpretation, clinical neglect, and systemic stigma. While evidence-based treatments such as CBT and pharmacotherapy are widely available, access remains uneven due to financial, geographic, and cultural barriers. The evolution of SAD from a misunderstood personality trait to a clinically validated disorder reflects broader shifts in psychiatric practice and public health policy. However, these shifts have not fully addressed the inequities faced by marginalized populations. Future practice must prioritize culturally responsive care, early intervention, and policy reform that embeds anxiety disorders into mainstream mental health strategies. Addressing stigma and improving service equity are essential to reducing long-term impairment and promoting inclusive recovery pathways.</a:t>
            </a:r>
          </a:p>
        </p:txBody>
      </p:sp>
      <p:pic>
        <p:nvPicPr>
          <p:cNvPr id="12" name="Picture 11"/>
          <p:cNvPicPr>
            <a:picLocks noChangeAspect="1"/>
          </p:cNvPicPr>
          <p:nvPr/>
        </p:nvPicPr>
        <p:blipFill rotWithShape="1">
          <a:blip r:embed="rId9" cstate="print">
            <a:extLst>
              <a:ext uri="{28A0092B-C50C-407E-A947-70E740481C1C}">
                <a14:useLocalDpi xmlns:a14="http://schemas.microsoft.com/office/drawing/2010/main" val="0"/>
              </a:ext>
            </a:extLst>
          </a:blip>
          <a:srcRect l="3249" t="25754" b="11031"/>
          <a:stretch/>
        </p:blipFill>
        <p:spPr>
          <a:xfrm>
            <a:off x="3370521" y="8844232"/>
            <a:ext cx="1977656" cy="1364343"/>
          </a:xfrm>
          <a:prstGeom prst="rect">
            <a:avLst/>
          </a:prstGeom>
          <a:ln>
            <a:noFill/>
          </a:ln>
          <a:effectLst>
            <a:outerShdw blurRad="292100" dist="139700" dir="2700000" algn="tl" rotWithShape="0">
              <a:srgbClr val="333333">
                <a:alpha val="65000"/>
              </a:srgbClr>
            </a:outerShdw>
          </a:effectLst>
        </p:spPr>
      </p:pic>
      <p:pic>
        <p:nvPicPr>
          <p:cNvPr id="42" name="Picture 41"/>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5400000">
            <a:off x="5304652" y="8699082"/>
            <a:ext cx="261256" cy="127926"/>
          </a:xfrm>
          <a:prstGeom prst="rect">
            <a:avLst/>
          </a:prstGeom>
        </p:spPr>
      </p:pic>
    </p:spTree>
    <p:extLst>
      <p:ext uri="{BB962C8B-B14F-4D97-AF65-F5344CB8AC3E}">
        <p14:creationId xmlns:p14="http://schemas.microsoft.com/office/powerpoint/2010/main" val="1057853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Rectangle 3"/>
          <p:cNvSpPr/>
          <p:nvPr/>
        </p:nvSpPr>
        <p:spPr>
          <a:xfrm>
            <a:off x="0" y="90856"/>
            <a:ext cx="8762999" cy="719042"/>
          </a:xfrm>
          <a:prstGeom prst="rect">
            <a:avLst/>
          </a:prstGeom>
          <a:gradFill flip="none" rotWithShape="1">
            <a:gsLst>
              <a:gs pos="0">
                <a:schemeClr val="accent1">
                  <a:lumMod val="50000"/>
                  <a:shade val="30000"/>
                  <a:satMod val="115000"/>
                </a:schemeClr>
              </a:gs>
              <a:gs pos="50000">
                <a:schemeClr val="accent1">
                  <a:lumMod val="50000"/>
                  <a:shade val="67500"/>
                  <a:satMod val="115000"/>
                </a:schemeClr>
              </a:gs>
              <a:gs pos="100000">
                <a:schemeClr val="accent1">
                  <a:lumMod val="50000"/>
                  <a:shade val="100000"/>
                  <a:satMod val="115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38176" tIns="69088" rIns="138176" bIns="69088" numCol="1" spcCol="0" rtlCol="0" fromWordArt="0" anchor="ctr" anchorCtr="0" forceAA="0" compatLnSpc="1">
            <a:prstTxWarp prst="textNoShape">
              <a:avLst/>
            </a:prstTxWarp>
            <a:noAutofit/>
          </a:bodyPr>
          <a:lstStyle/>
          <a:p>
            <a:r>
              <a:rPr lang="en-US" b="1" dirty="0">
                <a:effectLst>
                  <a:outerShdw blurRad="38100" dist="38100" dir="2700000" algn="tl">
                    <a:srgbClr val="000000">
                      <a:alpha val="43137"/>
                    </a:srgbClr>
                  </a:outerShdw>
                </a:effectLst>
                <a:latin typeface="Segoe UI" panose="020B0502040204020203" pitchFamily="34" charset="0"/>
                <a:cs typeface="Segoe UI" panose="020B0502040204020203" pitchFamily="34" charset="0"/>
              </a:rPr>
              <a:t>REFERENCES</a:t>
            </a:r>
          </a:p>
        </p:txBody>
      </p:sp>
      <p:sp>
        <p:nvSpPr>
          <p:cNvPr id="23" name="TextBox 22"/>
          <p:cNvSpPr txBox="1"/>
          <p:nvPr/>
        </p:nvSpPr>
        <p:spPr>
          <a:xfrm>
            <a:off x="160249" y="975854"/>
            <a:ext cx="8324532" cy="5399491"/>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spAutoFit/>
          </a:bodyPr>
          <a:lstStyle/>
          <a:p>
            <a:pPr marL="171450" indent="-171450" algn="just">
              <a:lnSpc>
                <a:spcPct val="150000"/>
              </a:lnSpc>
              <a:buFont typeface="Wingdings" panose="05000000000000000000" pitchFamily="2" charset="2"/>
              <a:buChar char="§"/>
            </a:pPr>
            <a:r>
              <a:rPr lang="en-US" sz="1050" dirty="0" err="1"/>
              <a:t>Bijsterbosch</a:t>
            </a:r>
            <a:r>
              <a:rPr lang="en-US" sz="1050" dirty="0"/>
              <a:t>, J.M., van den Brink, F., </a:t>
            </a:r>
            <a:r>
              <a:rPr lang="en-US" sz="1050" dirty="0" err="1"/>
              <a:t>Vollmann</a:t>
            </a:r>
            <a:r>
              <a:rPr lang="en-US" sz="1050" dirty="0"/>
              <a:t>, M., </a:t>
            </a:r>
            <a:r>
              <a:rPr lang="en-US" sz="1050" dirty="0" err="1"/>
              <a:t>Boelen</a:t>
            </a:r>
            <a:r>
              <a:rPr lang="en-US" sz="1050" dirty="0"/>
              <a:t>, P.A. and </a:t>
            </a:r>
            <a:r>
              <a:rPr lang="en-US" sz="1050" dirty="0" err="1"/>
              <a:t>Sternheim</a:t>
            </a:r>
            <a:r>
              <a:rPr lang="en-US" sz="1050" dirty="0"/>
              <a:t>, L.C. 2020, ‘Understanding relations between intolerance of uncertainty, social anxiety, and body dissatisfaction in women’, Journal of Nervous and Mental Disease, vol. 208, no. 10, pp. 833–835. https://doi.org/10.1097/nmd.0000000000001208 </a:t>
            </a:r>
          </a:p>
          <a:p>
            <a:pPr marL="171450" indent="-171450" algn="just">
              <a:lnSpc>
                <a:spcPct val="150000"/>
              </a:lnSpc>
              <a:buFont typeface="Wingdings" panose="05000000000000000000" pitchFamily="2" charset="2"/>
              <a:buChar char="§"/>
            </a:pPr>
            <a:r>
              <a:rPr lang="en-US" sz="1050" dirty="0" err="1"/>
              <a:t>Carpita</a:t>
            </a:r>
            <a:r>
              <a:rPr lang="en-US" sz="1050" dirty="0"/>
              <a:t>, B., </a:t>
            </a:r>
            <a:r>
              <a:rPr lang="en-US" sz="1050" dirty="0" err="1"/>
              <a:t>Nardi</a:t>
            </a:r>
            <a:r>
              <a:rPr lang="en-US" sz="1050" dirty="0"/>
              <a:t>, B., </a:t>
            </a:r>
            <a:r>
              <a:rPr lang="en-US" sz="1050" dirty="0" err="1"/>
              <a:t>Bonelli</a:t>
            </a:r>
            <a:r>
              <a:rPr lang="en-US" sz="1050" dirty="0"/>
              <a:t>, C., </a:t>
            </a:r>
            <a:r>
              <a:rPr lang="en-US" sz="1050" dirty="0" err="1"/>
              <a:t>Massimetti</a:t>
            </a:r>
            <a:r>
              <a:rPr lang="en-US" sz="1050" dirty="0"/>
              <a:t>, E., </a:t>
            </a:r>
            <a:r>
              <a:rPr lang="en-US" sz="1050" dirty="0" err="1"/>
              <a:t>Amatori</a:t>
            </a:r>
            <a:r>
              <a:rPr lang="en-US" sz="1050" dirty="0"/>
              <a:t>, G., </a:t>
            </a:r>
            <a:r>
              <a:rPr lang="en-US" sz="1050" dirty="0" err="1"/>
              <a:t>Cremone</a:t>
            </a:r>
            <a:r>
              <a:rPr lang="en-US" sz="1050" dirty="0"/>
              <a:t>, I.M., </a:t>
            </a:r>
            <a:r>
              <a:rPr lang="en-US" sz="1050" dirty="0" err="1"/>
              <a:t>Pini</a:t>
            </a:r>
            <a:r>
              <a:rPr lang="en-US" sz="1050" dirty="0"/>
              <a:t>, S. and </a:t>
            </a:r>
            <a:r>
              <a:rPr lang="en-US" sz="1050" dirty="0" err="1"/>
              <a:t>Dell’Osso</a:t>
            </a:r>
            <a:r>
              <a:rPr lang="en-US" sz="1050" dirty="0"/>
              <a:t>, L. 2024, ‘Presence and correlates of autistic traits among patients with social anxiety disorder’, Frontiers in Psychiatry, vol. 14. https://doi.org/10.3389/fpsyt.2023.1320558 </a:t>
            </a:r>
          </a:p>
          <a:p>
            <a:pPr marL="171450" indent="-171450" algn="just">
              <a:lnSpc>
                <a:spcPct val="150000"/>
              </a:lnSpc>
              <a:buFont typeface="Wingdings" panose="05000000000000000000" pitchFamily="2" charset="2"/>
              <a:buChar char="§"/>
            </a:pPr>
            <a:r>
              <a:rPr lang="en-US" sz="1050" dirty="0"/>
              <a:t>Fitzpatrick, K.M., </a:t>
            </a:r>
            <a:r>
              <a:rPr lang="en-US" sz="1050" dirty="0" err="1"/>
              <a:t>Drawve</a:t>
            </a:r>
            <a:r>
              <a:rPr lang="en-US" sz="1050" dirty="0"/>
              <a:t>, G. and Harris, C. 2020, ‘Facing new fears during the COVID-19 pandemic: The state of America’s mental health’, Journal of Anxiety Disorders, vol. 75, p. 102291. https://doi.org/10.1016/j.janxdis.2020.102291 </a:t>
            </a:r>
          </a:p>
          <a:p>
            <a:pPr marL="171450" indent="-171450" algn="just">
              <a:lnSpc>
                <a:spcPct val="150000"/>
              </a:lnSpc>
              <a:buFont typeface="Wingdings" panose="05000000000000000000" pitchFamily="2" charset="2"/>
              <a:buChar char="§"/>
            </a:pPr>
            <a:r>
              <a:rPr lang="en-US" sz="1050" dirty="0"/>
              <a:t>Hall, M., Luo, A., Bhullar, N., Moses, K. and Wootton, B.M. 2024, ‘Cognitive behaviour therapy for social anxiety disorder: A systematic review and meta-analysis investigating different treatment formats’, Australian Psychologist, vol. 60, no. 1, pp. 1–14. https://doi.org/10.1080/00050067.2024.2356804 </a:t>
            </a:r>
          </a:p>
          <a:p>
            <a:pPr marL="171450" indent="-171450" algn="just">
              <a:lnSpc>
                <a:spcPct val="150000"/>
              </a:lnSpc>
              <a:buFont typeface="Wingdings" panose="05000000000000000000" pitchFamily="2" charset="2"/>
              <a:buChar char="§"/>
            </a:pPr>
            <a:r>
              <a:rPr lang="en-US" sz="1050" dirty="0" err="1"/>
              <a:t>Mohammadi</a:t>
            </a:r>
            <a:r>
              <a:rPr lang="en-US" sz="1050" dirty="0"/>
              <a:t>, A., </a:t>
            </a:r>
            <a:r>
              <a:rPr lang="en-US" sz="1050" dirty="0" err="1"/>
              <a:t>Abasi</a:t>
            </a:r>
            <a:r>
              <a:rPr lang="en-US" sz="1050" dirty="0"/>
              <a:t>, I., </a:t>
            </a:r>
            <a:r>
              <a:rPr lang="en-US" sz="1050" dirty="0" err="1"/>
              <a:t>Soleimani</a:t>
            </a:r>
            <a:r>
              <a:rPr lang="en-US" sz="1050" dirty="0"/>
              <a:t>, M., </a:t>
            </a:r>
            <a:r>
              <a:rPr lang="en-US" sz="1050" dirty="0" err="1"/>
              <a:t>Moradian</a:t>
            </a:r>
            <a:r>
              <a:rPr lang="en-US" sz="1050" dirty="0"/>
              <a:t>, S.T., </a:t>
            </a:r>
            <a:r>
              <a:rPr lang="en-US" sz="1050" dirty="0" err="1"/>
              <a:t>Yahyavi</a:t>
            </a:r>
            <a:r>
              <a:rPr lang="en-US" sz="1050" dirty="0"/>
              <a:t>, T. and </a:t>
            </a:r>
            <a:r>
              <a:rPr lang="en-US" sz="1050" dirty="0" err="1"/>
              <a:t>Zarean</a:t>
            </a:r>
            <a:r>
              <a:rPr lang="en-US" sz="1050" dirty="0"/>
              <a:t>, M. 2019, ‘Cultural aspects of social anxiety disorder: A qualitative analysis of anxiety experiences and interpretation’, Iranian Journal of Psychiatry, vol. 14, no. 1, p. 33. https://pmc.ncbi.nlm.nih.gov/articles/PMC6505050/ </a:t>
            </a:r>
          </a:p>
          <a:p>
            <a:pPr marL="171450" indent="-171450" algn="just">
              <a:lnSpc>
                <a:spcPct val="150000"/>
              </a:lnSpc>
              <a:buFont typeface="Wingdings" panose="05000000000000000000" pitchFamily="2" charset="2"/>
              <a:buChar char="§"/>
            </a:pPr>
            <a:r>
              <a:rPr lang="en-US" sz="1050" dirty="0"/>
              <a:t>National Institute of Mental Health 2022, Social anxiety disorder: What you need to know, National Institute of Mental Health, viewed 20 November 2025, https://www.nimh.nih.gov/health/publications/social-anxiety-disorder-more-than-just-shyness </a:t>
            </a:r>
          </a:p>
          <a:p>
            <a:pPr marL="171450" indent="-171450" algn="just">
              <a:lnSpc>
                <a:spcPct val="150000"/>
              </a:lnSpc>
              <a:buFont typeface="Wingdings" panose="05000000000000000000" pitchFamily="2" charset="2"/>
              <a:buChar char="§"/>
            </a:pPr>
            <a:r>
              <a:rPr lang="en-US" sz="1050" dirty="0"/>
              <a:t>NHS 2023, Social anxiety (social phobia), NHS, viewed 20 November 2025, https://www.nhs.uk/mental-health/conditions/social-anxiety/ </a:t>
            </a:r>
          </a:p>
          <a:p>
            <a:pPr marL="171450" indent="-171450" algn="just">
              <a:lnSpc>
                <a:spcPct val="150000"/>
              </a:lnSpc>
              <a:buFont typeface="Wingdings" panose="05000000000000000000" pitchFamily="2" charset="2"/>
              <a:buChar char="§"/>
            </a:pPr>
            <a:r>
              <a:rPr lang="en-US" sz="1050" dirty="0" err="1"/>
              <a:t>Rozen</a:t>
            </a:r>
            <a:r>
              <a:rPr lang="en-US" sz="1050" dirty="0"/>
              <a:t>, N. and </a:t>
            </a:r>
            <a:r>
              <a:rPr lang="en-US" sz="1050" dirty="0" err="1"/>
              <a:t>Aderka</a:t>
            </a:r>
            <a:r>
              <a:rPr lang="en-US" sz="1050" dirty="0"/>
              <a:t>, I.M. 2023, ‘Emotions in social anxiety disorder: A review’, Journal of Anxiety Disorders, vol. 95, p. 102696. https://doi.org/10.1016/j.janxdis.2023.102696 </a:t>
            </a:r>
          </a:p>
          <a:p>
            <a:pPr marL="171450" indent="-171450" algn="just">
              <a:lnSpc>
                <a:spcPct val="150000"/>
              </a:lnSpc>
              <a:buFont typeface="Wingdings" panose="05000000000000000000" pitchFamily="2" charset="2"/>
              <a:buChar char="§"/>
            </a:pPr>
            <a:r>
              <a:rPr lang="en-US" sz="1050" dirty="0"/>
              <a:t>Schnabel, K., </a:t>
            </a:r>
            <a:r>
              <a:rPr lang="en-US" sz="1050" dirty="0" err="1"/>
              <a:t>Petzke</a:t>
            </a:r>
            <a:r>
              <a:rPr lang="en-US" sz="1050" dirty="0"/>
              <a:t>, T.M. and </a:t>
            </a:r>
            <a:r>
              <a:rPr lang="en-US" sz="1050" dirty="0" err="1"/>
              <a:t>Witthöft</a:t>
            </a:r>
            <a:r>
              <a:rPr lang="en-US" sz="1050" dirty="0"/>
              <a:t>, M. 2022, ‘The emotion regulation process in somatic symptom disorders and related conditions: A systematic narrative review’, Clinical Psychology Review, vol. 97, p. 102196. https://doi.org/10.1016/j.cpr.2022.102196 </a:t>
            </a:r>
          </a:p>
          <a:p>
            <a:pPr marL="171450" indent="-171450" algn="just">
              <a:lnSpc>
                <a:spcPct val="150000"/>
              </a:lnSpc>
              <a:buFont typeface="Wingdings" panose="05000000000000000000" pitchFamily="2" charset="2"/>
              <a:buChar char="§"/>
            </a:pPr>
            <a:r>
              <a:rPr lang="en-US" sz="1050" dirty="0"/>
              <a:t>World Health Organization 2021, Mental Health Atlas 2020, World Health Organization, Geneva. https://www.who.int/publications/i/item/9789240036703 </a:t>
            </a:r>
          </a:p>
        </p:txBody>
      </p:sp>
    </p:spTree>
    <p:extLst>
      <p:ext uri="{BB962C8B-B14F-4D97-AF65-F5344CB8AC3E}">
        <p14:creationId xmlns:p14="http://schemas.microsoft.com/office/powerpoint/2010/main" val="10338524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2724</Words>
  <Application>Microsoft Office PowerPoint</Application>
  <PresentationFormat>Custom</PresentationFormat>
  <Paragraphs>99</Paragraphs>
  <Slides>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Aptos</vt:lpstr>
      <vt:lpstr>Arial</vt:lpstr>
      <vt:lpstr>Calibri</vt:lpstr>
      <vt:lpstr>Calibri Light</vt:lpstr>
      <vt:lpstr>Segoe UI</vt:lpstr>
      <vt:lpstr>Wingdings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MOZACK</dc:creator>
  <cp:lastModifiedBy>Michael Iwalaiye</cp:lastModifiedBy>
  <cp:revision>39</cp:revision>
  <dcterms:created xsi:type="dcterms:W3CDTF">2025-10-14T09:13:06Z</dcterms:created>
  <dcterms:modified xsi:type="dcterms:W3CDTF">2025-11-24T09:54:52Z</dcterms:modified>
</cp:coreProperties>
</file>