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media/image4.jpg" ContentType="image/jpeg"/>
  <Override PartName="/ppt/notesSlides/notesSlide7.xml" ContentType="application/vnd.openxmlformats-officedocument.presentationml.notesSlide+xml"/>
  <Override PartName="/ppt/media/image5.jpg" ContentType="image/jpe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2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media/image7.jpg" ContentType="image/jpeg"/>
  <Override PartName="/ppt/notesSlides/notesSlide12.xml" ContentType="application/vnd.openxmlformats-officedocument.presentationml.notesSlide+xml"/>
  <Override PartName="/ppt/charts/chart3.xml" ContentType="application/vnd.openxmlformats-officedocument.drawingml.char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6253" autoAdjust="0"/>
  </p:normalViewPr>
  <p:slideViewPr>
    <p:cSldViewPr snapToGrid="0" snapToObjects="1">
      <p:cViewPr varScale="1">
        <p:scale>
          <a:sx n="64" d="100"/>
          <a:sy n="64" d="100"/>
        </p:scale>
        <p:origin x="7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Most deprived</c:v>
                </c:pt>
              </c:strCache>
            </c:strRef>
          </c:tx>
          <c:spPr>
            <a:solidFill>
              <a:srgbClr val="C2410C"/>
            </a:solidFill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Male HLE</c:v>
                </c:pt>
                <c:pt idx="1">
                  <c:v>Female HLE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49.8</c:v>
                </c:pt>
                <c:pt idx="1">
                  <c:v>48.2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BB9-4383-8318-02BF5E9D5A2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Least deprived</c:v>
                </c:pt>
              </c:strCache>
            </c:strRef>
          </c:tx>
          <c:spPr>
            <a:solidFill>
              <a:srgbClr val="0F9D8E"/>
            </a:solidFill>
            <a:effectLst/>
          </c:spPr>
          <c:invertIfNegative val="0"/>
          <c:cat>
            <c:strRef>
              <c:f>Sheet1!$A$2:$A$3</c:f>
              <c:strCache>
                <c:ptCount val="2"/>
                <c:pt idx="0">
                  <c:v>Male HLE</c:v>
                </c:pt>
                <c:pt idx="1">
                  <c:v>Female HLE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69.2</c:v>
                </c:pt>
                <c:pt idx="1">
                  <c:v>68.5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BB9-4383-8318-02BF5E9D5A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2616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Adults 2024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E8871E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A96D-4065-AFC2-EEED0EB7E0DA}"/>
              </c:ext>
            </c:extLst>
          </c:dPt>
          <c:dPt>
            <c:idx val="1"/>
            <c:bubble3D val="0"/>
            <c:spPr>
              <a:solidFill>
                <a:srgbClr val="DCE7E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A96D-4065-AFC2-EEED0EB7E0DA}"/>
              </c:ext>
            </c:extLst>
          </c:dPt>
          <c:cat>
            <c:strRef>
              <c:f>Sheet1!$A$2:$A$3</c:f>
              <c:strCache>
                <c:ptCount val="2"/>
                <c:pt idx="0">
                  <c:v>Overweight/obesity</c:v>
                </c:pt>
                <c:pt idx="1">
                  <c:v>Other BMI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66</c:v>
                </c:pt>
                <c:pt idx="1">
                  <c:v>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96D-4065-AFC2-EEED0EB7E0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60"/>
      </c:doughnut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50">
              <a:latin typeface="Arial" panose="020B0604020202020204" pitchFamily="34" charset="0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People in contact</c:v>
                </c:pt>
              </c:strCache>
            </c:strRef>
          </c:tx>
          <c:spPr>
            <a:solidFill>
              <a:srgbClr val="0F9D8E"/>
            </a:solidFill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All services</c:v>
                </c:pt>
                <c:pt idx="1">
                  <c:v>Adults</c:v>
                </c:pt>
                <c:pt idx="2">
                  <c:v>CYP</c:v>
                </c:pt>
                <c:pt idx="3">
                  <c:v>LD/autism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2.12</c:v>
                </c:pt>
                <c:pt idx="1">
                  <c:v>1.41</c:v>
                </c:pt>
                <c:pt idx="2">
                  <c:v>0.52100000000000002</c:v>
                </c:pt>
                <c:pt idx="3">
                  <c:v>0.30199999999999999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F80-4904-B4F7-E636E4A635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5955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the main sources used in the presentation.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pic>
        <p:nvPicPr>
          <p:cNvPr id="3" name="Image 0" descr="/mnt/data/sdg3_assets/a_wide_outdoor_scene_in_a_modern_urban_park_settin_small.jpg"/>
          <p:cNvPicPr>
            <a:picLocks noChangeAspect="1"/>
          </p:cNvPicPr>
          <p:nvPr/>
        </p:nvPicPr>
        <p:blipFill>
          <a:blip r:embed="rId3"/>
          <a:srcRect l="25497" r="25497"/>
          <a:stretch/>
        </p:blipFill>
        <p:spPr>
          <a:xfrm>
            <a:off x="6217920" y="0"/>
            <a:ext cx="5971032" cy="68580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94360" y="59436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9D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BMHP6030 Health, Wellbeing and Sustainable Development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94360" y="1097280"/>
            <a:ext cx="521208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Health, Wellbeing and Sustainable Development in Health &amp; Social Care Service Delivery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94360" y="321868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 Presentation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94360" y="4069080"/>
            <a:ext cx="40233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Maryam Shahid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2314794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21</a:t>
            </a:r>
            <a:r>
              <a:rPr lang="en-US" sz="1600" baseline="300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6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June 2026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94360" y="5715000"/>
            <a:ext cx="4754880" cy="411480"/>
          </a:xfrm>
          <a:prstGeom prst="roundRect">
            <a:avLst>
              <a:gd name="adj" fmla="val 17778"/>
            </a:avLst>
          </a:prstGeom>
          <a:solidFill>
            <a:srgbClr val="0F9D8E">
              <a:alpha val="97000"/>
            </a:srgbClr>
          </a:solidFill>
          <a:ln>
            <a:solidFill>
              <a:srgbClr val="0F9D8E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Focus: SDG 3 + UK health and social care practice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Purpose and scope.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1/15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Introduction: what this presentation argues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Text 5"/>
          <p:cNvSpPr/>
          <p:nvPr/>
        </p:nvSpPr>
        <p:spPr>
          <a:xfrm>
            <a:off x="685800" y="1417320"/>
            <a:ext cx="5760720" cy="2880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10000"/>
          </a:bodyPr>
          <a:lstStyle/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Health and wellbeing are shaped before people reach services
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Sustainable care means prevention, equity and long-term system resilience
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NHS is moving: hospital → community, analogue → digital, sickness → prevention
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question: does integration reduce inequality, or reproduce it?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85800" y="4800600"/>
            <a:ext cx="10881360" cy="502920"/>
          </a:xfrm>
          <a:prstGeom prst="roundRect">
            <a:avLst>
              <a:gd name="adj" fmla="val 14545"/>
            </a:avLst>
          </a:prstGeom>
          <a:solidFill>
            <a:srgbClr val="17324D">
              <a:alpha val="97000"/>
            </a:srgbClr>
          </a:solidFill>
          <a:ln>
            <a:solidFill>
              <a:srgbClr val="17324D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fit: definitions • theory • policy • service delivery • public health • equity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DHSC (2025); WHO (2014); UWTSD (2026).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holistic_health_model_infographic_design.png">
            <a:extLst>
              <a:ext uri="{FF2B5EF4-FFF2-40B4-BE49-F238E27FC236}">
                <a16:creationId xmlns:a16="http://schemas.microsoft.com/office/drawing/2014/main" id="{AA09BF29-F92B-472F-AA2E-28A239349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215" y="1416177"/>
            <a:ext cx="4438106" cy="30488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Definitions.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2/15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Key concepts: connected, not separate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Text 5"/>
          <p:cNvSpPr/>
          <p:nvPr/>
        </p:nvSpPr>
        <p:spPr>
          <a:xfrm>
            <a:off x="731520" y="1417320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73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31520" y="1965960"/>
            <a:ext cx="2834640" cy="960120"/>
          </a:xfrm>
          <a:prstGeom prst="roundRect">
            <a:avLst/>
          </a:prstGeom>
          <a:solidFill>
            <a:srgbClr val="E7F3F9"/>
          </a:solidFill>
          <a:ln>
            <a:solidFill>
              <a:srgbClr val="C7D7DD"/>
            </a:solidFill>
          </a:ln>
        </p:spPr>
        <p:txBody>
          <a:bodyPr wrap="square" lIns="1778" tIns="1778" rIns="1778" bIns="1778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Physical, mental and social wellbeing — not only absence of disease.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31520" y="3063240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1948</a:t>
            </a:r>
            <a:r>
              <a:rPr lang="en-US" sz="12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251960" y="1417320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73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251960" y="1965960"/>
            <a:ext cx="2834640" cy="960120"/>
          </a:xfrm>
          <a:prstGeom prst="roundRect">
            <a:avLst/>
          </a:prstGeom>
          <a:solidFill>
            <a:srgbClr val="EEF8EF"/>
          </a:solidFill>
          <a:ln>
            <a:solidFill>
              <a:srgbClr val="C7D7DD"/>
            </a:solidFill>
          </a:ln>
        </p:spPr>
        <p:txBody>
          <a:bodyPr wrap="square" lIns="1778" tIns="1778" rIns="1778" bIns="1778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Holistic quality of life: emotional, social, economic and environmental conditions.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251960" y="3063240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(OHID, 2022)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772400" y="1417320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7324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772400" y="1965960"/>
            <a:ext cx="2834640" cy="960120"/>
          </a:xfrm>
          <a:prstGeom prst="roundRect">
            <a:avLst/>
          </a:prstGeom>
          <a:solidFill>
            <a:srgbClr val="FFF3E5"/>
          </a:solidFill>
          <a:ln>
            <a:solidFill>
              <a:srgbClr val="C7D7DD"/>
            </a:solidFill>
          </a:ln>
        </p:spPr>
        <p:txBody>
          <a:bodyPr wrap="square" lIns="1778" tIns="1778" rIns="1778" bIns="1778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Meeting present needs without compromising future generations.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772400" y="3063240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(UN, 1987; UN, 2015)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611880" y="2468880"/>
            <a:ext cx="457200" cy="0"/>
          </a:xfrm>
          <a:prstGeom prst="line">
            <a:avLst/>
          </a:prstGeom>
          <a:noFill/>
          <a:ln w="12700">
            <a:solidFill>
              <a:srgbClr val="0F9D8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de-DE"/>
          </a:p>
        </p:txBody>
      </p:sp>
      <p:sp>
        <p:nvSpPr>
          <p:cNvPr id="17" name="Shape 15"/>
          <p:cNvSpPr/>
          <p:nvPr/>
        </p:nvSpPr>
        <p:spPr>
          <a:xfrm>
            <a:off x="7132320" y="2468880"/>
            <a:ext cx="457200" cy="0"/>
          </a:xfrm>
          <a:prstGeom prst="line">
            <a:avLst/>
          </a:prstGeom>
          <a:noFill/>
          <a:ln w="12700">
            <a:solidFill>
              <a:srgbClr val="0F9D8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de-DE"/>
          </a:p>
        </p:txBody>
      </p:sp>
      <p:sp>
        <p:nvSpPr>
          <p:cNvPr id="18" name="Text 16"/>
          <p:cNvSpPr/>
          <p:nvPr/>
        </p:nvSpPr>
        <p:spPr>
          <a:xfrm>
            <a:off x="1143000" y="4251960"/>
            <a:ext cx="9875520" cy="685800"/>
          </a:xfrm>
          <a:prstGeom prst="roundRect">
            <a:avLst>
              <a:gd name="adj" fmla="val 10667"/>
            </a:avLst>
          </a:prstGeom>
          <a:solidFill>
            <a:srgbClr val="0F9D8E">
              <a:alpha val="97000"/>
            </a:srgbClr>
          </a:solidFill>
          <a:ln>
            <a:solidFill>
              <a:srgbClr val="0F9D8E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means: treating illness + promoting wellbeing + protecting future capacity to care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WHO (1948); UN (1987; 2015); OHID (2022).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Statistics from ONS / NHS / GOV.UK.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3/15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Why it matters: official data shows pressure and inequality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Text 5"/>
          <p:cNvSpPr/>
          <p:nvPr/>
        </p:nvSpPr>
        <p:spPr>
          <a:xfrm>
            <a:off x="731520" y="1417320"/>
            <a:ext cx="2423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241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20.1 yrs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04672" y="1856232"/>
            <a:ext cx="2276856" cy="6858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female healthy life expectancy gap in England, most vs least deprived areas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3520440" y="1417320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E8871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66%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593592" y="1856232"/>
            <a:ext cx="2093976" cy="6858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adults in England overweight or living with obesity in 2024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172200" y="1417320"/>
            <a:ext cx="2331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D6A8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2.12m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245352" y="1856232"/>
            <a:ext cx="2185416" cy="6858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in contact with NHS-funded mental health services, March 2026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8915400" y="1417320"/>
            <a:ext cx="2240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7067A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16m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988552" y="1856232"/>
            <a:ext cx="2093976" cy="6858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missed GP appointments in 2025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Chart 0"/>
          <p:cNvGraphicFramePr/>
          <p:nvPr>
            <p:extLst>
              <p:ext uri="{D42A27DB-BD31-4B8C-83A1-F6EECF244321}">
                <p14:modId xmlns:p14="http://schemas.microsoft.com/office/powerpoint/2010/main" val="1199380292"/>
              </p:ext>
            </p:extLst>
          </p:nvPr>
        </p:nvGraphicFramePr>
        <p:xfrm>
          <a:off x="914400" y="3017520"/>
          <a:ext cx="5074920" cy="2423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6" name="Text 13"/>
          <p:cNvSpPr/>
          <p:nvPr/>
        </p:nvSpPr>
        <p:spPr>
          <a:xfrm>
            <a:off x="6492240" y="3063240"/>
            <a:ext cx="4846320" cy="22402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data supports an upstream approach, not only more clinical activity.
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But digital/prevention policies must be designed around unequal resources.
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Need: local needs assessment + targeted action, not “one-size-fits-all”.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Source: ONS (2026); NHS Digital (2026a; 2026b); NHS England (2026).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Models and theories.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4/15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Theoretical perspectives: what each model makes visible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Shape 5"/>
          <p:cNvSpPr/>
          <p:nvPr/>
        </p:nvSpPr>
        <p:spPr>
          <a:xfrm flipV="1">
            <a:off x="3314700" y="2324118"/>
            <a:ext cx="1181100" cy="7601"/>
          </a:xfrm>
          <a:prstGeom prst="line">
            <a:avLst/>
          </a:prstGeom>
          <a:ln w="9525" cap="flat" cmpd="sng" algn="ctr">
            <a:solidFill>
              <a:schemeClr val="accent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/>
          <a:lstStyle/>
          <a:p>
            <a:endParaRPr lang="de-DE"/>
          </a:p>
        </p:txBody>
      </p:sp>
      <p:sp>
        <p:nvSpPr>
          <p:cNvPr id="8" name="Shape 6"/>
          <p:cNvSpPr/>
          <p:nvPr/>
        </p:nvSpPr>
        <p:spPr>
          <a:xfrm>
            <a:off x="7680960" y="2324118"/>
            <a:ext cx="1282065" cy="7602"/>
          </a:xfrm>
          <a:prstGeom prst="line">
            <a:avLst/>
          </a:prstGeom>
          <a:ln w="9525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/>
          <a:lstStyle/>
          <a:p>
            <a:endParaRPr lang="de-DE"/>
          </a:p>
        </p:txBody>
      </p:sp>
      <p:sp>
        <p:nvSpPr>
          <p:cNvPr id="9" name="Text 7"/>
          <p:cNvSpPr/>
          <p:nvPr/>
        </p:nvSpPr>
        <p:spPr>
          <a:xfrm>
            <a:off x="685800" y="1645920"/>
            <a:ext cx="2377440" cy="1325880"/>
          </a:xfrm>
          <a:prstGeom prst="roundRect">
            <a:avLst>
              <a:gd name="adj" fmla="val 5517"/>
            </a:avLst>
          </a:prstGeom>
          <a:solidFill>
            <a:srgbClr val="EEF2FF"/>
          </a:solidFill>
          <a:ln>
            <a:solidFill>
              <a:srgbClr val="7067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Biomedical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 &amp; treatment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617720" y="1508760"/>
            <a:ext cx="2880360" cy="1600200"/>
          </a:xfrm>
          <a:prstGeom prst="roundRect">
            <a:avLst>
              <a:gd name="adj" fmla="val 4571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Biopsychosocial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+ mind + society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098280" y="1645920"/>
            <a:ext cx="2423160" cy="1325880"/>
          </a:xfrm>
          <a:prstGeom prst="roundRect">
            <a:avLst>
              <a:gd name="adj" fmla="val 5517"/>
            </a:avLst>
          </a:prstGeom>
          <a:solidFill>
            <a:srgbClr val="EEF8EF"/>
          </a:solidFill>
          <a:ln>
            <a:solidFill>
              <a:srgbClr val="2E7D3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Ecological / SDH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in wider systems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822960" y="3794760"/>
            <a:ext cx="5669280" cy="19202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Biomedical model is efficient for acute illness, but narrow for inequalities.
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Biopsychosocial care supports mental health, social needs and person-centred planning.
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Ecological/SDH models explain why housing, work, income and environment shape demand.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Engel (1977); Dahlgren and Whitehead (1991); Marmot et al. (2020).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Image 0" descr="/mnt/data/extracted_images/BMHP6030_Week1_(2)_(1)_(1)_(2)_aca16232.png">
            <a:extLst>
              <a:ext uri="{FF2B5EF4-FFF2-40B4-BE49-F238E27FC236}">
                <a16:creationId xmlns:a16="http://schemas.microsoft.com/office/drawing/2014/main" id="{3E19925A-5981-4888-B610-571103524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2851" y="3587578"/>
            <a:ext cx="3219450" cy="286732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Access and equity lens.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5/15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Social determinants: the causes of the causes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8" name="Text 5"/>
          <p:cNvSpPr/>
          <p:nvPr/>
        </p:nvSpPr>
        <p:spPr>
          <a:xfrm>
            <a:off x="6126480" y="2103120"/>
            <a:ext cx="5303520" cy="22402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Individual choices are shaped by income, housing, education, work and transport.
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Health inequalities are “avoidable differences”, not random variation.
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Service delivery must move upstream: prevention + community assets + policy partnership.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126480" y="5330952"/>
            <a:ext cx="5303520" cy="822960"/>
          </a:xfrm>
          <a:prstGeom prst="roundRect">
            <a:avLst>
              <a:gd name="adj" fmla="val 8889"/>
            </a:avLst>
          </a:prstGeom>
          <a:solidFill>
            <a:srgbClr val="C2410C">
              <a:alpha val="97000"/>
            </a:srgbClr>
          </a:solidFill>
          <a:ln>
            <a:solidFill>
              <a:srgbClr val="C2410C"/>
            </a:solidFill>
          </a:ln>
        </p:spPr>
        <p:txBody>
          <a:bodyPr wrap="square" lIns="1524" tIns="1524" rIns="1524" bIns="1524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point: lifestyle advice is weak if people lack money, safe housing, time or local services.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OHID (2022); Marmot et al. (2020); ONS (2026).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630CF5-5F39-4A4A-85B3-977CBE1C8E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563624"/>
            <a:ext cx="4539343" cy="3595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18914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UK strategy and governance.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6/15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378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Policy and governance: alignment is strong, implementation is hard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.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2004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Shape 5"/>
          <p:cNvSpPr/>
          <p:nvPr/>
        </p:nvSpPr>
        <p:spPr>
          <a:xfrm>
            <a:off x="3063240" y="2047874"/>
            <a:ext cx="731520" cy="9523"/>
          </a:xfrm>
          <a:prstGeom prst="line">
            <a:avLst/>
          </a:prstGeom>
          <a:noFill/>
          <a:ln w="12700">
            <a:solidFill>
              <a:srgbClr val="0F9D8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de-DE"/>
          </a:p>
        </p:txBody>
      </p:sp>
      <p:sp>
        <p:nvSpPr>
          <p:cNvPr id="8" name="Shape 6"/>
          <p:cNvSpPr/>
          <p:nvPr/>
        </p:nvSpPr>
        <p:spPr>
          <a:xfrm flipV="1">
            <a:off x="5989320" y="2047874"/>
            <a:ext cx="502920" cy="0"/>
          </a:xfrm>
          <a:prstGeom prst="line">
            <a:avLst/>
          </a:prstGeom>
          <a:noFill/>
          <a:ln w="12700">
            <a:solidFill>
              <a:srgbClr val="0F9D8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de-DE"/>
          </a:p>
        </p:txBody>
      </p:sp>
      <p:sp>
        <p:nvSpPr>
          <p:cNvPr id="9" name="Shape 7"/>
          <p:cNvSpPr/>
          <p:nvPr/>
        </p:nvSpPr>
        <p:spPr>
          <a:xfrm>
            <a:off x="8412480" y="2057400"/>
            <a:ext cx="914400" cy="0"/>
          </a:xfrm>
          <a:prstGeom prst="line">
            <a:avLst/>
          </a:prstGeom>
          <a:noFill/>
          <a:ln w="12700">
            <a:solidFill>
              <a:srgbClr val="0F9D8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de-DE"/>
          </a:p>
        </p:txBody>
      </p:sp>
      <p:sp>
        <p:nvSpPr>
          <p:cNvPr id="10" name="Text 8"/>
          <p:cNvSpPr/>
          <p:nvPr/>
        </p:nvSpPr>
        <p:spPr>
          <a:xfrm>
            <a:off x="685800" y="1417320"/>
            <a:ext cx="2331720" cy="1280160"/>
          </a:xfrm>
          <a:prstGeom prst="roundRect">
            <a:avLst>
              <a:gd name="adj" fmla="val 5714"/>
            </a:avLst>
          </a:prstGeom>
          <a:solidFill>
            <a:srgbClr val="EEF8EF"/>
          </a:solidFill>
          <a:ln>
            <a:solidFill>
              <a:srgbClr val="2E7D3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 All Policies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Across sectors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3840480" y="1417320"/>
            <a:ext cx="2148840" cy="1280160"/>
          </a:xfrm>
          <a:prstGeom prst="roundRect">
            <a:avLst>
              <a:gd name="adj" fmla="val 5714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10 Year Plan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    </a:t>
            </a: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major shifts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492240" y="1417320"/>
            <a:ext cx="2331720" cy="1280160"/>
          </a:xfrm>
          <a:prstGeom prst="roundRect">
            <a:avLst>
              <a:gd name="adj" fmla="val 5714"/>
            </a:avLst>
          </a:prstGeom>
          <a:solidFill>
            <a:srgbClr val="FFF3E5"/>
          </a:solidFill>
          <a:ln>
            <a:solidFill>
              <a:srgbClr val="E8871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Core20PLUS5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inequality action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372600" y="1417320"/>
            <a:ext cx="2148840" cy="1280160"/>
          </a:xfrm>
          <a:prstGeom prst="roundRect">
            <a:avLst>
              <a:gd name="adj" fmla="val 5714"/>
            </a:avLst>
          </a:prstGeom>
          <a:solidFill>
            <a:srgbClr val="EEF2FF"/>
          </a:solidFill>
          <a:ln>
            <a:solidFill>
              <a:srgbClr val="7067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ICS / local authority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Place-based delivery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09451" y="3690261"/>
            <a:ext cx="6923073" cy="1828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Policy direction helps support disease prevention, care for the community, and provide access to digital resources.
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Governance challenge: funding, healthcare personnel, data sharing and accountability.
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Targeting is a key element in achieving equity, not universal design.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WHO (2014); DHSC (2025); NHS England (n.d.).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web_ageuk_community.jpg">
            <a:extLst>
              <a:ext uri="{FF2B5EF4-FFF2-40B4-BE49-F238E27FC236}">
                <a16:creationId xmlns:a16="http://schemas.microsoft.com/office/drawing/2014/main" id="{39AE8FEF-0AE0-4DB0-AAB6-20E7E7C53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5724" y="3717211"/>
            <a:ext cx="4206240" cy="19945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772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Service delivery.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7/15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Service delivery: integrated care in practice</a:t>
            </a: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 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Shape 5"/>
          <p:cNvSpPr/>
          <p:nvPr/>
        </p:nvSpPr>
        <p:spPr>
          <a:xfrm flipV="1">
            <a:off x="2606040" y="2724911"/>
            <a:ext cx="1060173" cy="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/>
          <a:lstStyle/>
          <a:p>
            <a:endParaRPr lang="de-DE"/>
          </a:p>
        </p:txBody>
      </p:sp>
      <p:sp>
        <p:nvSpPr>
          <p:cNvPr id="8" name="Shape 6"/>
          <p:cNvSpPr/>
          <p:nvPr/>
        </p:nvSpPr>
        <p:spPr>
          <a:xfrm>
            <a:off x="5701746" y="2724911"/>
            <a:ext cx="978009" cy="18289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/>
          <a:lstStyle/>
          <a:p>
            <a:endParaRPr lang="de-DE"/>
          </a:p>
        </p:txBody>
      </p:sp>
      <p:sp>
        <p:nvSpPr>
          <p:cNvPr id="9" name="Shape 7"/>
          <p:cNvSpPr/>
          <p:nvPr/>
        </p:nvSpPr>
        <p:spPr>
          <a:xfrm>
            <a:off x="8744112" y="2743200"/>
            <a:ext cx="1005840" cy="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/>
          <a:lstStyle/>
          <a:p>
            <a:endParaRPr lang="de-DE"/>
          </a:p>
        </p:txBody>
      </p:sp>
      <p:sp>
        <p:nvSpPr>
          <p:cNvPr id="10" name="Text 8"/>
          <p:cNvSpPr/>
          <p:nvPr/>
        </p:nvSpPr>
        <p:spPr>
          <a:xfrm>
            <a:off x="685800" y="2057400"/>
            <a:ext cx="1920240" cy="1371600"/>
          </a:xfrm>
          <a:prstGeom prst="roundRect">
            <a:avLst>
              <a:gd name="adj" fmla="val 5333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+ social + wellbeing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3728829" y="2113525"/>
            <a:ext cx="1920240" cy="1371600"/>
          </a:xfrm>
          <a:prstGeom prst="roundRect">
            <a:avLst>
              <a:gd name="adj" fmla="val 5333"/>
            </a:avLst>
          </a:prstGeom>
          <a:solidFill>
            <a:srgbClr val="EEF8EF"/>
          </a:solidFill>
          <a:ln>
            <a:solidFill>
              <a:srgbClr val="2E7D3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planning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goals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732432" y="2121409"/>
            <a:ext cx="2011680" cy="1371600"/>
          </a:xfrm>
          <a:prstGeom prst="roundRect">
            <a:avLst>
              <a:gd name="adj" fmla="val 5333"/>
            </a:avLst>
          </a:prstGeom>
          <a:solidFill>
            <a:srgbClr val="FFF3E5"/>
          </a:solidFill>
          <a:ln>
            <a:solidFill>
              <a:srgbClr val="E8871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support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prescribing + VCSE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827474" y="2089403"/>
            <a:ext cx="1876845" cy="1412737"/>
          </a:xfrm>
          <a:prstGeom prst="roundRect">
            <a:avLst>
              <a:gd name="adj" fmla="val 5333"/>
            </a:avLst>
          </a:prstGeom>
          <a:solidFill>
            <a:srgbClr val="EEF2FF"/>
          </a:solidFill>
          <a:ln>
            <a:solidFill>
              <a:srgbClr val="7067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outcomes + equity audit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685800" y="3924740"/>
            <a:ext cx="10607040" cy="189084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Outcomes, not activity, should be measured for people in an integrated care setting.</a:t>
            </a:r>
          </a:p>
          <a:p>
            <a:pPr>
              <a:lnSpc>
                <a:spcPct val="200000"/>
              </a:lnSpc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Multidisciplinary teams can help to </a:t>
            </a:r>
            <a:r>
              <a:rPr lang="en-US" sz="1700" dirty="0" err="1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minimise</a:t>
            </a: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fragmentation, but only when roles and data are clearly defined.</a:t>
            </a:r>
          </a:p>
          <a:p>
            <a:pPr>
              <a:lnSpc>
                <a:spcPct val="200000"/>
              </a:lnSpc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Where safe, sustainable service delivery puts emphasis on prevention and self-management.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DHSC (2025); NHS England (2025).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Public health campaigns and prevention.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8/15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Public health initiatives: awareness is beneficial, but not sufficient</a:t>
            </a: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 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graphicFrame>
        <p:nvGraphicFramePr>
          <p:cNvPr id="7" name="Chart 0"/>
          <p:cNvGraphicFramePr/>
          <p:nvPr>
            <p:extLst>
              <p:ext uri="{D42A27DB-BD31-4B8C-83A1-F6EECF244321}">
                <p14:modId xmlns:p14="http://schemas.microsoft.com/office/powerpoint/2010/main" val="1645619741"/>
              </p:ext>
            </p:extLst>
          </p:nvPr>
        </p:nvGraphicFramePr>
        <p:xfrm>
          <a:off x="868680" y="1417320"/>
          <a:ext cx="3108960" cy="2926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 5"/>
          <p:cNvSpPr/>
          <p:nvPr/>
        </p:nvSpPr>
        <p:spPr>
          <a:xfrm>
            <a:off x="1719072" y="2331720"/>
            <a:ext cx="12801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E8871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66%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434839" y="1604389"/>
            <a:ext cx="7125789" cy="259269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Better Health / Healthier Families provides diet, activity, smoking, and mental wellbeing tools.</a:t>
            </a:r>
          </a:p>
          <a:p>
            <a:pPr>
              <a:lnSpc>
                <a:spcPct val="11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Health Check identifies those at risk of CVD in adults between the ages of 40 and 74.</a:t>
            </a:r>
          </a:p>
          <a:p>
            <a:pPr>
              <a:lnSpc>
                <a:spcPct val="11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Critical limitation: Campaigns can exacerbate gaps when used through digital access, literacy and individual resources.</a:t>
            </a:r>
          </a:p>
        </p:txBody>
      </p:sp>
      <p:sp>
        <p:nvSpPr>
          <p:cNvPr id="10" name="Text 7"/>
          <p:cNvSpPr/>
          <p:nvPr/>
        </p:nvSpPr>
        <p:spPr>
          <a:xfrm>
            <a:off x="4434840" y="5027241"/>
            <a:ext cx="6858000" cy="640080"/>
          </a:xfrm>
          <a:prstGeom prst="roundRect">
            <a:avLst>
              <a:gd name="adj" fmla="val 11429"/>
            </a:avLst>
          </a:prstGeom>
          <a:solidFill>
            <a:srgbClr val="0F9D8E">
              <a:alpha val="97000"/>
            </a:srgbClr>
          </a:solidFill>
          <a:ln>
            <a:solidFill>
              <a:srgbClr val="0F9D8E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algn="ctr"/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Advice combined with local, affordable and culturally appropriate assistance is strongest for prevention.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Data and examples: NHS Digital (2026a); NHS (2026); GOV.UK/OHID (2022).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772" y="49911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UK case study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9/15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Case study 1: Making Every Contact Count (MECC)</a:t>
            </a: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 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8" name="Text 5"/>
          <p:cNvSpPr/>
          <p:nvPr/>
        </p:nvSpPr>
        <p:spPr>
          <a:xfrm>
            <a:off x="5897880" y="1463040"/>
            <a:ext cx="5440680" cy="2011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Uses everyday contacts to start brief, supportive health conversations.
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suitable for the nursing, social care, housing, pharmacy and community settings.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Best when staff indicate what or who to turn to for genuine support, rather than mere advice.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7040880" y="4233672"/>
            <a:ext cx="1097280" cy="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/>
          <a:lstStyle/>
          <a:p>
            <a:endParaRPr lang="de-DE"/>
          </a:p>
        </p:txBody>
      </p:sp>
      <p:sp>
        <p:nvSpPr>
          <p:cNvPr id="10" name="Shape 7"/>
          <p:cNvSpPr/>
          <p:nvPr/>
        </p:nvSpPr>
        <p:spPr>
          <a:xfrm>
            <a:off x="9235440" y="4233672"/>
            <a:ext cx="914400" cy="0"/>
          </a:xfrm>
          <a:prstGeom prst="line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/>
          <a:lstStyle/>
          <a:p>
            <a:endParaRPr lang="de-DE"/>
          </a:p>
        </p:txBody>
      </p:sp>
      <p:sp>
        <p:nvSpPr>
          <p:cNvPr id="11" name="Text 8"/>
          <p:cNvSpPr/>
          <p:nvPr/>
        </p:nvSpPr>
        <p:spPr>
          <a:xfrm>
            <a:off x="5989320" y="3977640"/>
            <a:ext cx="1051560" cy="502920"/>
          </a:xfrm>
          <a:prstGeom prst="roundRect">
            <a:avLst>
              <a:gd name="adj" fmla="val 14545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8138160" y="3977640"/>
            <a:ext cx="1234440" cy="502920"/>
          </a:xfrm>
          <a:prstGeom prst="roundRect">
            <a:avLst>
              <a:gd name="adj" fmla="val 14545"/>
            </a:avLst>
          </a:prstGeom>
          <a:solidFill>
            <a:srgbClr val="EEF8EF"/>
          </a:solidFill>
          <a:ln>
            <a:solidFill>
              <a:srgbClr val="2E7D3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Advise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10149840" y="3977640"/>
            <a:ext cx="1234440" cy="502920"/>
          </a:xfrm>
          <a:prstGeom prst="roundRect">
            <a:avLst>
              <a:gd name="adj" fmla="val 14545"/>
            </a:avLst>
          </a:prstGeom>
          <a:solidFill>
            <a:srgbClr val="FFF3E5"/>
          </a:solidFill>
          <a:ln>
            <a:solidFill>
              <a:srgbClr val="E8871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Assist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5943600" y="4892040"/>
            <a:ext cx="5303520" cy="548640"/>
          </a:xfrm>
          <a:prstGeom prst="roundRect">
            <a:avLst>
              <a:gd name="adj" fmla="val 13333"/>
            </a:avLst>
          </a:prstGeom>
          <a:solidFill>
            <a:srgbClr val="17324D">
              <a:alpha val="97000"/>
            </a:srgbClr>
          </a:solidFill>
          <a:ln>
            <a:solidFill>
              <a:srgbClr val="17324D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algn="ctr"/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critical success factors: Protected time, staff confidence, local referral options.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PHE (2020); NHS England et al. (2016); NICE (2014).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 descr="inclusive_healthcare_for_all_ages.png">
            <a:extLst>
              <a:ext uri="{FF2B5EF4-FFF2-40B4-BE49-F238E27FC236}">
                <a16:creationId xmlns:a16="http://schemas.microsoft.com/office/drawing/2014/main" id="{DFAC9BC2-7B83-4FAA-825B-CDB3AF4960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197865"/>
            <a:ext cx="4206240" cy="40835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UK case study.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10/15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Case study 2: NHS App and telehealth</a:t>
            </a:r>
            <a:r>
              <a:rPr lang="en-US" sz="26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.</a:t>
            </a: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 . 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Text 5"/>
          <p:cNvSpPr/>
          <p:nvPr/>
        </p:nvSpPr>
        <p:spPr>
          <a:xfrm>
            <a:off x="868680" y="1325880"/>
            <a:ext cx="2788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D6A8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39m+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941832" y="1764792"/>
            <a:ext cx="2642616" cy="6858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registered NHS App users by Dec 2025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114800" y="1325880"/>
            <a:ext cx="2788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F9D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67.8m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187952" y="1764792"/>
            <a:ext cx="2642616" cy="6858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 prescriptions ordered via the app in 12 months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406640" y="1325880"/>
            <a:ext cx="2788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7067A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95%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479792" y="1764792"/>
            <a:ext cx="2642616" cy="68580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ambition: appointments available after triage via NHS App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868680" y="3246120"/>
            <a:ext cx="5943600" cy="2011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Advantages</a:t>
            </a:r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: ease of use, self-management, reminders, </a:t>
            </a: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access to prescription.</a:t>
            </a:r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
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Challenges</a:t>
            </a:r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digital poverty, language barriers, disability, lack of confidence and privacy concerns.
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Equity response: assisted digital routes + face-to-face alternatives + inclusive design.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NHS England (2025); NHS England (2026 planning framework); DHSC (2025).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 descr="web_community_health.jpg">
            <a:extLst>
              <a:ext uri="{FF2B5EF4-FFF2-40B4-BE49-F238E27FC236}">
                <a16:creationId xmlns:a16="http://schemas.microsoft.com/office/drawing/2014/main" id="{17762B26-DA40-4223-A9C8-6782FAA2B7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799" y="2876399"/>
            <a:ext cx="3337561" cy="32226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170121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Wellbeing in service delivery.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11/15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Mental health and wellbeing</a:t>
            </a:r>
            <a:r>
              <a:rPr lang="en-US" sz="26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.</a:t>
            </a: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graphicFrame>
        <p:nvGraphicFramePr>
          <p:cNvPr id="7" name="Chart 0"/>
          <p:cNvGraphicFramePr/>
          <p:nvPr>
            <p:extLst>
              <p:ext uri="{D42A27DB-BD31-4B8C-83A1-F6EECF244321}">
                <p14:modId xmlns:p14="http://schemas.microsoft.com/office/powerpoint/2010/main" val="2047425655"/>
              </p:ext>
            </p:extLst>
          </p:nvPr>
        </p:nvGraphicFramePr>
        <p:xfrm>
          <a:off x="822960" y="1325880"/>
          <a:ext cx="5029200" cy="2834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 5"/>
          <p:cNvSpPr/>
          <p:nvPr/>
        </p:nvSpPr>
        <p:spPr>
          <a:xfrm>
            <a:off x="822960" y="4187952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261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funded mental health service contacts, March 2026 (million)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400800" y="1554480"/>
            <a:ext cx="4892040" cy="23317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Promoting wellbeing should be integrated into pathways for physical health.</a:t>
            </a:r>
          </a:p>
          <a:p>
            <a:endParaRPr lang="en-US" dirty="0">
              <a:solidFill>
                <a:srgbClr val="111827"/>
              </a:solidFill>
              <a:latin typeface="Arial" panose="020B0604020202020204" pitchFamily="34" charset="0"/>
              <a:ea typeface="Aptos" pitchFamily="34" charset="-122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Social isolation, trauma, poverty and long-term conditions are interrelated.
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gap: demand is visible; prevention capacity is harder to protect.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400800" y="4343400"/>
            <a:ext cx="4846320" cy="685800"/>
          </a:xfrm>
          <a:prstGeom prst="roundRect">
            <a:avLst>
              <a:gd name="adj" fmla="val 10667"/>
            </a:avLst>
          </a:prstGeom>
          <a:solidFill>
            <a:srgbClr val="0F9D8E">
              <a:alpha val="97000"/>
            </a:srgbClr>
          </a:solidFill>
          <a:ln>
            <a:solidFill>
              <a:srgbClr val="0F9D8E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 routine psychosocial assessment + social prescribing + crisis-safe escalation.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Data: NHS Digital (2026b). Theory: Engel (1977); Marmot et al. (2020).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Sustainable development in services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12/15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Sustainable care: protecting health now and in the future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pic>
        <p:nvPicPr>
          <p:cNvPr id="7" name="Image 0" descr="/mnt/data/sdg3_assets/a_wide_outdoor_scene_in_a_modern_urban_park_settin_small.jpg"/>
          <p:cNvPicPr>
            <a:picLocks noChangeAspect="1"/>
          </p:cNvPicPr>
          <p:nvPr/>
        </p:nvPicPr>
        <p:blipFill>
          <a:blip r:embed="rId3"/>
          <a:srcRect l="6545" r="6545"/>
          <a:stretch/>
        </p:blipFill>
        <p:spPr>
          <a:xfrm>
            <a:off x="594360" y="1325880"/>
            <a:ext cx="4800600" cy="310896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5806440" y="1792225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2E7D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2040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5916930" y="2167128"/>
            <a:ext cx="2139696" cy="5943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zero target for NHS-controlled emissions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8614410" y="1773937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2E7D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2045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741664" y="2298192"/>
            <a:ext cx="2139696" cy="59436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zero target for emissions the NHS can influence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916930" y="3438144"/>
            <a:ext cx="5394960" cy="21031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Sustainability is not only “green estates”; it includes prevention, procurement and medicines.
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Climate risks affect infrastructure, respiratory illness, heat, infection and inequalities.
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balance: decarbonise without reducing safe access or shifting costs to patients.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NHS England (2025 Greener NHS); UN (1987); WHO (2014).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Equity and access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13/15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19" y="530352"/>
            <a:ext cx="10669905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Equity and access: integration can help — or hide unequal access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Text 5"/>
          <p:cNvSpPr/>
          <p:nvPr/>
        </p:nvSpPr>
        <p:spPr>
          <a:xfrm>
            <a:off x="731520" y="1371600"/>
            <a:ext cx="5715000" cy="2148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Universal NHS coverage does not ensure equal outcomes.
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Barriers include waiting times, language, transport, disability, digital exclusion and discrimination.
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Core20PLUS5 is useful because it targets the people and clinical areas at greatest risk.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675120" y="1691640"/>
            <a:ext cx="2148840" cy="658368"/>
          </a:xfrm>
          <a:prstGeom prst="roundRect">
            <a:avLst>
              <a:gd name="adj" fmla="val 11111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access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enough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8290407" y="2967228"/>
            <a:ext cx="2057400" cy="621792"/>
          </a:xfrm>
          <a:prstGeom prst="roundRect">
            <a:avLst>
              <a:gd name="adj" fmla="val 11765"/>
            </a:avLst>
          </a:prstGeom>
          <a:solidFill>
            <a:srgbClr val="EEF8EF"/>
          </a:solidFill>
          <a:ln>
            <a:solidFill>
              <a:srgbClr val="2E7D3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support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9498330" y="4359402"/>
            <a:ext cx="1965960" cy="621792"/>
          </a:xfrm>
          <a:prstGeom prst="roundRect">
            <a:avLst>
              <a:gd name="adj" fmla="val 11765"/>
            </a:avLst>
          </a:prstGeom>
          <a:solidFill>
            <a:srgbClr val="FFF3E5"/>
          </a:solidFill>
          <a:ln>
            <a:solidFill>
              <a:srgbClr val="E8871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Structural change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31520" y="4160520"/>
            <a:ext cx="5852160" cy="731520"/>
          </a:xfrm>
          <a:prstGeom prst="roundRect">
            <a:avLst>
              <a:gd name="adj" fmla="val 10000"/>
            </a:avLst>
          </a:prstGeom>
          <a:solidFill>
            <a:srgbClr val="17324D">
              <a:alpha val="97000"/>
            </a:srgbClr>
          </a:solidFill>
          <a:ln>
            <a:solidFill>
              <a:srgbClr val="17324D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= proportionate universalism: universal services with extra intensity where need is greater.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OHID (2022); NHS England (Core20PLUS5, n.d.); Marmot et al. (2020).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D24BBFF-C492-4C57-90E8-2E18BB81BEAF}"/>
              </a:ext>
            </a:extLst>
          </p:cNvPr>
          <p:cNvCxnSpPr>
            <a:cxnSpLocks/>
          </p:cNvCxnSpPr>
          <p:nvPr/>
        </p:nvCxnSpPr>
        <p:spPr>
          <a:xfrm>
            <a:off x="7749540" y="2350008"/>
            <a:ext cx="1423035" cy="576071"/>
          </a:xfrm>
          <a:prstGeom prst="straightConnector1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C824384-EBA3-48AA-A324-E496BA8FE801}"/>
              </a:ext>
            </a:extLst>
          </p:cNvPr>
          <p:cNvCxnSpPr>
            <a:cxnSpLocks/>
          </p:cNvCxnSpPr>
          <p:nvPr/>
        </p:nvCxnSpPr>
        <p:spPr>
          <a:xfrm>
            <a:off x="9319107" y="3589020"/>
            <a:ext cx="1162203" cy="770382"/>
          </a:xfrm>
          <a:prstGeom prst="straightConnector1">
            <a:avLst/>
          </a:prstGeom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discussion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14/15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Critical evaluation: key tensions in integration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2011680" cy="502920"/>
          </a:xfrm>
          <a:prstGeom prst="roundRect">
            <a:avLst>
              <a:gd name="adj" fmla="val 14545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154680" y="1353312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benefits, short-term funding cycles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77240" y="2112264"/>
            <a:ext cx="2011680" cy="502920"/>
          </a:xfrm>
          <a:prstGeom prst="roundRect">
            <a:avLst>
              <a:gd name="adj" fmla="val 14545"/>
            </a:avLst>
          </a:prstGeom>
          <a:solidFill>
            <a:srgbClr val="EEF8EF"/>
          </a:solidFill>
          <a:ln>
            <a:solidFill>
              <a:srgbClr val="2E7D3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154680" y="2139696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Convenience, but risk of exclusion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77240" y="2898648"/>
            <a:ext cx="2011680" cy="502920"/>
          </a:xfrm>
          <a:prstGeom prst="roundRect">
            <a:avLst>
              <a:gd name="adj" fmla="val 14545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3154680" y="2926080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local support, but workforce capacity is stretched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77240" y="3685032"/>
            <a:ext cx="2011680" cy="502920"/>
          </a:xfrm>
          <a:prstGeom prst="roundRect">
            <a:avLst>
              <a:gd name="adj" fmla="val 14545"/>
            </a:avLst>
          </a:prstGeom>
          <a:solidFill>
            <a:srgbClr val="EEF8EF"/>
          </a:solidFill>
          <a:ln>
            <a:solidFill>
              <a:srgbClr val="2E7D3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3154680" y="3712464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zero gains, but implementation costs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77240" y="4471416"/>
            <a:ext cx="2011680" cy="502920"/>
          </a:xfrm>
          <a:prstGeom prst="roundRect">
            <a:avLst>
              <a:gd name="adj" fmla="val 14545"/>
            </a:avLst>
          </a:prstGeom>
          <a:solidFill>
            <a:srgbClr val="E7F3F9"/>
          </a:solidFill>
          <a:ln>
            <a:solidFill>
              <a:srgbClr val="1D6A8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care</a:t>
            </a:r>
            <a:endParaRPr lang="en-US" sz="1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3154680" y="4498848"/>
            <a:ext cx="7772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experience, but harder to measure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143000" y="5623560"/>
            <a:ext cx="9966960" cy="502920"/>
          </a:xfrm>
          <a:prstGeom prst="roundRect">
            <a:avLst>
              <a:gd name="adj" fmla="val 14545"/>
            </a:avLst>
          </a:prstGeom>
          <a:solidFill>
            <a:srgbClr val="0F9D8E">
              <a:alpha val="97000"/>
            </a:srgbClr>
          </a:solidFill>
          <a:ln>
            <a:solidFill>
              <a:srgbClr val="0F9D8E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judgement: integration is necessary, but only becomes sustainable when equity is designed in.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DHSC (2025); NHS England (2025); Marmot et al. (2020); The Health Foundation (2023).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3" name="Text 1"/>
          <p:cNvSpPr/>
          <p:nvPr/>
        </p:nvSpPr>
        <p:spPr>
          <a:xfrm>
            <a:off x="502920" y="228600"/>
            <a:ext cx="6126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F9D8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Summary and recommendations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881360" y="228600"/>
            <a:ext cx="822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15/15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Conclusion and recommendations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7" name="Text 5"/>
          <p:cNvSpPr/>
          <p:nvPr/>
        </p:nvSpPr>
        <p:spPr>
          <a:xfrm>
            <a:off x="822960" y="1417319"/>
            <a:ext cx="5806440" cy="329182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10000"/>
          </a:bodyPr>
          <a:lstStyle/>
          <a:p>
            <a:r>
              <a:rPr lang="en-US" sz="18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Integrate care around people’s lives, not only conditions.
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Leverage local data to identify prevention opportunities and decrease inequities.</a:t>
            </a:r>
          </a:p>
          <a:p>
            <a:endParaRPr lang="en-US" dirty="0">
              <a:solidFill>
                <a:srgbClr val="111827"/>
              </a:solidFill>
              <a:latin typeface="Arial" panose="020B0604020202020204" pitchFamily="34" charset="0"/>
              <a:ea typeface="Aptos" pitchFamily="34" charset="-122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Maintain the option of digital, and also provide assisted routes for excluded groups.</a:t>
            </a:r>
          </a:p>
          <a:p>
            <a:endParaRPr lang="en-US" dirty="0">
              <a:solidFill>
                <a:srgbClr val="111827"/>
              </a:solidFill>
              <a:latin typeface="Arial" panose="020B0604020202020204" pitchFamily="34" charset="0"/>
              <a:ea typeface="Aptos" pitchFamily="34" charset="-122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Make investment in training workforce, trauma-informed and culturally competent care.</a:t>
            </a:r>
          </a:p>
          <a:p>
            <a:endParaRPr lang="en-US" dirty="0">
              <a:solidFill>
                <a:srgbClr val="111827"/>
              </a:solidFill>
              <a:latin typeface="Arial" panose="020B0604020202020204" pitchFamily="34" charset="0"/>
              <a:ea typeface="Aptos" pitchFamily="34" charset="-122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Assess impact and outcomes: wellbeing, access, carbon impact, experience and outcomes.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043787" y="5234939"/>
            <a:ext cx="10104120" cy="1017519"/>
          </a:xfrm>
          <a:prstGeom prst="roundRect">
            <a:avLst>
              <a:gd name="adj" fmla="val 10667"/>
            </a:avLst>
          </a:prstGeom>
          <a:solidFill>
            <a:srgbClr val="17324D">
              <a:alpha val="97000"/>
            </a:srgbClr>
          </a:solidFill>
          <a:ln>
            <a:solidFill>
              <a:srgbClr val="17324D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algn="ctr"/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message: SDG 3 requires a health system that responds to illness, creates wellbeing and secures future health system capacity.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02920" y="6473952"/>
            <a:ext cx="11201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261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Sources: UN (2015); WHO (2014); DHSC (2025); NHS England (2025).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0" descr="/mnt/data/a_bright_modern_office_meeting_room_scene_with_a_d.png">
            <a:extLst>
              <a:ext uri="{FF2B5EF4-FFF2-40B4-BE49-F238E27FC236}">
                <a16:creationId xmlns:a16="http://schemas.microsoft.com/office/drawing/2014/main" id="{CAE7B87F-0705-4ADE-9754-3904149229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31" r="21758"/>
          <a:stretch/>
        </p:blipFill>
        <p:spPr>
          <a:xfrm>
            <a:off x="7067006" y="1411203"/>
            <a:ext cx="4419600" cy="30764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4" name="Text 2"/>
          <p:cNvSpPr/>
          <p:nvPr/>
        </p:nvSpPr>
        <p:spPr>
          <a:xfrm>
            <a:off x="502920" y="530352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7324D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References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2700">
            <a:solidFill>
              <a:srgbClr val="C7D7DD"/>
            </a:solidFill>
            <a:prstDash val="solid"/>
          </a:ln>
        </p:spPr>
        <p:txBody>
          <a:bodyPr/>
          <a:lstStyle/>
          <a:p>
            <a:endParaRPr lang="de-DE"/>
          </a:p>
        </p:txBody>
      </p:sp>
      <p:sp>
        <p:nvSpPr>
          <p:cNvPr id="6" name="Text 4"/>
          <p:cNvSpPr/>
          <p:nvPr/>
        </p:nvSpPr>
        <p:spPr>
          <a:xfrm>
            <a:off x="548640" y="1325880"/>
            <a:ext cx="11109960" cy="4983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Dahlgren, G. and Whitehead, M. (1991) Policies and strategies to promote social equity in health. Stockholm: Institute for Futures Studies.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Department of Health and Social Care (DHSC) (2025) Fit for the future: 10 Year Health Plan for England. Available at: GOV.UK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Engel, G.L. (1977) “The need for a new medical model”, Science, 196(4286), pp. 129–136.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Marmot, M. et al. (2020) Health equity in England: The Marmot Review 10 years on. London: Institute of Health Equity.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NHS Digital (2026a) Health Survey for England 2024: adults’ overweight and obesity. Available at: digital.nhs.uk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NHS Digital (2026b) Mental Health Services Monthly Statistics, Performance March 2026. Available at: digital.nhs.uk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NHS England (n.d.) Core20PLUS5 (adults): reducing healthcare inequalities. Available at: england.nhs.uk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NHS England (2025) Record numbers using NHS App to manage health. Available at: england.nhs.uk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NHS England (2025) Delivering a net zero NHS / Greener NHS. Available at: england.nhs.uk (Accessed: 19 June 2026).</a:t>
            </a: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Office for Health Improvement and Disparities (OHID) (2022) Health disparities and health inequalities: applying All Our Health. Available at: GOV.UK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Office for National Statistics (ONS) (2026) Healthy life expectancy by national area deprivation, England and Wales: 2022 to 2024. Available at: ons.gov.uk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Public Health England (PHE) (2020) Making Every Contact Count: practical resources. Available at: GOV.UK (Accessed: 19 June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The Health Foundation (2023) Health inequalities in 2040. London: The Health Foundation.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United Nations (1987) Our Common Future: Report of the World Commission on Environment and Development. New York: United Nations.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United Nations (2015) Transforming our world: the 2030 Agenda for Sustainable Development. New York: United Nations.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World Health Organization (WHO) (1948) Constitution of the World Health Organization. Geneva: WHO.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World Health Organization (WHO) (2014) Health in All Policies: Framework for Country Action. Geneva: WHO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263640" y="1325880"/>
            <a:ext cx="5394960" cy="4983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86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86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2093</Words>
  <Application>Microsoft Office PowerPoint</Application>
  <PresentationFormat>Widescreen</PresentationFormat>
  <Paragraphs>227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Integrating Health, Wellbeing and Sustainable Development in Health and Social Care</dc:title>
  <dc:subject>BMHP6030 Component 1 Presentation</dc:subject>
  <dc:creator>Maryam Shahid</dc:creator>
  <cp:revision>42</cp:revision>
  <dcterms:created xsi:type="dcterms:W3CDTF">2026-06-19T08:45:28Z</dcterms:created>
  <dcterms:modified xsi:type="dcterms:W3CDTF">2026-06-19T13:31:49Z</dcterms:modified>
</cp:coreProperties>
</file>