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2"/>
  </p:notesMasterIdLst>
  <p:sldIdLst>
    <p:sldId id="272" r:id="rId2"/>
    <p:sldId id="273" r:id="rId3"/>
    <p:sldId id="274" r:id="rId4"/>
    <p:sldId id="275" r:id="rId5"/>
    <p:sldId id="276" r:id="rId6"/>
    <p:sldId id="289" r:id="rId7"/>
    <p:sldId id="278" r:id="rId8"/>
    <p:sldId id="279" r:id="rId9"/>
    <p:sldId id="280" r:id="rId10"/>
    <p:sldId id="290" r:id="rId11"/>
    <p:sldId id="277" r:id="rId12"/>
    <p:sldId id="281" r:id="rId13"/>
    <p:sldId id="284" r:id="rId14"/>
    <p:sldId id="285" r:id="rId15"/>
    <p:sldId id="287" r:id="rId16"/>
    <p:sldId id="282" r:id="rId17"/>
    <p:sldId id="286" r:id="rId18"/>
    <p:sldId id="283" r:id="rId19"/>
    <p:sldId id="294" r:id="rId20"/>
    <p:sldId id="306" r:id="rId21"/>
    <p:sldId id="307" r:id="rId22"/>
    <p:sldId id="293" r:id="rId23"/>
    <p:sldId id="295" r:id="rId24"/>
    <p:sldId id="302" r:id="rId25"/>
    <p:sldId id="299" r:id="rId26"/>
    <p:sldId id="300" r:id="rId27"/>
    <p:sldId id="301" r:id="rId28"/>
    <p:sldId id="303" r:id="rId29"/>
    <p:sldId id="304" r:id="rId30"/>
    <p:sldId id="305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51" autoAdjust="0"/>
    <p:restoredTop sz="94714" autoAdjust="0"/>
  </p:normalViewPr>
  <p:slideViewPr>
    <p:cSldViewPr showGuides="1">
      <p:cViewPr>
        <p:scale>
          <a:sx n="80" d="100"/>
          <a:sy n="80" d="100"/>
        </p:scale>
        <p:origin x="-318" y="64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90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opfzeilenplatzhalt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umsplatzhalt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EB1ADC-4ED5-4983-85A8-114735F9A616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4" name="Folienbildplatzhalt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izenplatzhalt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de-DE" smtClean="0"/>
              <a:t>Textmasterformate durch Klicken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29CD0-86E4-4855-9E6B-212BB0D7D9F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910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de-DE" smtClean="0"/>
              <a:t>Formatvorlage des Untertitelmasters durch Klicken bearbeiten</a:t>
            </a:r>
            <a:endParaRPr kumimoji="0" lang="en-US"/>
          </a:p>
        </p:txBody>
      </p:sp>
      <p:sp>
        <p:nvSpPr>
          <p:cNvPr id="31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18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überschrif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de-DE" smtClean="0"/>
              <a:t>Textmasterformate durch Klicken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de-DE" smtClean="0"/>
              <a:t>Textmasterformate durch Klicken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de-DE" smtClean="0"/>
              <a:t>Textmasterformate durch Klicken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7" name="Datumsplatzhalt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8" name="Fußzeilenplatzhalt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Foliennummernplatzhalt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Datumsplatzhalt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Foliennummernplatzhalt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3" name="Fußzeilenplatzhalt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Foliennummernplatzhalt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de-DE" smtClean="0"/>
              <a:t>Textmasterformate durch Klicken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htec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htec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de-DE" smtClean="0"/>
              <a:t>Textmasterformate durch Klicken bearbeiten</a:t>
            </a:r>
          </a:p>
        </p:txBody>
      </p:sp>
      <p:sp>
        <p:nvSpPr>
          <p:cNvPr id="5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6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de-DE" smtClean="0"/>
              <a:t>Bild durch Klicken auf Symbol hinzufügen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de-DE" smtClean="0"/>
              <a:t>Textmasterformate durch Klicken bearbeiten</a:t>
            </a:r>
          </a:p>
          <a:p>
            <a:pPr lvl="1" eaLnBrk="1" latinLnBrk="0" hangingPunct="1"/>
            <a:r>
              <a:rPr lang="de-DE" smtClean="0"/>
              <a:t>Zweite Ebene</a:t>
            </a:r>
          </a:p>
          <a:p>
            <a:pPr lvl="2" eaLnBrk="1" latinLnBrk="0" hangingPunct="1"/>
            <a:r>
              <a:rPr lang="de-DE" smtClean="0"/>
              <a:t>Dritte Ebene</a:t>
            </a:r>
          </a:p>
          <a:p>
            <a:pPr lvl="3" eaLnBrk="1" latinLnBrk="0" hangingPunct="1"/>
            <a:r>
              <a:rPr lang="de-DE" smtClean="0"/>
              <a:t>Vierte Ebene</a:t>
            </a:r>
          </a:p>
          <a:p>
            <a:pPr lvl="4" eaLnBrk="1" latinLnBrk="0" hangingPunct="1"/>
            <a:r>
              <a:rPr lang="de-DE" smtClean="0"/>
              <a:t>Fünfte Ebene</a:t>
            </a:r>
            <a:endParaRPr kumimoji="0"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  <p:transition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de-DE" smtClean="0"/>
              <a:t>Titelmasterformat durch Klicken bearbeiten</a:t>
            </a:r>
            <a:endParaRPr kumimoji="0" lang="en-US"/>
          </a:p>
        </p:txBody>
      </p:sp>
      <p:sp>
        <p:nvSpPr>
          <p:cNvPr id="31" name="Textplatzhalt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de-DE" smtClean="0"/>
              <a:t>Textmasterformate durch Klicken bearbeiten</a:t>
            </a:r>
          </a:p>
          <a:p>
            <a:pPr lvl="1" eaLnBrk="1" latinLnBrk="0" hangingPunct="1"/>
            <a:r>
              <a:rPr kumimoji="0" lang="de-DE" smtClean="0"/>
              <a:t>Zweite Ebene</a:t>
            </a:r>
          </a:p>
          <a:p>
            <a:pPr lvl="2" eaLnBrk="1" latinLnBrk="0" hangingPunct="1"/>
            <a:r>
              <a:rPr kumimoji="0" lang="de-DE" smtClean="0"/>
              <a:t>Dritte Ebene</a:t>
            </a:r>
          </a:p>
          <a:p>
            <a:pPr lvl="3" eaLnBrk="1" latinLnBrk="0" hangingPunct="1"/>
            <a:r>
              <a:rPr kumimoji="0" lang="de-DE" smtClean="0"/>
              <a:t>Vierte Ebene</a:t>
            </a:r>
          </a:p>
          <a:p>
            <a:pPr lvl="4" eaLnBrk="1" latinLnBrk="0" hangingPunct="1"/>
            <a:r>
              <a:rPr kumimoji="0" lang="de-DE" smtClean="0"/>
              <a:t>Fünfte Ebene</a:t>
            </a:r>
            <a:endParaRPr kumimoji="0" lang="en-US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7B8AC6BB-0391-4D6D-8B8E-C0D93E1E3F1C}" type="datetimeFigureOut">
              <a:rPr lang="en-GB" smtClean="0"/>
              <a:pPr/>
              <a:t>23/02/2017</a:t>
            </a:fld>
            <a:endParaRPr lang="en-GB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79ED1948-4BA2-4C42-849C-703FB522963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randomBar dir="vert"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3.wdp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microsoft.com/office/2007/relationships/hdphoto" Target="../media/hdphoto5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microsoft.com/office/2007/relationships/hdphoto" Target="../media/hdphoto4.wdp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microsoft.com/office/2007/relationships/hdphoto" Target="../media/hdphoto5.wdp"/><Relationship Id="rId5" Type="http://schemas.openxmlformats.org/officeDocument/2006/relationships/image" Target="../media/image7.png"/><Relationship Id="rId4" Type="http://schemas.microsoft.com/office/2007/relationships/hdphoto" Target="../media/hdphoto6.wdp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7.wdp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microsoft.com/office/2007/relationships/hdphoto" Target="../media/hdphoto8.wdp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4" Type="http://schemas.microsoft.com/office/2007/relationships/hdphoto" Target="../media/hdphoto8.wdp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microsoft.com/office/2007/relationships/hdphoto" Target="../media/hdphoto8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jpeg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hyperlink" Target="//upload.wikimedia.org/wikipedia/commons/6/6f/Bibracte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image" Target="../media/image14.jpeg"/><Relationship Id="rId4" Type="http://schemas.openxmlformats.org/officeDocument/2006/relationships/image" Target="../media/image19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hyperlink" Target="//upload.wikimedia.org/wikipedia/commons/c/c6/Ancient_theatre_of_gythio.jpg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8" Type="http://schemas.microsoft.com/office/2007/relationships/hdphoto" Target="../media/hdphoto6.wdp"/><Relationship Id="rId3" Type="http://schemas.microsoft.com/office/2007/relationships/hdphoto" Target="../media/hdphoto9.wdp"/><Relationship Id="rId7" Type="http://schemas.openxmlformats.org/officeDocument/2006/relationships/image" Target="../media/image28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jpeg"/><Relationship Id="rId5" Type="http://schemas.microsoft.com/office/2007/relationships/hdphoto" Target="../media/hdphoto8.wdp"/><Relationship Id="rId4" Type="http://schemas.openxmlformats.org/officeDocument/2006/relationships/image" Target="../media/image26.png"/></Relationships>
</file>

<file path=ppt/slides/_rels/slide24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jpeg"/><Relationship Id="rId5" Type="http://schemas.microsoft.com/office/2007/relationships/hdphoto" Target="../media/hdphoto8.wdp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gif"/><Relationship Id="rId3" Type="http://schemas.microsoft.com/office/2007/relationships/hdphoto" Target="../media/hdphoto9.wdp"/><Relationship Id="rId7" Type="http://schemas.microsoft.com/office/2007/relationships/hdphoto" Target="../media/hdphoto10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jpeg"/><Relationship Id="rId5" Type="http://schemas.microsoft.com/office/2007/relationships/hdphoto" Target="../media/hdphoto8.wdp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gif"/><Relationship Id="rId5" Type="http://schemas.microsoft.com/office/2007/relationships/hdphoto" Target="../media/hdphoto8.wdp"/><Relationship Id="rId4" Type="http://schemas.openxmlformats.org/officeDocument/2006/relationships/image" Target="../media/image26.png"/></Relationships>
</file>

<file path=ppt/slides/_rels/slide27.xml.rels><?xml version="1.0" encoding="UTF-8" standalone="yes"?>
<Relationships xmlns="http://schemas.openxmlformats.org/package/2006/relationships"><Relationship Id="rId3" Type="http://schemas.microsoft.com/office/2007/relationships/hdphoto" Target="../media/hdphoto9.wdp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 Cult</a:t>
            </a:r>
            <a:endParaRPr lang="en-GB" dirty="0"/>
          </a:p>
        </p:txBody>
      </p:sp>
      <p:sp>
        <p:nvSpPr>
          <p:cNvPr id="6" name="Textplatzhalter 5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32770" name="Picture 2" descr="http://s1.hubimg.com/u/1061310_f260.jpg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10015" b="10015"/>
          <a:stretch>
            <a:fillRect/>
          </a:stretch>
        </p:blipFill>
        <p:spPr bwMode="auto">
          <a:prstGeom prst="rect">
            <a:avLst/>
          </a:prstGeom>
          <a:noFill/>
        </p:spPr>
      </p:pic>
    </p:spTree>
  </p:cSld>
  <p:clrMapOvr>
    <a:masterClrMapping/>
  </p:clrMapOvr>
  <p:transition spd="slow">
    <p:blinds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5248584"/>
          </a:xfrm>
        </p:spPr>
        <p:txBody>
          <a:bodyPr>
            <a:normAutofit fontScale="92500" lnSpcReduction="20000"/>
          </a:bodyPr>
          <a:lstStyle/>
          <a:p>
            <a:r>
              <a:rPr lang="en-GB" dirty="0" smtClean="0"/>
              <a:t>N.B.: no hero cult in Rome</a:t>
            </a:r>
          </a:p>
          <a:p>
            <a:r>
              <a:rPr lang="en-GB" b="1" dirty="0" smtClean="0"/>
              <a:t>Apotheosis</a:t>
            </a:r>
          </a:p>
          <a:p>
            <a:pPr lvl="1"/>
            <a:r>
              <a:rPr lang="en-GB" dirty="0" smtClean="0"/>
              <a:t>Romulus ?</a:t>
            </a:r>
          </a:p>
          <a:p>
            <a:pPr lvl="1"/>
            <a:r>
              <a:rPr lang="en-GB" dirty="0" smtClean="0"/>
              <a:t>Caesar</a:t>
            </a:r>
          </a:p>
          <a:p>
            <a:pPr lvl="1"/>
            <a:r>
              <a:rPr lang="en-GB" dirty="0" smtClean="0"/>
              <a:t>all emperors from Augustus onwards</a:t>
            </a:r>
          </a:p>
          <a:p>
            <a:pPr lvl="2"/>
            <a:r>
              <a:rPr lang="en-GB" dirty="0" smtClean="0"/>
              <a:t>unless they were condemned by </a:t>
            </a:r>
            <a:r>
              <a:rPr lang="en-GB" i="1" dirty="0" err="1" smtClean="0"/>
              <a:t>damnatio</a:t>
            </a:r>
            <a:r>
              <a:rPr lang="en-GB" i="1" dirty="0" smtClean="0"/>
              <a:t> </a:t>
            </a:r>
            <a:r>
              <a:rPr lang="en-GB" i="1" dirty="0" err="1" smtClean="0"/>
              <a:t>memoriae</a:t>
            </a:r>
            <a:endParaRPr lang="en-GB" i="1" dirty="0" smtClean="0"/>
          </a:p>
          <a:p>
            <a:r>
              <a:rPr lang="en-GB" b="1" dirty="0" smtClean="0"/>
              <a:t>Cult of the emperor and the divine house…</a:t>
            </a:r>
          </a:p>
          <a:p>
            <a:pPr lvl="1"/>
            <a:r>
              <a:rPr lang="en-GB" dirty="0" smtClean="0"/>
              <a:t>There is no uniform cult</a:t>
            </a:r>
          </a:p>
          <a:p>
            <a:pPr lvl="1"/>
            <a:r>
              <a:rPr lang="en-GB" dirty="0" smtClean="0"/>
              <a:t>Every region of the empire devises each own forms of cult</a:t>
            </a:r>
          </a:p>
          <a:p>
            <a:pPr lvl="1"/>
            <a:r>
              <a:rPr lang="en-GB" dirty="0" smtClean="0"/>
              <a:t>No imperial cult in Rome(?)</a:t>
            </a:r>
          </a:p>
          <a:p>
            <a:pPr lvl="1"/>
            <a:r>
              <a:rPr lang="en-GB" dirty="0" smtClean="0"/>
              <a:t>Socio-political role of the imperial cult</a:t>
            </a:r>
          </a:p>
          <a:p>
            <a:pPr lvl="2"/>
            <a:r>
              <a:rPr lang="en-GB" dirty="0" smtClean="0"/>
              <a:t>a sign of loyalty towards Rome and the emperor</a:t>
            </a:r>
          </a:p>
          <a:p>
            <a:pPr lvl="2"/>
            <a:r>
              <a:rPr lang="en-GB" dirty="0" smtClean="0"/>
              <a:t>diplomacy as religion?</a:t>
            </a:r>
          </a:p>
          <a:p>
            <a:pPr lvl="2"/>
            <a:r>
              <a:rPr lang="en-GB" dirty="0" smtClean="0"/>
              <a:t>justifying Rome’s domination?</a:t>
            </a:r>
          </a:p>
          <a:p>
            <a:pPr lvl="2"/>
            <a:r>
              <a:rPr lang="en-GB" dirty="0" smtClean="0"/>
              <a:t>purely political? or was it also religious?</a:t>
            </a:r>
          </a:p>
          <a:p>
            <a:pPr lvl="1">
              <a:buNone/>
            </a:pP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downloads.bbc.co.uk/rmhttp/schools/primaryhistory/images/worldhistory/augustus/bronze_head_augustus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946" b="93978" l="9761" r="89805">
                        <a14:foregroundMark x1="49241" y1="5161" x2="49241" y2="5161"/>
                        <a14:foregroundMark x1="54664" y1="93978" x2="54664" y2="939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131" r="17139"/>
          <a:stretch/>
        </p:blipFill>
        <p:spPr bwMode="auto">
          <a:xfrm>
            <a:off x="5796136" y="-27385"/>
            <a:ext cx="3385058" cy="5442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upload.wikimedia.org/wikipedia/commons/1/1e/S0484.4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721" b="94558" l="3167" r="95500">
                        <a14:foregroundMark x1="5167" y1="37755" x2="5167" y2="37755"/>
                        <a14:foregroundMark x1="3167" y1="43197" x2="3167" y2="43197"/>
                        <a14:foregroundMark x1="5833" y1="51361" x2="5833" y2="51361"/>
                        <a14:foregroundMark x1="8333" y1="73129" x2="8333" y2="73129"/>
                        <a14:foregroundMark x1="20833" y1="94558" x2="20833" y2="94558"/>
                        <a14:foregroundMark x1="34000" y1="5442" x2="34000" y2="5442"/>
                        <a14:foregroundMark x1="26667" y1="6463" x2="26667" y2="6463"/>
                        <a14:foregroundMark x1="25833" y1="3401" x2="25833" y2="3401"/>
                        <a14:foregroundMark x1="64333" y1="51701" x2="64333" y2="51701"/>
                        <a14:foregroundMark x1="59000" y1="35034" x2="59000" y2="35034"/>
                        <a14:foregroundMark x1="56333" y1="20748" x2="56333" y2="20748"/>
                        <a14:foregroundMark x1="60000" y1="15306" x2="60000" y2="15306"/>
                        <a14:foregroundMark x1="81000" y1="54762" x2="81000" y2="54762"/>
                        <a14:foregroundMark x1="83000" y1="76871" x2="83000" y2="76871"/>
                        <a14:foregroundMark x1="93000" y1="70748" x2="93000" y2="70748"/>
                        <a14:foregroundMark x1="95500" y1="49320" x2="95500" y2="49320"/>
                        <a14:foregroundMark x1="91167" y1="16667" x2="91167" y2="16667"/>
                        <a14:foregroundMark x1="84500" y1="7143" x2="84500" y2="7143"/>
                        <a14:foregroundMark x1="78167" y1="4422" x2="78167" y2="4422"/>
                        <a14:foregroundMark x1="70167" y1="6122" x2="70167" y2="6122"/>
                        <a14:foregroundMark x1="80667" y1="10204" x2="80667" y2="10204"/>
                        <a14:foregroundMark x1="82500" y1="5102" x2="82500" y2="5102"/>
                        <a14:foregroundMark x1="89167" y1="13265" x2="89167" y2="13265"/>
                        <a14:foregroundMark x1="86167" y1="10544" x2="86167" y2="10544"/>
                        <a14:backgroundMark x1="50833" y1="88435" x2="50833" y2="88435"/>
                        <a14:backgroundMark x1="49500" y1="89116" x2="49500" y2="89116"/>
                        <a14:backgroundMark x1="48500" y1="90476" x2="48500" y2="9047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5619" y="3645025"/>
            <a:ext cx="6612977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-36512" y="1484784"/>
            <a:ext cx="8503920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July 44 B.C.: 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appearance of comet </a:t>
            </a:r>
            <a:b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interpreted as Julius Caesar’s apotheosis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January 42 B.C.: 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Caesar was declared a god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institution of a state cult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Octavian: </a:t>
            </a:r>
            <a:b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son of a god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extBox 3"/>
          <p:cNvSpPr txBox="1"/>
          <p:nvPr/>
        </p:nvSpPr>
        <p:spPr>
          <a:xfrm rot="5400000">
            <a:off x="7761475" y="428845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19-18 B.C.</a:t>
            </a:r>
            <a:endParaRPr lang="en-GB" dirty="0"/>
          </a:p>
        </p:txBody>
      </p:sp>
      <p:sp>
        <p:nvSpPr>
          <p:cNvPr id="10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2" descr="http://downloads.bbc.co.uk/rmhttp/schools/primaryhistory/images/worldhistory/augustus/bronze_head_augustus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946" b="93978" l="9761" r="89805">
                        <a14:foregroundMark x1="49241" y1="5161" x2="49241" y2="5161"/>
                        <a14:foregroundMark x1="54664" y1="93978" x2="54664" y2="939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131" r="17139"/>
          <a:stretch/>
        </p:blipFill>
        <p:spPr bwMode="auto">
          <a:xfrm>
            <a:off x="5796136" y="-27385"/>
            <a:ext cx="3385058" cy="5442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4" descr="File:Temple of Caesar 3D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4000" b="97667" l="4654" r="99859">
                        <a14:foregroundMark x1="53032" y1="5500" x2="53032" y2="5500"/>
                        <a14:foregroundMark x1="53032" y1="4000" x2="53032" y2="4000"/>
                        <a14:foregroundMark x1="69394" y1="16833" x2="69394" y2="16833"/>
                        <a14:foregroundMark x1="68265" y1="16000" x2="68265" y2="16000"/>
                        <a14:foregroundMark x1="33850" y1="14167" x2="33850" y2="14167"/>
                        <a14:foregroundMark x1="32863" y1="13167" x2="32863" y2="13167"/>
                        <a14:foregroundMark x1="35543" y1="12667" x2="35543" y2="12667"/>
                        <a14:foregroundMark x1="28350" y1="91833" x2="28350" y2="91833"/>
                        <a14:foregroundMark x1="27504" y1="97667" x2="27504" y2="97667"/>
                        <a14:foregroundMark x1="94499" y1="84167" x2="94499" y2="84167"/>
                        <a14:foregroundMark x1="99859" y1="84000" x2="99859" y2="84000"/>
                        <a14:foregroundMark x1="7334" y1="73167" x2="7334" y2="73167"/>
                        <a14:foregroundMark x1="4654" y1="72167" x2="4654" y2="72167"/>
                        <a14:foregroundMark x1="10437" y1="65667" x2="10437" y2="65667"/>
                        <a14:foregroundMark x1="29196" y1="35000" x2="29196" y2="35000"/>
                        <a14:foregroundMark x1="64175" y1="31833" x2="64175" y2="31833"/>
                        <a14:foregroundMark x1="64175" y1="30500" x2="64175" y2="30500"/>
                        <a14:backgroundMark x1="65867" y1="51500" x2="65867" y2="51500"/>
                        <a14:backgroundMark x1="65867" y1="49833" x2="65867" y2="49833"/>
                        <a14:backgroundMark x1="66150" y1="45167" x2="66150" y2="45167"/>
                        <a14:backgroundMark x1="66150" y1="42833" x2="66150" y2="428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3132" y="1484784"/>
            <a:ext cx="6346553" cy="537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  <p:sp>
        <p:nvSpPr>
          <p:cNvPr id="8" name="Content Placeholder 2"/>
          <p:cNvSpPr txBox="1">
            <a:spLocks/>
          </p:cNvSpPr>
          <p:nvPr/>
        </p:nvSpPr>
        <p:spPr>
          <a:xfrm>
            <a:off x="-36512" y="1484784"/>
            <a:ext cx="8503920" cy="457200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July 44 B.C.: 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appearance of comet </a:t>
            </a:r>
            <a:b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interpreted as Julius Caesar’s apotheosis</a:t>
            </a:r>
          </a:p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January 42 B.C.: 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Caesar was declared a god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institution of a state cult</a:t>
            </a:r>
          </a:p>
          <a:p>
            <a:pPr marL="521208" marR="0" lvl="1" indent="-228600" algn="l" defTabSz="914400" rtl="0" eaLnBrk="1" fontAlgn="auto" latinLnBrk="0" hangingPunct="1">
              <a:lnSpc>
                <a:spcPct val="100000"/>
              </a:lnSpc>
              <a:spcBef>
                <a:spcPts val="500"/>
              </a:spcBef>
              <a:spcAft>
                <a:spcPts val="0"/>
              </a:spcAft>
              <a:buClr>
                <a:schemeClr val="accent4"/>
              </a:buClr>
              <a:buSzPct val="80000"/>
              <a:buFont typeface="Wingdings 2"/>
              <a:buChar char=""/>
              <a:tabLst/>
              <a:defRPr/>
            </a:pP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Octavian: </a:t>
            </a:r>
            <a:b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</a:br>
            <a:r>
              <a:rPr kumimoji="0" lang="en-GB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8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son of a god</a:t>
            </a:r>
          </a:p>
          <a:p>
            <a:pPr marL="64008" indent="-228600">
              <a:spcBef>
                <a:spcPts val="500"/>
              </a:spcBef>
              <a:buClr>
                <a:schemeClr val="accent4"/>
              </a:buClr>
              <a:buSzPct val="80000"/>
              <a:buFont typeface="Wingdings 2"/>
              <a:buChar char=""/>
            </a:pPr>
            <a:r>
              <a:rPr lang="en-GB" dirty="0" smtClean="0">
                <a:solidFill>
                  <a:schemeClr val="tx1">
                    <a:tint val="85000"/>
                  </a:schemeClr>
                </a:solidFill>
              </a:rPr>
              <a:t>Temple of Julius Caesar</a:t>
            </a:r>
            <a:br>
              <a:rPr lang="en-GB" dirty="0" smtClean="0">
                <a:solidFill>
                  <a:schemeClr val="tx1">
                    <a:tint val="85000"/>
                  </a:schemeClr>
                </a:solidFill>
              </a:rPr>
            </a:br>
            <a:r>
              <a:rPr lang="en-GB" dirty="0" smtClean="0">
                <a:solidFill>
                  <a:schemeClr val="tx1">
                    <a:tint val="85000"/>
                  </a:schemeClr>
                </a:solidFill>
              </a:rPr>
              <a:t>    on the forum</a:t>
            </a: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schemeClr val="tx1">
                  <a:tint val="8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http://downloads.bbc.co.uk/rmhttp/schools/primaryhistory/images/worldhistory/augustus/bronze_head_augustus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4946" b="93978" l="9761" r="89805">
                        <a14:foregroundMark x1="49241" y1="5161" x2="49241" y2="5161"/>
                        <a14:foregroundMark x1="54664" y1="93978" x2="54664" y2="93978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0131" r="17139"/>
          <a:stretch/>
        </p:blipFill>
        <p:spPr bwMode="auto">
          <a:xfrm>
            <a:off x="5796136" y="-27385"/>
            <a:ext cx="3385058" cy="54429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http://www.britishmuseum.org/images/k146949_l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8333" b="70000" l="5500" r="95167">
                        <a14:foregroundMark x1="5500" y1="47167" x2="5500" y2="47167"/>
                        <a14:foregroundMark x1="27000" y1="30500" x2="27000" y2="30500"/>
                        <a14:foregroundMark x1="26167" y1="68667" x2="26167" y2="68667"/>
                        <a14:foregroundMark x1="72000" y1="57500" x2="72000" y2="57500"/>
                        <a14:foregroundMark x1="92333" y1="54833" x2="92333" y2="54833"/>
                        <a14:foregroundMark x1="95167" y1="48833" x2="95167" y2="48833"/>
                        <a14:foregroundMark x1="76833" y1="68500" x2="76833" y2="68500"/>
                        <a14:foregroundMark x1="73833" y1="28333" x2="73833" y2="28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24915" b="24987"/>
          <a:stretch/>
        </p:blipFill>
        <p:spPr bwMode="auto">
          <a:xfrm rot="20812098">
            <a:off x="250514" y="1016424"/>
            <a:ext cx="5715000" cy="28631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0" y="4077072"/>
            <a:ext cx="309634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Mark Antony and Dionysius/Bacchus (</a:t>
            </a:r>
            <a:r>
              <a:rPr lang="en-GB" sz="1600" dirty="0" err="1" smtClean="0"/>
              <a:t>cistophorus</a:t>
            </a:r>
            <a:r>
              <a:rPr lang="en-GB" sz="1600" dirty="0" smtClean="0"/>
              <a:t>)</a:t>
            </a:r>
            <a:br>
              <a:rPr lang="en-GB" sz="1600" dirty="0" smtClean="0"/>
            </a:br>
            <a:r>
              <a:rPr lang="en-GB" sz="1600" dirty="0" smtClean="0"/>
              <a:t>(mint: </a:t>
            </a:r>
            <a:r>
              <a:rPr lang="en-GB" sz="1600" dirty="0" err="1" smtClean="0"/>
              <a:t>Ephesos</a:t>
            </a:r>
            <a:r>
              <a:rPr lang="en-GB" sz="1600" dirty="0" smtClean="0"/>
              <a:t>)</a:t>
            </a:r>
            <a:endParaRPr lang="en-GB" sz="1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4" descr="http://farm9.staticflickr.com/8342/8155988967_d2836d4837_z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backgroundRemoval t="1613" b="97097" l="2500" r="98438">
                        <a14:foregroundMark x1="7031" y1="29677" x2="7031" y2="29677"/>
                        <a14:foregroundMark x1="2656" y1="50000" x2="2656" y2="50000"/>
                        <a14:foregroundMark x1="21250" y1="94516" x2="21250" y2="94516"/>
                        <a14:foregroundMark x1="41875" y1="15484" x2="41875" y2="15484"/>
                        <a14:foregroundMark x1="44375" y1="16129" x2="44375" y2="16129"/>
                        <a14:foregroundMark x1="34844" y1="5806" x2="34844" y2="5806"/>
                        <a14:foregroundMark x1="29219" y1="1613" x2="29219" y2="1613"/>
                        <a14:foregroundMark x1="20781" y1="3871" x2="20781" y2="3871"/>
                        <a14:foregroundMark x1="9219" y1="89032" x2="9219" y2="89032"/>
                        <a14:foregroundMark x1="74375" y1="74194" x2="74375" y2="74194"/>
                        <a14:foregroundMark x1="64063" y1="40323" x2="64063" y2="40323"/>
                        <a14:foregroundMark x1="85469" y1="32258" x2="85469" y2="32258"/>
                        <a14:foregroundMark x1="84688" y1="20645" x2="84688" y2="20645"/>
                        <a14:foregroundMark x1="95000" y1="48065" x2="95000" y2="48065"/>
                        <a14:foregroundMark x1="98438" y1="56452" x2="98438" y2="56452"/>
                        <a14:foregroundMark x1="86875" y1="9355" x2="86875" y2="9355"/>
                        <a14:foregroundMark x1="83281" y1="4839" x2="83281" y2="4839"/>
                        <a14:foregroundMark x1="75625" y1="97097" x2="75625" y2="97097"/>
                        <a14:foregroundMark x1="22969" y1="4839" x2="22969" y2="4839"/>
                        <a14:foregroundMark x1="23438" y1="3226" x2="23438" y2="3226"/>
                        <a14:foregroundMark x1="16094" y1="5161" x2="16094" y2="5161"/>
                        <a14:foregroundMark x1="19375" y1="3871" x2="19375" y2="3871"/>
                        <a14:foregroundMark x1="23750" y1="3871" x2="23750" y2="3871"/>
                        <a14:foregroundMark x1="25938" y1="3871" x2="25938" y2="38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9172">
            <a:off x="2872685" y="3366159"/>
            <a:ext cx="5376300" cy="2604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Box 9"/>
          <p:cNvSpPr txBox="1"/>
          <p:nvPr/>
        </p:nvSpPr>
        <p:spPr>
          <a:xfrm>
            <a:off x="5004048" y="5982379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 / Augustus</a:t>
            </a:r>
            <a:b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Apollo</a:t>
            </a:r>
            <a:b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600" dirty="0" smtClean="0"/>
              <a:t>(here: mint Lyon)</a:t>
            </a:r>
            <a:endParaRPr lang="en-GB" sz="1600" dirty="0"/>
          </a:p>
        </p:txBody>
      </p:sp>
      <p:sp>
        <p:nvSpPr>
          <p:cNvPr id="10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9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2833" b="41306"/>
          <a:stretch/>
        </p:blipFill>
        <p:spPr>
          <a:xfrm>
            <a:off x="-36512" y="18372"/>
            <a:ext cx="8640960" cy="6828594"/>
          </a:xfrm>
          <a:prstGeom prst="rect">
            <a:avLst/>
          </a:prstGeom>
        </p:spPr>
      </p:pic>
      <p:sp>
        <p:nvSpPr>
          <p:cNvPr id="17" name="Content Placeholder 2"/>
          <p:cNvSpPr txBox="1">
            <a:spLocks/>
          </p:cNvSpPr>
          <p:nvPr/>
        </p:nvSpPr>
        <p:spPr>
          <a:xfrm>
            <a:off x="0" y="4437112"/>
            <a:ext cx="4054224" cy="2376264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5000"/>
              <a:buFont typeface="Wingdings 2"/>
              <a:buChar char="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48640" indent="-274320" algn="l" rtl="0" eaLnBrk="1" latinLnBrk="0" hangingPunct="1">
              <a:spcBef>
                <a:spcPct val="20000"/>
              </a:spcBef>
              <a:buClr>
                <a:schemeClr val="accent2"/>
              </a:buClr>
              <a:buSzPct val="70000"/>
              <a:buFont typeface="Wingdings"/>
              <a:buChar char=""/>
              <a:defRPr kumimoji="0"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822960" indent="-228600" algn="l" rtl="0" eaLnBrk="1" latinLnBrk="0" hangingPunct="1">
              <a:spcBef>
                <a:spcPct val="20000"/>
              </a:spcBef>
              <a:buClr>
                <a:schemeClr val="accent3"/>
              </a:buClr>
              <a:buSzPct val="75000"/>
              <a:buFont typeface="Wingdings 2"/>
              <a:buChar char="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097280" indent="-228600" algn="l" rtl="0" eaLnBrk="1" latinLnBrk="0" hangingPunct="1">
              <a:spcBef>
                <a:spcPct val="20000"/>
              </a:spcBef>
              <a:buClr>
                <a:schemeClr val="accent4"/>
              </a:buClr>
              <a:buSzPct val="70000"/>
              <a:buFont typeface="Wingdings"/>
              <a:buChar char=""/>
              <a:defRPr kumimoji="0"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ct val="20000"/>
              </a:spcBef>
              <a:buClr>
                <a:schemeClr val="accent5"/>
              </a:buClr>
              <a:buFontTx/>
              <a:buChar char="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45920" indent="-182880" algn="l" rtl="0" eaLnBrk="1" latinLnBrk="0" hangingPunct="1">
              <a:spcBef>
                <a:spcPct val="20000"/>
              </a:spcBef>
              <a:buClr>
                <a:schemeClr val="accent6"/>
              </a:buClr>
              <a:buSzPct val="80000"/>
              <a:buFont typeface="Wingdings 2"/>
              <a:buChar char="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90000"/>
              <a:buChar char="•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03120" indent="-182880" algn="l" rtl="0" eaLnBrk="1" latinLnBrk="0" hangingPunct="1">
              <a:spcBef>
                <a:spcPct val="20000"/>
              </a:spcBef>
              <a:buClr>
                <a:schemeClr val="accent4">
                  <a:shade val="75000"/>
                </a:schemeClr>
              </a:buClr>
              <a:buChar char="•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rtl="0" eaLnBrk="1" latinLnBrk="0" hangingPunct="1">
              <a:spcBef>
                <a:spcPct val="20000"/>
              </a:spcBef>
              <a:buClr>
                <a:schemeClr val="accent2">
                  <a:shade val="75000"/>
                </a:schemeClr>
              </a:buClr>
              <a:buSzPct val="90000"/>
              <a:buChar char="•"/>
              <a:defRPr kumimoji="0" sz="1400" kern="1200" cap="all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dirty="0" smtClean="0"/>
              <a:t>House of Augustus</a:t>
            </a:r>
            <a:br>
              <a:rPr lang="en-GB" sz="1400" dirty="0" smtClean="0"/>
            </a:br>
            <a:r>
              <a:rPr lang="en-GB" sz="1400" dirty="0" smtClean="0"/>
              <a:t>on the Palatine</a:t>
            </a:r>
          </a:p>
          <a:p>
            <a:r>
              <a:rPr lang="en-GB" sz="1400" dirty="0" smtClean="0"/>
              <a:t>27 B.C.: honours for Augustus at his house</a:t>
            </a:r>
          </a:p>
          <a:p>
            <a:r>
              <a:rPr lang="en-GB" sz="1400" dirty="0" smtClean="0"/>
              <a:t>Augustus melts down statues in his honour and turns them into tripods for Apollo</a:t>
            </a:r>
          </a:p>
          <a:p>
            <a:r>
              <a:rPr lang="en-GB" sz="1400" dirty="0" smtClean="0"/>
              <a:t>Apollo: Augustus’ patron god</a:t>
            </a:r>
          </a:p>
          <a:p>
            <a:r>
              <a:rPr lang="en-GB" sz="1400" dirty="0" smtClean="0"/>
              <a:t>House and Apollo temple merge…</a:t>
            </a:r>
          </a:p>
          <a:p>
            <a:r>
              <a:rPr lang="en-GB" sz="1400" dirty="0" smtClean="0"/>
              <a:t>Temple of Apollo dedicated 9</a:t>
            </a:r>
            <a:r>
              <a:rPr lang="en-GB" sz="1400" baseline="30000" dirty="0" smtClean="0"/>
              <a:t>th</a:t>
            </a:r>
            <a:r>
              <a:rPr lang="en-GB" sz="1400" dirty="0" smtClean="0"/>
              <a:t> Oct 28 B.C.</a:t>
            </a:r>
          </a:p>
          <a:p>
            <a:r>
              <a:rPr lang="en-GB" sz="1400" dirty="0" smtClean="0"/>
              <a:t>Centre of the </a:t>
            </a:r>
            <a:r>
              <a:rPr lang="en-GB" sz="1400" i="1" dirty="0" err="1" smtClean="0"/>
              <a:t>ludi</a:t>
            </a:r>
            <a:r>
              <a:rPr lang="en-GB" sz="1400" i="1" dirty="0" smtClean="0"/>
              <a:t> </a:t>
            </a:r>
            <a:r>
              <a:rPr lang="en-GB" sz="1400" i="1" dirty="0" err="1" smtClean="0"/>
              <a:t>saeculares</a:t>
            </a:r>
            <a:r>
              <a:rPr lang="en-GB" sz="1400" i="1" dirty="0" smtClean="0"/>
              <a:t> </a:t>
            </a:r>
            <a:r>
              <a:rPr lang="en-GB" sz="1400" dirty="0" smtClean="0"/>
              <a:t>in 17 B.C.</a:t>
            </a:r>
            <a:endParaRPr lang="en-GB" sz="1400" dirty="0"/>
          </a:p>
        </p:txBody>
      </p:sp>
      <p:pic>
        <p:nvPicPr>
          <p:cNvPr id="20" name="Inhaltsplatzhalter 3"/>
          <p:cNvPicPr>
            <a:picLocks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20000" contrast="-40000"/>
                    </a14:imgEffect>
                  </a14:imgLayer>
                </a14:imgProps>
              </a:ext>
            </a:extLst>
          </a:blip>
          <a:srcRect r="11475"/>
          <a:stretch>
            <a:fillRect/>
          </a:stretch>
        </p:blipFill>
        <p:spPr bwMode="auto">
          <a:xfrm>
            <a:off x="4716016" y="116632"/>
            <a:ext cx="3888432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" name="Picture 4" descr="http://farm9.staticflickr.com/8342/8155988967_d2836d4837_z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1613" b="97097" l="2500" r="98438">
                        <a14:foregroundMark x1="7031" y1="29677" x2="7031" y2="29677"/>
                        <a14:foregroundMark x1="2656" y1="50000" x2="2656" y2="50000"/>
                        <a14:foregroundMark x1="21250" y1="94516" x2="21250" y2="94516"/>
                        <a14:foregroundMark x1="41875" y1="15484" x2="41875" y2="15484"/>
                        <a14:foregroundMark x1="44375" y1="16129" x2="44375" y2="16129"/>
                        <a14:foregroundMark x1="34844" y1="5806" x2="34844" y2="5806"/>
                        <a14:foregroundMark x1="29219" y1="1613" x2="29219" y2="1613"/>
                        <a14:foregroundMark x1="20781" y1="3871" x2="20781" y2="3871"/>
                        <a14:foregroundMark x1="9219" y1="89032" x2="9219" y2="89032"/>
                        <a14:foregroundMark x1="74375" y1="74194" x2="74375" y2="74194"/>
                        <a14:foregroundMark x1="64063" y1="40323" x2="64063" y2="40323"/>
                        <a14:foregroundMark x1="85469" y1="32258" x2="85469" y2="32258"/>
                        <a14:foregroundMark x1="84688" y1="20645" x2="84688" y2="20645"/>
                        <a14:foregroundMark x1="95000" y1="48065" x2="95000" y2="48065"/>
                        <a14:foregroundMark x1="98438" y1="56452" x2="98438" y2="56452"/>
                        <a14:foregroundMark x1="86875" y1="9355" x2="86875" y2="9355"/>
                        <a14:foregroundMark x1="83281" y1="4839" x2="83281" y2="4839"/>
                        <a14:foregroundMark x1="75625" y1="97097" x2="75625" y2="97097"/>
                        <a14:foregroundMark x1="22969" y1="4839" x2="22969" y2="4839"/>
                        <a14:foregroundMark x1="23438" y1="3226" x2="23438" y2="3226"/>
                        <a14:foregroundMark x1="16094" y1="5161" x2="16094" y2="5161"/>
                        <a14:foregroundMark x1="19375" y1="3871" x2="19375" y2="3871"/>
                        <a14:foregroundMark x1="23750" y1="3871" x2="23750" y2="3871"/>
                        <a14:foregroundMark x1="25938" y1="3871" x2="25938" y2="387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9172">
            <a:off x="2872685" y="3366159"/>
            <a:ext cx="5376300" cy="26041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Box 9"/>
          <p:cNvSpPr txBox="1"/>
          <p:nvPr/>
        </p:nvSpPr>
        <p:spPr>
          <a:xfrm>
            <a:off x="5004048" y="5982379"/>
            <a:ext cx="30963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Octavian / Augustus</a:t>
            </a:r>
            <a:b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Apollo</a:t>
            </a:r>
            <a:br>
              <a:rPr lang="en-GB" sz="1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600" dirty="0" smtClean="0"/>
              <a:t>(here: mint Lyon)</a:t>
            </a:r>
            <a:endParaRPr lang="en-GB" sz="1600" dirty="0"/>
          </a:p>
        </p:txBody>
      </p:sp>
      <p:sp>
        <p:nvSpPr>
          <p:cNvPr id="2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nodeType="after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25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  <p:pic>
        <p:nvPicPr>
          <p:cNvPr id="4" name="Picture 2" descr="http://ldmart315.edublogs.org/files/2011/09/chimage.php-19awlxc-923x102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516" b="99902" l="3792" r="93608">
                        <a14:foregroundMark x1="3792" y1="5469" x2="3792" y2="5469"/>
                        <a14:foregroundMark x1="69339" y1="3613" x2="69339" y2="3613"/>
                        <a14:foregroundMark x1="61755" y1="6445" x2="61755" y2="6445"/>
                        <a14:foregroundMark x1="59588" y1="6934" x2="59588" y2="6934"/>
                        <a14:foregroundMark x1="58613" y1="8594" x2="58613" y2="8594"/>
                        <a14:foregroundMark x1="58288" y1="10742" x2="58288" y2="10742"/>
                        <a14:foregroundMark x1="58288" y1="12598" x2="58288" y2="12598"/>
                        <a14:foregroundMark x1="61430" y1="12598" x2="61430" y2="12598"/>
                        <a14:foregroundMark x1="62297" y1="4785" x2="62297" y2="4785"/>
                        <a14:foregroundMark x1="93824" y1="55566" x2="93824" y2="55566"/>
                        <a14:foregroundMark x1="72806" y1="95801" x2="72806" y2="95801"/>
                        <a14:foregroundMark x1="73348" y1="99902" x2="73348" y2="99902"/>
                        <a14:foregroundMark x1="56230" y1="98438" x2="56230" y2="98438"/>
                        <a14:foregroundMark x1="87757" y1="37891" x2="87757" y2="37891"/>
                        <a14:foregroundMark x1="87757" y1="33887" x2="87757" y2="33887"/>
                        <a14:foregroundMark x1="90466" y1="20508" x2="90466" y2="20508"/>
                        <a14:foregroundMark x1="90466" y1="24121" x2="90466" y2="24121"/>
                        <a14:foregroundMark x1="89924" y1="29297" x2="89924" y2="29297"/>
                        <a14:foregroundMark x1="91441" y1="15527" x2="91441" y2="15527"/>
                        <a14:foregroundMark x1="84074" y1="67676" x2="84074" y2="67676"/>
                        <a14:foregroundMark x1="88624" y1="32617" x2="88624" y2="32617"/>
                        <a14:foregroundMark x1="88841" y1="30762" x2="88841" y2="3076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9027" y="188640"/>
            <a:ext cx="6061285" cy="6696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Content Placeholder 2"/>
          <p:cNvSpPr>
            <a:spLocks noGrp="1"/>
          </p:cNvSpPr>
          <p:nvPr>
            <p:ph sz="quarter" idx="1"/>
          </p:nvPr>
        </p:nvSpPr>
        <p:spPr>
          <a:xfrm>
            <a:off x="-36512" y="2564904"/>
            <a:ext cx="4032448" cy="4176464"/>
          </a:xfrm>
        </p:spPr>
        <p:txBody>
          <a:bodyPr>
            <a:normAutofit fontScale="77500" lnSpcReduction="20000"/>
          </a:bodyPr>
          <a:lstStyle/>
          <a:p>
            <a:r>
              <a:rPr lang="en-GB" sz="2400" dirty="0" smtClean="0"/>
              <a:t>Augustus of Prima </a:t>
            </a:r>
            <a:r>
              <a:rPr lang="en-GB" sz="2400" dirty="0" err="1" smtClean="0"/>
              <a:t>Porta</a:t>
            </a:r>
            <a:endParaRPr lang="en-GB" sz="2400" dirty="0" smtClean="0"/>
          </a:p>
          <a:p>
            <a:r>
              <a:rPr lang="en-GB" sz="2400" dirty="0" smtClean="0"/>
              <a:t>date: probably 20 B.C.,</a:t>
            </a:r>
            <a:br>
              <a:rPr lang="en-GB" sz="2400" dirty="0" smtClean="0"/>
            </a:br>
            <a:r>
              <a:rPr lang="en-GB" sz="2400" dirty="0" smtClean="0"/>
              <a:t>voted by the Senate</a:t>
            </a:r>
          </a:p>
          <a:p>
            <a:r>
              <a:rPr lang="en-GB" sz="2400" dirty="0" smtClean="0"/>
              <a:t>idealised image</a:t>
            </a:r>
          </a:p>
          <a:p>
            <a:r>
              <a:rPr lang="en-GB" sz="2400" dirty="0" smtClean="0"/>
              <a:t>Augustus as </a:t>
            </a:r>
            <a:r>
              <a:rPr lang="en-GB" sz="2400" i="1" dirty="0" smtClean="0"/>
              <a:t>imperator,</a:t>
            </a:r>
            <a:br>
              <a:rPr lang="en-GB" sz="2400" i="1" dirty="0" smtClean="0"/>
            </a:br>
            <a:r>
              <a:rPr lang="en-GB" sz="2400" dirty="0" smtClean="0"/>
              <a:t>as ‘commander-in-chief’ of the army</a:t>
            </a:r>
          </a:p>
          <a:p>
            <a:r>
              <a:rPr lang="en-GB" sz="2400" dirty="0" smtClean="0"/>
              <a:t>armoured cuirass:</a:t>
            </a:r>
          </a:p>
          <a:p>
            <a:pPr lvl="1"/>
            <a:r>
              <a:rPr lang="en-GB" sz="1900" dirty="0" smtClean="0">
                <a:solidFill>
                  <a:srgbClr val="0070C0"/>
                </a:solidFill>
              </a:rPr>
              <a:t>Mars</a:t>
            </a:r>
          </a:p>
          <a:p>
            <a:pPr lvl="1"/>
            <a:r>
              <a:rPr lang="en-GB" sz="1900" dirty="0" smtClean="0">
                <a:solidFill>
                  <a:srgbClr val="0070C0"/>
                </a:solidFill>
              </a:rPr>
              <a:t>chariot of Sun</a:t>
            </a:r>
          </a:p>
          <a:p>
            <a:pPr lvl="1"/>
            <a:r>
              <a:rPr lang="en-GB" sz="1900" dirty="0" smtClean="0">
                <a:solidFill>
                  <a:srgbClr val="0070C0"/>
                </a:solidFill>
              </a:rPr>
              <a:t>Hispania, Gaul, Germania, Parthia</a:t>
            </a:r>
          </a:p>
          <a:p>
            <a:pPr lvl="1"/>
            <a:r>
              <a:rPr lang="en-GB" sz="1900" dirty="0" err="1" smtClean="0">
                <a:solidFill>
                  <a:srgbClr val="0070C0"/>
                </a:solidFill>
              </a:rPr>
              <a:t>Cupid</a:t>
            </a:r>
            <a:r>
              <a:rPr lang="en-GB" sz="1900" dirty="0" err="1" smtClean="0">
                <a:solidFill>
                  <a:srgbClr val="0070C0"/>
                </a:solidFill>
                <a:sym typeface="Wingdings" panose="05000000000000000000" pitchFamily="2" charset="2"/>
              </a:rPr>
              <a:t>Venus</a:t>
            </a:r>
            <a:r>
              <a:rPr lang="en-GB" sz="1900" dirty="0" smtClean="0">
                <a:solidFill>
                  <a:srgbClr val="0070C0"/>
                </a:solidFill>
                <a:sym typeface="Wingdings" panose="05000000000000000000" pitchFamily="2" charset="2"/>
              </a:rPr>
              <a:t>: gens Iulia</a:t>
            </a:r>
            <a:endParaRPr lang="en-GB" sz="1900" dirty="0" smtClean="0">
              <a:solidFill>
                <a:srgbClr val="0070C0"/>
              </a:solidFill>
            </a:endParaRPr>
          </a:p>
          <a:p>
            <a:pPr lvl="1"/>
            <a:endParaRPr lang="en-GB" sz="1900" dirty="0" smtClean="0">
              <a:solidFill>
                <a:srgbClr val="0070C0"/>
              </a:solidFill>
            </a:endParaRPr>
          </a:p>
          <a:p>
            <a:endParaRPr lang="en-GB" sz="2400" i="1" dirty="0" smtClean="0"/>
          </a:p>
          <a:p>
            <a:r>
              <a:rPr lang="en-GB" sz="2400" dirty="0" smtClean="0"/>
              <a:t>today Vatican Museums</a:t>
            </a:r>
            <a:endParaRPr lang="en-GB" sz="2400" dirty="0"/>
          </a:p>
        </p:txBody>
      </p:sp>
      <p:pic>
        <p:nvPicPr>
          <p:cNvPr id="7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2" descr="http://employees.oneonta.edu/farberas/arth/Images/109images/Roman/augustus/gemma_augustus.jpg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DCDFEE"/>
              </a:clrFrom>
              <a:clrTo>
                <a:srgbClr val="DCDFEE">
                  <a:alpha val="0"/>
                </a:srgbClr>
              </a:clrTo>
            </a:clrChange>
          </a:blip>
          <a:srcRect t="6360"/>
          <a:stretch>
            <a:fillRect/>
          </a:stretch>
        </p:blipFill>
        <p:spPr bwMode="auto">
          <a:xfrm>
            <a:off x="35496" y="1404386"/>
            <a:ext cx="6408712" cy="5453614"/>
          </a:xfrm>
          <a:prstGeom prst="rect">
            <a:avLst/>
          </a:prstGeom>
          <a:noFill/>
        </p:spPr>
      </p:pic>
      <p:pic>
        <p:nvPicPr>
          <p:cNvPr id="6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0" y="1628800"/>
            <a:ext cx="6804248" cy="5229200"/>
          </a:xfrm>
        </p:spPr>
        <p:txBody>
          <a:bodyPr>
            <a:noAutofit/>
          </a:bodyPr>
          <a:lstStyle/>
          <a:p>
            <a:r>
              <a:rPr lang="de-DE" sz="1600" dirty="0" smtClean="0">
                <a:solidFill>
                  <a:srgbClr val="C00000"/>
                </a:solidFill>
              </a:rPr>
              <a:t>1. </a:t>
            </a:r>
            <a:r>
              <a:rPr lang="de-DE" sz="1600" dirty="0" err="1" smtClean="0">
                <a:solidFill>
                  <a:srgbClr val="C00000"/>
                </a:solidFill>
              </a:rPr>
              <a:t>Suet</a:t>
            </a:r>
            <a:r>
              <a:rPr lang="de-DE" sz="1600" dirty="0" smtClean="0">
                <a:solidFill>
                  <a:srgbClr val="C00000"/>
                </a:solidFill>
              </a:rPr>
              <a:t>., Aug. 52: He </a:t>
            </a:r>
            <a:r>
              <a:rPr lang="de-DE" sz="1600" dirty="0" err="1" smtClean="0">
                <a:solidFill>
                  <a:srgbClr val="C00000"/>
                </a:solidFill>
              </a:rPr>
              <a:t>accepted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no</a:t>
            </a:r>
            <a:r>
              <a:rPr lang="de-DE" sz="1600" dirty="0" smtClean="0">
                <a:solidFill>
                  <a:srgbClr val="C00000"/>
                </a:solidFill>
              </a:rPr>
              <a:t> temple in </a:t>
            </a:r>
            <a:r>
              <a:rPr lang="de-DE" sz="1600" dirty="0" err="1" smtClean="0">
                <a:solidFill>
                  <a:srgbClr val="C00000"/>
                </a:solidFill>
              </a:rPr>
              <a:t>any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province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unless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dedicated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together</a:t>
            </a:r>
            <a:r>
              <a:rPr lang="de-DE" sz="1600" dirty="0" smtClean="0">
                <a:solidFill>
                  <a:srgbClr val="C00000"/>
                </a:solidFill>
              </a:rPr>
              <a:t> in </a:t>
            </a:r>
            <a:r>
              <a:rPr lang="de-DE" sz="1600" dirty="0" err="1" smtClean="0">
                <a:solidFill>
                  <a:srgbClr val="C00000"/>
                </a:solidFill>
              </a:rPr>
              <a:t>his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name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and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of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the</a:t>
            </a:r>
            <a:r>
              <a:rPr lang="de-DE" sz="1600" dirty="0" smtClean="0">
                <a:solidFill>
                  <a:srgbClr val="C00000"/>
                </a:solidFill>
              </a:rPr>
              <a:t> (</a:t>
            </a:r>
            <a:r>
              <a:rPr lang="de-DE" sz="1600" dirty="0" err="1" smtClean="0">
                <a:solidFill>
                  <a:srgbClr val="C00000"/>
                </a:solidFill>
              </a:rPr>
              <a:t>goddess</a:t>
            </a:r>
            <a:r>
              <a:rPr lang="de-DE" sz="1600" dirty="0" smtClean="0">
                <a:solidFill>
                  <a:srgbClr val="C00000"/>
                </a:solidFill>
              </a:rPr>
              <a:t>) Roma. </a:t>
            </a:r>
            <a:endParaRPr lang="en-GB" sz="1600" dirty="0" smtClean="0">
              <a:solidFill>
                <a:srgbClr val="C00000"/>
              </a:solidFill>
            </a:endParaRPr>
          </a:p>
          <a:p>
            <a:r>
              <a:rPr lang="de-DE" sz="1600" dirty="0" smtClean="0">
                <a:solidFill>
                  <a:srgbClr val="C00000"/>
                </a:solidFill>
              </a:rPr>
              <a:t>2. </a:t>
            </a:r>
            <a:r>
              <a:rPr lang="de-DE" sz="1600" dirty="0" err="1" smtClean="0">
                <a:solidFill>
                  <a:srgbClr val="C00000"/>
                </a:solidFill>
              </a:rPr>
              <a:t>Tac</a:t>
            </a:r>
            <a:r>
              <a:rPr lang="de-DE" sz="1600" dirty="0" smtClean="0">
                <a:solidFill>
                  <a:srgbClr val="C00000"/>
                </a:solidFill>
              </a:rPr>
              <a:t>., </a:t>
            </a:r>
            <a:r>
              <a:rPr lang="de-DE" sz="1600" dirty="0" err="1" smtClean="0">
                <a:solidFill>
                  <a:srgbClr val="C00000"/>
                </a:solidFill>
              </a:rPr>
              <a:t>ann</a:t>
            </a:r>
            <a:r>
              <a:rPr lang="de-DE" sz="1600" dirty="0" smtClean="0">
                <a:solidFill>
                  <a:srgbClr val="C00000"/>
                </a:solidFill>
              </a:rPr>
              <a:t>. 1.10.6:</a:t>
            </a:r>
            <a:br>
              <a:rPr lang="de-DE" sz="1600" dirty="0" smtClean="0">
                <a:solidFill>
                  <a:srgbClr val="C00000"/>
                </a:solidFill>
              </a:rPr>
            </a:br>
            <a:r>
              <a:rPr lang="de-DE" sz="1600" dirty="0" smtClean="0">
                <a:solidFill>
                  <a:srgbClr val="C00000"/>
                </a:solidFill>
              </a:rPr>
              <a:t>He </a:t>
            </a:r>
            <a:r>
              <a:rPr lang="de-DE" sz="1600" dirty="0" err="1" smtClean="0">
                <a:solidFill>
                  <a:srgbClr val="C00000"/>
                </a:solidFill>
              </a:rPr>
              <a:t>has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left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no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honours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for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the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gods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since</a:t>
            </a:r>
            <a:r>
              <a:rPr lang="de-DE" sz="1600" dirty="0" smtClean="0">
                <a:solidFill>
                  <a:srgbClr val="C00000"/>
                </a:solidFill>
              </a:rPr>
              <a:t> he </a:t>
            </a:r>
            <a:r>
              <a:rPr lang="de-DE" sz="1600" dirty="0" err="1" smtClean="0">
                <a:solidFill>
                  <a:srgbClr val="C00000"/>
                </a:solidFill>
              </a:rPr>
              <a:t>himself</a:t>
            </a:r>
            <a:r>
              <a:rPr lang="de-DE" sz="1600" dirty="0" smtClean="0">
                <a:solidFill>
                  <a:srgbClr val="C00000"/>
                </a:solidFill>
              </a:rPr>
              <a:t> was </a:t>
            </a:r>
            <a:r>
              <a:rPr lang="de-DE" sz="1600" dirty="0" err="1" smtClean="0">
                <a:solidFill>
                  <a:srgbClr val="C00000"/>
                </a:solidFill>
              </a:rPr>
              <a:t>worshipped</a:t>
            </a:r>
            <a:r>
              <a:rPr lang="de-DE" sz="1600" dirty="0" smtClean="0">
                <a:solidFill>
                  <a:srgbClr val="C00000"/>
                </a:solidFill>
              </a:rPr>
              <a:t> in </a:t>
            </a:r>
            <a:r>
              <a:rPr lang="de-DE" sz="1600" dirty="0" err="1" smtClean="0">
                <a:solidFill>
                  <a:srgbClr val="C00000"/>
                </a:solidFill>
              </a:rPr>
              <a:t>temples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and</a:t>
            </a:r>
            <a:r>
              <a:rPr lang="de-DE" sz="1600" dirty="0" smtClean="0">
                <a:solidFill>
                  <a:srgbClr val="C00000"/>
                </a:solidFill>
              </a:rPr>
              <a:t> in </a:t>
            </a:r>
            <a:r>
              <a:rPr lang="de-DE" sz="1600" dirty="0" err="1" smtClean="0">
                <a:solidFill>
                  <a:srgbClr val="C00000"/>
                </a:solidFill>
              </a:rPr>
              <a:t>images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by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his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own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priests</a:t>
            </a:r>
            <a:r>
              <a:rPr lang="de-DE" sz="1600" dirty="0" smtClean="0">
                <a:solidFill>
                  <a:srgbClr val="C00000"/>
                </a:solidFill>
              </a:rPr>
              <a:t>.</a:t>
            </a:r>
          </a:p>
          <a:p>
            <a:r>
              <a:rPr lang="de-DE" sz="1600" dirty="0" smtClean="0">
                <a:solidFill>
                  <a:srgbClr val="C00000"/>
                </a:solidFill>
              </a:rPr>
              <a:t>3. </a:t>
            </a:r>
            <a:r>
              <a:rPr lang="de-DE" sz="1600" dirty="0" err="1" smtClean="0">
                <a:solidFill>
                  <a:srgbClr val="C00000"/>
                </a:solidFill>
              </a:rPr>
              <a:t>Aur</a:t>
            </a:r>
            <a:r>
              <a:rPr lang="de-DE" sz="1600" dirty="0" smtClean="0">
                <a:solidFill>
                  <a:srgbClr val="C00000"/>
                </a:solidFill>
              </a:rPr>
              <a:t>. </a:t>
            </a:r>
            <a:r>
              <a:rPr lang="de-DE" sz="1600" dirty="0" err="1" smtClean="0">
                <a:solidFill>
                  <a:srgbClr val="C00000"/>
                </a:solidFill>
              </a:rPr>
              <a:t>Vict</a:t>
            </a:r>
            <a:r>
              <a:rPr lang="de-DE" sz="1600" dirty="0" smtClean="0">
                <a:solidFill>
                  <a:srgbClr val="C00000"/>
                </a:solidFill>
              </a:rPr>
              <a:t>. </a:t>
            </a:r>
            <a:r>
              <a:rPr lang="de-DE" sz="1600" i="1" dirty="0" err="1" smtClean="0">
                <a:solidFill>
                  <a:srgbClr val="C00000"/>
                </a:solidFill>
              </a:rPr>
              <a:t>Caes</a:t>
            </a:r>
            <a:r>
              <a:rPr lang="de-DE" sz="1600" dirty="0" smtClean="0">
                <a:solidFill>
                  <a:srgbClr val="C00000"/>
                </a:solidFill>
              </a:rPr>
              <a:t>. 1.6:</a:t>
            </a:r>
            <a:br>
              <a:rPr lang="de-DE" sz="1600" dirty="0" smtClean="0">
                <a:solidFill>
                  <a:srgbClr val="C00000"/>
                </a:solidFill>
              </a:rPr>
            </a:br>
            <a:r>
              <a:rPr lang="de-DE" sz="1600" dirty="0" err="1" smtClean="0">
                <a:solidFill>
                  <a:srgbClr val="C00000"/>
                </a:solidFill>
              </a:rPr>
              <a:t>And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therefore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temples</a:t>
            </a:r>
            <a:r>
              <a:rPr lang="de-DE" sz="1600" dirty="0" smtClean="0">
                <a:solidFill>
                  <a:srgbClr val="C00000"/>
                </a:solidFill>
              </a:rPr>
              <a:t>, </a:t>
            </a:r>
            <a:r>
              <a:rPr lang="de-DE" sz="1600" dirty="0" err="1" smtClean="0">
                <a:solidFill>
                  <a:srgbClr val="C00000"/>
                </a:solidFill>
              </a:rPr>
              <a:t>priests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and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priestly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colleges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were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dedicated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to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him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as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god</a:t>
            </a:r>
            <a:r>
              <a:rPr lang="de-DE" sz="1600" dirty="0" smtClean="0">
                <a:solidFill>
                  <a:srgbClr val="C00000"/>
                </a:solidFill>
              </a:rPr>
              <a:t> in </a:t>
            </a:r>
            <a:r>
              <a:rPr lang="de-DE" sz="1600" dirty="0" err="1" smtClean="0">
                <a:solidFill>
                  <a:srgbClr val="C00000"/>
                </a:solidFill>
              </a:rPr>
              <a:t>important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cities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during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his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lifetime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and</a:t>
            </a:r>
            <a:r>
              <a:rPr lang="de-DE" sz="1600" dirty="0" smtClean="0">
                <a:solidFill>
                  <a:srgbClr val="C00000"/>
                </a:solidFill>
              </a:rPr>
              <a:t> after </a:t>
            </a:r>
            <a:r>
              <a:rPr lang="de-DE" sz="1600" dirty="0" err="1" smtClean="0">
                <a:solidFill>
                  <a:srgbClr val="C00000"/>
                </a:solidFill>
              </a:rPr>
              <a:t>his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death</a:t>
            </a:r>
            <a:r>
              <a:rPr lang="de-DE" sz="1600" dirty="0" smtClean="0">
                <a:solidFill>
                  <a:srgbClr val="C00000"/>
                </a:solidFill>
              </a:rPr>
              <a:t>.</a:t>
            </a:r>
          </a:p>
          <a:p>
            <a:r>
              <a:rPr lang="de-DE" sz="1600" dirty="0" smtClean="0">
                <a:solidFill>
                  <a:srgbClr val="C00000"/>
                </a:solidFill>
              </a:rPr>
              <a:t>4. Cass. </a:t>
            </a:r>
            <a:r>
              <a:rPr lang="de-DE" sz="1600" dirty="0" err="1" smtClean="0">
                <a:solidFill>
                  <a:srgbClr val="C00000"/>
                </a:solidFill>
              </a:rPr>
              <a:t>Dio</a:t>
            </a:r>
            <a:r>
              <a:rPr lang="de-DE" sz="1600" dirty="0" smtClean="0">
                <a:solidFill>
                  <a:srgbClr val="C00000"/>
                </a:solidFill>
              </a:rPr>
              <a:t> 51.19.7:</a:t>
            </a:r>
            <a:br>
              <a:rPr lang="de-DE" sz="1600" dirty="0" smtClean="0">
                <a:solidFill>
                  <a:srgbClr val="C00000"/>
                </a:solidFill>
              </a:rPr>
            </a:br>
            <a:r>
              <a:rPr lang="de-DE" sz="1600" dirty="0" err="1" smtClean="0">
                <a:solidFill>
                  <a:srgbClr val="C00000"/>
                </a:solidFill>
              </a:rPr>
              <a:t>It</a:t>
            </a:r>
            <a:r>
              <a:rPr lang="de-DE" sz="1600" dirty="0" smtClean="0">
                <a:solidFill>
                  <a:srgbClr val="C00000"/>
                </a:solidFill>
              </a:rPr>
              <a:t> was </a:t>
            </a:r>
            <a:r>
              <a:rPr lang="de-DE" sz="1600" dirty="0" err="1" smtClean="0">
                <a:solidFill>
                  <a:srgbClr val="C00000"/>
                </a:solidFill>
              </a:rPr>
              <a:t>ordered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to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give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him</a:t>
            </a:r>
            <a:r>
              <a:rPr lang="de-DE" sz="1600" dirty="0" smtClean="0">
                <a:solidFill>
                  <a:srgbClr val="C00000"/>
                </a:solidFill>
              </a:rPr>
              <a:t> a </a:t>
            </a:r>
            <a:r>
              <a:rPr lang="de-DE" sz="1600" dirty="0" err="1" smtClean="0">
                <a:solidFill>
                  <a:srgbClr val="C00000"/>
                </a:solidFill>
              </a:rPr>
              <a:t>drink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offering</a:t>
            </a:r>
            <a:r>
              <a:rPr lang="de-DE" sz="1600" dirty="0" smtClean="0">
                <a:solidFill>
                  <a:srgbClr val="C00000"/>
                </a:solidFill>
              </a:rPr>
              <a:t> (</a:t>
            </a:r>
            <a:r>
              <a:rPr lang="de-DE" sz="1600" dirty="0" err="1" smtClean="0">
                <a:solidFill>
                  <a:srgbClr val="C00000"/>
                </a:solidFill>
              </a:rPr>
              <a:t>libation</a:t>
            </a:r>
            <a:r>
              <a:rPr lang="de-DE" sz="1600" dirty="0" smtClean="0">
                <a:solidFill>
                  <a:srgbClr val="C00000"/>
                </a:solidFill>
              </a:rPr>
              <a:t>) </a:t>
            </a:r>
            <a:r>
              <a:rPr lang="de-DE" sz="1600" dirty="0" err="1" smtClean="0">
                <a:solidFill>
                  <a:srgbClr val="C00000"/>
                </a:solidFill>
              </a:rPr>
              <a:t>at</a:t>
            </a:r>
            <a:r>
              <a:rPr lang="de-DE" sz="1600" dirty="0" smtClean="0">
                <a:solidFill>
                  <a:srgbClr val="C00000"/>
                </a:solidFill>
              </a:rPr>
              <a:t> all </a:t>
            </a:r>
            <a:r>
              <a:rPr lang="de-DE" sz="1600" dirty="0" err="1" smtClean="0">
                <a:solidFill>
                  <a:srgbClr val="C00000"/>
                </a:solidFill>
              </a:rPr>
              <a:t>dinners</a:t>
            </a:r>
            <a:r>
              <a:rPr lang="de-DE" sz="1600" dirty="0" smtClean="0">
                <a:solidFill>
                  <a:srgbClr val="C00000"/>
                </a:solidFill>
              </a:rPr>
              <a:t>, not </a:t>
            </a:r>
            <a:r>
              <a:rPr lang="de-DE" sz="1600" dirty="0" err="1" smtClean="0">
                <a:solidFill>
                  <a:srgbClr val="C00000"/>
                </a:solidFill>
              </a:rPr>
              <a:t>only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the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public</a:t>
            </a:r>
            <a:r>
              <a:rPr lang="de-DE" sz="1600" dirty="0" smtClean="0">
                <a:solidFill>
                  <a:srgbClr val="C00000"/>
                </a:solidFill>
              </a:rPr>
              <a:t>, but also </a:t>
            </a:r>
            <a:r>
              <a:rPr lang="de-DE" sz="1600" dirty="0" err="1" smtClean="0">
                <a:solidFill>
                  <a:srgbClr val="C00000"/>
                </a:solidFill>
              </a:rPr>
              <a:t>the</a:t>
            </a:r>
            <a:r>
              <a:rPr lang="de-DE" sz="1600" dirty="0" smtClean="0">
                <a:solidFill>
                  <a:srgbClr val="C00000"/>
                </a:solidFill>
              </a:rPr>
              <a:t> private </a:t>
            </a:r>
            <a:r>
              <a:rPr lang="de-DE" sz="1600" dirty="0" err="1" smtClean="0">
                <a:solidFill>
                  <a:srgbClr val="C00000"/>
                </a:solidFill>
              </a:rPr>
              <a:t>ones</a:t>
            </a:r>
            <a:r>
              <a:rPr lang="de-DE" sz="1600" dirty="0" smtClean="0">
                <a:solidFill>
                  <a:srgbClr val="C00000"/>
                </a:solidFill>
              </a:rPr>
              <a:t>.</a:t>
            </a:r>
          </a:p>
          <a:p>
            <a:r>
              <a:rPr lang="de-DE" sz="1600" dirty="0" smtClean="0">
                <a:solidFill>
                  <a:srgbClr val="C00000"/>
                </a:solidFill>
              </a:rPr>
              <a:t>5. </a:t>
            </a:r>
            <a:r>
              <a:rPr lang="de-DE" sz="1600" dirty="0" err="1" smtClean="0">
                <a:solidFill>
                  <a:srgbClr val="C00000"/>
                </a:solidFill>
              </a:rPr>
              <a:t>Ov</a:t>
            </a:r>
            <a:r>
              <a:rPr lang="de-DE" sz="1600" dirty="0" smtClean="0">
                <a:solidFill>
                  <a:srgbClr val="C00000"/>
                </a:solidFill>
              </a:rPr>
              <a:t>., trist. 4, 4, 19-20:</a:t>
            </a:r>
            <a:br>
              <a:rPr lang="de-DE" sz="1600" dirty="0" smtClean="0">
                <a:solidFill>
                  <a:srgbClr val="C00000"/>
                </a:solidFill>
              </a:rPr>
            </a:br>
            <a:r>
              <a:rPr lang="de-DE" sz="1600" dirty="0" err="1" smtClean="0">
                <a:solidFill>
                  <a:srgbClr val="C00000"/>
                </a:solidFill>
              </a:rPr>
              <a:t>Your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affairs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are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protected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by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two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deities</a:t>
            </a:r>
            <a:r>
              <a:rPr lang="de-DE" sz="1600" dirty="0" smtClean="0">
                <a:solidFill>
                  <a:srgbClr val="C00000"/>
                </a:solidFill>
              </a:rPr>
              <a:t>, </a:t>
            </a:r>
            <a:r>
              <a:rPr lang="de-DE" sz="1600" dirty="0" err="1" smtClean="0">
                <a:solidFill>
                  <a:srgbClr val="C00000"/>
                </a:solidFill>
              </a:rPr>
              <a:t>one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of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them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is</a:t>
            </a:r>
            <a:r>
              <a:rPr lang="de-DE" sz="1600" dirty="0" smtClean="0">
                <a:solidFill>
                  <a:srgbClr val="C00000"/>
                </a:solidFill>
              </a:rPr>
              <a:t> a </a:t>
            </a:r>
            <a:r>
              <a:rPr lang="de-DE" sz="1600" dirty="0" err="1" smtClean="0">
                <a:solidFill>
                  <a:srgbClr val="C00000"/>
                </a:solidFill>
              </a:rPr>
              <a:t>visible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god</a:t>
            </a:r>
            <a:r>
              <a:rPr lang="de-DE" sz="1600" dirty="0" smtClean="0">
                <a:solidFill>
                  <a:srgbClr val="C00000"/>
                </a:solidFill>
              </a:rPr>
              <a:t> (Augustus), </a:t>
            </a:r>
            <a:r>
              <a:rPr lang="de-DE" sz="1600" dirty="0" err="1" smtClean="0">
                <a:solidFill>
                  <a:srgbClr val="C00000"/>
                </a:solidFill>
              </a:rPr>
              <a:t>the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other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one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one</a:t>
            </a:r>
            <a:r>
              <a:rPr lang="de-DE" sz="1600" dirty="0" smtClean="0">
                <a:solidFill>
                  <a:srgbClr val="C00000"/>
                </a:solidFill>
              </a:rPr>
              <a:t> </a:t>
            </a:r>
            <a:r>
              <a:rPr lang="de-DE" sz="1600" dirty="0" err="1" smtClean="0">
                <a:solidFill>
                  <a:srgbClr val="C00000"/>
                </a:solidFill>
              </a:rPr>
              <a:t>believes</a:t>
            </a:r>
            <a:r>
              <a:rPr lang="de-DE" sz="1600" dirty="0" smtClean="0">
                <a:solidFill>
                  <a:srgbClr val="C00000"/>
                </a:solidFill>
              </a:rPr>
              <a:t> in (Jupiter).</a:t>
            </a:r>
            <a:endParaRPr lang="en-GB" sz="1600" dirty="0" smtClean="0">
              <a:solidFill>
                <a:srgbClr val="C00000"/>
              </a:solidFill>
            </a:endParaRPr>
          </a:p>
        </p:txBody>
      </p:sp>
      <p:sp>
        <p:nvSpPr>
          <p:cNvPr id="5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0" y="1700808"/>
            <a:ext cx="6804248" cy="5157192"/>
          </a:xfrm>
        </p:spPr>
        <p:txBody>
          <a:bodyPr>
            <a:noAutofit/>
          </a:bodyPr>
          <a:lstStyle/>
          <a:p>
            <a:r>
              <a:rPr lang="de-DE" sz="1600" dirty="0" smtClean="0">
                <a:solidFill>
                  <a:srgbClr val="C00000"/>
                </a:solidFill>
              </a:rPr>
              <a:t>Aug. </a:t>
            </a:r>
            <a:r>
              <a:rPr lang="de-DE" sz="1600" dirty="0" err="1" smtClean="0">
                <a:solidFill>
                  <a:srgbClr val="C00000"/>
                </a:solidFill>
              </a:rPr>
              <a:t>res</a:t>
            </a:r>
            <a:r>
              <a:rPr lang="de-DE" sz="1600" dirty="0" smtClean="0">
                <a:solidFill>
                  <a:srgbClr val="C00000"/>
                </a:solidFill>
              </a:rPr>
              <a:t>. gest. 9f:</a:t>
            </a:r>
            <a:br>
              <a:rPr lang="de-DE" sz="1600" dirty="0" smtClean="0">
                <a:solidFill>
                  <a:srgbClr val="C00000"/>
                </a:solidFill>
              </a:rPr>
            </a:br>
            <a:r>
              <a:rPr lang="en-GB" sz="1600" dirty="0" smtClean="0">
                <a:solidFill>
                  <a:srgbClr val="C00000"/>
                </a:solidFill>
              </a:rPr>
              <a:t>The senate decreed that vows should be undertaken every fifth year by the consuls and priests for my health. In </a:t>
            </a:r>
            <a:r>
              <a:rPr lang="en-GB" sz="1600" dirty="0" err="1" smtClean="0">
                <a:solidFill>
                  <a:srgbClr val="C00000"/>
                </a:solidFill>
              </a:rPr>
              <a:t>fulfillment</a:t>
            </a:r>
            <a:r>
              <a:rPr lang="en-GB" sz="1600" dirty="0" smtClean="0">
                <a:solidFill>
                  <a:srgbClr val="C00000"/>
                </a:solidFill>
              </a:rPr>
              <a:t> of these vows games have frequently been celebrated in my lifetime, sometimes by the four most distinguished colleges of priests, sometimes by the consuls. 2 Moreover, all the citizens, individually and on behalf of their towns, have unanimously and continuously offered prayers at all the </a:t>
            </a:r>
            <a:r>
              <a:rPr lang="en-GB" sz="1600" dirty="0" err="1" smtClean="0">
                <a:solidFill>
                  <a:srgbClr val="C00000"/>
                </a:solidFill>
              </a:rPr>
              <a:t>pulvinaria</a:t>
            </a:r>
            <a:r>
              <a:rPr lang="en-GB" sz="1600" dirty="0" smtClean="0">
                <a:solidFill>
                  <a:srgbClr val="C00000"/>
                </a:solidFill>
              </a:rPr>
              <a:t> for my health. 10. My name was inserted in the hymn of the </a:t>
            </a:r>
            <a:r>
              <a:rPr lang="en-GB" sz="1600" dirty="0" err="1" smtClean="0">
                <a:solidFill>
                  <a:srgbClr val="C00000"/>
                </a:solidFill>
              </a:rPr>
              <a:t>Salii</a:t>
            </a:r>
            <a:r>
              <a:rPr lang="en-GB" sz="1600" dirty="0" smtClean="0">
                <a:solidFill>
                  <a:srgbClr val="C00000"/>
                </a:solidFill>
              </a:rPr>
              <a:t> by a decree of the senate, and it was enacted by law that my person should be inviolable for ever. (…) 11. it (the senate) ordered that the </a:t>
            </a:r>
            <a:r>
              <a:rPr lang="en-GB" sz="1600" i="1" dirty="0" err="1" smtClean="0">
                <a:solidFill>
                  <a:srgbClr val="C00000"/>
                </a:solidFill>
              </a:rPr>
              <a:t>pontifices</a:t>
            </a:r>
            <a:r>
              <a:rPr lang="en-GB" sz="1600" dirty="0" smtClean="0">
                <a:solidFill>
                  <a:srgbClr val="C00000"/>
                </a:solidFill>
              </a:rPr>
              <a:t> and Vestal Virgins should make an annual sacrifice there on the anniversary of my return to the city from Syria in (…) [19 BC], and it named the day the </a:t>
            </a:r>
            <a:r>
              <a:rPr lang="en-GB" sz="1600" dirty="0" err="1" smtClean="0">
                <a:solidFill>
                  <a:srgbClr val="C00000"/>
                </a:solidFill>
              </a:rPr>
              <a:t>Augustalia</a:t>
            </a:r>
            <a:r>
              <a:rPr lang="en-GB" sz="1600" dirty="0" smtClean="0">
                <a:solidFill>
                  <a:srgbClr val="C00000"/>
                </a:solidFill>
              </a:rPr>
              <a:t> from my cognomen. 12 On my return from Spain and Gaul (…) [13 BC], the senate resolved that an altar of the Augustan Peace should be consecrated next to the Campus </a:t>
            </a:r>
            <a:r>
              <a:rPr lang="en-GB" sz="1600" dirty="0" err="1" smtClean="0">
                <a:solidFill>
                  <a:srgbClr val="C00000"/>
                </a:solidFill>
              </a:rPr>
              <a:t>Martius</a:t>
            </a:r>
            <a:r>
              <a:rPr lang="en-GB" sz="1600" dirty="0" smtClean="0">
                <a:solidFill>
                  <a:srgbClr val="C00000"/>
                </a:solidFill>
              </a:rPr>
              <a:t> in honour of my return, and ordered that the magistrates and priests and Vestal virgins should perform an annual sacrifice there. </a:t>
            </a:r>
            <a:br>
              <a:rPr lang="en-GB" sz="1600" dirty="0" smtClean="0">
                <a:solidFill>
                  <a:srgbClr val="C00000"/>
                </a:solidFill>
              </a:rPr>
            </a:br>
            <a:r>
              <a:rPr lang="en-GB" sz="1600" dirty="0" smtClean="0">
                <a:solidFill>
                  <a:srgbClr val="C00000"/>
                </a:solidFill>
              </a:rPr>
              <a:t/>
            </a:r>
            <a:br>
              <a:rPr lang="en-GB" sz="1600" dirty="0" smtClean="0">
                <a:solidFill>
                  <a:srgbClr val="C00000"/>
                </a:solidFill>
              </a:rPr>
            </a:br>
            <a:endParaRPr lang="en-GB" sz="1600" dirty="0">
              <a:solidFill>
                <a:srgbClr val="C00000"/>
              </a:solidFill>
            </a:endParaRPr>
          </a:p>
        </p:txBody>
      </p:sp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4" descr="C:\Eigene Dateien\TEACHING MATERIAL\CITIES &amp; SETTLEMENTS\AUGUSTUS ROM\Augustus Statue Primaporta 19 17 BC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2605" b="99276" l="2743" r="92800">
                        <a14:foregroundMark x1="9029" y1="7236" x2="9029" y2="7236"/>
                        <a14:foregroundMark x1="60914" y1="5282" x2="60914" y2="5282"/>
                        <a14:foregroundMark x1="15314" y1="13169" x2="15314" y2="13169"/>
                        <a14:foregroundMark x1="4800" y1="7236" x2="4800" y2="7236"/>
                        <a14:foregroundMark x1="4114" y1="3618" x2="4114" y2="3618"/>
                        <a14:foregroundMark x1="2971" y1="2677" x2="2971" y2="2677"/>
                        <a14:foregroundMark x1="81143" y1="91679" x2="81143" y2="91679"/>
                        <a14:foregroundMark x1="85714" y1="71708" x2="85714" y2="71708"/>
                        <a14:foregroundMark x1="88000" y1="69320" x2="88000" y2="69320"/>
                        <a14:foregroundMark x1="92800" y1="63386" x2="92800" y2="63386"/>
                        <a14:foregroundMark x1="89486" y1="62156" x2="89486" y2="62156"/>
                        <a14:foregroundMark x1="89029" y1="65051" x2="89029" y2="65051"/>
                        <a14:foregroundMark x1="79314" y1="94573" x2="79314" y2="94573"/>
                        <a14:foregroundMark x1="48800" y1="99276" x2="48800" y2="99276"/>
                        <a14:backgroundMark x1="33829" y1="79812" x2="33829" y2="79812"/>
                        <a14:backgroundMark x1="41371" y1="95007" x2="41371" y2="95007"/>
                        <a14:backgroundMark x1="65714" y1="86252" x2="65714" y2="86252"/>
                        <a14:backgroundMark x1="66171" y1="82634" x2="66171" y2="82634"/>
                        <a14:backgroundMark x1="69143" y1="92402" x2="69143" y2="92402"/>
                        <a14:backgroundMark x1="61600" y1="71925" x2="61600" y2="71925"/>
                        <a14:backgroundMark x1="85371" y1="80970" x2="85371" y2="80970"/>
                        <a14:backgroundMark x1="82743" y1="68813" x2="82743" y2="6881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0125" y="-61205"/>
            <a:ext cx="4396451" cy="69474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Eigene Dateien\TEACHING MATERIAL\CITIES &amp; SETTLEMENTS\Religion\Lyon Sanctuaire 3gaules.jpg"/>
          <p:cNvPicPr>
            <a:picLocks noChangeAspect="1" noChangeArrowheads="1"/>
          </p:cNvPicPr>
          <p:nvPr/>
        </p:nvPicPr>
        <p:blipFill>
          <a:blip r:embed="rId4" cstate="print">
            <a:lum bright="-42000" contrast="48000"/>
          </a:blip>
          <a:srcRect/>
          <a:stretch>
            <a:fillRect/>
          </a:stretch>
        </p:blipFill>
        <p:spPr bwMode="auto">
          <a:xfrm>
            <a:off x="0" y="2120900"/>
            <a:ext cx="5791200" cy="47371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6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On the way to the</a:t>
            </a:r>
            <a:br>
              <a:rPr lang="en-GB" dirty="0" smtClean="0"/>
            </a:br>
            <a:r>
              <a:rPr lang="en-GB" dirty="0" smtClean="0"/>
              <a:t>“Imperial Cult”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467544" y="1412776"/>
            <a:ext cx="5638800" cy="13700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kumimoji="0" lang="en-US" b="1" dirty="0"/>
              <a:t> LUGDUNUM - Lyon</a:t>
            </a:r>
            <a:br>
              <a:rPr kumimoji="0" lang="en-US" b="1" dirty="0"/>
            </a:br>
            <a:r>
              <a:rPr kumimoji="0" lang="en-US" b="1" dirty="0"/>
              <a:t>  LUG + DUNUM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kumimoji="0" lang="en-US" b="1" dirty="0"/>
          </a:p>
        </p:txBody>
      </p:sp>
      <p:pic>
        <p:nvPicPr>
          <p:cNvPr id="6" name="Picture 4" descr="C:\Eigene Dateien\TEACHING MATERIAL\CITIES &amp; SETTLEMENTS\Religion\Lyon Sanctuaire 3gaules.jpg"/>
          <p:cNvPicPr>
            <a:picLocks noChangeAspect="1" noChangeArrowheads="1"/>
          </p:cNvPicPr>
          <p:nvPr/>
        </p:nvPicPr>
        <p:blipFill>
          <a:blip r:embed="rId2" cstate="print">
            <a:lum bright="-42000" contrast="48000"/>
          </a:blip>
          <a:srcRect/>
          <a:stretch>
            <a:fillRect/>
          </a:stretch>
        </p:blipFill>
        <p:spPr bwMode="auto">
          <a:xfrm>
            <a:off x="0" y="2120900"/>
            <a:ext cx="5791200" cy="47371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pic>
        <p:nvPicPr>
          <p:cNvPr id="8" name="Picture 6" descr="C:\Eigene Dateien\TEACHING MATERIAL\CITIES &amp; SETTLEMENTS\Religion\Lyon Autel-lyon.jpg"/>
          <p:cNvPicPr>
            <a:picLocks noChangeAspect="1" noChangeArrowheads="1"/>
          </p:cNvPicPr>
          <p:nvPr/>
        </p:nvPicPr>
        <p:blipFill>
          <a:blip r:embed="rId3" cstate="print">
            <a:lum bright="-30000" contrast="30000"/>
          </a:blip>
          <a:srcRect/>
          <a:stretch>
            <a:fillRect/>
          </a:stretch>
        </p:blipFill>
        <p:spPr bwMode="auto">
          <a:xfrm>
            <a:off x="5334000" y="914400"/>
            <a:ext cx="3810000" cy="33655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</a:t>
            </a:r>
            <a:endParaRPr lang="en-GB" dirty="0"/>
          </a:p>
        </p:txBody>
      </p:sp>
      <p:sp>
        <p:nvSpPr>
          <p:cNvPr id="10" name="Text Box 5"/>
          <p:cNvSpPr txBox="1">
            <a:spLocks noChangeArrowheads="1"/>
          </p:cNvSpPr>
          <p:nvPr/>
        </p:nvSpPr>
        <p:spPr bwMode="auto">
          <a:xfrm>
            <a:off x="5652120" y="4365104"/>
            <a:ext cx="2514600" cy="1061829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kumimoji="0" lang="en-US" b="1" dirty="0">
                <a:latin typeface="Tahoma" pitchFamily="34" charset="0"/>
              </a:rPr>
              <a:t>ALTAR </a:t>
            </a:r>
            <a:r>
              <a:rPr lang="en-US" b="1" dirty="0" smtClean="0">
                <a:latin typeface="Tahoma" pitchFamily="34" charset="0"/>
              </a:rPr>
              <a:t>of the</a:t>
            </a:r>
            <a:r>
              <a:rPr kumimoji="0" lang="en-US" b="1" dirty="0" smtClean="0">
                <a:latin typeface="Tahoma" pitchFamily="34" charset="0"/>
              </a:rPr>
              <a:t> </a:t>
            </a:r>
            <a:br>
              <a:rPr kumimoji="0" lang="en-US" b="1" dirty="0" smtClean="0">
                <a:latin typeface="Tahoma" pitchFamily="34" charset="0"/>
              </a:rPr>
            </a:br>
            <a:r>
              <a:rPr kumimoji="0" lang="en-US" b="1" dirty="0" smtClean="0">
                <a:latin typeface="Tahoma" pitchFamily="34" charset="0"/>
              </a:rPr>
              <a:t>TRES GALLIAE</a:t>
            </a:r>
          </a:p>
          <a:p>
            <a:pPr algn="ctr">
              <a:spcBef>
                <a:spcPct val="50000"/>
              </a:spcBef>
            </a:pPr>
            <a:r>
              <a:rPr lang="en-US" b="1" dirty="0" smtClean="0">
                <a:latin typeface="Tahoma" pitchFamily="34" charset="0"/>
              </a:rPr>
              <a:t>12 B.C. </a:t>
            </a:r>
            <a:endParaRPr kumimoji="0" lang="en-US" b="1" dirty="0">
              <a:latin typeface="Tahoma" pitchFamily="34" charset="0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4" descr="C:\Eigene Dateien\TEACHING MATERIAL\CITIES &amp; SETTLEMENTS\Religion\Lyon Sanctuaire 3gaules.jpg"/>
          <p:cNvPicPr>
            <a:picLocks noChangeAspect="1" noChangeArrowheads="1"/>
          </p:cNvPicPr>
          <p:nvPr/>
        </p:nvPicPr>
        <p:blipFill>
          <a:blip r:embed="rId2" cstate="print">
            <a:lum bright="-42000" contrast="48000"/>
          </a:blip>
          <a:srcRect/>
          <a:stretch>
            <a:fillRect/>
          </a:stretch>
        </p:blipFill>
        <p:spPr bwMode="auto">
          <a:xfrm>
            <a:off x="0" y="2120900"/>
            <a:ext cx="5791200" cy="47371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467544" y="1412776"/>
            <a:ext cx="5638800" cy="13700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kumimoji="0" lang="en-US" b="1" dirty="0"/>
              <a:t> LUGDUNUM - Lyon</a:t>
            </a:r>
            <a:br>
              <a:rPr kumimoji="0" lang="en-US" b="1" dirty="0"/>
            </a:br>
            <a:r>
              <a:rPr kumimoji="0" lang="en-US" b="1" dirty="0"/>
              <a:t>  LUG + DUNUM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kumimoji="0" lang="en-US" b="1" dirty="0"/>
          </a:p>
        </p:txBody>
      </p:sp>
      <p:sp>
        <p:nvSpPr>
          <p:cNvPr id="7" name="Text Box 5"/>
          <p:cNvSpPr txBox="1">
            <a:spLocks noChangeArrowheads="1"/>
          </p:cNvSpPr>
          <p:nvPr/>
        </p:nvSpPr>
        <p:spPr bwMode="auto">
          <a:xfrm>
            <a:off x="5652120" y="4365104"/>
            <a:ext cx="2514600" cy="1061829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kumimoji="0" lang="en-US" b="1" dirty="0">
                <a:latin typeface="Tahoma" pitchFamily="34" charset="0"/>
              </a:rPr>
              <a:t>ALTAR </a:t>
            </a:r>
            <a:r>
              <a:rPr lang="en-US" b="1" dirty="0" smtClean="0">
                <a:latin typeface="Tahoma" pitchFamily="34" charset="0"/>
              </a:rPr>
              <a:t>of the</a:t>
            </a:r>
            <a:r>
              <a:rPr kumimoji="0" lang="en-US" b="1" dirty="0" smtClean="0">
                <a:latin typeface="Tahoma" pitchFamily="34" charset="0"/>
              </a:rPr>
              <a:t> </a:t>
            </a:r>
            <a:br>
              <a:rPr kumimoji="0" lang="en-US" b="1" dirty="0" smtClean="0">
                <a:latin typeface="Tahoma" pitchFamily="34" charset="0"/>
              </a:rPr>
            </a:br>
            <a:r>
              <a:rPr kumimoji="0" lang="en-US" b="1" dirty="0" smtClean="0">
                <a:latin typeface="Tahoma" pitchFamily="34" charset="0"/>
              </a:rPr>
              <a:t>TRES GALLIAE</a:t>
            </a:r>
          </a:p>
          <a:p>
            <a:pPr algn="ctr">
              <a:spcBef>
                <a:spcPct val="50000"/>
              </a:spcBef>
            </a:pPr>
            <a:r>
              <a:rPr lang="en-US" b="1" dirty="0" smtClean="0">
                <a:latin typeface="Tahoma" pitchFamily="34" charset="0"/>
              </a:rPr>
              <a:t>12 B.C. </a:t>
            </a:r>
            <a:endParaRPr kumimoji="0" lang="en-US" b="1" dirty="0">
              <a:latin typeface="Tahoma" pitchFamily="34" charset="0"/>
            </a:endParaRPr>
          </a:p>
        </p:txBody>
      </p:sp>
      <p:pic>
        <p:nvPicPr>
          <p:cNvPr id="8" name="Picture 6" descr="C:\Eigene Dateien\TEACHING MATERIAL\CITIES &amp; SETTLEMENTS\Religion\Lyon Autel-lyon.jpg"/>
          <p:cNvPicPr>
            <a:picLocks noChangeAspect="1" noChangeArrowheads="1"/>
          </p:cNvPicPr>
          <p:nvPr/>
        </p:nvPicPr>
        <p:blipFill>
          <a:blip r:embed="rId3" cstate="print">
            <a:lum bright="-30000" contrast="30000"/>
          </a:blip>
          <a:srcRect/>
          <a:stretch>
            <a:fillRect/>
          </a:stretch>
        </p:blipFill>
        <p:spPr bwMode="auto">
          <a:xfrm>
            <a:off x="5334000" y="914400"/>
            <a:ext cx="3810000" cy="33655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9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</a:t>
            </a:r>
            <a:endParaRPr lang="en-GB" dirty="0"/>
          </a:p>
        </p:txBody>
      </p:sp>
      <p:pic>
        <p:nvPicPr>
          <p:cNvPr id="33794" name="Picture 2" descr="http://www.herodote.net/Images/Fourviere_7sanctuair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1" y="670941"/>
            <a:ext cx="3929959" cy="3694163"/>
          </a:xfrm>
          <a:prstGeom prst="rect">
            <a:avLst/>
          </a:prstGeom>
          <a:noFill/>
        </p:spPr>
      </p:pic>
      <p:pic>
        <p:nvPicPr>
          <p:cNvPr id="33796" name="Picture 4" descr="http://img.over-blog.com/300x271/2/43/14/66/Gaule-romaine/monnaie-Autel_de_Lyon.jpg"/>
          <p:cNvPicPr>
            <a:picLocks noChangeAspect="1" noChangeArrowheads="1"/>
          </p:cNvPicPr>
          <p:nvPr/>
        </p:nvPicPr>
        <p:blipFill>
          <a:blip r:embed="rId5" cstate="print"/>
          <a:srcRect l="13384" t="12727" r="15962" b="12727"/>
          <a:stretch>
            <a:fillRect/>
          </a:stretch>
        </p:blipFill>
        <p:spPr bwMode="auto">
          <a:xfrm>
            <a:off x="2195736" y="620688"/>
            <a:ext cx="3096344" cy="2952328"/>
          </a:xfrm>
          <a:prstGeom prst="rect">
            <a:avLst/>
          </a:prstGeom>
          <a:noFill/>
        </p:spPr>
      </p:pic>
      <p:pic>
        <p:nvPicPr>
          <p:cNvPr id="33798" name="Picture 6" descr="http://www.monweekendalyon.com/images/sitra/69AASOR100176_amphitheatre-des-trois-gaules_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-14537" y="3645024"/>
            <a:ext cx="4868145" cy="3212976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37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5058" name="Picture 2" descr="File:Bibracte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4240529"/>
            <a:ext cx="4572000" cy="2617471"/>
          </a:xfrm>
          <a:prstGeom prst="rect">
            <a:avLst/>
          </a:prstGeom>
          <a:noFill/>
        </p:spPr>
      </p:pic>
      <p:pic>
        <p:nvPicPr>
          <p:cNvPr id="4" name="Picture 4" descr="C:\Eigene Dateien\TEACHING MATERIAL\CITIES &amp; SETTLEMENTS\Religion\Plan gaule-apres1.gif"/>
          <p:cNvPicPr>
            <a:picLocks noChangeAspect="1" noChangeArrowheads="1"/>
          </p:cNvPicPr>
          <p:nvPr/>
        </p:nvPicPr>
        <p:blipFill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69741" y="1556793"/>
            <a:ext cx="5491946" cy="5112568"/>
          </a:xfrm>
          <a:prstGeom prst="rect">
            <a:avLst/>
          </a:prstGeom>
          <a:noFill/>
        </p:spPr>
      </p:pic>
      <p:sp>
        <p:nvSpPr>
          <p:cNvPr id="5" name="Text Box 3"/>
          <p:cNvSpPr txBox="1">
            <a:spLocks noChangeArrowheads="1"/>
          </p:cNvSpPr>
          <p:nvPr/>
        </p:nvSpPr>
        <p:spPr bwMode="auto">
          <a:xfrm>
            <a:off x="467544" y="1412776"/>
            <a:ext cx="5638800" cy="1370013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kumimoji="0" lang="en-US" b="1" dirty="0"/>
              <a:t> LUGDUNUM - Lyon</a:t>
            </a:r>
            <a:br>
              <a:rPr kumimoji="0" lang="en-US" b="1" dirty="0"/>
            </a:br>
            <a:r>
              <a:rPr kumimoji="0" lang="en-US" b="1" dirty="0"/>
              <a:t>  LUG + DUNUM</a:t>
            </a:r>
          </a:p>
          <a:p>
            <a:pPr>
              <a:spcBef>
                <a:spcPct val="50000"/>
              </a:spcBef>
              <a:buFontTx/>
              <a:buChar char="•"/>
            </a:pPr>
            <a:endParaRPr kumimoji="0" lang="en-US" b="1" dirty="0"/>
          </a:p>
        </p:txBody>
      </p:sp>
      <p:sp>
        <p:nvSpPr>
          <p:cNvPr id="6" name="Text Box 5"/>
          <p:cNvSpPr txBox="1">
            <a:spLocks noChangeArrowheads="1"/>
          </p:cNvSpPr>
          <p:nvPr/>
        </p:nvSpPr>
        <p:spPr bwMode="auto">
          <a:xfrm>
            <a:off x="5652120" y="4365104"/>
            <a:ext cx="2514600" cy="2169825"/>
          </a:xfrm>
          <a:prstGeom prst="rect">
            <a:avLst/>
          </a:prstGeom>
          <a:noFill/>
          <a:ln w="12700" cap="sq">
            <a:noFill/>
            <a:miter lim="800000"/>
            <a:headEnd type="none" w="sm" len="sm"/>
            <a:tailEnd type="none" w="sm" len="sm"/>
          </a:ln>
          <a:effectLst/>
        </p:spPr>
        <p:txBody>
          <a:bodyPr>
            <a:spAutoFit/>
          </a:bodyPr>
          <a:lstStyle/>
          <a:p>
            <a:pPr algn="ctr">
              <a:spcBef>
                <a:spcPct val="50000"/>
              </a:spcBef>
            </a:pPr>
            <a:r>
              <a:rPr kumimoji="0" lang="en-US" b="1" dirty="0">
                <a:latin typeface="Tahoma" pitchFamily="34" charset="0"/>
              </a:rPr>
              <a:t>ALTAR </a:t>
            </a:r>
            <a:r>
              <a:rPr lang="en-US" b="1" dirty="0" smtClean="0">
                <a:latin typeface="Tahoma" pitchFamily="34" charset="0"/>
              </a:rPr>
              <a:t>of the</a:t>
            </a:r>
            <a:r>
              <a:rPr kumimoji="0" lang="en-US" b="1" dirty="0" smtClean="0">
                <a:latin typeface="Tahoma" pitchFamily="34" charset="0"/>
              </a:rPr>
              <a:t> </a:t>
            </a:r>
            <a:br>
              <a:rPr kumimoji="0" lang="en-US" b="1" dirty="0" smtClean="0">
                <a:latin typeface="Tahoma" pitchFamily="34" charset="0"/>
              </a:rPr>
            </a:br>
            <a:r>
              <a:rPr kumimoji="0" lang="en-US" b="1" dirty="0" smtClean="0">
                <a:latin typeface="Tahoma" pitchFamily="34" charset="0"/>
              </a:rPr>
              <a:t>TRES GALLIAE</a:t>
            </a:r>
          </a:p>
          <a:p>
            <a:pPr algn="ctr">
              <a:spcBef>
                <a:spcPct val="50000"/>
              </a:spcBef>
            </a:pPr>
            <a:r>
              <a:rPr lang="en-US" b="1" dirty="0" smtClean="0">
                <a:latin typeface="Tahoma" pitchFamily="34" charset="0"/>
              </a:rPr>
              <a:t>12 B.C.</a:t>
            </a:r>
          </a:p>
          <a:p>
            <a:pPr algn="ctr">
              <a:spcBef>
                <a:spcPct val="50000"/>
              </a:spcBef>
            </a:pPr>
            <a:endParaRPr lang="en-US" b="1" dirty="0">
              <a:latin typeface="Tahoma" pitchFamily="34" charset="0"/>
            </a:endParaRPr>
          </a:p>
          <a:p>
            <a:pPr algn="ctr">
              <a:spcBef>
                <a:spcPct val="50000"/>
              </a:spcBef>
            </a:pPr>
            <a:r>
              <a:rPr lang="en-US" b="1" dirty="0" smtClean="0">
                <a:latin typeface="Tahoma" pitchFamily="34" charset="0"/>
              </a:rPr>
              <a:t>Remember: </a:t>
            </a:r>
            <a:r>
              <a:rPr lang="en-US" b="1" dirty="0" err="1" smtClean="0">
                <a:latin typeface="Tahoma" pitchFamily="34" charset="0"/>
              </a:rPr>
              <a:t>Bibracte</a:t>
            </a:r>
            <a:r>
              <a:rPr lang="en-US" b="1" dirty="0" smtClean="0">
                <a:latin typeface="Tahoma" pitchFamily="34" charset="0"/>
              </a:rPr>
              <a:t> </a:t>
            </a:r>
            <a:endParaRPr kumimoji="0" lang="en-US" b="1" dirty="0">
              <a:latin typeface="Tahoma" pitchFamily="34" charset="0"/>
            </a:endParaRPr>
          </a:p>
        </p:txBody>
      </p:sp>
      <p:pic>
        <p:nvPicPr>
          <p:cNvPr id="7" name="Picture 6" descr="C:\Eigene Dateien\TEACHING MATERIAL\CITIES &amp; SETTLEMENTS\Religion\Lyon Autel-lyon.jpg"/>
          <p:cNvPicPr>
            <a:picLocks noChangeAspect="1" noChangeArrowheads="1"/>
          </p:cNvPicPr>
          <p:nvPr/>
        </p:nvPicPr>
        <p:blipFill>
          <a:blip r:embed="rId5" cstate="print">
            <a:lum bright="-30000" contrast="30000"/>
          </a:blip>
          <a:srcRect/>
          <a:stretch>
            <a:fillRect/>
          </a:stretch>
        </p:blipFill>
        <p:spPr bwMode="auto">
          <a:xfrm>
            <a:off x="5334000" y="914400"/>
            <a:ext cx="3810000" cy="3365500"/>
          </a:xfrm>
          <a:prstGeom prst="rect">
            <a:avLst/>
          </a:prstGeom>
          <a:noFill/>
          <a:ln w="12700">
            <a:solidFill>
              <a:srgbClr val="000000"/>
            </a:solidFill>
            <a:miter lim="800000"/>
            <a:headEnd/>
            <a:tailEnd/>
          </a:ln>
        </p:spPr>
      </p:pic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</a:t>
            </a:r>
            <a:endParaRPr lang="en-GB" dirty="0"/>
          </a:p>
        </p:txBody>
      </p:sp>
      <p:pic>
        <p:nvPicPr>
          <p:cNvPr id="9" name="Picture 2" descr="http://www.herodote.net/Images/Fourviere_7sanctuaire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220071" y="670941"/>
            <a:ext cx="3929959" cy="3694163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 txBox="1">
            <a:spLocks/>
          </p:cNvSpPr>
          <p:nvPr/>
        </p:nvSpPr>
        <p:spPr>
          <a:xfrm>
            <a:off x="457200" y="1196752"/>
            <a:ext cx="41148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de-DE" sz="2800" b="1" i="0" u="sng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Cass. </a:t>
            </a:r>
            <a:r>
              <a:rPr kumimoji="0" lang="de-DE" sz="2800" b="1" i="0" u="sng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Dio</a:t>
            </a:r>
            <a:r>
              <a:rPr kumimoji="0" lang="de-DE" sz="2800" b="1" i="0" u="sng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, 51, 20, 6ff.</a:t>
            </a:r>
            <a:r>
              <a:rPr kumimoji="0" lang="de-DE" sz="2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de-DE" sz="2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solidFill>
                  <a:srgbClr val="C00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endParaRPr kumimoji="0" lang="de-DE" sz="2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solidFill>
                <a:srgbClr val="C00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Inhaltsplatzhalter 2"/>
          <p:cNvSpPr txBox="1">
            <a:spLocks/>
          </p:cNvSpPr>
          <p:nvPr/>
        </p:nvSpPr>
        <p:spPr>
          <a:xfrm>
            <a:off x="144016" y="2132856"/>
            <a:ext cx="5148064" cy="3816424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None/>
              <a:tabLst/>
              <a:defRPr/>
            </a:pP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[6]Augustus [...]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gave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permission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create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sacred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temple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precincts</a:t>
            </a:r>
            <a:r>
              <a:rPr kumimoji="0" lang="de-DE" sz="2000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</a:t>
            </a:r>
            <a:r>
              <a:rPr kumimoji="0" lang="de-DE" sz="2000" b="1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Roma </a:t>
            </a:r>
            <a:r>
              <a:rPr kumimoji="0" lang="de-DE" sz="2000" b="1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de-DE" sz="2000" b="1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his</a:t>
            </a:r>
            <a:r>
              <a:rPr kumimoji="0" lang="de-DE" sz="2000" b="1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father</a:t>
            </a:r>
            <a:r>
              <a:rPr kumimoji="0" lang="de-DE" sz="2000" b="1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Caesar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whom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he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called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Divus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Julius [Heros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Iulios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], in Ephesos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Nikaia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. [...]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And</a:t>
            </a:r>
            <a:r>
              <a:rPr kumimoji="0" lang="de-DE" sz="2000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i="1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the</a:t>
            </a:r>
            <a:r>
              <a:rPr kumimoji="0" lang="de-DE" sz="2000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Romans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de-DE" sz="2000" i="1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who</a:t>
            </a:r>
            <a:r>
              <a:rPr kumimoji="0" lang="de-DE" sz="2000" i="1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de-DE" sz="2000" i="1" dirty="0" err="1" smtClean="0"/>
              <a:t>resided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there</a:t>
            </a:r>
            <a:r>
              <a:rPr lang="de-DE" sz="2000" i="1" dirty="0" smtClean="0"/>
              <a:t>, </a:t>
            </a:r>
            <a:r>
              <a:rPr lang="de-DE" sz="2000" i="1" dirty="0" err="1" smtClean="0"/>
              <a:t>should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honour</a:t>
            </a:r>
            <a:r>
              <a:rPr lang="de-DE" sz="2000" i="1" dirty="0" smtClean="0"/>
              <a:t> </a:t>
            </a:r>
            <a:r>
              <a:rPr lang="de-DE" sz="2000" i="1" dirty="0" err="1" smtClean="0"/>
              <a:t>them</a:t>
            </a:r>
            <a:r>
              <a:rPr lang="de-DE" sz="2000" i="1" dirty="0" smtClean="0"/>
              <a:t>.</a:t>
            </a:r>
            <a:br>
              <a:rPr lang="de-DE" sz="2000" i="1" dirty="0" smtClean="0"/>
            </a:b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[7] The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foreigners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however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whom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he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called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Hellenes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he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permitted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to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dedicate</a:t>
            </a:r>
            <a:r>
              <a:rPr kumimoji="0" lang="de-DE" sz="2000" b="0" i="1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baseline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sacred</a:t>
            </a:r>
            <a:r>
              <a:rPr kumimoji="0" lang="de-DE" sz="20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precincts</a:t>
            </a:r>
            <a:r>
              <a:rPr kumimoji="0" lang="de-DE" sz="20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for</a:t>
            </a:r>
            <a:r>
              <a:rPr kumimoji="0" lang="de-DE" sz="2000" b="1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1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himself</a:t>
            </a:r>
            <a:r>
              <a:rPr kumimoji="0" lang="de-DE" sz="20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in Pergamon in </a:t>
            </a:r>
            <a:r>
              <a:rPr kumimoji="0" lang="de-DE" sz="2000" b="0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Asia</a:t>
            </a:r>
            <a:r>
              <a:rPr kumimoji="0" lang="de-DE" sz="20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kumimoji="0" lang="de-DE" sz="2000" b="0" i="1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Minor</a:t>
            </a:r>
            <a:r>
              <a:rPr kumimoji="0" lang="de-DE" sz="2000" b="0" i="1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….</a:t>
            </a:r>
            <a:endParaRPr kumimoji="0" lang="de-DE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</a:t>
            </a:r>
            <a:endParaRPr lang="en-GB" dirty="0"/>
          </a:p>
        </p:txBody>
      </p:sp>
      <p:pic>
        <p:nvPicPr>
          <p:cNvPr id="8" name="Picture 2" descr="http://www.herodote.net/Images/Fourviere_7sanctuai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1" y="670941"/>
            <a:ext cx="3929959" cy="3694163"/>
          </a:xfrm>
          <a:prstGeom prst="rect">
            <a:avLst/>
          </a:prstGeom>
          <a:noFill/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 cult – a cult…?</a:t>
            </a:r>
            <a:endParaRPr lang="en-GB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the imperial cult really a cult,</a:t>
            </a:r>
            <a:br>
              <a:rPr lang="en-GB" dirty="0" smtClean="0"/>
            </a:br>
            <a:r>
              <a:rPr lang="en-GB" dirty="0" smtClean="0"/>
              <a:t>is the emperor really considered a god…?</a:t>
            </a:r>
          </a:p>
          <a:p>
            <a:r>
              <a:rPr lang="en-GB" dirty="0" smtClean="0"/>
              <a:t>Or is this all political,</a:t>
            </a:r>
            <a:br>
              <a:rPr lang="en-GB" dirty="0" smtClean="0"/>
            </a:br>
            <a:r>
              <a:rPr lang="en-GB" dirty="0" smtClean="0"/>
              <a:t>i.e. merely expressions of loyalty</a:t>
            </a:r>
            <a:br>
              <a:rPr lang="en-GB" dirty="0" smtClean="0"/>
            </a:br>
            <a:r>
              <a:rPr lang="en-GB" dirty="0" smtClean="0"/>
              <a:t>to the emperor and Rome?</a:t>
            </a:r>
          </a:p>
          <a:p>
            <a:endParaRPr lang="en-GB" dirty="0" smtClean="0"/>
          </a:p>
          <a:p>
            <a:r>
              <a:rPr lang="en-GB" dirty="0" smtClean="0"/>
              <a:t>How to distinguish the worship of the “real” gods from the worship of the “emperor” ?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el 1"/>
          <p:cNvSpPr>
            <a:spLocks noGrp="1"/>
          </p:cNvSpPr>
          <p:nvPr>
            <p:ph type="title"/>
          </p:nvPr>
        </p:nvSpPr>
        <p:spPr>
          <a:xfrm>
            <a:off x="0" y="5715000"/>
            <a:ext cx="8229600" cy="1143000"/>
          </a:xfrm>
        </p:spPr>
        <p:txBody>
          <a:bodyPr>
            <a:normAutofit/>
          </a:bodyPr>
          <a:lstStyle/>
          <a:p>
            <a:r>
              <a:rPr lang="de-DE" sz="2400" u="sng" dirty="0" smtClean="0">
                <a:solidFill>
                  <a:srgbClr val="C00000"/>
                </a:solidFill>
              </a:rPr>
              <a:t>CIL </a:t>
            </a:r>
            <a:r>
              <a:rPr lang="de-DE" sz="2400" u="sng" dirty="0">
                <a:solidFill>
                  <a:srgbClr val="C00000"/>
                </a:solidFill>
              </a:rPr>
              <a:t>X 8375</a:t>
            </a:r>
            <a:endParaRPr lang="de-DE" sz="2400" dirty="0">
              <a:solidFill>
                <a:srgbClr val="C00000"/>
              </a:solidFill>
            </a:endParaRPr>
          </a:p>
        </p:txBody>
      </p:sp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0" y="1935480"/>
            <a:ext cx="8172400" cy="4389120"/>
          </a:xfrm>
        </p:spPr>
        <p:txBody>
          <a:bodyPr>
            <a:normAutofit fontScale="62500" lnSpcReduction="20000"/>
          </a:bodyPr>
          <a:lstStyle/>
          <a:p>
            <a:pPr marL="0" indent="0" algn="r">
              <a:buNone/>
            </a:pPr>
            <a:r>
              <a:rPr lang="de-DE" b="1" i="1" dirty="0" err="1" smtClean="0"/>
              <a:t>From</a:t>
            </a:r>
            <a:r>
              <a:rPr lang="de-DE" b="1" i="1" dirty="0" smtClean="0"/>
              <a:t> </a:t>
            </a:r>
            <a:r>
              <a:rPr lang="de-DE" b="1" i="1" dirty="0" err="1" smtClean="0"/>
              <a:t>the</a:t>
            </a:r>
            <a:r>
              <a:rPr lang="de-DE" b="1" i="1" dirty="0" smtClean="0"/>
              <a:t> </a:t>
            </a:r>
            <a:r>
              <a:rPr lang="de-DE" b="1" i="1" dirty="0" err="1" smtClean="0"/>
              <a:t>sacred</a:t>
            </a:r>
            <a:r>
              <a:rPr lang="de-DE" b="1" i="1" dirty="0" smtClean="0"/>
              <a:t> </a:t>
            </a:r>
            <a:r>
              <a:rPr lang="de-DE" b="1" i="1" dirty="0" err="1" smtClean="0"/>
              <a:t>calendar</a:t>
            </a:r>
            <a:r>
              <a:rPr lang="de-DE" b="1" i="1" dirty="0" smtClean="0"/>
              <a:t> </a:t>
            </a:r>
            <a:r>
              <a:rPr lang="de-DE" b="1" i="1" dirty="0" err="1" smtClean="0"/>
              <a:t>of</a:t>
            </a:r>
            <a:r>
              <a:rPr lang="de-DE" b="1" i="1" dirty="0" smtClean="0"/>
              <a:t> </a:t>
            </a:r>
            <a:r>
              <a:rPr lang="de-DE" b="1" i="1" dirty="0" err="1" smtClean="0"/>
              <a:t>the</a:t>
            </a:r>
            <a:r>
              <a:rPr lang="de-DE" b="1" i="1" dirty="0" smtClean="0"/>
              <a:t> </a:t>
            </a:r>
            <a:r>
              <a:rPr lang="de-DE" b="1" i="1" dirty="0" err="1" smtClean="0"/>
              <a:t>Ialic</a:t>
            </a:r>
            <a:r>
              <a:rPr lang="de-DE" b="1" i="1" dirty="0" smtClean="0"/>
              <a:t> Augustus temple, </a:t>
            </a:r>
            <a:r>
              <a:rPr lang="de-DE" b="1" i="1" dirty="0" err="1" smtClean="0"/>
              <a:t>Cumae</a:t>
            </a:r>
            <a:r>
              <a:rPr lang="de-DE" b="1" i="1" dirty="0" smtClean="0"/>
              <a:t>, c. A.D. 10</a:t>
            </a:r>
          </a:p>
          <a:p>
            <a:pPr marL="0" indent="0">
              <a:buNone/>
            </a:pPr>
            <a:endParaRPr lang="de-DE" i="1" dirty="0" smtClean="0"/>
          </a:p>
          <a:p>
            <a:pPr marL="0" indent="0">
              <a:buNone/>
            </a:pPr>
            <a:r>
              <a:rPr lang="de-DE" i="1" dirty="0" smtClean="0"/>
              <a:t>19th August</a:t>
            </a:r>
            <a:r>
              <a:rPr lang="de-DE" i="1" dirty="0"/>
              <a:t>: </a:t>
            </a:r>
            <a:r>
              <a:rPr lang="de-DE" i="1" dirty="0" smtClean="0"/>
              <a:t>on </a:t>
            </a:r>
            <a:r>
              <a:rPr lang="de-DE" i="1" dirty="0" err="1" smtClean="0"/>
              <a:t>this</a:t>
            </a:r>
            <a:r>
              <a:rPr lang="de-DE" i="1" dirty="0" smtClean="0"/>
              <a:t> </a:t>
            </a:r>
            <a:r>
              <a:rPr lang="de-DE" i="1" dirty="0" err="1" smtClean="0"/>
              <a:t>day</a:t>
            </a:r>
            <a:r>
              <a:rPr lang="de-DE" i="1" dirty="0" smtClean="0"/>
              <a:t>, Caesar </a:t>
            </a:r>
            <a:r>
              <a:rPr lang="de-DE" i="1" dirty="0" err="1" smtClean="0"/>
              <a:t>entered</a:t>
            </a:r>
            <a:r>
              <a:rPr lang="de-DE" i="1" dirty="0" smtClean="0"/>
              <a:t> </a:t>
            </a:r>
            <a:r>
              <a:rPr lang="de-DE" i="1" dirty="0" err="1" smtClean="0"/>
              <a:t>his</a:t>
            </a:r>
            <a:r>
              <a:rPr lang="de-DE" i="1" dirty="0" smtClean="0"/>
              <a:t> </a:t>
            </a:r>
            <a:r>
              <a:rPr lang="de-DE" i="1" dirty="0" err="1" smtClean="0"/>
              <a:t>first</a:t>
            </a:r>
            <a:r>
              <a:rPr lang="de-DE" i="1" dirty="0" smtClean="0"/>
              <a:t> </a:t>
            </a:r>
            <a:r>
              <a:rPr lang="de-DE" i="1" dirty="0" err="1" smtClean="0"/>
              <a:t>consulship</a:t>
            </a:r>
            <a:r>
              <a:rPr lang="de-DE" i="1" dirty="0" smtClean="0"/>
              <a:t>. </a:t>
            </a:r>
            <a:r>
              <a:rPr lang="de-DE" i="1" dirty="0" err="1" smtClean="0"/>
              <a:t>Prayer</a:t>
            </a:r>
            <a:r>
              <a:rPr lang="de-DE" i="1" dirty="0" smtClean="0"/>
              <a:t> [...].</a:t>
            </a:r>
            <a:r>
              <a:rPr lang="de-DE" i="1" dirty="0"/>
              <a:t/>
            </a:r>
            <a:br>
              <a:rPr lang="de-DE" i="1" dirty="0"/>
            </a:br>
            <a:r>
              <a:rPr lang="de-DE" i="1" dirty="0" smtClean="0"/>
              <a:t>3rd </a:t>
            </a:r>
            <a:r>
              <a:rPr lang="de-DE" i="1" dirty="0"/>
              <a:t>September: </a:t>
            </a:r>
            <a:r>
              <a:rPr lang="de-DE" i="1" dirty="0" smtClean="0"/>
              <a:t>On </a:t>
            </a:r>
            <a:r>
              <a:rPr lang="de-DE" i="1" dirty="0" err="1" smtClean="0"/>
              <a:t>this</a:t>
            </a:r>
            <a:r>
              <a:rPr lang="de-DE" i="1" dirty="0" smtClean="0"/>
              <a:t> </a:t>
            </a:r>
            <a:r>
              <a:rPr lang="de-DE" i="1" dirty="0" err="1" smtClean="0"/>
              <a:t>day</a:t>
            </a:r>
            <a:r>
              <a:rPr lang="de-DE" i="1" dirty="0" smtClean="0"/>
              <a:t>, </a:t>
            </a:r>
            <a:r>
              <a:rPr lang="de-DE" i="1" dirty="0" err="1" smtClean="0"/>
              <a:t>the</a:t>
            </a:r>
            <a:r>
              <a:rPr lang="de-DE" i="1" dirty="0" smtClean="0"/>
              <a:t> </a:t>
            </a:r>
            <a:r>
              <a:rPr lang="de-DE" i="1" dirty="0" err="1" smtClean="0"/>
              <a:t>army</a:t>
            </a:r>
            <a:r>
              <a:rPr lang="de-DE" i="1" dirty="0" smtClean="0"/>
              <a:t> </a:t>
            </a:r>
            <a:r>
              <a:rPr lang="de-DE" i="1" dirty="0" err="1" smtClean="0"/>
              <a:t>of</a:t>
            </a:r>
            <a:r>
              <a:rPr lang="de-DE" i="1" dirty="0" smtClean="0"/>
              <a:t> Lepidus  </a:t>
            </a:r>
            <a:r>
              <a:rPr lang="de-DE" i="1" dirty="0" err="1" smtClean="0"/>
              <a:t>yielded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Caesar. </a:t>
            </a:r>
            <a:r>
              <a:rPr lang="de-DE" i="1" dirty="0" err="1" smtClean="0"/>
              <a:t>Prayer</a:t>
            </a:r>
            <a:r>
              <a:rPr lang="de-DE" i="1" dirty="0" smtClean="0"/>
              <a:t> [...]</a:t>
            </a:r>
            <a:r>
              <a:rPr lang="de-DE" i="1" dirty="0"/>
              <a:t/>
            </a:r>
            <a:br>
              <a:rPr lang="de-DE" i="1" dirty="0"/>
            </a:br>
            <a:r>
              <a:rPr lang="de-DE" i="1" dirty="0" smtClean="0"/>
              <a:t>23rd </a:t>
            </a:r>
            <a:r>
              <a:rPr lang="de-DE" i="1" dirty="0"/>
              <a:t>September: </a:t>
            </a:r>
            <a:r>
              <a:rPr lang="de-DE" i="1" dirty="0" err="1" smtClean="0"/>
              <a:t>Caesar‘s</a:t>
            </a:r>
            <a:r>
              <a:rPr lang="de-DE" i="1" dirty="0" smtClean="0"/>
              <a:t> </a:t>
            </a:r>
            <a:r>
              <a:rPr lang="de-DE" i="1" dirty="0" err="1" smtClean="0"/>
              <a:t>Birthday</a:t>
            </a:r>
            <a:r>
              <a:rPr lang="de-DE" i="1" dirty="0" smtClean="0"/>
              <a:t>. </a:t>
            </a:r>
            <a:r>
              <a:rPr lang="de-DE" i="1" dirty="0" err="1" smtClean="0">
                <a:solidFill>
                  <a:srgbClr val="C00000"/>
                </a:solidFill>
              </a:rPr>
              <a:t>Sacrificial</a:t>
            </a:r>
            <a:r>
              <a:rPr lang="de-DE" i="1" dirty="0" smtClean="0">
                <a:solidFill>
                  <a:srgbClr val="C00000"/>
                </a:solidFill>
              </a:rPr>
              <a:t> </a:t>
            </a:r>
            <a:r>
              <a:rPr lang="de-DE" i="1" dirty="0" err="1" smtClean="0">
                <a:solidFill>
                  <a:srgbClr val="C00000"/>
                </a:solidFill>
              </a:rPr>
              <a:t>animal</a:t>
            </a:r>
            <a:r>
              <a:rPr lang="de-DE" i="1" dirty="0" smtClean="0">
                <a:solidFill>
                  <a:srgbClr val="C00000"/>
                </a:solidFill>
              </a:rPr>
              <a:t> </a:t>
            </a:r>
            <a:r>
              <a:rPr lang="de-DE" i="1" dirty="0" err="1" smtClean="0">
                <a:solidFill>
                  <a:srgbClr val="C00000"/>
                </a:solidFill>
              </a:rPr>
              <a:t>to</a:t>
            </a:r>
            <a:r>
              <a:rPr lang="de-DE" i="1" dirty="0" smtClean="0">
                <a:solidFill>
                  <a:srgbClr val="C00000"/>
                </a:solidFill>
              </a:rPr>
              <a:t> Caesar</a:t>
            </a:r>
            <a:r>
              <a:rPr lang="de-DE" i="1" dirty="0" smtClean="0"/>
              <a:t>. </a:t>
            </a:r>
            <a:r>
              <a:rPr lang="de-DE" i="1" dirty="0" err="1" smtClean="0"/>
              <a:t>Prayer</a:t>
            </a:r>
            <a:r>
              <a:rPr lang="de-DE" i="1" dirty="0" smtClean="0"/>
              <a:t> [...]</a:t>
            </a:r>
            <a:r>
              <a:rPr lang="de-DE" i="1" dirty="0"/>
              <a:t/>
            </a:r>
            <a:br>
              <a:rPr lang="de-DE" i="1" dirty="0"/>
            </a:br>
            <a:r>
              <a:rPr lang="de-DE" i="1" dirty="0" smtClean="0"/>
              <a:t>7th </a:t>
            </a:r>
            <a:r>
              <a:rPr lang="de-DE" i="1" dirty="0" err="1" smtClean="0"/>
              <a:t>October</a:t>
            </a:r>
            <a:r>
              <a:rPr lang="de-DE" i="1" dirty="0"/>
              <a:t>: </a:t>
            </a:r>
            <a:r>
              <a:rPr lang="de-DE" i="1" dirty="0" err="1" smtClean="0"/>
              <a:t>Birthday</a:t>
            </a:r>
            <a:r>
              <a:rPr lang="de-DE" i="1" dirty="0" smtClean="0"/>
              <a:t> </a:t>
            </a:r>
            <a:r>
              <a:rPr lang="de-DE" i="1" dirty="0" err="1" smtClean="0"/>
              <a:t>of</a:t>
            </a:r>
            <a:r>
              <a:rPr lang="de-DE" i="1" dirty="0" smtClean="0"/>
              <a:t> Drusus Caesar. </a:t>
            </a:r>
            <a:r>
              <a:rPr lang="de-DE" i="1" dirty="0" err="1" smtClean="0"/>
              <a:t>Prayer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</a:t>
            </a:r>
            <a:r>
              <a:rPr lang="de-DE" u="sng" dirty="0" smtClean="0">
                <a:solidFill>
                  <a:srgbClr val="C00000"/>
                </a:solidFill>
              </a:rPr>
              <a:t>Vesta</a:t>
            </a:r>
            <a:r>
              <a:rPr lang="de-DE" i="1" dirty="0"/>
              <a:t>.</a:t>
            </a:r>
            <a:br>
              <a:rPr lang="de-DE" i="1" dirty="0"/>
            </a:br>
            <a:r>
              <a:rPr lang="de-DE" i="1" dirty="0" smtClean="0"/>
              <a:t>18th </a:t>
            </a:r>
            <a:r>
              <a:rPr lang="de-DE" i="1" dirty="0" err="1" smtClean="0"/>
              <a:t>October</a:t>
            </a:r>
            <a:r>
              <a:rPr lang="de-DE" i="1" dirty="0"/>
              <a:t>: </a:t>
            </a:r>
            <a:r>
              <a:rPr lang="de-DE" i="1" dirty="0" smtClean="0"/>
              <a:t>On </a:t>
            </a:r>
            <a:r>
              <a:rPr lang="de-DE" i="1" dirty="0" err="1" smtClean="0"/>
              <a:t>this</a:t>
            </a:r>
            <a:r>
              <a:rPr lang="de-DE" i="1" dirty="0" smtClean="0"/>
              <a:t> </a:t>
            </a:r>
            <a:r>
              <a:rPr lang="de-DE" i="1" dirty="0" err="1" smtClean="0"/>
              <a:t>day</a:t>
            </a:r>
            <a:r>
              <a:rPr lang="de-DE" i="1" dirty="0" smtClean="0"/>
              <a:t>, Caesar </a:t>
            </a:r>
            <a:r>
              <a:rPr lang="de-DE" i="1" dirty="0" err="1" smtClean="0"/>
              <a:t>put</a:t>
            </a:r>
            <a:r>
              <a:rPr lang="de-DE" i="1" dirty="0" smtClean="0"/>
              <a:t> on </a:t>
            </a:r>
            <a:r>
              <a:rPr lang="de-DE" i="1" dirty="0" err="1" smtClean="0"/>
              <a:t>the</a:t>
            </a:r>
            <a:r>
              <a:rPr lang="de-DE" i="1" dirty="0" smtClean="0"/>
              <a:t> man‘s </a:t>
            </a:r>
            <a:r>
              <a:rPr lang="de-DE" i="1" dirty="0" err="1" smtClean="0"/>
              <a:t>toga</a:t>
            </a:r>
            <a:r>
              <a:rPr lang="de-DE" i="1" dirty="0" smtClean="0"/>
              <a:t>. </a:t>
            </a:r>
            <a:r>
              <a:rPr lang="de-DE" i="1" dirty="0" err="1" smtClean="0"/>
              <a:t>Prayer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</a:t>
            </a:r>
            <a:r>
              <a:rPr lang="de-DE" i="1" dirty="0" err="1" smtClean="0"/>
              <a:t>hope</a:t>
            </a:r>
            <a:r>
              <a:rPr lang="de-DE" i="1" dirty="0" smtClean="0"/>
              <a:t> </a:t>
            </a:r>
            <a:r>
              <a:rPr lang="de-DE" i="1" dirty="0" err="1" smtClean="0"/>
              <a:t>and</a:t>
            </a:r>
            <a:r>
              <a:rPr lang="de-DE" i="1" dirty="0" smtClean="0"/>
              <a:t> </a:t>
            </a:r>
            <a:r>
              <a:rPr lang="de-DE" i="1" dirty="0" err="1" smtClean="0"/>
              <a:t>youth</a:t>
            </a:r>
            <a:r>
              <a:rPr lang="de-DE" i="1" dirty="0" smtClean="0"/>
              <a:t> [...].</a:t>
            </a:r>
            <a:r>
              <a:rPr lang="de-DE" i="1" dirty="0"/>
              <a:t/>
            </a:r>
            <a:br>
              <a:rPr lang="de-DE" i="1" dirty="0"/>
            </a:br>
            <a:r>
              <a:rPr lang="de-DE" i="1" dirty="0" smtClean="0"/>
              <a:t>15th </a:t>
            </a:r>
            <a:r>
              <a:rPr lang="de-DE" i="1" dirty="0" err="1" smtClean="0"/>
              <a:t>January</a:t>
            </a:r>
            <a:r>
              <a:rPr lang="de-DE" i="1" dirty="0" smtClean="0"/>
              <a:t>: on </a:t>
            </a:r>
            <a:r>
              <a:rPr lang="de-DE" i="1" dirty="0" err="1" smtClean="0"/>
              <a:t>this</a:t>
            </a:r>
            <a:r>
              <a:rPr lang="de-DE" i="1" dirty="0" smtClean="0"/>
              <a:t> </a:t>
            </a:r>
            <a:r>
              <a:rPr lang="de-DE" i="1" dirty="0" err="1" smtClean="0"/>
              <a:t>day</a:t>
            </a:r>
            <a:r>
              <a:rPr lang="de-DE" i="1" dirty="0" smtClean="0"/>
              <a:t>, Caesar was </a:t>
            </a:r>
            <a:r>
              <a:rPr lang="de-DE" i="1" dirty="0" err="1" smtClean="0"/>
              <a:t>named</a:t>
            </a:r>
            <a:r>
              <a:rPr lang="de-DE" i="1" dirty="0" smtClean="0"/>
              <a:t> Augustus. </a:t>
            </a:r>
            <a:r>
              <a:rPr lang="de-DE" i="1" dirty="0" err="1" smtClean="0"/>
              <a:t>Prayer</a:t>
            </a:r>
            <a:r>
              <a:rPr lang="de-DE" i="1" dirty="0" smtClean="0"/>
              <a:t> </a:t>
            </a:r>
            <a:r>
              <a:rPr lang="de-DE" i="1" u="sng" dirty="0" err="1" smtClean="0"/>
              <a:t>to</a:t>
            </a:r>
            <a:r>
              <a:rPr lang="de-DE" i="1" dirty="0" smtClean="0"/>
              <a:t> Augustus.</a:t>
            </a:r>
            <a:r>
              <a:rPr lang="de-DE" i="1" dirty="0"/>
              <a:t/>
            </a:r>
            <a:br>
              <a:rPr lang="de-DE" i="1" dirty="0"/>
            </a:br>
            <a:r>
              <a:rPr lang="de-DE" i="1" dirty="0" smtClean="0"/>
              <a:t>30th </a:t>
            </a:r>
            <a:r>
              <a:rPr lang="de-DE" i="1" dirty="0" err="1" smtClean="0"/>
              <a:t>January</a:t>
            </a:r>
            <a:r>
              <a:rPr lang="de-DE" i="1" dirty="0" smtClean="0"/>
              <a:t>: on </a:t>
            </a:r>
            <a:r>
              <a:rPr lang="de-DE" i="1" dirty="0" err="1" smtClean="0"/>
              <a:t>this</a:t>
            </a:r>
            <a:r>
              <a:rPr lang="de-DE" i="1" dirty="0" smtClean="0"/>
              <a:t> </a:t>
            </a:r>
            <a:r>
              <a:rPr lang="de-DE" i="1" dirty="0" err="1" smtClean="0"/>
              <a:t>day</a:t>
            </a:r>
            <a:r>
              <a:rPr lang="de-DE" i="1" dirty="0" smtClean="0"/>
              <a:t>, </a:t>
            </a:r>
            <a:r>
              <a:rPr lang="de-DE" i="1" dirty="0" err="1" smtClean="0"/>
              <a:t>the</a:t>
            </a:r>
            <a:r>
              <a:rPr lang="de-DE" i="1" dirty="0" smtClean="0"/>
              <a:t> </a:t>
            </a:r>
            <a:r>
              <a:rPr lang="de-DE" i="1" dirty="0" err="1" smtClean="0"/>
              <a:t>ara</a:t>
            </a:r>
            <a:r>
              <a:rPr lang="de-DE" i="1" dirty="0" smtClean="0"/>
              <a:t> </a:t>
            </a:r>
            <a:r>
              <a:rPr lang="de-DE" i="1" dirty="0" err="1" smtClean="0"/>
              <a:t>pacis</a:t>
            </a:r>
            <a:r>
              <a:rPr lang="de-DE" i="1" dirty="0" smtClean="0"/>
              <a:t> was </a:t>
            </a:r>
            <a:r>
              <a:rPr lang="de-DE" i="1" dirty="0" err="1" smtClean="0"/>
              <a:t>dedicated</a:t>
            </a:r>
            <a:r>
              <a:rPr lang="de-DE" i="1" dirty="0" smtClean="0"/>
              <a:t>. </a:t>
            </a:r>
            <a:r>
              <a:rPr lang="de-DE" i="1" dirty="0" err="1" smtClean="0"/>
              <a:t>Prayer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</a:t>
            </a:r>
            <a:r>
              <a:rPr lang="de-DE" i="1" dirty="0" err="1" smtClean="0"/>
              <a:t>the</a:t>
            </a:r>
            <a:r>
              <a:rPr lang="de-DE" i="1" dirty="0" smtClean="0"/>
              <a:t> </a:t>
            </a:r>
            <a:r>
              <a:rPr lang="de-DE" i="1" dirty="0" err="1" smtClean="0"/>
              <a:t>rule</a:t>
            </a:r>
            <a:r>
              <a:rPr lang="de-DE" i="1" dirty="0" smtClean="0"/>
              <a:t> </a:t>
            </a:r>
            <a:r>
              <a:rPr lang="de-DE" i="1" dirty="0" err="1" smtClean="0"/>
              <a:t>of</a:t>
            </a:r>
            <a:r>
              <a:rPr lang="de-DE" i="1" dirty="0" smtClean="0"/>
              <a:t> Caesar Augustus, </a:t>
            </a:r>
            <a:r>
              <a:rPr lang="de-DE" i="1" dirty="0" err="1" smtClean="0"/>
              <a:t>the</a:t>
            </a:r>
            <a:r>
              <a:rPr lang="de-DE" i="1" dirty="0" smtClean="0"/>
              <a:t> </a:t>
            </a:r>
            <a:r>
              <a:rPr lang="de-DE" i="1" dirty="0" err="1" smtClean="0"/>
              <a:t>protector</a:t>
            </a:r>
            <a:r>
              <a:rPr lang="de-DE" i="1" dirty="0" smtClean="0"/>
              <a:t> </a:t>
            </a:r>
            <a:r>
              <a:rPr lang="de-DE" i="1" dirty="0" err="1" smtClean="0"/>
              <a:t>of</a:t>
            </a:r>
            <a:r>
              <a:rPr lang="de-DE" i="1" dirty="0" smtClean="0"/>
              <a:t> </a:t>
            </a:r>
            <a:r>
              <a:rPr lang="de-DE" i="1" dirty="0" err="1" smtClean="0"/>
              <a:t>the</a:t>
            </a:r>
            <a:r>
              <a:rPr lang="de-DE" i="1" dirty="0" smtClean="0"/>
              <a:t> Roman </a:t>
            </a:r>
            <a:r>
              <a:rPr lang="de-DE" i="1" dirty="0" err="1" smtClean="0"/>
              <a:t>citizens</a:t>
            </a:r>
            <a:r>
              <a:rPr lang="de-DE" i="1" dirty="0" smtClean="0"/>
              <a:t> </a:t>
            </a:r>
            <a:r>
              <a:rPr lang="de-DE" i="1" dirty="0" err="1" smtClean="0"/>
              <a:t>and</a:t>
            </a:r>
            <a:r>
              <a:rPr lang="de-DE" i="1" dirty="0" smtClean="0"/>
              <a:t> </a:t>
            </a:r>
            <a:r>
              <a:rPr lang="de-DE" i="1" dirty="0" err="1" smtClean="0"/>
              <a:t>of</a:t>
            </a:r>
            <a:r>
              <a:rPr lang="de-DE" i="1" dirty="0" smtClean="0"/>
              <a:t> </a:t>
            </a:r>
            <a:r>
              <a:rPr lang="de-DE" i="1" dirty="0" err="1" smtClean="0"/>
              <a:t>the</a:t>
            </a:r>
            <a:r>
              <a:rPr lang="de-DE" i="1" dirty="0" smtClean="0"/>
              <a:t> </a:t>
            </a:r>
            <a:r>
              <a:rPr lang="de-DE" i="1" dirty="0" err="1" smtClean="0"/>
              <a:t>globe</a:t>
            </a:r>
            <a:r>
              <a:rPr lang="de-DE" i="1" dirty="0" smtClean="0"/>
              <a:t> </a:t>
            </a:r>
            <a:br>
              <a:rPr lang="de-DE" i="1" dirty="0" smtClean="0"/>
            </a:br>
            <a:r>
              <a:rPr lang="de-DE" i="1" dirty="0" smtClean="0"/>
              <a:t>(</a:t>
            </a:r>
            <a:r>
              <a:rPr lang="de-DE" i="1" dirty="0" err="1" smtClean="0"/>
              <a:t>urbis</a:t>
            </a:r>
            <a:r>
              <a:rPr lang="de-DE" i="1" dirty="0" smtClean="0"/>
              <a:t> et </a:t>
            </a:r>
            <a:r>
              <a:rPr lang="de-DE" i="1" dirty="0" err="1" smtClean="0"/>
              <a:t>orbis</a:t>
            </a:r>
            <a:r>
              <a:rPr lang="de-DE" i="1" dirty="0" smtClean="0"/>
              <a:t>…). </a:t>
            </a:r>
            <a:endParaRPr lang="de-DE" dirty="0"/>
          </a:p>
          <a:p>
            <a:pPr marL="0" indent="0">
              <a:buNone/>
            </a:pPr>
            <a:r>
              <a:rPr lang="de-DE" i="1" dirty="0" smtClean="0"/>
              <a:t>6th March. On </a:t>
            </a:r>
            <a:r>
              <a:rPr lang="de-DE" i="1" dirty="0" err="1" smtClean="0"/>
              <a:t>this</a:t>
            </a:r>
            <a:r>
              <a:rPr lang="de-DE" i="1" dirty="0" smtClean="0"/>
              <a:t> </a:t>
            </a:r>
            <a:r>
              <a:rPr lang="de-DE" i="1" dirty="0" err="1" smtClean="0"/>
              <a:t>day</a:t>
            </a:r>
            <a:r>
              <a:rPr lang="de-DE" i="1" dirty="0" smtClean="0"/>
              <a:t>, Caesar was </a:t>
            </a:r>
            <a:r>
              <a:rPr lang="de-DE" i="1" dirty="0" err="1" smtClean="0"/>
              <a:t>elected</a:t>
            </a:r>
            <a:r>
              <a:rPr lang="de-DE" i="1" dirty="0" smtClean="0"/>
              <a:t> Pontifex </a:t>
            </a:r>
            <a:r>
              <a:rPr lang="de-DE" i="1" dirty="0" err="1" smtClean="0"/>
              <a:t>Maximus</a:t>
            </a:r>
            <a:r>
              <a:rPr lang="de-DE" i="1" dirty="0" smtClean="0"/>
              <a:t>. </a:t>
            </a:r>
            <a:r>
              <a:rPr lang="de-DE" i="1" dirty="0" err="1" smtClean="0"/>
              <a:t>Prayer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Vesta </a:t>
            </a:r>
            <a:r>
              <a:rPr lang="de-DE" i="1" dirty="0" err="1" smtClean="0"/>
              <a:t>and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</a:t>
            </a:r>
            <a:r>
              <a:rPr lang="de-DE" i="1" dirty="0" err="1" smtClean="0"/>
              <a:t>the</a:t>
            </a:r>
            <a:r>
              <a:rPr lang="de-DE" i="1" dirty="0" smtClean="0"/>
              <a:t> </a:t>
            </a:r>
            <a:r>
              <a:rPr lang="de-DE" i="1" dirty="0" err="1" smtClean="0"/>
              <a:t>state</a:t>
            </a:r>
            <a:r>
              <a:rPr lang="de-DE" i="1" dirty="0" smtClean="0"/>
              <a:t> </a:t>
            </a:r>
            <a:r>
              <a:rPr lang="de-DE" i="1" dirty="0" err="1" smtClean="0"/>
              <a:t>gods</a:t>
            </a:r>
            <a:r>
              <a:rPr lang="de-DE" i="1" dirty="0" smtClean="0"/>
              <a:t> </a:t>
            </a:r>
            <a:r>
              <a:rPr lang="de-DE" i="1" dirty="0" err="1" smtClean="0"/>
              <a:t>of</a:t>
            </a:r>
            <a:r>
              <a:rPr lang="de-DE" i="1" dirty="0" smtClean="0"/>
              <a:t> </a:t>
            </a:r>
            <a:r>
              <a:rPr lang="de-DE" i="1" dirty="0" err="1" smtClean="0"/>
              <a:t>the</a:t>
            </a:r>
            <a:r>
              <a:rPr lang="de-DE" i="1" dirty="0" smtClean="0"/>
              <a:t> Roman </a:t>
            </a:r>
            <a:r>
              <a:rPr lang="de-DE" i="1" dirty="0" err="1" smtClean="0"/>
              <a:t>people</a:t>
            </a:r>
            <a:r>
              <a:rPr lang="de-DE" i="1" dirty="0" smtClean="0"/>
              <a:t>.</a:t>
            </a:r>
          </a:p>
          <a:p>
            <a:pPr marL="0" indent="0">
              <a:buNone/>
            </a:pPr>
            <a:r>
              <a:rPr lang="de-DE" i="1" dirty="0" smtClean="0"/>
              <a:t>14th April</a:t>
            </a:r>
            <a:r>
              <a:rPr lang="de-DE" i="1" dirty="0"/>
              <a:t>: </a:t>
            </a:r>
            <a:r>
              <a:rPr lang="de-DE" i="1" dirty="0" smtClean="0"/>
              <a:t>On </a:t>
            </a:r>
            <a:r>
              <a:rPr lang="de-DE" i="1" dirty="0" err="1" smtClean="0"/>
              <a:t>this</a:t>
            </a:r>
            <a:r>
              <a:rPr lang="de-DE" i="1" dirty="0" smtClean="0"/>
              <a:t> </a:t>
            </a:r>
            <a:r>
              <a:rPr lang="de-DE" i="1" dirty="0" err="1" smtClean="0"/>
              <a:t>day</a:t>
            </a:r>
            <a:r>
              <a:rPr lang="de-DE" i="1" dirty="0" smtClean="0"/>
              <a:t>, Caesar was </a:t>
            </a:r>
            <a:r>
              <a:rPr lang="de-DE" i="1" dirty="0" err="1" smtClean="0"/>
              <a:t>victorious</a:t>
            </a:r>
            <a:r>
              <a:rPr lang="de-DE" i="1" dirty="0" smtClean="0"/>
              <a:t> </a:t>
            </a:r>
            <a:r>
              <a:rPr lang="de-DE" i="1" dirty="0" err="1" smtClean="0"/>
              <a:t>for</a:t>
            </a:r>
            <a:r>
              <a:rPr lang="de-DE" i="1" dirty="0" smtClean="0"/>
              <a:t> </a:t>
            </a:r>
            <a:r>
              <a:rPr lang="de-DE" i="1" dirty="0" err="1" smtClean="0"/>
              <a:t>the</a:t>
            </a:r>
            <a:r>
              <a:rPr lang="de-DE" i="1" dirty="0" smtClean="0"/>
              <a:t> </a:t>
            </a:r>
            <a:r>
              <a:rPr lang="de-DE" i="1" dirty="0" err="1" smtClean="0"/>
              <a:t>first</a:t>
            </a:r>
            <a:r>
              <a:rPr lang="de-DE" i="1" dirty="0" smtClean="0"/>
              <a:t> time. </a:t>
            </a:r>
            <a:r>
              <a:rPr lang="de-DE" i="1" dirty="0" err="1" smtClean="0"/>
              <a:t>Prayer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</a:t>
            </a:r>
            <a:r>
              <a:rPr lang="de-DE" i="1" dirty="0" smtClean="0">
                <a:solidFill>
                  <a:srgbClr val="C00000"/>
                </a:solidFill>
              </a:rPr>
              <a:t>Victoria Augusta </a:t>
            </a:r>
            <a:r>
              <a:rPr lang="de-DE" i="1" dirty="0" smtClean="0"/>
              <a:t>[...]</a:t>
            </a:r>
            <a:r>
              <a:rPr lang="de-DE" i="1" dirty="0"/>
              <a:t/>
            </a:r>
            <a:br>
              <a:rPr lang="de-DE" i="1" dirty="0"/>
            </a:br>
            <a:r>
              <a:rPr lang="de-DE" i="1" dirty="0" smtClean="0"/>
              <a:t>12th </a:t>
            </a:r>
            <a:r>
              <a:rPr lang="de-DE" i="1" dirty="0" err="1" smtClean="0"/>
              <a:t>July</a:t>
            </a:r>
            <a:r>
              <a:rPr lang="de-DE" i="1" dirty="0" smtClean="0"/>
              <a:t>: </a:t>
            </a:r>
            <a:r>
              <a:rPr lang="de-DE" i="1" dirty="0" err="1" smtClean="0"/>
              <a:t>Birthday</a:t>
            </a:r>
            <a:r>
              <a:rPr lang="de-DE" i="1" dirty="0" smtClean="0"/>
              <a:t> </a:t>
            </a:r>
            <a:r>
              <a:rPr lang="de-DE" i="1" dirty="0" err="1" smtClean="0"/>
              <a:t>of</a:t>
            </a:r>
            <a:r>
              <a:rPr lang="de-DE" i="1" dirty="0" smtClean="0"/>
              <a:t> </a:t>
            </a:r>
            <a:r>
              <a:rPr lang="de-DE" i="1" dirty="0" err="1" smtClean="0"/>
              <a:t>God</a:t>
            </a:r>
            <a:r>
              <a:rPr lang="de-DE" i="1" dirty="0" smtClean="0"/>
              <a:t> Julius. </a:t>
            </a:r>
            <a:r>
              <a:rPr lang="de-DE" i="1" dirty="0" err="1" smtClean="0"/>
              <a:t>Prayer</a:t>
            </a:r>
            <a:r>
              <a:rPr lang="de-DE" i="1" dirty="0" smtClean="0"/>
              <a:t> </a:t>
            </a:r>
            <a:r>
              <a:rPr lang="de-DE" i="1" dirty="0" err="1" smtClean="0"/>
              <a:t>to</a:t>
            </a:r>
            <a:r>
              <a:rPr lang="de-DE" i="1" dirty="0" smtClean="0"/>
              <a:t> Jupiter</a:t>
            </a:r>
            <a:r>
              <a:rPr lang="de-DE" i="1" dirty="0"/>
              <a:t>, Mars </a:t>
            </a:r>
            <a:r>
              <a:rPr lang="de-DE" i="1" dirty="0" err="1" smtClean="0"/>
              <a:t>Ultor</a:t>
            </a:r>
            <a:r>
              <a:rPr lang="de-DE" i="1" dirty="0" smtClean="0"/>
              <a:t> </a:t>
            </a:r>
            <a:r>
              <a:rPr lang="de-DE" i="1" dirty="0" err="1" smtClean="0"/>
              <a:t>and</a:t>
            </a:r>
            <a:r>
              <a:rPr lang="de-DE" i="1" dirty="0" smtClean="0"/>
              <a:t> Venus </a:t>
            </a:r>
            <a:r>
              <a:rPr lang="de-DE" i="1" dirty="0" err="1" smtClean="0"/>
              <a:t>Genetrix</a:t>
            </a:r>
            <a:r>
              <a:rPr lang="de-DE" i="1" dirty="0" smtClean="0"/>
              <a:t>.</a:t>
            </a:r>
          </a:p>
        </p:txBody>
      </p:sp>
      <p:cxnSp>
        <p:nvCxnSpPr>
          <p:cNvPr id="8" name="Gerade Verbindung mit Pfeil 7"/>
          <p:cNvCxnSpPr/>
          <p:nvPr/>
        </p:nvCxnSpPr>
        <p:spPr>
          <a:xfrm flipH="1" flipV="1">
            <a:off x="3923928" y="5229200"/>
            <a:ext cx="72008" cy="136815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feld 8"/>
          <p:cNvSpPr txBox="1"/>
          <p:nvPr/>
        </p:nvSpPr>
        <p:spPr>
          <a:xfrm>
            <a:off x="2987824" y="6550223"/>
            <a:ext cx="42484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de-DE" sz="1400" dirty="0" smtClean="0"/>
              <a:t>43 BC: Battle </a:t>
            </a:r>
            <a:r>
              <a:rPr lang="de-DE" sz="1400" dirty="0" err="1" smtClean="0"/>
              <a:t>of</a:t>
            </a:r>
            <a:r>
              <a:rPr lang="de-DE" sz="1400" dirty="0" smtClean="0"/>
              <a:t> Forum </a:t>
            </a:r>
            <a:r>
              <a:rPr lang="de-DE" sz="1400" dirty="0" err="1" smtClean="0"/>
              <a:t>Gallorum</a:t>
            </a:r>
            <a:endParaRPr lang="de-DE" sz="1400" dirty="0"/>
          </a:p>
        </p:txBody>
      </p:sp>
      <p:sp>
        <p:nvSpPr>
          <p:cNvPr id="10" name="Titel 1"/>
          <p:cNvSpPr txBox="1">
            <a:spLocks/>
          </p:cNvSpPr>
          <p:nvPr/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Imperial cult – a cult…?</a:t>
            </a:r>
            <a:endParaRPr kumimoji="0" lang="en-GB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File:Ancient theatre of gythi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212976"/>
            <a:ext cx="5393858" cy="3600400"/>
          </a:xfrm>
          <a:prstGeom prst="rect">
            <a:avLst/>
          </a:prstGeom>
          <a:noFill/>
        </p:spPr>
      </p:pic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Imperial cult – a cult…?</a:t>
            </a:r>
            <a:endParaRPr lang="en-GB" dirty="0"/>
          </a:p>
        </p:txBody>
      </p:sp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3491880" y="154950"/>
            <a:ext cx="5508104" cy="6586418"/>
          </a:xfrm>
          <a:prstGeom prst="rect">
            <a:avLst/>
          </a:prstGeom>
          <a:ln>
            <a:headEnd type="none" w="sm" len="sm"/>
            <a:tailEnd type="none" w="sm" len="sm"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>
              <a:spcBef>
                <a:spcPct val="50000"/>
              </a:spcBef>
            </a:pPr>
            <a:r>
              <a:rPr kumimoji="0" lang="en-US" sz="1600" b="1" u="sng" dirty="0">
                <a:solidFill>
                  <a:srgbClr val="C00000"/>
                </a:solidFill>
                <a:latin typeface="Arial" pitchFamily="34" charset="0"/>
              </a:rPr>
              <a:t>SEG XI 923, </a:t>
            </a:r>
            <a:r>
              <a:rPr kumimoji="0" lang="en-US" sz="1600" b="1" u="sng" dirty="0" smtClean="0">
                <a:solidFill>
                  <a:srgbClr val="C00000"/>
                </a:solidFill>
                <a:latin typeface="Arial" pitchFamily="34" charset="0"/>
              </a:rPr>
              <a:t>7-40</a:t>
            </a:r>
            <a:br>
              <a:rPr kumimoji="0" lang="en-US" sz="1600" b="1" u="sng" dirty="0" smtClean="0">
                <a:solidFill>
                  <a:srgbClr val="C00000"/>
                </a:solidFill>
                <a:latin typeface="Arial" pitchFamily="34" charset="0"/>
              </a:rPr>
            </a:b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[The </a:t>
            </a:r>
            <a:r>
              <a:rPr kumimoji="0" lang="en-US" sz="1600" b="1" i="1" dirty="0" err="1">
                <a:solidFill>
                  <a:srgbClr val="C00000"/>
                </a:solidFill>
                <a:latin typeface="Arial" pitchFamily="34" charset="0"/>
              </a:rPr>
              <a:t>agoranomos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]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shall celebrate the 1</a:t>
            </a:r>
            <a:r>
              <a:rPr kumimoji="0" lang="en-US" sz="1600" b="1" baseline="30000" dirty="0" smtClean="0">
                <a:solidFill>
                  <a:srgbClr val="C00000"/>
                </a:solidFill>
                <a:latin typeface="Arial" pitchFamily="34" charset="0"/>
              </a:rPr>
              <a:t>st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day for the god Caesar </a:t>
            </a:r>
            <a:r>
              <a:rPr kumimoji="0" lang="en-US" sz="1600" b="1" dirty="0" err="1">
                <a:solidFill>
                  <a:srgbClr val="C00000"/>
                </a:solidFill>
                <a:latin typeface="Arial" pitchFamily="34" charset="0"/>
              </a:rPr>
              <a:t>Agustus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,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son of the god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&lt;Caesar&gt;,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our Savior and Deliverer; the 2</a:t>
            </a:r>
            <a:r>
              <a:rPr kumimoji="0" lang="en-US" sz="1600" b="1" baseline="30000" dirty="0" smtClean="0">
                <a:solidFill>
                  <a:srgbClr val="C00000"/>
                </a:solidFill>
                <a:latin typeface="Arial" pitchFamily="34" charset="0"/>
              </a:rPr>
              <a:t>nd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day for the emperor [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Ti]</a:t>
            </a:r>
            <a:r>
              <a:rPr kumimoji="0" lang="en-US" sz="1600" b="1" dirty="0" err="1">
                <a:solidFill>
                  <a:srgbClr val="C00000"/>
                </a:solidFill>
                <a:latin typeface="Arial" pitchFamily="34" charset="0"/>
              </a:rPr>
              <a:t>berius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 Caesar Augustus, </a:t>
            </a:r>
            <a:r>
              <a:rPr lang="en-US" sz="1600" b="1" i="1" dirty="0" err="1" smtClean="0">
                <a:solidFill>
                  <a:srgbClr val="C00000"/>
                </a:solidFill>
                <a:latin typeface="Arial" pitchFamily="34" charset="0"/>
              </a:rPr>
              <a:t>pater</a:t>
            </a:r>
            <a:r>
              <a:rPr lang="en-US" sz="1600" b="1" i="1" dirty="0" smtClean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sz="1600" b="1" i="1" dirty="0" err="1" smtClean="0">
                <a:solidFill>
                  <a:srgbClr val="C00000"/>
                </a:solidFill>
                <a:latin typeface="Arial" pitchFamily="34" charset="0"/>
              </a:rPr>
              <a:t>patriae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; the 4th day for </a:t>
            </a:r>
            <a:r>
              <a:rPr kumimoji="0"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Germanicus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Caesar;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the 5</a:t>
            </a:r>
            <a:r>
              <a:rPr kumimoji="0" lang="en-US" sz="1600" b="1" baseline="30000" dirty="0" smtClean="0">
                <a:solidFill>
                  <a:srgbClr val="C00000"/>
                </a:solidFill>
                <a:latin typeface="Arial" pitchFamily="34" charset="0"/>
              </a:rPr>
              <a:t>th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day (…)</a:t>
            </a:r>
          </a:p>
          <a:p>
            <a:pPr algn="ctr">
              <a:spcBef>
                <a:spcPct val="50000"/>
              </a:spcBef>
            </a:pP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Following the days for the gods and rulers, the </a:t>
            </a:r>
            <a:r>
              <a:rPr lang="en-US" sz="1600" b="1" i="1" dirty="0" err="1" smtClean="0">
                <a:solidFill>
                  <a:srgbClr val="C00000"/>
                </a:solidFill>
                <a:latin typeface="Arial" pitchFamily="34" charset="0"/>
              </a:rPr>
              <a:t>agoranomos</a:t>
            </a:r>
            <a:r>
              <a:rPr lang="en-US" sz="1600" b="1" i="1" dirty="0" smtClean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shall introduce games (…) to C. </a:t>
            </a:r>
            <a:r>
              <a:rPr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Iulius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Eurycles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… benefactor (…)</a:t>
            </a:r>
            <a:b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</a:b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He shall conduct a procession from the temple of </a:t>
            </a:r>
            <a:r>
              <a:rPr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Asklepios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, incl. the </a:t>
            </a:r>
            <a:r>
              <a:rPr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ephebes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 (…) and other citizens wearing bay-leaf garlands and white clothes (…) also sacred maidens (…). when the procession reaches the </a:t>
            </a:r>
            <a:r>
              <a:rPr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Caesareion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, the </a:t>
            </a:r>
            <a:r>
              <a:rPr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epheros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 shall sacrifice a bull on behalf of the safety of our rulers and gods and the eternal continuance of their rule. </a:t>
            </a:r>
          </a:p>
          <a:p>
            <a:pPr algn="ctr">
              <a:spcBef>
                <a:spcPct val="50000"/>
              </a:spcBef>
            </a:pP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While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kumimoji="0"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Chairon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was </a:t>
            </a:r>
            <a:r>
              <a:rPr kumimoji="0" lang="en-US" sz="1600" b="1" i="1" dirty="0" err="1" smtClean="0">
                <a:solidFill>
                  <a:srgbClr val="C00000"/>
                </a:solidFill>
                <a:latin typeface="Arial" pitchFamily="34" charset="0"/>
              </a:rPr>
              <a:t>strategos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a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nd priest of the god Augustus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Caesar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, the </a:t>
            </a:r>
            <a:r>
              <a:rPr kumimoji="0" lang="en-US" sz="1600" b="1" i="1" dirty="0" err="1" smtClean="0">
                <a:solidFill>
                  <a:srgbClr val="C00000"/>
                </a:solidFill>
                <a:latin typeface="Arial" pitchFamily="34" charset="0"/>
              </a:rPr>
              <a:t>ephoroi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(…)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shall deliver three painted images of the god </a:t>
            </a:r>
            <a:r>
              <a:rPr kumimoji="0"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Gott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Augustus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and 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of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Julia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Augusta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and of Tiberius Caesar, equally for the theatre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- die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stage of the choir (…). And they shall erect a stone column with this sacred law and deposit a copy in the archive (…) </a:t>
            </a:r>
            <a:r>
              <a:rPr kumimoji="0" lang="en-US" sz="1600" b="1" dirty="0">
                <a:solidFill>
                  <a:srgbClr val="C00000"/>
                </a:solidFill>
                <a:latin typeface="Arial" pitchFamily="34" charset="0"/>
              </a:rPr>
              <a:t>so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that this law </a:t>
            </a:r>
            <a:r>
              <a:rPr lang="en-US" sz="1600" b="1" dirty="0" smtClean="0">
                <a:solidFill>
                  <a:srgbClr val="C00000"/>
                </a:solidFill>
                <a:latin typeface="Arial" pitchFamily="34" charset="0"/>
              </a:rPr>
              <a:t>– legible for all in a public place 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– can express the gratitude of the people of </a:t>
            </a:r>
            <a:r>
              <a:rPr kumimoji="0" lang="en-US" sz="1600" b="1" dirty="0" err="1" smtClean="0">
                <a:solidFill>
                  <a:srgbClr val="C00000"/>
                </a:solidFill>
                <a:latin typeface="Arial" pitchFamily="34" charset="0"/>
              </a:rPr>
              <a:t>Gytheum</a:t>
            </a:r>
            <a:r>
              <a:rPr kumimoji="0" lang="en-US" sz="1600" b="1" dirty="0" smtClean="0">
                <a:solidFill>
                  <a:srgbClr val="C00000"/>
                </a:solidFill>
                <a:latin typeface="Arial" pitchFamily="34" charset="0"/>
              </a:rPr>
              <a:t> towards the ruler of all men.</a:t>
            </a:r>
            <a:endParaRPr kumimoji="0" lang="en-US" sz="1600" b="1" dirty="0">
              <a:solidFill>
                <a:srgbClr val="C00000"/>
              </a:solidFill>
              <a:latin typeface="Arial" pitchFamily="34" charset="0"/>
            </a:endParaRPr>
          </a:p>
        </p:txBody>
      </p:sp>
      <p:sp>
        <p:nvSpPr>
          <p:cNvPr id="8" name="Textfeld 7"/>
          <p:cNvSpPr txBox="1"/>
          <p:nvPr/>
        </p:nvSpPr>
        <p:spPr>
          <a:xfrm>
            <a:off x="323528" y="1700808"/>
            <a:ext cx="31683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/>
              <a:t>Gythio</a:t>
            </a:r>
            <a:r>
              <a:rPr lang="en-GB" dirty="0" smtClean="0"/>
              <a:t>/</a:t>
            </a:r>
            <a:r>
              <a:rPr lang="en-GB" dirty="0" err="1" smtClean="0"/>
              <a:t>Gytheion</a:t>
            </a:r>
            <a:r>
              <a:rPr lang="en-GB" dirty="0" smtClean="0"/>
              <a:t>/</a:t>
            </a:r>
            <a:r>
              <a:rPr lang="en-GB" dirty="0" err="1" smtClean="0"/>
              <a:t>Gytheum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(near Sparta)</a:t>
            </a:r>
          </a:p>
          <a:p>
            <a:endParaRPr lang="en-GB" dirty="0"/>
          </a:p>
          <a:p>
            <a:r>
              <a:rPr lang="en-GB" dirty="0" smtClean="0"/>
              <a:t>decree from A.D. 15</a:t>
            </a:r>
            <a:endParaRPr lang="en-GB" dirty="0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/>
          <a:stretch/>
        </p:blipFill>
        <p:spPr>
          <a:xfrm>
            <a:off x="484807" y="44625"/>
            <a:ext cx="8479681" cy="6765196"/>
          </a:xfrm>
        </p:spPr>
      </p:pic>
      <p:sp>
        <p:nvSpPr>
          <p:cNvPr id="5" name="Oval 4"/>
          <p:cNvSpPr/>
          <p:nvPr/>
        </p:nvSpPr>
        <p:spPr>
          <a:xfrm>
            <a:off x="1913508" y="5517232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051720" y="5085184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846826" y="515254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 rot="16200000">
            <a:off x="-2587281" y="3758552"/>
            <a:ext cx="56886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tx1">
                    <a:lumMod val="65000"/>
                  </a:schemeClr>
                </a:solidFill>
              </a:rPr>
              <a:t>R. Talbert, Barrington Atlas of the Greek and Roman World, Princeton UP 2001</a:t>
            </a:r>
            <a:endParaRPr lang="en-GB" sz="1200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>
            <a:off x="932140" y="573325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115616" y="586798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2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421210" y="464384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3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2" name="Oval 11"/>
          <p:cNvSpPr/>
          <p:nvPr/>
        </p:nvSpPr>
        <p:spPr>
          <a:xfrm>
            <a:off x="2767292" y="609329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2619947" y="61966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3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386886" y="55745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2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5" name="Oval 15"/>
          <p:cNvSpPr/>
          <p:nvPr/>
        </p:nvSpPr>
        <p:spPr>
          <a:xfrm>
            <a:off x="3740453" y="444549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TextBox 16"/>
          <p:cNvSpPr txBox="1"/>
          <p:nvPr/>
        </p:nvSpPr>
        <p:spPr>
          <a:xfrm>
            <a:off x="3814609" y="45895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3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127515" y="38610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5</a:t>
            </a:r>
          </a:p>
        </p:txBody>
      </p:sp>
      <p:sp>
        <p:nvSpPr>
          <p:cNvPr id="18" name="Oval 18"/>
          <p:cNvSpPr/>
          <p:nvPr/>
        </p:nvSpPr>
        <p:spPr>
          <a:xfrm>
            <a:off x="2123728" y="5350567"/>
            <a:ext cx="480287" cy="454697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Oval 19"/>
          <p:cNvSpPr/>
          <p:nvPr/>
        </p:nvSpPr>
        <p:spPr>
          <a:xfrm>
            <a:off x="2159732" y="557994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TextBox 20"/>
          <p:cNvSpPr txBox="1"/>
          <p:nvPr/>
        </p:nvSpPr>
        <p:spPr>
          <a:xfrm>
            <a:off x="1907704" y="53639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9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21" name="Oval 21"/>
          <p:cNvSpPr/>
          <p:nvPr/>
        </p:nvSpPr>
        <p:spPr>
          <a:xfrm>
            <a:off x="1691680" y="423038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TextBox 22"/>
          <p:cNvSpPr txBox="1"/>
          <p:nvPr/>
        </p:nvSpPr>
        <p:spPr>
          <a:xfrm>
            <a:off x="1782545" y="413645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1547664" y="4221088"/>
            <a:ext cx="4860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KYME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1835696" y="5697542"/>
            <a:ext cx="10951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HALICARNASSOS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1835696" y="5085184"/>
            <a:ext cx="57259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PRIENE</a:t>
            </a:r>
            <a:endParaRPr lang="en-GB" sz="1000" b="1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Box 26"/>
          <p:cNvSpPr txBox="1"/>
          <p:nvPr/>
        </p:nvSpPr>
        <p:spPr>
          <a:xfrm>
            <a:off x="769477" y="404797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3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27" name="TextBox 27"/>
          <p:cNvSpPr txBox="1"/>
          <p:nvPr/>
        </p:nvSpPr>
        <p:spPr>
          <a:xfrm rot="2409601">
            <a:off x="726684" y="4135982"/>
            <a:ext cx="56778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ERESOS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val 28"/>
          <p:cNvSpPr/>
          <p:nvPr/>
        </p:nvSpPr>
        <p:spPr>
          <a:xfrm>
            <a:off x="925930" y="397844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TextBox 29"/>
          <p:cNvSpPr txBox="1"/>
          <p:nvPr/>
        </p:nvSpPr>
        <p:spPr>
          <a:xfrm>
            <a:off x="2339752" y="50131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2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30" name="TextBox 30"/>
          <p:cNvSpPr txBox="1"/>
          <p:nvPr/>
        </p:nvSpPr>
        <p:spPr>
          <a:xfrm>
            <a:off x="1979712" y="5445804"/>
            <a:ext cx="61747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MYLASA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Oval 31"/>
          <p:cNvSpPr/>
          <p:nvPr/>
        </p:nvSpPr>
        <p:spPr>
          <a:xfrm>
            <a:off x="2227307" y="526055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TextBox 32"/>
          <p:cNvSpPr txBox="1"/>
          <p:nvPr/>
        </p:nvSpPr>
        <p:spPr>
          <a:xfrm>
            <a:off x="2051720" y="5306435"/>
            <a:ext cx="71205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EUROMOS.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3" name="Oval 33"/>
          <p:cNvSpPr/>
          <p:nvPr/>
        </p:nvSpPr>
        <p:spPr>
          <a:xfrm>
            <a:off x="3524147" y="5126125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TextBox 34"/>
          <p:cNvSpPr txBox="1"/>
          <p:nvPr/>
        </p:nvSpPr>
        <p:spPr>
          <a:xfrm>
            <a:off x="3355890" y="5157192"/>
            <a:ext cx="69923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KIDRAMA.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TextBox 35"/>
          <p:cNvSpPr txBox="1"/>
          <p:nvPr/>
        </p:nvSpPr>
        <p:spPr>
          <a:xfrm>
            <a:off x="3707904" y="522920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2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36" name="Oval 36"/>
          <p:cNvSpPr/>
          <p:nvPr/>
        </p:nvSpPr>
        <p:spPr>
          <a:xfrm>
            <a:off x="2011283" y="607064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7" name="TextBox 37"/>
          <p:cNvSpPr txBox="1"/>
          <p:nvPr/>
        </p:nvSpPr>
        <p:spPr>
          <a:xfrm>
            <a:off x="1781714" y="6093296"/>
            <a:ext cx="62388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NISYROS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Box 38"/>
          <p:cNvSpPr txBox="1"/>
          <p:nvPr/>
        </p:nvSpPr>
        <p:spPr>
          <a:xfrm>
            <a:off x="1789744" y="601199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39" name="TextBox 39"/>
          <p:cNvSpPr txBox="1"/>
          <p:nvPr/>
        </p:nvSpPr>
        <p:spPr>
          <a:xfrm>
            <a:off x="1810822" y="436510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2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40" name="TextBox 40"/>
          <p:cNvSpPr txBox="1"/>
          <p:nvPr/>
        </p:nvSpPr>
        <p:spPr>
          <a:xfrm>
            <a:off x="1763688" y="4379496"/>
            <a:ext cx="7248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MAGNESIA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Box 41"/>
          <p:cNvSpPr txBox="1"/>
          <p:nvPr/>
        </p:nvSpPr>
        <p:spPr>
          <a:xfrm>
            <a:off x="1810313" y="4459654"/>
            <a:ext cx="6014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SIPYLOS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Oval 42"/>
          <p:cNvSpPr/>
          <p:nvPr/>
        </p:nvSpPr>
        <p:spPr>
          <a:xfrm>
            <a:off x="2027976" y="436176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3" name="Oval 43"/>
          <p:cNvSpPr/>
          <p:nvPr/>
        </p:nvSpPr>
        <p:spPr>
          <a:xfrm>
            <a:off x="3131840" y="3717032"/>
            <a:ext cx="470254" cy="408650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4" name="TextBox 44"/>
          <p:cNvSpPr txBox="1"/>
          <p:nvPr/>
        </p:nvSpPr>
        <p:spPr>
          <a:xfrm>
            <a:off x="3059832" y="3861628"/>
            <a:ext cx="60946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AIZANOI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3211241" y="39957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6</a:t>
            </a:r>
          </a:p>
        </p:txBody>
      </p:sp>
      <p:sp>
        <p:nvSpPr>
          <p:cNvPr id="46" name="Oval 46"/>
          <p:cNvSpPr/>
          <p:nvPr/>
        </p:nvSpPr>
        <p:spPr>
          <a:xfrm>
            <a:off x="1475656" y="342900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TextBox 47"/>
          <p:cNvSpPr txBox="1"/>
          <p:nvPr/>
        </p:nvSpPr>
        <p:spPr>
          <a:xfrm>
            <a:off x="1377524" y="3490714"/>
            <a:ext cx="58060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SCEPSIS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TextBox 48"/>
          <p:cNvSpPr txBox="1"/>
          <p:nvPr/>
        </p:nvSpPr>
        <p:spPr>
          <a:xfrm>
            <a:off x="1547664" y="32129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49" name="Oval 49"/>
          <p:cNvSpPr/>
          <p:nvPr/>
        </p:nvSpPr>
        <p:spPr>
          <a:xfrm>
            <a:off x="1644546" y="375361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0" name="TextBox 50"/>
          <p:cNvSpPr txBox="1"/>
          <p:nvPr/>
        </p:nvSpPr>
        <p:spPr>
          <a:xfrm>
            <a:off x="1331640" y="3790200"/>
            <a:ext cx="76174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PERPERENE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TextBox 51"/>
          <p:cNvSpPr txBox="1"/>
          <p:nvPr/>
        </p:nvSpPr>
        <p:spPr>
          <a:xfrm>
            <a:off x="1738814" y="36357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52" name="Oval 52"/>
          <p:cNvSpPr/>
          <p:nvPr/>
        </p:nvSpPr>
        <p:spPr>
          <a:xfrm>
            <a:off x="1251858" y="3635732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3"/>
          <p:cNvSpPr txBox="1"/>
          <p:nvPr/>
        </p:nvSpPr>
        <p:spPr>
          <a:xfrm>
            <a:off x="1090742" y="349171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54" name="TextBox 54"/>
          <p:cNvSpPr txBox="1"/>
          <p:nvPr/>
        </p:nvSpPr>
        <p:spPr>
          <a:xfrm>
            <a:off x="1041336" y="3672395"/>
            <a:ext cx="50526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ASSOS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TextBox 55"/>
          <p:cNvSpPr txBox="1"/>
          <p:nvPr/>
        </p:nvSpPr>
        <p:spPr>
          <a:xfrm>
            <a:off x="1679243" y="30112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56" name="TextBox 56"/>
          <p:cNvSpPr txBox="1"/>
          <p:nvPr/>
        </p:nvSpPr>
        <p:spPr>
          <a:xfrm>
            <a:off x="1327483" y="2995723"/>
            <a:ext cx="80663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LAMPSAKOS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7" name="Oval 57"/>
          <p:cNvSpPr/>
          <p:nvPr/>
        </p:nvSpPr>
        <p:spPr>
          <a:xfrm>
            <a:off x="1559816" y="295913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TextBox 58"/>
          <p:cNvSpPr txBox="1"/>
          <p:nvPr/>
        </p:nvSpPr>
        <p:spPr>
          <a:xfrm rot="1508616">
            <a:off x="2559680" y="3084696"/>
            <a:ext cx="8274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APOLLONIA</a:t>
            </a:r>
            <a:b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RHYNDAKOS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val 59"/>
          <p:cNvSpPr/>
          <p:nvPr/>
        </p:nvSpPr>
        <p:spPr>
          <a:xfrm>
            <a:off x="2669612" y="2972496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TextBox 60"/>
          <p:cNvSpPr txBox="1"/>
          <p:nvPr/>
        </p:nvSpPr>
        <p:spPr>
          <a:xfrm>
            <a:off x="2767292" y="294496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61" name="TextBox 61"/>
          <p:cNvSpPr txBox="1"/>
          <p:nvPr/>
        </p:nvSpPr>
        <p:spPr>
          <a:xfrm rot="2337751">
            <a:off x="2688346" y="3947037"/>
            <a:ext cx="62228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ANKYRA</a:t>
            </a:r>
            <a:b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PHR.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val 62"/>
          <p:cNvSpPr/>
          <p:nvPr/>
        </p:nvSpPr>
        <p:spPr>
          <a:xfrm>
            <a:off x="2771800" y="378904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3" name="TextBox 63"/>
          <p:cNvSpPr txBox="1"/>
          <p:nvPr/>
        </p:nvSpPr>
        <p:spPr>
          <a:xfrm>
            <a:off x="2843808" y="37077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64" name="Oval 64"/>
          <p:cNvSpPr/>
          <p:nvPr/>
        </p:nvSpPr>
        <p:spPr>
          <a:xfrm>
            <a:off x="932140" y="3085152"/>
            <a:ext cx="527240" cy="437210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TextBox 65"/>
          <p:cNvSpPr txBox="1"/>
          <p:nvPr/>
        </p:nvSpPr>
        <p:spPr>
          <a:xfrm rot="20454748">
            <a:off x="695299" y="3218276"/>
            <a:ext cx="85472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ALEXANDRIA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TextBox 66"/>
          <p:cNvSpPr txBox="1"/>
          <p:nvPr/>
        </p:nvSpPr>
        <p:spPr>
          <a:xfrm>
            <a:off x="1331640" y="31409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7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67" name="Oval 67"/>
          <p:cNvSpPr/>
          <p:nvPr/>
        </p:nvSpPr>
        <p:spPr>
          <a:xfrm>
            <a:off x="467544" y="516183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8" name="TextBox 68"/>
          <p:cNvSpPr txBox="1"/>
          <p:nvPr/>
        </p:nvSpPr>
        <p:spPr>
          <a:xfrm>
            <a:off x="567687" y="518419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69" name="Oval 69"/>
          <p:cNvSpPr/>
          <p:nvPr/>
        </p:nvSpPr>
        <p:spPr>
          <a:xfrm>
            <a:off x="877590" y="6322676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TextBox 70"/>
          <p:cNvSpPr txBox="1"/>
          <p:nvPr/>
        </p:nvSpPr>
        <p:spPr>
          <a:xfrm>
            <a:off x="1115616" y="63720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2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71" name="Oval 71"/>
          <p:cNvSpPr/>
          <p:nvPr/>
        </p:nvSpPr>
        <p:spPr>
          <a:xfrm>
            <a:off x="2195736" y="4257091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TextBox 72"/>
          <p:cNvSpPr txBox="1"/>
          <p:nvPr/>
        </p:nvSpPr>
        <p:spPr>
          <a:xfrm>
            <a:off x="2176790" y="400506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73" name="TextBox 73"/>
          <p:cNvSpPr txBox="1"/>
          <p:nvPr/>
        </p:nvSpPr>
        <p:spPr>
          <a:xfrm rot="19247643">
            <a:off x="1954609" y="4097503"/>
            <a:ext cx="9252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MOSCHAKOME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4" name="Oval 74"/>
          <p:cNvSpPr/>
          <p:nvPr/>
        </p:nvSpPr>
        <p:spPr>
          <a:xfrm>
            <a:off x="3419872" y="3645024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TextBox 75"/>
          <p:cNvSpPr txBox="1"/>
          <p:nvPr/>
        </p:nvSpPr>
        <p:spPr>
          <a:xfrm>
            <a:off x="3539014" y="356372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76" name="TextBox 76"/>
          <p:cNvSpPr txBox="1"/>
          <p:nvPr/>
        </p:nvSpPr>
        <p:spPr>
          <a:xfrm rot="1856374">
            <a:off x="3204987" y="3669702"/>
            <a:ext cx="7248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COTIAEUM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7" name="Oval 77"/>
          <p:cNvSpPr/>
          <p:nvPr/>
        </p:nvSpPr>
        <p:spPr>
          <a:xfrm>
            <a:off x="2391052" y="420987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TextBox 78"/>
          <p:cNvSpPr txBox="1"/>
          <p:nvPr/>
        </p:nvSpPr>
        <p:spPr>
          <a:xfrm rot="19247643">
            <a:off x="2002855" y="4205548"/>
            <a:ext cx="103906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HIEROCAESAREA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2464718" y="406618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80" name="Oval 80"/>
          <p:cNvSpPr/>
          <p:nvPr/>
        </p:nvSpPr>
        <p:spPr>
          <a:xfrm>
            <a:off x="3156713" y="4724073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TextBox 81"/>
          <p:cNvSpPr txBox="1"/>
          <p:nvPr/>
        </p:nvSpPr>
        <p:spPr>
          <a:xfrm>
            <a:off x="3382561" y="45811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4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82" name="Oval 82"/>
          <p:cNvSpPr/>
          <p:nvPr/>
        </p:nvSpPr>
        <p:spPr>
          <a:xfrm>
            <a:off x="3653572" y="4244698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3" name="TextBox 83"/>
          <p:cNvSpPr txBox="1"/>
          <p:nvPr/>
        </p:nvSpPr>
        <p:spPr>
          <a:xfrm>
            <a:off x="3635896" y="39957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3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84" name="TextBox 84"/>
          <p:cNvSpPr txBox="1"/>
          <p:nvPr/>
        </p:nvSpPr>
        <p:spPr>
          <a:xfrm>
            <a:off x="3323830" y="4292433"/>
            <a:ext cx="7441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EUMENEIA.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5" name="Oval 85"/>
          <p:cNvSpPr/>
          <p:nvPr/>
        </p:nvSpPr>
        <p:spPr>
          <a:xfrm>
            <a:off x="3796186" y="397616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6" name="TextBox 86"/>
          <p:cNvSpPr txBox="1"/>
          <p:nvPr/>
        </p:nvSpPr>
        <p:spPr>
          <a:xfrm rot="1510408">
            <a:off x="3574741" y="4010094"/>
            <a:ext cx="6591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DIOKLEA.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7" name="TextBox 87"/>
          <p:cNvSpPr txBox="1"/>
          <p:nvPr/>
        </p:nvSpPr>
        <p:spPr>
          <a:xfrm>
            <a:off x="3707904" y="376711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88" name="TextBox 88"/>
          <p:cNvSpPr txBox="1"/>
          <p:nvPr/>
        </p:nvSpPr>
        <p:spPr>
          <a:xfrm>
            <a:off x="2771800" y="422108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89" name="Oval 89"/>
          <p:cNvSpPr/>
          <p:nvPr/>
        </p:nvSpPr>
        <p:spPr>
          <a:xfrm>
            <a:off x="2651114" y="4349276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0" name="Oval 90"/>
          <p:cNvSpPr/>
          <p:nvPr/>
        </p:nvSpPr>
        <p:spPr>
          <a:xfrm>
            <a:off x="3987959" y="379220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1" name="TextBox 91"/>
          <p:cNvSpPr txBox="1"/>
          <p:nvPr/>
        </p:nvSpPr>
        <p:spPr>
          <a:xfrm>
            <a:off x="4012210" y="35984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92" name="TextBox 92"/>
          <p:cNvSpPr txBox="1"/>
          <p:nvPr/>
        </p:nvSpPr>
        <p:spPr>
          <a:xfrm rot="1704845">
            <a:off x="3965464" y="3913589"/>
            <a:ext cx="74411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CIDYSSEUS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3" name="TextBox 93"/>
          <p:cNvSpPr txBox="1"/>
          <p:nvPr/>
        </p:nvSpPr>
        <p:spPr>
          <a:xfrm>
            <a:off x="1720788" y="543593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2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94" name="TextBox 94"/>
          <p:cNvSpPr txBox="1"/>
          <p:nvPr/>
        </p:nvSpPr>
        <p:spPr>
          <a:xfrm>
            <a:off x="1561751" y="5577915"/>
            <a:ext cx="7136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BARGYLIA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5" name="Oval 95"/>
          <p:cNvSpPr/>
          <p:nvPr/>
        </p:nvSpPr>
        <p:spPr>
          <a:xfrm>
            <a:off x="2843808" y="526055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6" name="TextBox 96"/>
          <p:cNvSpPr txBox="1"/>
          <p:nvPr/>
        </p:nvSpPr>
        <p:spPr>
          <a:xfrm>
            <a:off x="2788350" y="5287851"/>
            <a:ext cx="41549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KYS.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7" name="TextBox 97"/>
          <p:cNvSpPr txBox="1"/>
          <p:nvPr/>
        </p:nvSpPr>
        <p:spPr>
          <a:xfrm>
            <a:off x="2951820" y="5103185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98" name="Oval 98"/>
          <p:cNvSpPr/>
          <p:nvPr/>
        </p:nvSpPr>
        <p:spPr>
          <a:xfrm>
            <a:off x="3524015" y="4952984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9" name="TextBox 99"/>
          <p:cNvSpPr txBox="1"/>
          <p:nvPr/>
        </p:nvSpPr>
        <p:spPr>
          <a:xfrm>
            <a:off x="3683030" y="484186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00" name="TextBox 100"/>
          <p:cNvSpPr txBox="1"/>
          <p:nvPr/>
        </p:nvSpPr>
        <p:spPr>
          <a:xfrm>
            <a:off x="3363306" y="4989209"/>
            <a:ext cx="129394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APOLLONIA SALBAKE.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1" name="Oval 101"/>
          <p:cNvSpPr/>
          <p:nvPr/>
        </p:nvSpPr>
        <p:spPr>
          <a:xfrm>
            <a:off x="2599362" y="417380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TextBox 102"/>
          <p:cNvSpPr txBox="1"/>
          <p:nvPr/>
        </p:nvSpPr>
        <p:spPr>
          <a:xfrm rot="19090703">
            <a:off x="2506209" y="4105248"/>
            <a:ext cx="5597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DALDIS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3" name="Oval 103"/>
          <p:cNvSpPr/>
          <p:nvPr/>
        </p:nvSpPr>
        <p:spPr>
          <a:xfrm>
            <a:off x="2409574" y="4437112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Oval 104"/>
          <p:cNvSpPr/>
          <p:nvPr/>
        </p:nvSpPr>
        <p:spPr>
          <a:xfrm>
            <a:off x="2974555" y="418973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5" name="TextBox 105"/>
          <p:cNvSpPr txBox="1"/>
          <p:nvPr/>
        </p:nvSpPr>
        <p:spPr>
          <a:xfrm rot="19052884">
            <a:off x="2825915" y="4105908"/>
            <a:ext cx="69121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SILANDOS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6" name="Oval 106"/>
          <p:cNvSpPr/>
          <p:nvPr/>
        </p:nvSpPr>
        <p:spPr>
          <a:xfrm>
            <a:off x="2333243" y="4564290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" name="TextBox 107"/>
          <p:cNvSpPr txBox="1"/>
          <p:nvPr/>
        </p:nvSpPr>
        <p:spPr>
          <a:xfrm rot="20249465">
            <a:off x="1995905" y="4626779"/>
            <a:ext cx="65755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HYPAPEA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8" name="TextBox 108"/>
          <p:cNvSpPr txBox="1"/>
          <p:nvPr/>
        </p:nvSpPr>
        <p:spPr>
          <a:xfrm>
            <a:off x="2267744" y="4476246"/>
            <a:ext cx="5613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SARDIS</a:t>
            </a:r>
            <a:endParaRPr lang="en-GB" sz="1000" b="1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9" name="Oval 109"/>
          <p:cNvSpPr/>
          <p:nvPr/>
        </p:nvSpPr>
        <p:spPr>
          <a:xfrm>
            <a:off x="2225231" y="490051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0" name="TextBox 110"/>
          <p:cNvSpPr txBox="1"/>
          <p:nvPr/>
        </p:nvSpPr>
        <p:spPr>
          <a:xfrm>
            <a:off x="1979712" y="4869160"/>
            <a:ext cx="82907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METROPOLIS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1" name="Oval 111"/>
          <p:cNvSpPr/>
          <p:nvPr/>
        </p:nvSpPr>
        <p:spPr>
          <a:xfrm>
            <a:off x="3851920" y="429129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2" name="Oval 112"/>
          <p:cNvSpPr/>
          <p:nvPr/>
        </p:nvSpPr>
        <p:spPr>
          <a:xfrm>
            <a:off x="4301606" y="4106736"/>
            <a:ext cx="527240" cy="437210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3" name="TextBox 113"/>
          <p:cNvSpPr txBox="1"/>
          <p:nvPr/>
        </p:nvSpPr>
        <p:spPr>
          <a:xfrm rot="2727523">
            <a:off x="3655408" y="4449288"/>
            <a:ext cx="86594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STECTORIUM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4" name="TextBox 114"/>
          <p:cNvSpPr txBox="1"/>
          <p:nvPr/>
        </p:nvSpPr>
        <p:spPr>
          <a:xfrm>
            <a:off x="3552805" y="4509700"/>
            <a:ext cx="6591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b="1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APAMEA.</a:t>
            </a:r>
            <a:endParaRPr lang="en-GB" sz="1000" b="1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5" name="Oval 115"/>
          <p:cNvSpPr/>
          <p:nvPr/>
        </p:nvSpPr>
        <p:spPr>
          <a:xfrm>
            <a:off x="2536046" y="5147900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6" name="TextBox 116"/>
          <p:cNvSpPr txBox="1"/>
          <p:nvPr/>
        </p:nvSpPr>
        <p:spPr>
          <a:xfrm>
            <a:off x="2661649" y="49225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3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17" name="TextBox 117"/>
          <p:cNvSpPr txBox="1"/>
          <p:nvPr/>
        </p:nvSpPr>
        <p:spPr>
          <a:xfrm rot="19796178">
            <a:off x="2418451" y="5076472"/>
            <a:ext cx="78418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ALABANDA.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8" name="Oval 118"/>
          <p:cNvSpPr/>
          <p:nvPr/>
        </p:nvSpPr>
        <p:spPr>
          <a:xfrm>
            <a:off x="3767548" y="3710318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9" name="TextBox 119"/>
          <p:cNvSpPr txBox="1"/>
          <p:nvPr/>
        </p:nvSpPr>
        <p:spPr>
          <a:xfrm rot="20454748">
            <a:off x="3727446" y="3691107"/>
            <a:ext cx="46198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ALIOI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0" name="Oval 120"/>
          <p:cNvSpPr/>
          <p:nvPr/>
        </p:nvSpPr>
        <p:spPr>
          <a:xfrm>
            <a:off x="467544" y="6164724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1" name="TextBox 121"/>
          <p:cNvSpPr txBox="1"/>
          <p:nvPr/>
        </p:nvSpPr>
        <p:spPr>
          <a:xfrm>
            <a:off x="460988" y="633961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3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22" name="TextBox 122"/>
          <p:cNvSpPr txBox="1"/>
          <p:nvPr/>
        </p:nvSpPr>
        <p:spPr>
          <a:xfrm rot="18107520">
            <a:off x="361113" y="6196630"/>
            <a:ext cx="5325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MELOS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3" name="Oval 123"/>
          <p:cNvSpPr/>
          <p:nvPr/>
        </p:nvSpPr>
        <p:spPr>
          <a:xfrm>
            <a:off x="2752591" y="4239089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4" name="TextBox 124"/>
          <p:cNvSpPr txBox="1"/>
          <p:nvPr/>
        </p:nvSpPr>
        <p:spPr>
          <a:xfrm rot="19090703">
            <a:off x="2597026" y="4205903"/>
            <a:ext cx="58221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SAITTAI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5" name="TextBox 125"/>
          <p:cNvSpPr txBox="1"/>
          <p:nvPr/>
        </p:nvSpPr>
        <p:spPr>
          <a:xfrm>
            <a:off x="2527187" y="4385861"/>
            <a:ext cx="60465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MAIONA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6" name="Oval 126"/>
          <p:cNvSpPr/>
          <p:nvPr/>
        </p:nvSpPr>
        <p:spPr>
          <a:xfrm>
            <a:off x="468269" y="5895273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7" name="TextBox 127"/>
          <p:cNvSpPr txBox="1"/>
          <p:nvPr/>
        </p:nvSpPr>
        <p:spPr>
          <a:xfrm rot="18107520">
            <a:off x="269947" y="5895040"/>
            <a:ext cx="6126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SIPHNOS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8" name="Oval 128"/>
          <p:cNvSpPr/>
          <p:nvPr/>
        </p:nvSpPr>
        <p:spPr>
          <a:xfrm>
            <a:off x="6588224" y="3996449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9" name="TextBox 129"/>
          <p:cNvSpPr txBox="1"/>
          <p:nvPr/>
        </p:nvSpPr>
        <p:spPr>
          <a:xfrm>
            <a:off x="7380312" y="385456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30" name="Oval 130"/>
          <p:cNvSpPr/>
          <p:nvPr/>
        </p:nvSpPr>
        <p:spPr>
          <a:xfrm>
            <a:off x="7380312" y="420279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TextBox 131"/>
          <p:cNvSpPr txBox="1"/>
          <p:nvPr/>
        </p:nvSpPr>
        <p:spPr>
          <a:xfrm>
            <a:off x="6660232" y="37890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32" name="Oval 132"/>
          <p:cNvSpPr/>
          <p:nvPr/>
        </p:nvSpPr>
        <p:spPr>
          <a:xfrm>
            <a:off x="6388715" y="5251266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3" name="TextBox 133"/>
          <p:cNvSpPr txBox="1"/>
          <p:nvPr/>
        </p:nvSpPr>
        <p:spPr>
          <a:xfrm>
            <a:off x="4663737" y="411817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34" name="TextBox 134"/>
          <p:cNvSpPr txBox="1"/>
          <p:nvPr/>
        </p:nvSpPr>
        <p:spPr>
          <a:xfrm>
            <a:off x="6228184" y="5279368"/>
            <a:ext cx="6848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SELEUKIA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5" name="TextBox 135"/>
          <p:cNvSpPr txBox="1"/>
          <p:nvPr/>
        </p:nvSpPr>
        <p:spPr>
          <a:xfrm>
            <a:off x="4968044" y="426450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2</a:t>
            </a:r>
          </a:p>
        </p:txBody>
      </p:sp>
      <p:sp>
        <p:nvSpPr>
          <p:cNvPr id="136" name="Oval 136"/>
          <p:cNvSpPr/>
          <p:nvPr/>
        </p:nvSpPr>
        <p:spPr>
          <a:xfrm>
            <a:off x="4716016" y="4363861"/>
            <a:ext cx="327491" cy="288032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Oval 137"/>
          <p:cNvSpPr/>
          <p:nvPr/>
        </p:nvSpPr>
        <p:spPr>
          <a:xfrm>
            <a:off x="4663737" y="4319481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8" name="TextBox 138"/>
          <p:cNvSpPr txBox="1"/>
          <p:nvPr/>
        </p:nvSpPr>
        <p:spPr>
          <a:xfrm rot="18950447">
            <a:off x="4687518" y="4183572"/>
            <a:ext cx="8739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TIBERIOPOLIS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9" name="TextBox 139"/>
          <p:cNvSpPr txBox="1"/>
          <p:nvPr/>
        </p:nvSpPr>
        <p:spPr>
          <a:xfrm rot="18950447">
            <a:off x="4394811" y="4116178"/>
            <a:ext cx="114646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KILLANION PEDION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0" name="TextBox 140"/>
          <p:cNvSpPr txBox="1"/>
          <p:nvPr/>
        </p:nvSpPr>
        <p:spPr>
          <a:xfrm>
            <a:off x="6596608" y="51562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41" name="TextBox 141"/>
          <p:cNvSpPr txBox="1"/>
          <p:nvPr/>
        </p:nvSpPr>
        <p:spPr>
          <a:xfrm>
            <a:off x="4344588" y="454394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25EE04"/>
                </a:solidFill>
              </a:rPr>
              <a:t>4</a:t>
            </a:r>
          </a:p>
        </p:txBody>
      </p:sp>
      <p:sp>
        <p:nvSpPr>
          <p:cNvPr id="142" name="Oval 142"/>
          <p:cNvSpPr/>
          <p:nvPr/>
        </p:nvSpPr>
        <p:spPr>
          <a:xfrm>
            <a:off x="4045191" y="4665420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3" name="Oval 143"/>
          <p:cNvSpPr/>
          <p:nvPr/>
        </p:nvSpPr>
        <p:spPr>
          <a:xfrm>
            <a:off x="4067944" y="4122464"/>
            <a:ext cx="432048" cy="355297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4" name="TextBox 144"/>
          <p:cNvSpPr txBox="1"/>
          <p:nvPr/>
        </p:nvSpPr>
        <p:spPr>
          <a:xfrm rot="19074686">
            <a:off x="3932704" y="4192390"/>
            <a:ext cx="68480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SYNNADA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5" name="TextBox 145"/>
          <p:cNvSpPr txBox="1"/>
          <p:nvPr/>
        </p:nvSpPr>
        <p:spPr>
          <a:xfrm rot="19072572">
            <a:off x="4213012" y="4201917"/>
            <a:ext cx="75212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ANTIOCHIA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6" name="TextBox 146"/>
          <p:cNvSpPr txBox="1"/>
          <p:nvPr/>
        </p:nvSpPr>
        <p:spPr>
          <a:xfrm>
            <a:off x="4589076" y="387914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7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47" name="Oval 147"/>
          <p:cNvSpPr/>
          <p:nvPr/>
        </p:nvSpPr>
        <p:spPr>
          <a:xfrm>
            <a:off x="5346320" y="1052735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TextBox 148"/>
          <p:cNvSpPr txBox="1"/>
          <p:nvPr/>
        </p:nvSpPr>
        <p:spPr>
          <a:xfrm>
            <a:off x="5141426" y="118354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49" name="TextBox 149"/>
          <p:cNvSpPr txBox="1"/>
          <p:nvPr/>
        </p:nvSpPr>
        <p:spPr>
          <a:xfrm>
            <a:off x="4976643" y="1090847"/>
            <a:ext cx="105509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ABONOUTEICHOS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0" name="TextBox 150"/>
          <p:cNvSpPr txBox="1"/>
          <p:nvPr/>
        </p:nvSpPr>
        <p:spPr>
          <a:xfrm>
            <a:off x="4763150" y="14034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4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51" name="Oval 151"/>
          <p:cNvSpPr/>
          <p:nvPr/>
        </p:nvSpPr>
        <p:spPr>
          <a:xfrm>
            <a:off x="4453813" y="1306291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2" name="Oval 152"/>
          <p:cNvSpPr/>
          <p:nvPr/>
        </p:nvSpPr>
        <p:spPr>
          <a:xfrm>
            <a:off x="5513033" y="1363737"/>
            <a:ext cx="216024" cy="252029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3" name="TextBox 153"/>
          <p:cNvSpPr txBox="1"/>
          <p:nvPr/>
        </p:nvSpPr>
        <p:spPr>
          <a:xfrm>
            <a:off x="5129043" y="1382029"/>
            <a:ext cx="9204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POMPEIOPOLIS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4" name="TextBox 154"/>
          <p:cNvSpPr txBox="1"/>
          <p:nvPr/>
        </p:nvSpPr>
        <p:spPr>
          <a:xfrm>
            <a:off x="5629882" y="148063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1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55" name="TextBox 155"/>
          <p:cNvSpPr txBox="1"/>
          <p:nvPr/>
        </p:nvSpPr>
        <p:spPr>
          <a:xfrm>
            <a:off x="6496727" y="2080559"/>
            <a:ext cx="9268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Times New Roman" pitchFamily="18" charset="0"/>
                <a:cs typeface="Times New Roman" pitchFamily="18" charset="0"/>
              </a:rPr>
              <a:t>SEBASTOPOLIS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6" name="Oval 156"/>
          <p:cNvSpPr/>
          <p:nvPr/>
        </p:nvSpPr>
        <p:spPr>
          <a:xfrm>
            <a:off x="6770028" y="2007725"/>
            <a:ext cx="406219" cy="361111"/>
          </a:xfrm>
          <a:prstGeom prst="ellipse">
            <a:avLst/>
          </a:prstGeom>
          <a:solidFill>
            <a:srgbClr val="25EE04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TextBox 157"/>
          <p:cNvSpPr txBox="1"/>
          <p:nvPr/>
        </p:nvSpPr>
        <p:spPr>
          <a:xfrm>
            <a:off x="7067406" y="18499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25EE04"/>
                </a:solidFill>
              </a:rPr>
              <a:t>4</a:t>
            </a:r>
            <a:endParaRPr lang="en-GB" dirty="0">
              <a:solidFill>
                <a:srgbClr val="25EE04"/>
              </a:solidFill>
            </a:endParaRPr>
          </a:p>
        </p:txBody>
      </p:sp>
      <p:sp>
        <p:nvSpPr>
          <p:cNvPr id="158" name="Content Placeholder 2"/>
          <p:cNvSpPr txBox="1">
            <a:spLocks/>
          </p:cNvSpPr>
          <p:nvPr/>
        </p:nvSpPr>
        <p:spPr>
          <a:xfrm>
            <a:off x="5101208" y="5517232"/>
            <a:ext cx="4042792" cy="1008112"/>
          </a:xfrm>
          <a:prstGeom prst="rect">
            <a:avLst/>
          </a:prstGeom>
          <a:gradFill>
            <a:gsLst>
              <a:gs pos="7000">
                <a:schemeClr val="accent5">
                  <a:tint val="79000"/>
                  <a:satMod val="180000"/>
                  <a:alpha val="3000"/>
                </a:schemeClr>
              </a:gs>
              <a:gs pos="65000">
                <a:schemeClr val="accent5">
                  <a:tint val="52000"/>
                  <a:satMod val="250000"/>
                </a:schemeClr>
              </a:gs>
              <a:gs pos="100000">
                <a:schemeClr val="accent5">
                  <a:tint val="29000"/>
                  <a:satMod val="300000"/>
                </a:schemeClr>
              </a:gs>
            </a:gsLst>
          </a:gradFill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vert="horz" lIns="91440" tIns="45720" rIns="91440" bIns="45720" rtlCol="0">
            <a:normAutofit fontScale="85000" lnSpcReduction="10000"/>
          </a:bodyPr>
          <a:lstStyle>
            <a:lvl1pPr marL="274320" indent="-27432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548640" indent="-182880" algn="l" defTabSz="914400" rtl="0" eaLnBrk="1" latinLnBrk="0" hangingPunct="1">
              <a:spcBef>
                <a:spcPct val="20000"/>
              </a:spcBef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spcBef>
                <a:spcPct val="20000"/>
              </a:spcBef>
              <a:buClr>
                <a:schemeClr val="accent2"/>
              </a:buClr>
              <a:buFont typeface="Arial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22860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228600" algn="l" defTabSz="914400" rtl="0" eaLnBrk="1" latinLnBrk="0" hangingPunct="1">
              <a:spcBef>
                <a:spcPct val="20000"/>
              </a:spcBef>
              <a:buClr>
                <a:schemeClr val="accent4"/>
              </a:buClr>
              <a:buFont typeface="Arial" pitchFamily="34" charset="0"/>
              <a:buChar char="•"/>
              <a:defRPr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691640" indent="-182880" algn="l" defTabSz="914400" rtl="0" eaLnBrk="1" latinLnBrk="0" hangingPunct="1">
              <a:spcBef>
                <a:spcPct val="20000"/>
              </a:spcBef>
              <a:buClr>
                <a:schemeClr val="accent5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19202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148840" indent="-182880" algn="l" defTabSz="914400" rtl="0" eaLnBrk="1" latinLnBrk="0" hangingPunct="1">
              <a:spcBef>
                <a:spcPct val="20000"/>
              </a:spcBef>
              <a:buClr>
                <a:schemeClr val="accent3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377440" indent="-182880" algn="l" defTabSz="914400" rtl="0" eaLnBrk="1" latinLnBrk="0" hangingPunct="1">
              <a:spcBef>
                <a:spcPct val="20000"/>
              </a:spcBef>
              <a:buClr>
                <a:schemeClr val="accent6"/>
              </a:buClr>
              <a:buFont typeface="Arial" pitchFamily="34" charset="0"/>
              <a:buChar char="•"/>
              <a:defRPr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IMPERIAL CULT IN ASIA MINOR</a:t>
            </a:r>
          </a:p>
          <a:p>
            <a:pPr lvl="1"/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male </a:t>
            </a:r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attested</a:t>
            </a:r>
            <a:endParaRPr lang="de-DE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red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both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</a:t>
            </a:r>
            <a:r>
              <a:rPr lang="de-D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de-DE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women</a:t>
            </a:r>
            <a:endParaRPr lang="de-DE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9" name="Oval 286"/>
          <p:cNvSpPr/>
          <p:nvPr/>
        </p:nvSpPr>
        <p:spPr>
          <a:xfrm>
            <a:off x="1763688" y="3789040"/>
            <a:ext cx="432048" cy="396045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0" name="Oval 287"/>
          <p:cNvSpPr/>
          <p:nvPr/>
        </p:nvSpPr>
        <p:spPr>
          <a:xfrm>
            <a:off x="1115616" y="3320987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1" name="TextBox 288"/>
          <p:cNvSpPr txBox="1"/>
          <p:nvPr/>
        </p:nvSpPr>
        <p:spPr>
          <a:xfrm>
            <a:off x="1575983" y="364785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5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62" name="TextBox 289"/>
          <p:cNvSpPr txBox="1"/>
          <p:nvPr/>
        </p:nvSpPr>
        <p:spPr>
          <a:xfrm>
            <a:off x="2602910" y="56612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63" name="Oval 290"/>
          <p:cNvSpPr/>
          <p:nvPr/>
        </p:nvSpPr>
        <p:spPr>
          <a:xfrm>
            <a:off x="1763688" y="4509120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4" name="TextBox 291"/>
          <p:cNvSpPr txBox="1"/>
          <p:nvPr/>
        </p:nvSpPr>
        <p:spPr>
          <a:xfrm>
            <a:off x="1547664" y="45091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3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65" name="Oval 292"/>
          <p:cNvSpPr/>
          <p:nvPr/>
        </p:nvSpPr>
        <p:spPr>
          <a:xfrm>
            <a:off x="1979712" y="4725144"/>
            <a:ext cx="551189" cy="504056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6" name="TextBox 293"/>
          <p:cNvSpPr txBox="1"/>
          <p:nvPr/>
        </p:nvSpPr>
        <p:spPr>
          <a:xfrm>
            <a:off x="2386886" y="457183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7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67" name="Oval 294"/>
          <p:cNvSpPr/>
          <p:nvPr/>
        </p:nvSpPr>
        <p:spPr>
          <a:xfrm>
            <a:off x="1907704" y="5157192"/>
            <a:ext cx="551189" cy="504056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8" name="Oval 295"/>
          <p:cNvSpPr/>
          <p:nvPr/>
        </p:nvSpPr>
        <p:spPr>
          <a:xfrm>
            <a:off x="1284506" y="3933056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9" name="TextBox 296"/>
          <p:cNvSpPr txBox="1"/>
          <p:nvPr/>
        </p:nvSpPr>
        <p:spPr>
          <a:xfrm>
            <a:off x="1115616" y="40770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170" name="Oval 297"/>
          <p:cNvSpPr/>
          <p:nvPr/>
        </p:nvSpPr>
        <p:spPr>
          <a:xfrm>
            <a:off x="2508642" y="5013176"/>
            <a:ext cx="695206" cy="720080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TextBox 298"/>
          <p:cNvSpPr txBox="1"/>
          <p:nvPr/>
        </p:nvSpPr>
        <p:spPr>
          <a:xfrm>
            <a:off x="1738814" y="53012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6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72" name="Oval 299"/>
          <p:cNvSpPr/>
          <p:nvPr/>
        </p:nvSpPr>
        <p:spPr>
          <a:xfrm>
            <a:off x="1907704" y="5769259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3" name="TextBox 300"/>
          <p:cNvSpPr txBox="1"/>
          <p:nvPr/>
        </p:nvSpPr>
        <p:spPr>
          <a:xfrm>
            <a:off x="2579786" y="475436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3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74" name="Oval 301"/>
          <p:cNvSpPr/>
          <p:nvPr/>
        </p:nvSpPr>
        <p:spPr>
          <a:xfrm>
            <a:off x="2573178" y="5547296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5" name="Oval 302"/>
          <p:cNvSpPr/>
          <p:nvPr/>
        </p:nvSpPr>
        <p:spPr>
          <a:xfrm>
            <a:off x="2376199" y="4961676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6" name="TextBox 303"/>
          <p:cNvSpPr txBox="1"/>
          <p:nvPr/>
        </p:nvSpPr>
        <p:spPr>
          <a:xfrm rot="19302812">
            <a:off x="2404206" y="4867754"/>
            <a:ext cx="635110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TRALLES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7" name="TextBox 304"/>
          <p:cNvSpPr txBox="1"/>
          <p:nvPr/>
        </p:nvSpPr>
        <p:spPr>
          <a:xfrm>
            <a:off x="1738814" y="58772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3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78" name="TextBox 305"/>
          <p:cNvSpPr txBox="1"/>
          <p:nvPr/>
        </p:nvSpPr>
        <p:spPr>
          <a:xfrm>
            <a:off x="3460180" y="44371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3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79" name="TextBox 306"/>
          <p:cNvSpPr txBox="1"/>
          <p:nvPr/>
        </p:nvSpPr>
        <p:spPr>
          <a:xfrm>
            <a:off x="3347864" y="4653136"/>
            <a:ext cx="78258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HIERAPOLIS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0" name="TextBox 307"/>
          <p:cNvSpPr txBox="1"/>
          <p:nvPr/>
        </p:nvSpPr>
        <p:spPr>
          <a:xfrm>
            <a:off x="2411288" y="3832524"/>
            <a:ext cx="101502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HADRIANOPOLIS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1" name="Oval 308"/>
          <p:cNvSpPr/>
          <p:nvPr/>
        </p:nvSpPr>
        <p:spPr>
          <a:xfrm>
            <a:off x="2376199" y="3825043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2" name="TextBox 309"/>
          <p:cNvSpPr txBox="1"/>
          <p:nvPr/>
        </p:nvSpPr>
        <p:spPr>
          <a:xfrm>
            <a:off x="2508642" y="38611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83" name="TextBox 310"/>
          <p:cNvSpPr txBox="1"/>
          <p:nvPr/>
        </p:nvSpPr>
        <p:spPr>
          <a:xfrm>
            <a:off x="910722" y="32036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84" name="Oval 311"/>
          <p:cNvSpPr/>
          <p:nvPr/>
        </p:nvSpPr>
        <p:spPr>
          <a:xfrm>
            <a:off x="1164057" y="464732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5" name="TextBox 312"/>
          <p:cNvSpPr txBox="1"/>
          <p:nvPr/>
        </p:nvSpPr>
        <p:spPr>
          <a:xfrm>
            <a:off x="1019925" y="478786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86" name="Oval 313"/>
          <p:cNvSpPr/>
          <p:nvPr/>
        </p:nvSpPr>
        <p:spPr>
          <a:xfrm>
            <a:off x="1680550" y="5142093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7" name="TextBox 314"/>
          <p:cNvSpPr txBox="1"/>
          <p:nvPr/>
        </p:nvSpPr>
        <p:spPr>
          <a:xfrm>
            <a:off x="1475656" y="51571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2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88" name="Oval 315"/>
          <p:cNvSpPr/>
          <p:nvPr/>
        </p:nvSpPr>
        <p:spPr>
          <a:xfrm>
            <a:off x="3039900" y="453197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9" name="TextBox 316"/>
          <p:cNvSpPr txBox="1"/>
          <p:nvPr/>
        </p:nvSpPr>
        <p:spPr>
          <a:xfrm>
            <a:off x="2843808" y="44998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90" name="TextBox 317"/>
          <p:cNvSpPr txBox="1"/>
          <p:nvPr/>
        </p:nvSpPr>
        <p:spPr>
          <a:xfrm>
            <a:off x="2843808" y="4437692"/>
            <a:ext cx="92365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PHILADELPHIA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1" name="Oval 318"/>
          <p:cNvSpPr/>
          <p:nvPr/>
        </p:nvSpPr>
        <p:spPr>
          <a:xfrm>
            <a:off x="2198440" y="5053826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2" name="TextBox 319"/>
          <p:cNvSpPr txBox="1"/>
          <p:nvPr/>
        </p:nvSpPr>
        <p:spPr>
          <a:xfrm>
            <a:off x="1942400" y="500388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2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93" name="TextBox 320"/>
          <p:cNvSpPr txBox="1"/>
          <p:nvPr/>
        </p:nvSpPr>
        <p:spPr>
          <a:xfrm>
            <a:off x="1907704" y="5126995"/>
            <a:ext cx="72487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MAGNESIA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4" name="Oval 321"/>
          <p:cNvSpPr/>
          <p:nvPr/>
        </p:nvSpPr>
        <p:spPr>
          <a:xfrm>
            <a:off x="2250117" y="4112203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5" name="TextBox 322"/>
          <p:cNvSpPr txBox="1"/>
          <p:nvPr/>
        </p:nvSpPr>
        <p:spPr>
          <a:xfrm>
            <a:off x="2111291" y="416687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3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96" name="TextBox 323"/>
          <p:cNvSpPr txBox="1"/>
          <p:nvPr/>
        </p:nvSpPr>
        <p:spPr>
          <a:xfrm>
            <a:off x="2418913" y="4138627"/>
            <a:ext cx="7072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THYATIRA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7" name="Oval 324"/>
          <p:cNvSpPr/>
          <p:nvPr/>
        </p:nvSpPr>
        <p:spPr>
          <a:xfrm>
            <a:off x="1630802" y="4815153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8" name="TextBox 325"/>
          <p:cNvSpPr txBox="1"/>
          <p:nvPr/>
        </p:nvSpPr>
        <p:spPr>
          <a:xfrm>
            <a:off x="1738814" y="479715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199" name="TextBox 326"/>
          <p:cNvSpPr txBox="1"/>
          <p:nvPr/>
        </p:nvSpPr>
        <p:spPr>
          <a:xfrm>
            <a:off x="1390000" y="4858707"/>
            <a:ext cx="44114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0" name="TextBox 327"/>
          <p:cNvSpPr txBox="1"/>
          <p:nvPr/>
        </p:nvSpPr>
        <p:spPr>
          <a:xfrm>
            <a:off x="2411760" y="5631051"/>
            <a:ext cx="68159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CERAMUS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1" name="Oval 328"/>
          <p:cNvSpPr/>
          <p:nvPr/>
        </p:nvSpPr>
        <p:spPr>
          <a:xfrm>
            <a:off x="2123728" y="2852936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2" name="TextBox 329"/>
          <p:cNvSpPr txBox="1"/>
          <p:nvPr/>
        </p:nvSpPr>
        <p:spPr>
          <a:xfrm>
            <a:off x="2195736" y="27089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03" name="Oval 330"/>
          <p:cNvSpPr/>
          <p:nvPr/>
        </p:nvSpPr>
        <p:spPr>
          <a:xfrm>
            <a:off x="2979840" y="4861560"/>
            <a:ext cx="793246" cy="81174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4" name="TextBox 331"/>
          <p:cNvSpPr txBox="1"/>
          <p:nvPr/>
        </p:nvSpPr>
        <p:spPr>
          <a:xfrm>
            <a:off x="2555776" y="5383858"/>
            <a:ext cx="90120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STRATONIKEA</a:t>
            </a:r>
            <a:endParaRPr lang="en-GB" sz="8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" name="TextBox 332"/>
          <p:cNvSpPr txBox="1"/>
          <p:nvPr/>
        </p:nvSpPr>
        <p:spPr>
          <a:xfrm>
            <a:off x="2843808" y="5517232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12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06" name="TextBox 333"/>
          <p:cNvSpPr txBox="1"/>
          <p:nvPr/>
        </p:nvSpPr>
        <p:spPr>
          <a:xfrm>
            <a:off x="2915816" y="5162602"/>
            <a:ext cx="86273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APHRODISIAS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7" name="TextBox 334"/>
          <p:cNvSpPr txBox="1"/>
          <p:nvPr/>
        </p:nvSpPr>
        <p:spPr>
          <a:xfrm>
            <a:off x="3122742" y="558924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17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08" name="Oval 335"/>
          <p:cNvSpPr/>
          <p:nvPr/>
        </p:nvSpPr>
        <p:spPr>
          <a:xfrm>
            <a:off x="3256593" y="4690526"/>
            <a:ext cx="360040" cy="324037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9" name="Oval 336"/>
          <p:cNvSpPr/>
          <p:nvPr/>
        </p:nvSpPr>
        <p:spPr>
          <a:xfrm>
            <a:off x="2170862" y="5504064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0" name="TextBox 337"/>
          <p:cNvSpPr txBox="1"/>
          <p:nvPr/>
        </p:nvSpPr>
        <p:spPr>
          <a:xfrm>
            <a:off x="2000816" y="5521425"/>
            <a:ext cx="48122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IASOS</a:t>
            </a:r>
            <a:endParaRPr lang="en-GB" sz="8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1" name="TextBox 338"/>
          <p:cNvSpPr txBox="1"/>
          <p:nvPr/>
        </p:nvSpPr>
        <p:spPr>
          <a:xfrm>
            <a:off x="2195736" y="5621953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12" name="Oval 339"/>
          <p:cNvSpPr/>
          <p:nvPr/>
        </p:nvSpPr>
        <p:spPr>
          <a:xfrm>
            <a:off x="2657664" y="500983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3" name="TextBox 340"/>
          <p:cNvSpPr txBox="1"/>
          <p:nvPr/>
        </p:nvSpPr>
        <p:spPr>
          <a:xfrm rot="19302812">
            <a:off x="2642368" y="4989610"/>
            <a:ext cx="46358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NYSA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4" name="TextBox 341"/>
          <p:cNvSpPr txBox="1"/>
          <p:nvPr/>
        </p:nvSpPr>
        <p:spPr>
          <a:xfrm>
            <a:off x="2747874" y="478786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15" name="TextBox 342"/>
          <p:cNvSpPr txBox="1"/>
          <p:nvPr/>
        </p:nvSpPr>
        <p:spPr>
          <a:xfrm>
            <a:off x="3203848" y="398220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16" name="TextBox 343"/>
          <p:cNvSpPr txBox="1"/>
          <p:nvPr/>
        </p:nvSpPr>
        <p:spPr>
          <a:xfrm rot="19637841">
            <a:off x="3209385" y="4004480"/>
            <a:ext cx="106631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TEMENOTHRYRAI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7" name="Oval 344"/>
          <p:cNvSpPr/>
          <p:nvPr/>
        </p:nvSpPr>
        <p:spPr>
          <a:xfrm>
            <a:off x="3376463" y="4114762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8" name="Oval 345"/>
          <p:cNvSpPr/>
          <p:nvPr/>
        </p:nvSpPr>
        <p:spPr>
          <a:xfrm>
            <a:off x="3524387" y="495800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9" name="TextBox 346"/>
          <p:cNvSpPr txBox="1"/>
          <p:nvPr/>
        </p:nvSpPr>
        <p:spPr>
          <a:xfrm rot="19234416">
            <a:off x="3411098" y="4894858"/>
            <a:ext cx="67839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ATTOUDA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0" name="Oval 347"/>
          <p:cNvSpPr/>
          <p:nvPr/>
        </p:nvSpPr>
        <p:spPr>
          <a:xfrm>
            <a:off x="2255404" y="3815145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1" name="TextBox 348"/>
          <p:cNvSpPr txBox="1"/>
          <p:nvPr/>
        </p:nvSpPr>
        <p:spPr>
          <a:xfrm rot="18831155">
            <a:off x="2208176" y="3552817"/>
            <a:ext cx="679994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NAKRASA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2" name="TextBox 349"/>
          <p:cNvSpPr txBox="1"/>
          <p:nvPr/>
        </p:nvSpPr>
        <p:spPr>
          <a:xfrm>
            <a:off x="2200410" y="350100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23" name="Oval 350"/>
          <p:cNvSpPr/>
          <p:nvPr/>
        </p:nvSpPr>
        <p:spPr>
          <a:xfrm>
            <a:off x="3952660" y="5084024"/>
            <a:ext cx="556931" cy="500760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4" name="Oval 351"/>
          <p:cNvSpPr/>
          <p:nvPr/>
        </p:nvSpPr>
        <p:spPr>
          <a:xfrm>
            <a:off x="4293567" y="5197842"/>
            <a:ext cx="432048" cy="396045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5" name="TextBox 352"/>
          <p:cNvSpPr txBox="1"/>
          <p:nvPr/>
        </p:nvSpPr>
        <p:spPr>
          <a:xfrm>
            <a:off x="4517096" y="5386761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5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26" name="Oval 353"/>
          <p:cNvSpPr/>
          <p:nvPr/>
        </p:nvSpPr>
        <p:spPr>
          <a:xfrm>
            <a:off x="4860032" y="530120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7" name="TextBox 354"/>
          <p:cNvSpPr txBox="1"/>
          <p:nvPr/>
        </p:nvSpPr>
        <p:spPr>
          <a:xfrm>
            <a:off x="4964999" y="53983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28" name="Oval 355"/>
          <p:cNvSpPr/>
          <p:nvPr/>
        </p:nvSpPr>
        <p:spPr>
          <a:xfrm>
            <a:off x="4585729" y="5155821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9" name="TextBox 356"/>
          <p:cNvSpPr txBox="1"/>
          <p:nvPr/>
        </p:nvSpPr>
        <p:spPr>
          <a:xfrm>
            <a:off x="4530882" y="494321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30" name="TextBox 357"/>
          <p:cNvSpPr txBox="1"/>
          <p:nvPr/>
        </p:nvSpPr>
        <p:spPr>
          <a:xfrm>
            <a:off x="4386956" y="5185691"/>
            <a:ext cx="62228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SILLYON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1" name="Oval 358"/>
          <p:cNvSpPr/>
          <p:nvPr/>
        </p:nvSpPr>
        <p:spPr>
          <a:xfrm>
            <a:off x="4307813" y="5410584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2" name="TextBox 359"/>
          <p:cNvSpPr txBox="1"/>
          <p:nvPr/>
        </p:nvSpPr>
        <p:spPr>
          <a:xfrm>
            <a:off x="4175199" y="5504064"/>
            <a:ext cx="68961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ATTALEIA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3" name="Oval 360"/>
          <p:cNvSpPr/>
          <p:nvPr/>
        </p:nvSpPr>
        <p:spPr>
          <a:xfrm>
            <a:off x="4337076" y="4671139"/>
            <a:ext cx="417128" cy="382688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4" name="TextBox 361"/>
          <p:cNvSpPr txBox="1"/>
          <p:nvPr/>
        </p:nvSpPr>
        <p:spPr>
          <a:xfrm>
            <a:off x="4355976" y="4660897"/>
            <a:ext cx="55335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ADADA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5" name="TextBox 362"/>
          <p:cNvSpPr txBox="1"/>
          <p:nvPr/>
        </p:nvSpPr>
        <p:spPr>
          <a:xfrm>
            <a:off x="4547126" y="442782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4</a:t>
            </a:r>
          </a:p>
        </p:txBody>
      </p:sp>
      <p:sp>
        <p:nvSpPr>
          <p:cNvPr id="236" name="TextBox 363"/>
          <p:cNvSpPr txBox="1"/>
          <p:nvPr/>
        </p:nvSpPr>
        <p:spPr>
          <a:xfrm rot="18988557">
            <a:off x="3857182" y="5195905"/>
            <a:ext cx="72167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TERMESOS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7" name="TextBox 364"/>
          <p:cNvSpPr txBox="1"/>
          <p:nvPr/>
        </p:nvSpPr>
        <p:spPr>
          <a:xfrm>
            <a:off x="3978247" y="55079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7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38" name="Oval 365"/>
          <p:cNvSpPr/>
          <p:nvPr/>
        </p:nvSpPr>
        <p:spPr>
          <a:xfrm>
            <a:off x="3484475" y="5877272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9" name="TextBox 366"/>
          <p:cNvSpPr txBox="1"/>
          <p:nvPr/>
        </p:nvSpPr>
        <p:spPr>
          <a:xfrm>
            <a:off x="3275856" y="587727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40" name="TextBox 367"/>
          <p:cNvSpPr txBox="1"/>
          <p:nvPr/>
        </p:nvSpPr>
        <p:spPr>
          <a:xfrm>
            <a:off x="3347864" y="5877852"/>
            <a:ext cx="7729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TELMESSOS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1" name="TextBox 368"/>
          <p:cNvSpPr txBox="1"/>
          <p:nvPr/>
        </p:nvSpPr>
        <p:spPr>
          <a:xfrm rot="1525223">
            <a:off x="3778727" y="3078487"/>
            <a:ext cx="83869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DORYLAEUM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2" name="Oval 369"/>
          <p:cNvSpPr/>
          <p:nvPr/>
        </p:nvSpPr>
        <p:spPr>
          <a:xfrm>
            <a:off x="3594203" y="5994575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3" name="TextBox 370"/>
          <p:cNvSpPr txBox="1"/>
          <p:nvPr/>
        </p:nvSpPr>
        <p:spPr>
          <a:xfrm>
            <a:off x="3611022" y="615601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44" name="TextBox 371"/>
          <p:cNvSpPr txBox="1"/>
          <p:nvPr/>
        </p:nvSpPr>
        <p:spPr>
          <a:xfrm>
            <a:off x="4018746" y="6235892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45" name="Oval 372"/>
          <p:cNvSpPr/>
          <p:nvPr/>
        </p:nvSpPr>
        <p:spPr>
          <a:xfrm>
            <a:off x="3916916" y="6075644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6" name="TextBox 373"/>
          <p:cNvSpPr txBox="1"/>
          <p:nvPr/>
        </p:nvSpPr>
        <p:spPr>
          <a:xfrm>
            <a:off x="3917527" y="6063099"/>
            <a:ext cx="617477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APERLAI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7" name="TextBox 374"/>
          <p:cNvSpPr txBox="1"/>
          <p:nvPr/>
        </p:nvSpPr>
        <p:spPr>
          <a:xfrm>
            <a:off x="3339784" y="5586853"/>
            <a:ext cx="577402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KIBYRA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8" name="Oval 375"/>
          <p:cNvSpPr/>
          <p:nvPr/>
        </p:nvSpPr>
        <p:spPr>
          <a:xfrm>
            <a:off x="3534416" y="5517232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9" name="TextBox 376"/>
          <p:cNvSpPr txBox="1"/>
          <p:nvPr/>
        </p:nvSpPr>
        <p:spPr>
          <a:xfrm>
            <a:off x="3707904" y="55079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250" name="Oval 377"/>
          <p:cNvSpPr/>
          <p:nvPr/>
        </p:nvSpPr>
        <p:spPr>
          <a:xfrm>
            <a:off x="3523700" y="5702978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1" name="TextBox 378"/>
          <p:cNvSpPr txBox="1"/>
          <p:nvPr/>
        </p:nvSpPr>
        <p:spPr>
          <a:xfrm>
            <a:off x="3482301" y="5771134"/>
            <a:ext cx="734496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OINOANDA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2" name="TextBox 379"/>
          <p:cNvSpPr txBox="1"/>
          <p:nvPr/>
        </p:nvSpPr>
        <p:spPr>
          <a:xfrm>
            <a:off x="3328022" y="565195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53" name="Oval 380"/>
          <p:cNvSpPr/>
          <p:nvPr/>
        </p:nvSpPr>
        <p:spPr>
          <a:xfrm>
            <a:off x="5868144" y="394115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4" name="TextBox 381"/>
          <p:cNvSpPr txBox="1"/>
          <p:nvPr/>
        </p:nvSpPr>
        <p:spPr>
          <a:xfrm>
            <a:off x="5927715" y="377974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55" name="TextBox 382"/>
          <p:cNvSpPr txBox="1"/>
          <p:nvPr/>
        </p:nvSpPr>
        <p:spPr>
          <a:xfrm>
            <a:off x="5564474" y="4061974"/>
            <a:ext cx="668773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SAVATRA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6" name="TextBox 383"/>
          <p:cNvSpPr txBox="1"/>
          <p:nvPr/>
        </p:nvSpPr>
        <p:spPr>
          <a:xfrm rot="21185174">
            <a:off x="1342549" y="2988240"/>
            <a:ext cx="566181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PARION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7" name="TextBox 384"/>
          <p:cNvSpPr txBox="1"/>
          <p:nvPr/>
        </p:nvSpPr>
        <p:spPr>
          <a:xfrm>
            <a:off x="1587904" y="304598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58" name="Oval 385"/>
          <p:cNvSpPr/>
          <p:nvPr/>
        </p:nvSpPr>
        <p:spPr>
          <a:xfrm>
            <a:off x="1502561" y="2978950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9" name="Oval 386"/>
          <p:cNvSpPr/>
          <p:nvPr/>
        </p:nvSpPr>
        <p:spPr>
          <a:xfrm>
            <a:off x="3908883" y="4138627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0" name="TextBox 387"/>
          <p:cNvSpPr txBox="1"/>
          <p:nvPr/>
        </p:nvSpPr>
        <p:spPr>
          <a:xfrm>
            <a:off x="3908883" y="387775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9A0000"/>
                </a:solidFill>
              </a:rPr>
              <a:t>2</a:t>
            </a:r>
          </a:p>
        </p:txBody>
      </p:sp>
      <p:sp>
        <p:nvSpPr>
          <p:cNvPr id="261" name="TextBox 388"/>
          <p:cNvSpPr txBox="1"/>
          <p:nvPr/>
        </p:nvSpPr>
        <p:spPr>
          <a:xfrm>
            <a:off x="3707904" y="4221088"/>
            <a:ext cx="70724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AKMONEA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2" name="Oval 389"/>
          <p:cNvSpPr/>
          <p:nvPr/>
        </p:nvSpPr>
        <p:spPr>
          <a:xfrm>
            <a:off x="4091789" y="3060196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3" name="TextBox 390"/>
          <p:cNvSpPr txBox="1"/>
          <p:nvPr/>
        </p:nvSpPr>
        <p:spPr>
          <a:xfrm>
            <a:off x="4172041" y="285473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64" name="Oval 391"/>
          <p:cNvSpPr/>
          <p:nvPr/>
        </p:nvSpPr>
        <p:spPr>
          <a:xfrm>
            <a:off x="3721393" y="5120898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5" name="TextBox 392"/>
          <p:cNvSpPr txBox="1"/>
          <p:nvPr/>
        </p:nvSpPr>
        <p:spPr>
          <a:xfrm rot="19234416">
            <a:off x="3505407" y="5097648"/>
            <a:ext cx="7200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KEREPATA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6" name="Oval 393"/>
          <p:cNvSpPr/>
          <p:nvPr/>
        </p:nvSpPr>
        <p:spPr>
          <a:xfrm>
            <a:off x="802710" y="580990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7" name="TextBox 394"/>
          <p:cNvSpPr txBox="1"/>
          <p:nvPr/>
        </p:nvSpPr>
        <p:spPr>
          <a:xfrm>
            <a:off x="646257" y="589097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68" name="TextBox 395"/>
          <p:cNvSpPr txBox="1"/>
          <p:nvPr/>
        </p:nvSpPr>
        <p:spPr>
          <a:xfrm>
            <a:off x="6785882" y="3537302"/>
            <a:ext cx="644728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KOMANA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9" name="Oval 396"/>
          <p:cNvSpPr/>
          <p:nvPr/>
        </p:nvSpPr>
        <p:spPr>
          <a:xfrm>
            <a:off x="6892222" y="3587069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0" name="TextBox 397"/>
          <p:cNvSpPr txBox="1"/>
          <p:nvPr/>
        </p:nvSpPr>
        <p:spPr>
          <a:xfrm>
            <a:off x="7704348" y="400299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71" name="Oval 398"/>
          <p:cNvSpPr/>
          <p:nvPr/>
        </p:nvSpPr>
        <p:spPr>
          <a:xfrm>
            <a:off x="7596336" y="4196645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2" name="TextBox 399"/>
          <p:cNvSpPr txBox="1"/>
          <p:nvPr/>
        </p:nvSpPr>
        <p:spPr>
          <a:xfrm>
            <a:off x="6948264" y="3707740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73" name="TextBox 400"/>
          <p:cNvSpPr txBox="1"/>
          <p:nvPr/>
        </p:nvSpPr>
        <p:spPr>
          <a:xfrm>
            <a:off x="5218266" y="2472214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2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74" name="Oval 401"/>
          <p:cNvSpPr/>
          <p:nvPr/>
        </p:nvSpPr>
        <p:spPr>
          <a:xfrm>
            <a:off x="4517096" y="3173243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5" name="TextBox 402"/>
          <p:cNvSpPr txBox="1"/>
          <p:nvPr/>
        </p:nvSpPr>
        <p:spPr>
          <a:xfrm>
            <a:off x="4607336" y="3307206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76" name="Oval 403"/>
          <p:cNvSpPr/>
          <p:nvPr/>
        </p:nvSpPr>
        <p:spPr>
          <a:xfrm>
            <a:off x="4339545" y="3807041"/>
            <a:ext cx="216024" cy="252029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7" name="TextBox 404"/>
          <p:cNvSpPr txBox="1"/>
          <p:nvPr/>
        </p:nvSpPr>
        <p:spPr>
          <a:xfrm rot="19637841">
            <a:off x="4155368" y="3802146"/>
            <a:ext cx="659155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PESSINUS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8" name="TextBox 405"/>
          <p:cNvSpPr txBox="1"/>
          <p:nvPr/>
        </p:nvSpPr>
        <p:spPr>
          <a:xfrm>
            <a:off x="4397386" y="3571827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1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79" name="Oval 406"/>
          <p:cNvSpPr/>
          <p:nvPr/>
        </p:nvSpPr>
        <p:spPr>
          <a:xfrm>
            <a:off x="5014747" y="2656880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0" name="TextBox 407"/>
          <p:cNvSpPr txBox="1"/>
          <p:nvPr/>
        </p:nvSpPr>
        <p:spPr>
          <a:xfrm>
            <a:off x="5940152" y="6381328"/>
            <a:ext cx="3129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solidFill>
                  <a:srgbClr val="9A0000"/>
                </a:solidFill>
              </a:rPr>
              <a:t>2</a:t>
            </a:r>
            <a:endParaRPr lang="en-GB" dirty="0">
              <a:solidFill>
                <a:srgbClr val="9A0000"/>
              </a:solidFill>
            </a:endParaRPr>
          </a:p>
        </p:txBody>
      </p:sp>
      <p:sp>
        <p:nvSpPr>
          <p:cNvPr id="281" name="Oval 408"/>
          <p:cNvSpPr/>
          <p:nvPr/>
        </p:nvSpPr>
        <p:spPr>
          <a:xfrm>
            <a:off x="5807500" y="6606644"/>
            <a:ext cx="263158" cy="288032"/>
          </a:xfrm>
          <a:prstGeom prst="ellipse">
            <a:avLst/>
          </a:prstGeom>
          <a:solidFill>
            <a:srgbClr val="9A0000">
              <a:alpha val="80000"/>
            </a:srgb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2" name="TextBox 409"/>
          <p:cNvSpPr txBox="1"/>
          <p:nvPr/>
        </p:nvSpPr>
        <p:spPr>
          <a:xfrm>
            <a:off x="5508104" y="6642556"/>
            <a:ext cx="88036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800" dirty="0" smtClean="0">
                <a:solidFill>
                  <a:schemeClr val="bg1">
                    <a:lumMod val="85000"/>
                    <a:lumOff val="15000"/>
                  </a:schemeClr>
                </a:solidFill>
                <a:latin typeface="Times New Roman" pitchFamily="18" charset="0"/>
                <a:cs typeface="Times New Roman" pitchFamily="18" charset="0"/>
              </a:rPr>
              <a:t>PALAIPAPHOS</a:t>
            </a:r>
            <a:endParaRPr lang="en-GB" sz="1000" dirty="0">
              <a:solidFill>
                <a:schemeClr val="bg1">
                  <a:lumMod val="85000"/>
                  <a:lumOff val="1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3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 – a cult…?</a:t>
            </a:r>
            <a:endParaRPr lang="en-GB" dirty="0"/>
          </a:p>
        </p:txBody>
      </p:sp>
    </p:spTree>
  </p:cSld>
  <p:clrMapOvr>
    <a:masterClrMapping/>
  </p:clrMapOvr>
  <p:transition spd="med">
    <p:newsflash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/>
          <a:stretch/>
        </p:blipFill>
        <p:spPr>
          <a:xfrm>
            <a:off x="484807" y="44625"/>
            <a:ext cx="8479681" cy="6765196"/>
          </a:xfrm>
          <a:prstGeom prst="rect">
            <a:avLst/>
          </a:prstGeom>
        </p:spPr>
      </p:pic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 example, </a:t>
            </a:r>
            <a:r>
              <a:rPr lang="en-GB" sz="20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Adada</a:t>
            </a:r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temple for the emperor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57200" y="1600200"/>
            <a:ext cx="3250704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6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…..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9" name="Picture 7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13" t="12200" r="6014" b="17175"/>
          <a:stretch/>
        </p:blipFill>
        <p:spPr>
          <a:xfrm>
            <a:off x="-36512" y="2160240"/>
            <a:ext cx="4328424" cy="4581128"/>
          </a:xfrm>
          <a:prstGeom prst="rect">
            <a:avLst/>
          </a:prstGeom>
        </p:spPr>
      </p:pic>
      <p:sp>
        <p:nvSpPr>
          <p:cNvPr id="11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 – a cult…?</a:t>
            </a:r>
            <a:endParaRPr lang="en-GB" dirty="0"/>
          </a:p>
        </p:txBody>
      </p:sp>
      <p:pic>
        <p:nvPicPr>
          <p:cNvPr id="6" name="Picture 3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558" t="4336" r="4251" b="14215"/>
          <a:stretch/>
        </p:blipFill>
        <p:spPr>
          <a:xfrm>
            <a:off x="4427984" y="2132856"/>
            <a:ext cx="4572000" cy="3240360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992"/>
          <a:stretch/>
        </p:blipFill>
        <p:spPr>
          <a:xfrm>
            <a:off x="484807" y="44625"/>
            <a:ext cx="8479681" cy="6765196"/>
          </a:xfrm>
          <a:prstGeom prst="rect">
            <a:avLst/>
          </a:prstGeom>
        </p:spPr>
      </p:pic>
      <p:sp>
        <p:nvSpPr>
          <p:cNvPr id="5" name="Inhaltsplatzhalt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>
            <a:normAutofit/>
          </a:bodyPr>
          <a:lstStyle/>
          <a:p>
            <a:r>
              <a:rPr lang="en-GB" sz="20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Ankara</a:t>
            </a:r>
            <a:endParaRPr lang="en-GB" sz="20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 – a cult…?</a:t>
            </a:r>
            <a:endParaRPr lang="en-GB" dirty="0"/>
          </a:p>
        </p:txBody>
      </p:sp>
      <p:pic>
        <p:nvPicPr>
          <p:cNvPr id="10" name="Grafik 9" descr="100_2088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5496" y="1484784"/>
            <a:ext cx="6744749" cy="5058562"/>
          </a:xfrm>
          <a:prstGeom prst="rect">
            <a:avLst/>
          </a:prstGeom>
        </p:spPr>
      </p:pic>
      <p:sp>
        <p:nvSpPr>
          <p:cNvPr id="6" name="Content Placeholder 2"/>
          <p:cNvSpPr txBox="1">
            <a:spLocks/>
          </p:cNvSpPr>
          <p:nvPr/>
        </p:nvSpPr>
        <p:spPr>
          <a:xfrm>
            <a:off x="457200" y="1600200"/>
            <a:ext cx="3250704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274320" marR="0" lvl="0" indent="-274320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tx2"/>
              </a:buClr>
              <a:buSzPct val="73000"/>
              <a:buFont typeface="Wingdings 2"/>
              <a:buChar char=""/>
              <a:tabLst/>
              <a:defRPr/>
            </a:pPr>
            <a:r>
              <a:rPr kumimoji="0" lang="en-GB" sz="2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Ankara</a:t>
            </a:r>
            <a:endParaRPr kumimoji="0" lang="en-GB" sz="2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10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/>
          <a:lstStyle/>
          <a:p>
            <a:r>
              <a:rPr lang="en-GB" dirty="0" smtClean="0"/>
              <a:t>Imperial cult – a cult…?</a:t>
            </a:r>
            <a:endParaRPr lang="en-GB" dirty="0"/>
          </a:p>
        </p:txBody>
      </p:sp>
      <p:sp>
        <p:nvSpPr>
          <p:cNvPr id="5" name="TextBox 7"/>
          <p:cNvSpPr txBox="1"/>
          <p:nvPr/>
        </p:nvSpPr>
        <p:spPr>
          <a:xfrm>
            <a:off x="3167336" y="6165304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fr-FR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Reynolds 1991b p. 397-402 (</a:t>
            </a:r>
            <a:r>
              <a:rPr lang="fr-FR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SEG</a:t>
            </a:r>
            <a:r>
              <a:rPr lang="fr-FR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XLV (1995) 1504 ; </a:t>
            </a:r>
            <a:r>
              <a:rPr lang="fr-FR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AE</a:t>
            </a:r>
            <a:r>
              <a:rPr lang="fr-FR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1995, 1522 ; </a:t>
            </a:r>
            <a:r>
              <a:rPr lang="fr-FR" sz="1200" i="1" dirty="0">
                <a:solidFill>
                  <a:schemeClr val="tx1">
                    <a:lumMod val="95000"/>
                    <a:lumOff val="5000"/>
                  </a:schemeClr>
                </a:solidFill>
              </a:rPr>
              <a:t>Bull.</a:t>
            </a:r>
            <a:r>
              <a:rPr lang="fr-FR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1998, 382). Cf. 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Robert 1966c p. 394 n. 1 ; </a:t>
            </a:r>
            <a:r>
              <a:rPr lang="en-GB" sz="1200" i="1" dirty="0" err="1">
                <a:solidFill>
                  <a:schemeClr val="tx1">
                    <a:lumMod val="95000"/>
                    <a:lumOff val="5000"/>
                  </a:schemeClr>
                </a:solidFill>
              </a:rPr>
              <a:t>Hellenica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 I (1940) p. </a:t>
            </a:r>
            <a:r>
              <a:rPr lang="en-GB" sz="1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51; </a:t>
            </a:r>
            <a:r>
              <a:rPr lang="en-GB" sz="1200" dirty="0">
                <a:solidFill>
                  <a:schemeClr val="tx1">
                    <a:lumMod val="95000"/>
                    <a:lumOff val="5000"/>
                  </a:schemeClr>
                </a:solidFill>
              </a:rPr>
              <a:t>1937 p. 542 n. </a:t>
            </a:r>
            <a:r>
              <a:rPr lang="en-GB" sz="1200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2</a:t>
            </a:r>
            <a:endParaRPr lang="en-GB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TextBox 5"/>
          <p:cNvSpPr txBox="1"/>
          <p:nvPr/>
        </p:nvSpPr>
        <p:spPr>
          <a:xfrm>
            <a:off x="467544" y="1412776"/>
            <a:ext cx="4968552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fr-FR" sz="2000" b="1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Attalis</a:t>
            </a:r>
            <a:r>
              <a:rPr lang="fr-FR" sz="2000" b="1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Apphion</a:t>
            </a:r>
            <a:r>
              <a:rPr lang="fr-FR" sz="2000" b="1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fr-FR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fr-FR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r-FR" sz="20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Tochter</a:t>
            </a:r>
            <a:r>
              <a:rPr lang="fr-FR" sz="20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b="1" dirty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 </a:t>
            </a:r>
            <a:r>
              <a:rPr lang="fr-FR" sz="2000" b="1" dirty="0" err="1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Menecratès</a:t>
            </a:r>
            <a:endParaRPr lang="fr-FR" sz="2000" b="1" dirty="0">
              <a:solidFill>
                <a:schemeClr val="accent5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8" name="TextBox 10"/>
          <p:cNvSpPr txBox="1"/>
          <p:nvPr/>
        </p:nvSpPr>
        <p:spPr>
          <a:xfrm>
            <a:off x="611560" y="1393026"/>
            <a:ext cx="4896544" cy="4124206"/>
          </a:xfrm>
          <a:prstGeom prst="rect">
            <a:avLst/>
          </a:prstGeom>
          <a:gradFill>
            <a:gsLst>
              <a:gs pos="0">
                <a:schemeClr val="accent4">
                  <a:shade val="15000"/>
                  <a:satMod val="180000"/>
                  <a:alpha val="68000"/>
                </a:schemeClr>
              </a:gs>
              <a:gs pos="50000">
                <a:schemeClr val="accent4">
                  <a:shade val="45000"/>
                  <a:satMod val="170000"/>
                </a:schemeClr>
              </a:gs>
              <a:gs pos="70000">
                <a:schemeClr val="accent4">
                  <a:tint val="99000"/>
                  <a:shade val="65000"/>
                  <a:satMod val="155000"/>
                </a:schemeClr>
              </a:gs>
              <a:gs pos="100000">
                <a:schemeClr val="accent4">
                  <a:tint val="95500"/>
                  <a:shade val="100000"/>
                  <a:satMod val="155000"/>
                </a:schemeClr>
              </a:gs>
            </a:gsLst>
          </a:gradFill>
          <a:scene3d>
            <a:camera prst="perspectiveHeroicExtremeRightFacing"/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accent4">
                <a:shade val="65000"/>
                <a:satMod val="150000"/>
              </a:schemeClr>
            </a:contourClr>
          </a:sp3d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fr-FR" dirty="0" smtClean="0">
                <a:solidFill>
                  <a:srgbClr val="FFFF00"/>
                </a:solidFill>
              </a:rPr>
              <a:t>A</a:t>
            </a:r>
            <a:r>
              <a:rPr lang="en-GB" dirty="0" err="1">
                <a:solidFill>
                  <a:srgbClr val="FFFF00"/>
                </a:solidFill>
              </a:rPr>
              <a:t>ὐτοκράτορι</a:t>
            </a:r>
            <a:r>
              <a:rPr lang="fr-FR" dirty="0">
                <a:solidFill>
                  <a:srgbClr val="FFFF00"/>
                </a:solidFill>
              </a:rPr>
              <a:t>, </a:t>
            </a:r>
            <a:r>
              <a:rPr lang="en-GB" dirty="0" err="1">
                <a:solidFill>
                  <a:srgbClr val="FFFF00"/>
                </a:solidFill>
              </a:rPr>
              <a:t>Θεοῖς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Σε</a:t>
            </a:r>
            <a:r>
              <a:rPr lang="en-GB" dirty="0">
                <a:solidFill>
                  <a:srgbClr val="FFFF00"/>
                </a:solidFill>
              </a:rPr>
              <a:t>βαστοῖς Ὀλυμπίοις καὶ Θεᾷ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 err="1">
                <a:solidFill>
                  <a:srgbClr val="FFFF00"/>
                </a:solidFill>
              </a:rPr>
              <a:t>Ἀφροδείτῃ</a:t>
            </a:r>
            <a:r>
              <a:rPr lang="en-GB" dirty="0">
                <a:solidFill>
                  <a:srgbClr val="FFFF00"/>
                </a:solidFill>
              </a:rPr>
              <a:t> ἐπ</a:t>
            </a:r>
            <a:r>
              <a:rPr lang="en-GB" dirty="0" err="1">
                <a:solidFill>
                  <a:srgbClr val="FFFF00"/>
                </a:solidFill>
              </a:rPr>
              <a:t>ιφ</a:t>
            </a:r>
            <a:r>
              <a:rPr lang="en-GB" dirty="0">
                <a:solidFill>
                  <a:srgbClr val="FFFF00"/>
                </a:solidFill>
              </a:rPr>
              <a:t>ανεῖ τῇ προμήτορ</a:t>
            </a:r>
            <a:r>
              <a:rPr lang="fr-FR" dirty="0">
                <a:solidFill>
                  <a:srgbClr val="FFFF00"/>
                </a:solidFill>
              </a:rPr>
              <a:t>[</a:t>
            </a:r>
            <a:r>
              <a:rPr lang="en-GB" dirty="0">
                <a:solidFill>
                  <a:srgbClr val="FFFF00"/>
                </a:solidFill>
              </a:rPr>
              <a:t>ι</a:t>
            </a:r>
            <a:r>
              <a:rPr lang="fr-FR" dirty="0">
                <a:solidFill>
                  <a:srgbClr val="FFFF00"/>
                </a:solidFill>
              </a:rPr>
              <a:t>] </a:t>
            </a:r>
            <a:r>
              <a:rPr lang="en-GB" dirty="0">
                <a:solidFill>
                  <a:srgbClr val="FFFF00"/>
                </a:solidFill>
              </a:rPr>
              <a:t>τ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οῦ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γένους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 err="1">
                <a:solidFill>
                  <a:srgbClr val="FFFF00"/>
                </a:solidFill>
              </a:rPr>
              <a:t>τῶν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Σε</a:t>
            </a:r>
            <a:r>
              <a:rPr lang="en-GB" dirty="0">
                <a:solidFill>
                  <a:srgbClr val="FFFF00"/>
                </a:solidFill>
              </a:rPr>
              <a:t>βαστῶν</a:t>
            </a:r>
            <a:r>
              <a:rPr lang="fr-FR" dirty="0">
                <a:solidFill>
                  <a:srgbClr val="FFFF00"/>
                </a:solidFill>
              </a:rPr>
              <a:t>, </a:t>
            </a:r>
            <a:r>
              <a:rPr lang="en-GB" dirty="0">
                <a:solidFill>
                  <a:srgbClr val="FFFF00"/>
                </a:solidFill>
              </a:rPr>
              <a:t>ὁ </a:t>
            </a:r>
            <a:r>
              <a:rPr lang="en-GB" dirty="0" err="1">
                <a:solidFill>
                  <a:srgbClr val="FFFF00"/>
                </a:solidFill>
              </a:rPr>
              <a:t>δῆμος</a:t>
            </a:r>
            <a:r>
              <a:rPr lang="en-GB" dirty="0">
                <a:solidFill>
                  <a:srgbClr val="FFFF00"/>
                </a:solidFill>
              </a:rPr>
              <a:t> ὁ </a:t>
            </a:r>
            <a:r>
              <a:rPr lang="en-GB" dirty="0" err="1">
                <a:solidFill>
                  <a:srgbClr val="FFFF00"/>
                </a:solidFill>
              </a:rPr>
              <a:t>Ἀφροδεισιέων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ἐκ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τῆς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>
                <a:solidFill>
                  <a:srgbClr val="FFFF00"/>
                </a:solidFill>
              </a:rPr>
              <a:t>ἐπ</a:t>
            </a:r>
            <a:r>
              <a:rPr lang="en-GB" dirty="0" err="1">
                <a:solidFill>
                  <a:srgbClr val="FFFF00"/>
                </a:solidFill>
              </a:rPr>
              <a:t>ιτρ</a:t>
            </a:r>
            <a:r>
              <a:rPr lang="en-GB" dirty="0">
                <a:solidFill>
                  <a:srgbClr val="FFFF00"/>
                </a:solidFill>
              </a:rPr>
              <a:t>απείσης ὑπὸ τῶν Σεβαστῶν χ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άριτος</a:t>
            </a:r>
            <a:r>
              <a:rPr lang="en-GB" dirty="0">
                <a:solidFill>
                  <a:srgbClr val="FFFF00"/>
                </a:solidFill>
              </a:rPr>
              <a:t> καὶ ἐ</a:t>
            </a:r>
            <a:r>
              <a:rPr lang="fr-FR" dirty="0">
                <a:solidFill>
                  <a:srgbClr val="FFFF00"/>
                </a:solidFill>
              </a:rPr>
              <a:t>|</a:t>
            </a:r>
            <a:r>
              <a:rPr lang="en-GB" dirty="0">
                <a:solidFill>
                  <a:srgbClr val="FFFF00"/>
                </a:solidFill>
              </a:rPr>
              <a:t>κ </a:t>
            </a:r>
            <a:r>
              <a:rPr lang="en-GB" dirty="0" err="1">
                <a:solidFill>
                  <a:srgbClr val="FFFF00"/>
                </a:solidFill>
              </a:rPr>
              <a:t>τῆς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ὕλης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τοῦ</a:t>
            </a:r>
            <a:r>
              <a:rPr lang="fr-FR" dirty="0">
                <a:solidFill>
                  <a:srgbClr val="FFFF00"/>
                </a:solidFill>
              </a:rPr>
              <a:t> E</a:t>
            </a:r>
            <a:r>
              <a:rPr lang="en-GB" dirty="0" err="1">
                <a:solidFill>
                  <a:srgbClr val="FFFF00"/>
                </a:solidFill>
              </a:rPr>
              <a:t>ὐσε</a:t>
            </a:r>
            <a:r>
              <a:rPr lang="en-GB" dirty="0">
                <a:solidFill>
                  <a:srgbClr val="FFFF00"/>
                </a:solidFill>
              </a:rPr>
              <a:t>βιανοῦ βαλα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>
                <a:solidFill>
                  <a:srgbClr val="FFFF00"/>
                </a:solidFill>
              </a:rPr>
              <a:t>ν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είου</a:t>
            </a:r>
            <a:r>
              <a:rPr lang="en-GB" dirty="0">
                <a:solidFill>
                  <a:srgbClr val="FFFF00"/>
                </a:solidFill>
              </a:rPr>
              <a:t> καὶ </a:t>
            </a:r>
            <a:r>
              <a:rPr lang="en-GB" dirty="0" err="1">
                <a:solidFill>
                  <a:srgbClr val="FFFF00"/>
                </a:solidFill>
              </a:rPr>
              <a:t>ἐκ</a:t>
            </a:r>
            <a:r>
              <a:rPr lang="en-GB" dirty="0">
                <a:solidFill>
                  <a:srgbClr val="FFFF00"/>
                </a:solidFill>
              </a:rPr>
              <a:t> </a:t>
            </a:r>
            <a:r>
              <a:rPr lang="en-GB" dirty="0" err="1">
                <a:solidFill>
                  <a:srgbClr val="FFFF00"/>
                </a:solidFill>
              </a:rPr>
              <a:t>τῶν</a:t>
            </a:r>
            <a:r>
              <a:rPr lang="fr-FR" dirty="0">
                <a:solidFill>
                  <a:srgbClr val="FFFF00"/>
                </a:solidFill>
              </a:rPr>
              <a:t> | </a:t>
            </a:r>
            <a:r>
              <a:rPr lang="en-GB" dirty="0" err="1">
                <a:solidFill>
                  <a:srgbClr val="FFFF00"/>
                </a:solidFill>
              </a:rPr>
              <a:t>Ἀττ</a:t>
            </a:r>
            <a:r>
              <a:rPr lang="en-GB" dirty="0">
                <a:solidFill>
                  <a:srgbClr val="FFFF00"/>
                </a:solidFill>
              </a:rPr>
              <a:t>αλίδος τοῦ Μενεκράτους χρη</a:t>
            </a:r>
            <a:r>
              <a:rPr lang="fr-FR" b="1" dirty="0">
                <a:solidFill>
                  <a:srgbClr val="FFFF00"/>
                </a:solidFill>
              </a:rPr>
              <a:t>̣</a:t>
            </a:r>
            <a:r>
              <a:rPr lang="en-GB" dirty="0" err="1">
                <a:solidFill>
                  <a:srgbClr val="FFFF00"/>
                </a:solidFill>
              </a:rPr>
              <a:t>μάτων</a:t>
            </a:r>
            <a:r>
              <a:rPr lang="fr-FR" dirty="0" smtClean="0">
                <a:solidFill>
                  <a:srgbClr val="FFFF00"/>
                </a:solidFill>
              </a:rPr>
              <a:t>.</a:t>
            </a:r>
          </a:p>
          <a:p>
            <a:endParaRPr lang="fr-FR" sz="1600" dirty="0">
              <a:solidFill>
                <a:srgbClr val="FFFF00"/>
              </a:solidFill>
            </a:endParaRPr>
          </a:p>
          <a:p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the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Emperor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the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deified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olympic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Augusti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the visible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goddess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Aphrodite,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ancestor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family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Augusti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the people of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Aphrodisias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(made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this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dedication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out of gratitude to the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benevolence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sz="2000" i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emperor</a:t>
            </a:r>
            <a:r>
              <a:rPr lang="fr-FR" sz="2000" i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(….)</a:t>
            </a:r>
            <a:endParaRPr lang="en-GB" sz="24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5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 smtClean="0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 smtClean="0"/>
              <a:t>Ephesos</a:t>
            </a:r>
            <a:r>
              <a:rPr lang="en-GB" dirty="0" smtClean="0"/>
              <a:t>: Artemis &amp; Emperor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96" t="10231" r="20601" b="10336"/>
          <a:stretch/>
        </p:blipFill>
        <p:spPr>
          <a:xfrm>
            <a:off x="1187624" y="3456432"/>
            <a:ext cx="2304256" cy="3593964"/>
          </a:xfrm>
          <a:prstGeom prst="rect">
            <a:avLst/>
          </a:prstGeom>
        </p:spPr>
      </p:pic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575556" y="1442625"/>
            <a:ext cx="4788532" cy="1986375"/>
          </a:xfrm>
          <a:gradFill>
            <a:gsLst>
              <a:gs pos="0">
                <a:schemeClr val="dk1">
                  <a:tint val="15000"/>
                  <a:satMod val="250000"/>
                  <a:alpha val="19000"/>
                </a:schemeClr>
              </a:gs>
              <a:gs pos="49000">
                <a:schemeClr val="dk1">
                  <a:tint val="50000"/>
                  <a:satMod val="200000"/>
                </a:schemeClr>
              </a:gs>
              <a:gs pos="49100">
                <a:schemeClr val="dk1">
                  <a:tint val="64000"/>
                  <a:satMod val="160000"/>
                </a:schemeClr>
              </a:gs>
              <a:gs pos="92000">
                <a:schemeClr val="dk1">
                  <a:tint val="50000"/>
                  <a:satMod val="200000"/>
                </a:schemeClr>
              </a:gs>
              <a:gs pos="100000">
                <a:schemeClr val="dk1">
                  <a:tint val="43000"/>
                  <a:satMod val="190000"/>
                </a:schemeClr>
              </a:gs>
            </a:gsLst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of Ionia</a:t>
            </a: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Residence of the governor of the province Asia</a:t>
            </a: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 cult centre 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l-GR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ἀρχιέρεια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 Ἀσίας</a:t>
            </a:r>
            <a:endParaRPr lang="en-GB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Artemision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ἱερε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ι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Ἀρτέμιδος</a:t>
            </a:r>
            <a:endParaRPr lang="en-GB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Temple for Hadrian and Vespasian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9" name="Picture 22"/>
          <p:cNvPicPr>
            <a:picLocks noChangeAspect="1"/>
          </p:cNvPicPr>
          <p:nvPr/>
        </p:nvPicPr>
        <p:blipFill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829" b="99724" l="1200" r="96400">
                        <a14:foregroundMark x1="37600" y1="70166" x2="37600" y2="70166"/>
                        <a14:foregroundMark x1="32400" y1="87845" x2="32400" y2="87845"/>
                        <a14:foregroundMark x1="37000" y1="75138" x2="37000" y2="75138"/>
                        <a14:foregroundMark x1="26400" y1="65746" x2="26400" y2="65746"/>
                        <a14:foregroundMark x1="3200" y1="69890" x2="3200" y2="69890"/>
                        <a14:foregroundMark x1="4600" y1="78177" x2="4600" y2="78177"/>
                        <a14:foregroundMark x1="6000" y1="82320" x2="6000" y2="82320"/>
                        <a14:foregroundMark x1="2600" y1="77348" x2="2600" y2="77348"/>
                        <a14:foregroundMark x1="8000" y1="64917" x2="8000" y2="64917"/>
                        <a14:foregroundMark x1="32200" y1="61326" x2="32200" y2="61326"/>
                        <a14:foregroundMark x1="52200" y1="75691" x2="52200" y2="75691"/>
                        <a14:foregroundMark x1="55600" y1="82320" x2="55600" y2="82320"/>
                        <a14:foregroundMark x1="65800" y1="76243" x2="65800" y2="76243"/>
                        <a14:foregroundMark x1="78400" y1="67956" x2="78400" y2="67956"/>
                        <a14:foregroundMark x1="71000" y1="78177" x2="71000" y2="78177"/>
                        <a14:foregroundMark x1="55400" y1="95028" x2="55400" y2="95028"/>
                        <a14:foregroundMark x1="32600" y1="95580" x2="32600" y2="95580"/>
                        <a14:foregroundMark x1="39000" y1="85083" x2="39000" y2="85083"/>
                        <a14:foregroundMark x1="21400" y1="83149" x2="21400" y2="83149"/>
                        <a14:foregroundMark x1="14400" y1="80387" x2="14400" y2="80387"/>
                        <a14:foregroundMark x1="9800" y1="75414" x2="9800" y2="75414"/>
                        <a14:foregroundMark x1="7200" y1="88950" x2="7200" y2="8895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2839904"/>
            <a:ext cx="5388763" cy="3901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760042"/>
      </p:ext>
    </p:extLst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5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1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1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uiExpand="1" build="p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6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 smtClean="0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 smtClean="0"/>
              <a:t>Ephesos</a:t>
            </a:r>
            <a:r>
              <a:rPr lang="en-GB" dirty="0" smtClean="0"/>
              <a:t>: Artemis &amp; Emperor</a:t>
            </a:r>
            <a:endParaRPr lang="en-GB" dirty="0"/>
          </a:p>
        </p:txBody>
      </p:sp>
      <p:pic>
        <p:nvPicPr>
          <p:cNvPr id="8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sp>
        <p:nvSpPr>
          <p:cNvPr id="10" name="Content Placeholder 2"/>
          <p:cNvSpPr>
            <a:spLocks noGrp="1"/>
          </p:cNvSpPr>
          <p:nvPr>
            <p:ph idx="1"/>
          </p:nvPr>
        </p:nvSpPr>
        <p:spPr>
          <a:xfrm>
            <a:off x="575556" y="1442625"/>
            <a:ext cx="4788532" cy="1986375"/>
          </a:xfrm>
          <a:gradFill>
            <a:gsLst>
              <a:gs pos="0">
                <a:schemeClr val="dk1">
                  <a:tint val="15000"/>
                  <a:satMod val="250000"/>
                  <a:alpha val="19000"/>
                </a:schemeClr>
              </a:gs>
              <a:gs pos="49000">
                <a:schemeClr val="dk1">
                  <a:tint val="50000"/>
                  <a:satMod val="200000"/>
                </a:schemeClr>
              </a:gs>
              <a:gs pos="49100">
                <a:schemeClr val="dk1">
                  <a:tint val="64000"/>
                  <a:satMod val="160000"/>
                </a:schemeClr>
              </a:gs>
              <a:gs pos="92000">
                <a:schemeClr val="dk1">
                  <a:tint val="50000"/>
                  <a:satMod val="200000"/>
                </a:schemeClr>
              </a:gs>
              <a:gs pos="100000">
                <a:schemeClr val="dk1">
                  <a:tint val="43000"/>
                  <a:satMod val="190000"/>
                </a:schemeClr>
              </a:gs>
            </a:gsLst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of Ionia</a:t>
            </a: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Residence of the governor of the province Asia</a:t>
            </a: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 cult centre 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l-GR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ἀρχιέρεια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 Ἀσίας</a:t>
            </a:r>
            <a:endParaRPr lang="en-GB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Artemision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ἱερε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ι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Ἀρτέμιδος</a:t>
            </a:r>
            <a:endParaRPr lang="en-GB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Temple for Hadrian and Vespasian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9832" y="2537520"/>
            <a:ext cx="5760640" cy="4320480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2"/>
          <p:cNvSpPr>
            <a:spLocks noGrp="1"/>
          </p:cNvSpPr>
          <p:nvPr>
            <p:ph idx="1"/>
          </p:nvPr>
        </p:nvSpPr>
        <p:spPr>
          <a:xfrm>
            <a:off x="575556" y="1442625"/>
            <a:ext cx="4788532" cy="1986375"/>
          </a:xfrm>
          <a:gradFill>
            <a:gsLst>
              <a:gs pos="0">
                <a:schemeClr val="dk1">
                  <a:tint val="15000"/>
                  <a:satMod val="250000"/>
                  <a:alpha val="19000"/>
                </a:schemeClr>
              </a:gs>
              <a:gs pos="49000">
                <a:schemeClr val="dk1">
                  <a:tint val="50000"/>
                  <a:satMod val="200000"/>
                </a:schemeClr>
              </a:gs>
              <a:gs pos="49100">
                <a:schemeClr val="dk1">
                  <a:tint val="64000"/>
                  <a:satMod val="160000"/>
                </a:schemeClr>
              </a:gs>
              <a:gs pos="92000">
                <a:schemeClr val="dk1">
                  <a:tint val="50000"/>
                  <a:satMod val="200000"/>
                </a:schemeClr>
              </a:gs>
              <a:gs pos="100000">
                <a:schemeClr val="dk1">
                  <a:tint val="43000"/>
                  <a:satMod val="190000"/>
                </a:schemeClr>
              </a:gs>
            </a:gsLst>
          </a:gradFill>
          <a:ln>
            <a:noFill/>
          </a:ln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Capital of Ionia</a:t>
            </a: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Residence of the governor of the province Asia</a:t>
            </a: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Main cult centre 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 </a:t>
            </a:r>
            <a:r>
              <a:rPr lang="el-GR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ἀρχιέρεια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l-GR" sz="18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 Ἀσίας</a:t>
            </a:r>
            <a:endParaRPr lang="en-GB" sz="18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Artemision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sym typeface="Wingdings" pitchFamily="2" charset="2"/>
              </a:rPr>
              <a:t>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ἱερε</a:t>
            </a:r>
            <a:r>
              <a:rPr lang="vi-VN" sz="16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ι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α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τῆς</a:t>
            </a:r>
            <a:r>
              <a:rPr lang="en-GB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vi-VN" sz="16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Ἀρτέμιδος</a:t>
            </a:r>
            <a:endParaRPr lang="en-GB" sz="1600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sz="18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Temple for Hadrian and Vespasian </a:t>
            </a:r>
            <a:endParaRPr lang="en-GB" sz="20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5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 smtClean="0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 smtClean="0"/>
              <a:t>Ephesos</a:t>
            </a:r>
            <a:r>
              <a:rPr lang="en-GB" dirty="0" smtClean="0"/>
              <a:t>: Artemis &amp; Emperor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pic>
        <p:nvPicPr>
          <p:cNvPr id="11" name="Picture 6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harpenSoften amount="25000"/>
                    </a14:imgEffect>
                    <a14:imgEffect>
                      <a14:brightnessContrast contrast="-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28800"/>
            <a:ext cx="7275842" cy="5040560"/>
          </a:xfrm>
          <a:prstGeom prst="rect">
            <a:avLst/>
          </a:prstGeom>
        </p:spPr>
      </p:pic>
      <p:pic>
        <p:nvPicPr>
          <p:cNvPr id="12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708920"/>
            <a:ext cx="4292961" cy="2808312"/>
          </a:xfrm>
          <a:prstGeom prst="rect">
            <a:avLst/>
          </a:prstGeom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5" name="TextBox 11"/>
          <p:cNvSpPr txBox="1"/>
          <p:nvPr/>
        </p:nvSpPr>
        <p:spPr>
          <a:xfrm rot="5400000">
            <a:off x="7889014" y="140813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tx1">
                    <a:lumMod val="65000"/>
                  </a:schemeClr>
                </a:solidFill>
              </a:rPr>
              <a:t>Diana </a:t>
            </a:r>
            <a:r>
              <a:rPr lang="en-GB" dirty="0" err="1" smtClean="0">
                <a:solidFill>
                  <a:schemeClr val="tx1">
                    <a:lumMod val="65000"/>
                  </a:schemeClr>
                </a:solidFill>
              </a:rPr>
              <a:t>Ephesia</a:t>
            </a:r>
            <a:endParaRPr lang="en-GB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 lvl="0">
              <a:defRPr/>
            </a:pPr>
            <a:r>
              <a:rPr lang="en-GB" dirty="0" err="1" smtClean="0"/>
              <a:t>Ephesos</a:t>
            </a:r>
            <a:r>
              <a:rPr lang="en-GB" dirty="0" smtClean="0"/>
              <a:t>: Artemis &amp; Emperor</a:t>
            </a:r>
            <a:endParaRPr lang="en-GB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31167" b="80167" l="27000" r="67125">
                        <a14:foregroundMark x1="51625" y1="31333" x2="51625" y2="31333"/>
                        <a14:foregroundMark x1="48250" y1="76667" x2="48250" y2="76667"/>
                        <a14:foregroundMark x1="48750" y1="76333" x2="48750" y2="76333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22000" t="26869" r="27850" b="15855"/>
          <a:stretch/>
        </p:blipFill>
        <p:spPr>
          <a:xfrm>
            <a:off x="5322574" y="44624"/>
            <a:ext cx="3821426" cy="3273287"/>
          </a:xfrm>
          <a:prstGeom prst="rect">
            <a:avLst/>
          </a:prstGeom>
        </p:spPr>
      </p:pic>
      <p:pic>
        <p:nvPicPr>
          <p:cNvPr id="10" name="Picture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6016" y="2708920"/>
            <a:ext cx="4292961" cy="2808312"/>
          </a:xfrm>
          <a:prstGeom prst="rect">
            <a:avLst/>
          </a:prstGeom>
        </p:spPr>
      </p:pic>
      <p:sp>
        <p:nvSpPr>
          <p:cNvPr id="12" name="TextBox 10"/>
          <p:cNvSpPr txBox="1">
            <a:spLocks noGrp="1"/>
          </p:cNvSpPr>
          <p:nvPr>
            <p:ph idx="1"/>
          </p:nvPr>
        </p:nvSpPr>
        <p:spPr>
          <a:xfrm>
            <a:off x="35496" y="1268760"/>
            <a:ext cx="4834880" cy="5062924"/>
          </a:xfrm>
          <a:prstGeom prst="rect">
            <a:avLst/>
          </a:prstGeom>
          <a:gradFill>
            <a:gsLst>
              <a:gs pos="0">
                <a:schemeClr val="accent1">
                  <a:tint val="74000"/>
                  <a:alpha val="8000"/>
                </a:schemeClr>
              </a:gs>
              <a:gs pos="49000">
                <a:schemeClr val="accent1">
                  <a:tint val="96000"/>
                  <a:shade val="84000"/>
                  <a:satMod val="110000"/>
                </a:schemeClr>
              </a:gs>
              <a:gs pos="49100">
                <a:schemeClr val="accent1">
                  <a:shade val="55000"/>
                  <a:satMod val="150000"/>
                </a:schemeClr>
              </a:gs>
              <a:gs pos="92000">
                <a:schemeClr val="accent1">
                  <a:tint val="98000"/>
                  <a:shade val="90000"/>
                  <a:satMod val="128000"/>
                </a:schemeClr>
              </a:gs>
              <a:gs pos="100000">
                <a:schemeClr val="accent1">
                  <a:tint val="90000"/>
                  <a:shade val="97000"/>
                  <a:satMod val="128000"/>
                </a:schemeClr>
              </a:gs>
            </a:gsLst>
          </a:gra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de-DE" sz="2400" dirty="0" smtClean="0"/>
              <a:t>   </a:t>
            </a:r>
            <a:r>
              <a:rPr lang="el-GR" sz="2400" dirty="0" smtClean="0"/>
              <a:t>Δησιδιήνην Κινκίαν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de-DE" sz="2400" dirty="0" smtClean="0"/>
              <a:t>   </a:t>
            </a:r>
            <a:r>
              <a:rPr lang="el-GR" sz="2400" dirty="0" smtClean="0"/>
              <a:t>τὴν κοσμιωτάτην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de-DE" sz="2400" dirty="0" smtClean="0"/>
              <a:t>   </a:t>
            </a:r>
            <a:r>
              <a:rPr lang="el-GR" sz="2400" dirty="0" smtClean="0"/>
              <a:t>γυναῖκα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de-DE" sz="2400" dirty="0" smtClean="0"/>
              <a:t>   </a:t>
            </a:r>
            <a:r>
              <a:rPr lang="el-GR" sz="2400" dirty="0" smtClean="0"/>
              <a:t>Ἀππίου Ἀλεξάνδρου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l-GR" sz="2400" baseline="30000" dirty="0" smtClean="0"/>
              <a:t>5</a:t>
            </a:r>
            <a:r>
              <a:rPr lang="el-GR" sz="2400" dirty="0" smtClean="0"/>
              <a:t> </a:t>
            </a:r>
            <a:r>
              <a:rPr lang="de-DE" sz="2400" dirty="0" smtClean="0"/>
              <a:t> </a:t>
            </a:r>
            <a:r>
              <a:rPr lang="el-GR" sz="2400" dirty="0" smtClean="0"/>
              <a:t>τοῦ κρατίστου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de-DE" sz="2400" dirty="0" smtClean="0"/>
              <a:t>   </a:t>
            </a:r>
            <a:r>
              <a:rPr lang="el-GR" sz="2400" dirty="0" smtClean="0"/>
              <a:t>ἐπιτρόπου </a:t>
            </a:r>
            <a:r>
              <a:rPr lang="el-GR" sz="2400" dirty="0"/>
              <a:t>τῶν Σεββ(αστῶν</a:t>
            </a:r>
            <a:r>
              <a:rPr lang="el-GR" sz="2400" dirty="0" smtClean="0"/>
              <a:t>)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de-DE" sz="2400" dirty="0" smtClean="0"/>
              <a:t>   </a:t>
            </a:r>
            <a:r>
              <a:rPr lang="el-GR" sz="2400" dirty="0" smtClean="0"/>
              <a:t>Ἰουλ(ία</a:t>
            </a:r>
            <a:r>
              <a:rPr lang="el-GR" sz="2400" dirty="0"/>
              <a:t>) Ἀττίκιλλα</a:t>
            </a:r>
            <a:r>
              <a:rPr lang="el-GR" sz="2400" b="1" dirty="0">
                <a:solidFill>
                  <a:srgbClr val="00B0F0"/>
                </a:solidFill>
              </a:rPr>
              <a:t> </a:t>
            </a:r>
            <a:r>
              <a:rPr lang="el-GR" sz="2400" b="1" dirty="0" smtClean="0">
                <a:solidFill>
                  <a:srgbClr val="00B0F0"/>
                </a:solidFill>
              </a:rPr>
              <a:t>ἱέρεια</a:t>
            </a:r>
            <a:r>
              <a:rPr lang="en-GB" sz="2400" b="1" dirty="0" smtClean="0">
                <a:solidFill>
                  <a:srgbClr val="00B0F0"/>
                </a:solidFill>
              </a:rPr>
              <a:t/>
            </a:r>
            <a:br>
              <a:rPr lang="en-GB" sz="2400" b="1" dirty="0" smtClean="0">
                <a:solidFill>
                  <a:srgbClr val="00B0F0"/>
                </a:solidFill>
              </a:rPr>
            </a:br>
            <a:r>
              <a:rPr lang="de-DE" sz="2400" b="1" dirty="0" smtClean="0">
                <a:solidFill>
                  <a:srgbClr val="00B0F0"/>
                </a:solidFill>
              </a:rPr>
              <a:t>   </a:t>
            </a:r>
            <a:r>
              <a:rPr lang="el-GR" sz="2400" b="1" dirty="0" smtClean="0">
                <a:solidFill>
                  <a:srgbClr val="00B0F0"/>
                </a:solidFill>
              </a:rPr>
              <a:t>τῆς </a:t>
            </a:r>
            <a:r>
              <a:rPr lang="el-GR" sz="2400" b="1" dirty="0">
                <a:solidFill>
                  <a:srgbClr val="00B0F0"/>
                </a:solidFill>
              </a:rPr>
              <a:t>ἁγιωτάτης </a:t>
            </a:r>
            <a:r>
              <a:rPr lang="el-GR" sz="2400" b="1" dirty="0" smtClean="0">
                <a:solidFill>
                  <a:srgbClr val="FFFF00"/>
                </a:solidFill>
              </a:rPr>
              <a:t>Ἀρτέμιδος</a:t>
            </a:r>
            <a:r>
              <a:rPr lang="en-GB" sz="2400" b="1" dirty="0" smtClean="0">
                <a:solidFill>
                  <a:srgbClr val="00B0F0"/>
                </a:solidFill>
              </a:rPr>
              <a:t/>
            </a:r>
            <a:br>
              <a:rPr lang="en-GB" sz="2400" b="1" dirty="0" smtClean="0">
                <a:solidFill>
                  <a:srgbClr val="00B0F0"/>
                </a:solidFill>
              </a:rPr>
            </a:br>
            <a:r>
              <a:rPr lang="de-DE" sz="2400" b="1" dirty="0" smtClean="0">
                <a:solidFill>
                  <a:srgbClr val="00B0F0"/>
                </a:solidFill>
              </a:rPr>
              <a:t>   </a:t>
            </a:r>
            <a:r>
              <a:rPr lang="el-GR" sz="2400" b="1" dirty="0" smtClean="0">
                <a:solidFill>
                  <a:srgbClr val="00B0F0"/>
                </a:solidFill>
              </a:rPr>
              <a:t>καὶ </a:t>
            </a:r>
            <a:r>
              <a:rPr lang="el-GR" sz="2400" b="1" dirty="0">
                <a:solidFill>
                  <a:srgbClr val="FFFF00"/>
                </a:solidFill>
              </a:rPr>
              <a:t>ἀρχιέρεια Ἀσίας</a:t>
            </a:r>
            <a:r>
              <a:rPr lang="el-GR" sz="2400" dirty="0">
                <a:solidFill>
                  <a:srgbClr val="FFFF00"/>
                </a:solidFill>
              </a:rPr>
              <a:t> </a:t>
            </a:r>
            <a:r>
              <a:rPr lang="el-GR" sz="2400" dirty="0" smtClean="0"/>
              <a:t>ναῶν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el-GR" sz="2400" baseline="30000" dirty="0" smtClean="0"/>
              <a:t>10</a:t>
            </a:r>
            <a:r>
              <a:rPr lang="el-GR" sz="2400" dirty="0" smtClean="0"/>
              <a:t> </a:t>
            </a:r>
            <a:r>
              <a:rPr lang="el-GR" sz="2400" dirty="0"/>
              <a:t>τῶν ἐν </a:t>
            </a:r>
            <a:r>
              <a:rPr lang="el-GR" sz="2400" dirty="0" smtClean="0"/>
              <a:t>Ἐφέσῳ</a:t>
            </a:r>
            <a:r>
              <a:rPr lang="en-GB" sz="2400" dirty="0" smtClean="0"/>
              <a:t/>
            </a:r>
            <a:br>
              <a:rPr lang="en-GB" sz="2400" dirty="0" smtClean="0"/>
            </a:br>
            <a:r>
              <a:rPr lang="de-DE" sz="2400" dirty="0" smtClean="0"/>
              <a:t>   </a:t>
            </a:r>
            <a:r>
              <a:rPr lang="el-GR" sz="2400" dirty="0" smtClean="0"/>
              <a:t>τὴν </a:t>
            </a:r>
            <a:r>
              <a:rPr lang="el-GR" sz="2400" dirty="0"/>
              <a:t>ἑαυτῆς </a:t>
            </a:r>
            <a:r>
              <a:rPr lang="el-GR" sz="2400" b="1" dirty="0">
                <a:solidFill>
                  <a:srgbClr val="00B0F0"/>
                </a:solidFill>
              </a:rPr>
              <a:t>εὐεργέτιν</a:t>
            </a:r>
            <a:r>
              <a:rPr lang="el-GR" sz="2400" dirty="0" smtClean="0"/>
              <a:t>.</a:t>
            </a:r>
            <a:endParaRPr lang="en-GB" sz="2400" dirty="0" smtClean="0"/>
          </a:p>
          <a:p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dedication to </a:t>
            </a:r>
            <a:r>
              <a:rPr lang="en-GB" sz="18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Desidiene</a:t>
            </a:r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Cincia</a:t>
            </a:r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wife of</a:t>
            </a:r>
            <a:b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</a:t>
            </a:r>
            <a:r>
              <a:rPr lang="en-GB" sz="1800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philosophos</a:t>
            </a:r>
            <a:r>
              <a:rPr lang="en-GB" sz="1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Appius</a:t>
            </a:r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sz="1800" b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Alexandros</a:t>
            </a:r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b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sz="1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procurator</a:t>
            </a:r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en-GB" sz="1800" b="1" i="1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Augusti</a:t>
            </a:r>
            <a:r>
              <a:rPr lang="en-GB" sz="1800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en-GB" sz="1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 217/218</a:t>
            </a:r>
            <a:endParaRPr lang="en-GB" sz="1800" dirty="0"/>
          </a:p>
        </p:txBody>
      </p:sp>
      <p:sp>
        <p:nvSpPr>
          <p:cNvPr id="13" name="TextBox 3"/>
          <p:cNvSpPr txBox="1"/>
          <p:nvPr/>
        </p:nvSpPr>
        <p:spPr>
          <a:xfrm rot="16200000">
            <a:off x="-2047001" y="4503221"/>
            <a:ext cx="4401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JÖAI 52, </a:t>
            </a:r>
            <a:r>
              <a:rPr lang="en-GB" sz="1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26, no </a:t>
            </a:r>
            <a:r>
              <a:rPr lang="en-GB" sz="1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17; </a:t>
            </a:r>
            <a:r>
              <a:rPr lang="en-GB" sz="1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AE </a:t>
            </a:r>
            <a:r>
              <a:rPr lang="en-GB" sz="1400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1982, 870; </a:t>
            </a:r>
            <a:r>
              <a:rPr lang="en-GB" sz="1400" dirty="0" err="1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IEph</a:t>
            </a:r>
            <a:r>
              <a:rPr lang="en-GB" sz="14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617</a:t>
            </a:r>
            <a:endParaRPr lang="en-GB" sz="1400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8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brightnessContrast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6927" r="3966" b="3073"/>
          <a:stretch/>
        </p:blipFill>
        <p:spPr>
          <a:xfrm>
            <a:off x="26896" y="44624"/>
            <a:ext cx="9081608" cy="6813376"/>
          </a:xfrm>
          <a:prstGeom prst="rect">
            <a:avLst/>
          </a:prstGeom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457200" y="188640"/>
            <a:ext cx="82296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800" b="1" i="0" u="none" strike="noStrike" kern="1200" cap="all" spc="0" normalizeH="0" baseline="0" noProof="0" dirty="0" err="1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Ephesos</a:t>
            </a:r>
            <a:r>
              <a:rPr kumimoji="0" lang="en-GB" sz="3800" b="1" i="0" u="none" strike="noStrike" kern="1200" cap="all" spc="0" normalizeH="0" baseline="0" noProof="0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  <a:uLnTx/>
                <a:uFillTx/>
                <a:latin typeface="+mj-lt"/>
                <a:ea typeface="+mj-ea"/>
                <a:cs typeface="+mj-cs"/>
              </a:rPr>
              <a:t>: Artemis &amp; Emperor</a:t>
            </a:r>
            <a:endParaRPr kumimoji="0" lang="en-GB" sz="3800" b="1" i="0" u="none" strike="noStrike" kern="1200" cap="all" spc="0" normalizeH="0" baseline="0" noProof="0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4" t="22222" r="21540" b="26630"/>
          <a:stretch/>
        </p:blipFill>
        <p:spPr>
          <a:xfrm>
            <a:off x="613625" y="4869160"/>
            <a:ext cx="3814359" cy="1988840"/>
          </a:xfrm>
          <a:prstGeom prst="rect">
            <a:avLst/>
          </a:prstGeom>
        </p:spPr>
      </p:pic>
      <p:sp>
        <p:nvSpPr>
          <p:cNvPr id="4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err="1"/>
              <a:t>Didyma</a:t>
            </a:r>
            <a:r>
              <a:rPr lang="en-GB" dirty="0"/>
              <a:t> / </a:t>
            </a:r>
            <a:r>
              <a:rPr lang="en-GB" dirty="0" err="1"/>
              <a:t>Milet</a:t>
            </a:r>
            <a:r>
              <a:rPr lang="en-GB" dirty="0"/>
              <a:t>: </a:t>
            </a:r>
            <a:r>
              <a:rPr lang="el-GR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ὑδροφόρος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4618856" cy="3816424"/>
          </a:xfrm>
        </p:spPr>
        <p:txBody>
          <a:bodyPr>
            <a:normAutofit fontScale="70000" lnSpcReduction="20000"/>
          </a:bodyPr>
          <a:lstStyle/>
          <a:p>
            <a:r>
              <a:rPr lang="fr-FR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Aurelia</a:t>
            </a:r>
            <a:r>
              <a:rPr lang="fr-FR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Dionysodora</a:t>
            </a:r>
            <a:r>
              <a:rPr lang="fr-FR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Matrona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(c. AD 250-300)</a:t>
            </a:r>
            <a:endParaRPr lang="en-GB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i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hydrophoros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Didyma</a:t>
            </a:r>
            <a:endParaRPr lang="fr-FR" b="1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priestess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several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pPr lvl="2"/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Patnia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endParaRPr lang="en-GB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 of the gates</a:t>
            </a:r>
          </a:p>
          <a:p>
            <a:pPr lvl="2"/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Chitonia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Artémis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Pythia</a:t>
            </a:r>
            <a:endParaRPr lang="en-GB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ἀρχιέρεια </a:t>
            </a:r>
            <a:r>
              <a:rPr lang="el-GR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τῶν </a:t>
            </a:r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Σεβαστῶν</a:t>
            </a: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high priestess of the emperors</a:t>
            </a:r>
          </a:p>
          <a:p>
            <a:pPr lvl="1"/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Grandchild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Μ</a:t>
            </a:r>
            <a:r>
              <a:rPr lang="el-GR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l-GR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ὐρήλιος </a:t>
            </a:r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Ἀπημάντος</a:t>
            </a:r>
            <a:endParaRPr lang="en-GB" b="1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Miletos</a:t>
            </a:r>
            <a:endParaRPr lang="fr-FR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province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endParaRPr lang="fr-FR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organised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for 3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gladiatorial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fights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the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death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Ephesos</a:t>
            </a:r>
            <a:endParaRPr lang="fr-FR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Box 4"/>
          <p:cNvSpPr txBox="1"/>
          <p:nvPr/>
        </p:nvSpPr>
        <p:spPr>
          <a:xfrm>
            <a:off x="4572000" y="1340768"/>
            <a:ext cx="4104456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vi-VN" sz="1400" dirty="0" smtClean="0"/>
              <a:t>ἀγ[αθῆι</a:t>
            </a:r>
            <a:r>
              <a:rPr lang="vi-VN" sz="1400" dirty="0"/>
              <a:t>] </a:t>
            </a:r>
            <a:r>
              <a:rPr lang="vi-VN" sz="1400" dirty="0" smtClean="0"/>
              <a:t>τύχηι</a:t>
            </a:r>
            <a:r>
              <a:rPr lang="en-GB" sz="1400" dirty="0" smtClean="0"/>
              <a:t> </a:t>
            </a:r>
            <a:r>
              <a:rPr lang="vi-VN" sz="1400" b="1" u="sng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ὑδροφόρος</a:t>
            </a:r>
            <a:r>
              <a:rPr lang="vi-VN" sz="14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 </a:t>
            </a:r>
            <a:r>
              <a:rPr lang="vi-VN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εὐσεβὴς Ἀρτέμιδος [Πατ]ν̣ίας</a:t>
            </a:r>
            <a:r>
              <a:rPr lang="vi-VN" sz="1400" dirty="0"/>
              <a:t>| καὶ τῆς ἐπὶ πύ[λαις καὶ τῆς ․3-4․ καὶ τῆς Χι</a:t>
            </a:r>
            <a:r>
              <a:rPr lang="vi-VN" sz="1400" dirty="0" smtClean="0"/>
              <a:t>]</a:t>
            </a:r>
            <a:r>
              <a:rPr lang="en-GB" sz="1400" dirty="0" smtClean="0"/>
              <a:t>|</a:t>
            </a:r>
            <a:r>
              <a:rPr lang="vi-VN" sz="1400" dirty="0" smtClean="0"/>
              <a:t>τώνης </a:t>
            </a:r>
            <a:r>
              <a:rPr lang="vi-VN" sz="1400" dirty="0"/>
              <a:t>καὶ τῆς Πυθίης </a:t>
            </a:r>
            <a:r>
              <a:rPr lang="vi-VN" sz="1400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Αὐρ(ηλία) Διονυσο[δ]ώρα Μα|τρῶνα</a:t>
            </a:r>
            <a:r>
              <a:rPr lang="vi-VN" sz="1400" dirty="0"/>
              <a:t>, </a:t>
            </a:r>
            <a:r>
              <a:rPr lang="vi-VN" sz="1400" b="1" u="sng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ἀρχιέρια</a:t>
            </a:r>
            <a:r>
              <a:rPr lang="vi-VN" sz="1400" b="1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 τῶ[ν Σεβαστῶν</a:t>
            </a:r>
            <a:r>
              <a:rPr lang="vi-VN" sz="1400" dirty="0"/>
              <a:t>, Μάρ(κου) Αὐρ(ηλίου)? —]</a:t>
            </a:r>
          </a:p>
          <a:p>
            <a:r>
              <a:rPr lang="vi-VN" sz="1400" dirty="0"/>
              <a:t>ανοῦ </a:t>
            </a:r>
            <a:r>
              <a:rPr lang="vi-VN" sz="1400" dirty="0">
                <a:solidFill>
                  <a:srgbClr val="00B0F0"/>
                </a:solidFill>
              </a:rPr>
              <a:t>ἀγωνοθέτου, ἄρχοντος, πανηγ[υ]ριάρχο</a:t>
            </a:r>
            <a:r>
              <a:rPr lang="vi-VN" sz="1400" dirty="0">
                <a:solidFill>
                  <a:srgbClr val="9A0000"/>
                </a:solidFill>
              </a:rPr>
              <a:t>υ</a:t>
            </a:r>
            <a:r>
              <a:rPr lang="vi-VN" sz="1400" dirty="0"/>
              <a:t>,| τελείου πρὸς παντ[․․</a:t>
            </a:r>
            <a:r>
              <a:rPr lang="en-GB" sz="1400" dirty="0"/>
              <a:t>c.8․․․ </a:t>
            </a:r>
            <a:r>
              <a:rPr lang="vi-VN" sz="1400" dirty="0"/>
              <a:t>λιτουργοῦ, τοῦ]</a:t>
            </a:r>
          </a:p>
          <a:p>
            <a:r>
              <a:rPr lang="vi-VN" sz="1400" baseline="30000" dirty="0" smtClean="0"/>
              <a:t>5</a:t>
            </a:r>
            <a:r>
              <a:rPr lang="vi-VN" sz="1400" dirty="0" smtClean="0">
                <a:solidFill>
                  <a:srgbClr val="9A0000"/>
                </a:solidFill>
              </a:rPr>
              <a:t>Μάρ(κου</a:t>
            </a:r>
            <a:r>
              <a:rPr lang="vi-VN" sz="1400" dirty="0">
                <a:solidFill>
                  <a:srgbClr val="9A0000"/>
                </a:solidFill>
              </a:rPr>
              <a:t>) Αὐρ(ηλίου) Ἀπη̣μ̣ά̣ν̣[τ]ου</a:t>
            </a:r>
            <a:r>
              <a:rPr lang="vi-VN" sz="1400" dirty="0"/>
              <a:t> </a:t>
            </a:r>
            <a:r>
              <a:rPr lang="vi-VN" sz="1400" dirty="0">
                <a:solidFill>
                  <a:srgbClr val="9A0000"/>
                </a:solidFill>
              </a:rPr>
              <a:t>ἀ[ρχ]ιερέως Μιλήτου</a:t>
            </a:r>
            <a:r>
              <a:rPr lang="vi-VN" sz="1400" dirty="0"/>
              <a:t> [καὶ </a:t>
            </a:r>
            <a:r>
              <a:rPr lang="vi-VN" sz="1400" dirty="0">
                <a:solidFill>
                  <a:srgbClr val="9A0000"/>
                </a:solidFill>
              </a:rPr>
              <a:t>ἀσ]ιάρχο|υ</a:t>
            </a:r>
            <a:r>
              <a:rPr lang="vi-VN" sz="1400" dirty="0"/>
              <a:t> ναῶν τῶν ἐν </a:t>
            </a:r>
            <a:r>
              <a:rPr lang="vi-VN" sz="1400" dirty="0">
                <a:solidFill>
                  <a:srgbClr val="9A0000"/>
                </a:solidFill>
              </a:rPr>
              <a:t>Ἐφ[έσῳ</a:t>
            </a:r>
            <a:r>
              <a:rPr lang="vi-VN" sz="1400" dirty="0"/>
              <a:t> ἡμερῶν ․1-2</a:t>
            </a:r>
            <a:r>
              <a:rPr lang="vi-VN" sz="1400" dirty="0" smtClean="0"/>
              <a:t>․]</a:t>
            </a:r>
            <a:r>
              <a:rPr lang="en-GB" sz="1400" dirty="0" smtClean="0"/>
              <a:t> </a:t>
            </a:r>
            <a:r>
              <a:rPr lang="vi-VN" sz="1400" dirty="0" smtClean="0"/>
              <a:t>καὶ </a:t>
            </a:r>
            <a:r>
              <a:rPr lang="vi-VN" sz="1400" dirty="0"/>
              <a:t>τὰς ἄλλας τ̣[ρεῖς?] ποιήσαντος ἀπο[τόμους] π̣ο̣ν̣τ̣ά̣|ρχ[ου]?· πρὸς πατρὸς [ἐκγόνη </a:t>
            </a:r>
            <a:r>
              <a:rPr lang="vi-VN" sz="1400" dirty="0" smtClean="0"/>
              <a:t>—]</a:t>
            </a:r>
            <a:r>
              <a:rPr lang="en-GB" sz="1400" dirty="0" smtClean="0"/>
              <a:t> </a:t>
            </a:r>
            <a:r>
              <a:rPr lang="vi-VN" sz="1400" dirty="0" smtClean="0"/>
              <a:t>ὠνάρ̣χ̣ου̣</a:t>
            </a:r>
            <a:r>
              <a:rPr lang="vi-VN" sz="1400" dirty="0"/>
              <a:t>, [․․․8․․․․]ου, </a:t>
            </a:r>
            <a:r>
              <a:rPr lang="vi-VN" sz="1400" dirty="0">
                <a:solidFill>
                  <a:srgbClr val="9A0000"/>
                </a:solidFill>
              </a:rPr>
              <a:t>ἀγωνοθέτο[υ</a:t>
            </a:r>
            <a:r>
              <a:rPr lang="vi-VN" sz="1400" dirty="0"/>
              <a:t>, </a:t>
            </a:r>
            <a:r>
              <a:rPr lang="vi-VN" sz="1400" dirty="0">
                <a:solidFill>
                  <a:srgbClr val="9A0000"/>
                </a:solidFill>
              </a:rPr>
              <a:t>στε]φανηφό|ρου</a:t>
            </a:r>
            <a:r>
              <a:rPr lang="vi-VN" sz="1400" dirty="0"/>
              <a:t>, τελίου λιτουρ[γοῦ· μητρὸς δὲ Αὐρ(ηλίας)? Ἁγ</a:t>
            </a:r>
            <a:r>
              <a:rPr lang="vi-VN" sz="1400" dirty="0" smtClean="0"/>
              <a:t>?]νοσύνη̣[ς</a:t>
            </a:r>
            <a:r>
              <a:rPr lang="vi-VN" sz="1400" dirty="0"/>
              <a:t>] Λ․[․․․]ΟΤ[․․]νιατατω̣[․․․ ὑφ’] ὧν τοῦ| γένους ἐπεκοσμήθη [ὁ ἐν Διδύμοις ναός, </a:t>
            </a:r>
            <a:r>
              <a:rPr lang="vi-VN" sz="1400" dirty="0" smtClean="0"/>
              <a:t>τῆς]</a:t>
            </a:r>
            <a:r>
              <a:rPr lang="en-GB" sz="1400" dirty="0" smtClean="0"/>
              <a:t> </a:t>
            </a:r>
            <a:r>
              <a:rPr lang="vi-VN" sz="1400" dirty="0" smtClean="0">
                <a:solidFill>
                  <a:srgbClr val="00B0F0"/>
                </a:solidFill>
              </a:rPr>
              <a:t>Μάρ(κου</a:t>
            </a:r>
            <a:r>
              <a:rPr lang="vi-VN" sz="1400" dirty="0">
                <a:solidFill>
                  <a:srgbClr val="00B0F0"/>
                </a:solidFill>
              </a:rPr>
              <a:t>) Αὐρ(ηλίου) Βιβλιανοῦ ἀγωνοθέτου</a:t>
            </a:r>
            <a:r>
              <a:rPr lang="vi-VN" sz="1400" dirty="0"/>
              <a:t> [․4-5․] </a:t>
            </a:r>
            <a:r>
              <a:rPr lang="vi-VN" sz="1400" dirty="0">
                <a:solidFill>
                  <a:srgbClr val="00B0F0"/>
                </a:solidFill>
              </a:rPr>
              <a:t>στεφαν|ηφόρου</a:t>
            </a:r>
            <a:r>
              <a:rPr lang="vi-VN" sz="1400" dirty="0"/>
              <a:t>· πρὸς μητρὸς [ἐκγόνη — </a:t>
            </a:r>
            <a:r>
              <a:rPr lang="vi-VN" sz="1400" dirty="0" smtClean="0"/>
              <a:t>ἀγω]</a:t>
            </a:r>
            <a:r>
              <a:rPr lang="vi-VN" sz="1400" baseline="30000" dirty="0" smtClean="0"/>
              <a:t>10</a:t>
            </a:r>
            <a:r>
              <a:rPr lang="vi-VN" sz="1400" dirty="0" smtClean="0"/>
              <a:t>νοθέτου</a:t>
            </a:r>
            <a:r>
              <a:rPr lang="vi-VN" sz="1400" dirty="0"/>
              <a:t>, βουλάρχου· τὰ δὲ λοιπ[ὰ τὸ φιλό]θ̣υτον καὶ| φιλότιμον αὐτῆς γέ[νος ἀνδριᾶσιν καὶ εἰκόσιν τε</a:t>
            </a:r>
            <a:r>
              <a:rPr lang="vi-VN" sz="1400" dirty="0" smtClean="0"/>
              <a:t>][</a:t>
            </a:r>
            <a:r>
              <a:rPr lang="vi-VN" sz="1400" dirty="0"/>
              <a:t>τίμη]ται. ὑδροφόρησεν ἐπὶ προφήτου [τοῦ λα]μ̣προτάτο|υ Π[․4․․]ου Ἀρτεμιδώρου</a:t>
            </a:r>
            <a:r>
              <a:rPr lang="vi-VN" sz="1400" dirty="0" smtClean="0"/>
              <a:t>.</a:t>
            </a:r>
            <a:endParaRPr lang="en-GB" sz="1400" dirty="0"/>
          </a:p>
        </p:txBody>
      </p:sp>
      <p:sp>
        <p:nvSpPr>
          <p:cNvPr id="7" name="TextBox 5"/>
          <p:cNvSpPr txBox="1"/>
          <p:nvPr/>
        </p:nvSpPr>
        <p:spPr>
          <a:xfrm>
            <a:off x="143508" y="6464369"/>
            <a:ext cx="76688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tx1">
                    <a:lumMod val="50000"/>
                  </a:schemeClr>
                </a:solidFill>
              </a:rPr>
              <a:t>Cf. </a:t>
            </a:r>
            <a:r>
              <a:rPr lang="en-GB" sz="1200" dirty="0" err="1" smtClean="0">
                <a:solidFill>
                  <a:schemeClr val="tx1">
                    <a:lumMod val="50000"/>
                  </a:schemeClr>
                </a:solidFill>
              </a:rPr>
              <a:t>I.Didyma</a:t>
            </a:r>
            <a:r>
              <a:rPr lang="en-GB" sz="1200" dirty="0" smtClean="0">
                <a:solidFill>
                  <a:schemeClr val="tx1">
                    <a:lumMod val="50000"/>
                  </a:schemeClr>
                </a:solidFill>
              </a:rPr>
              <a:t> 315; Van Bremen 90-91; </a:t>
            </a:r>
            <a:r>
              <a:rPr lang="en-GB" sz="1200" dirty="0" err="1" smtClean="0">
                <a:solidFill>
                  <a:schemeClr val="tx1">
                    <a:lumMod val="50000"/>
                  </a:schemeClr>
                </a:solidFill>
              </a:rPr>
              <a:t>Moretti</a:t>
            </a:r>
            <a:r>
              <a:rPr lang="en-GB" sz="1200" dirty="0" smtClean="0">
                <a:solidFill>
                  <a:schemeClr val="tx1">
                    <a:lumMod val="50000"/>
                  </a:schemeClr>
                </a:solidFill>
              </a:rPr>
              <a:t> 1959, 199-206; </a:t>
            </a:r>
            <a:r>
              <a:rPr lang="it-IT" sz="1200" dirty="0">
                <a:solidFill>
                  <a:schemeClr val="tx1">
                    <a:lumMod val="50000"/>
                  </a:schemeClr>
                </a:solidFill>
              </a:rPr>
              <a:t>L. Robert, Hellenica XI/XII p. </a:t>
            </a:r>
            <a:r>
              <a:rPr lang="it-IT" sz="1200" dirty="0" smtClean="0">
                <a:solidFill>
                  <a:schemeClr val="tx1">
                    <a:lumMod val="50000"/>
                  </a:schemeClr>
                </a:solidFill>
              </a:rPr>
              <a:t>465-7</a:t>
            </a:r>
            <a:r>
              <a:rPr lang="fr-FR" sz="1200" dirty="0" smtClean="0">
                <a:solidFill>
                  <a:schemeClr val="tx1">
                    <a:lumMod val="50000"/>
                  </a:schemeClr>
                </a:solidFill>
              </a:rPr>
              <a:t>. </a:t>
            </a:r>
            <a:endParaRPr lang="en-GB" sz="12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84" t="22222" r="21540" b="26630"/>
          <a:stretch/>
        </p:blipFill>
        <p:spPr>
          <a:xfrm>
            <a:off x="613625" y="4869160"/>
            <a:ext cx="3814359" cy="1988840"/>
          </a:xfrm>
          <a:prstGeom prst="rect">
            <a:avLst/>
          </a:prstGeom>
        </p:spPr>
      </p:pic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r>
              <a:rPr lang="en-GB" dirty="0" err="1"/>
              <a:t>Didyma</a:t>
            </a:r>
            <a:r>
              <a:rPr lang="en-GB" dirty="0"/>
              <a:t> / </a:t>
            </a:r>
            <a:r>
              <a:rPr lang="en-GB" dirty="0" err="1"/>
              <a:t>Milet</a:t>
            </a:r>
            <a:r>
              <a:rPr lang="en-GB" dirty="0"/>
              <a:t>: </a:t>
            </a:r>
            <a:r>
              <a:rPr lang="el-GR" dirty="0">
                <a:solidFill>
                  <a:schemeClr val="accent5">
                    <a:lumMod val="60000"/>
                    <a:lumOff val="40000"/>
                  </a:schemeClr>
                </a:solidFill>
              </a:rPr>
              <a:t>ὑδροφόρος 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idx="1"/>
          </p:nvPr>
        </p:nvSpPr>
        <p:spPr>
          <a:xfrm>
            <a:off x="-36512" y="1268760"/>
            <a:ext cx="4618856" cy="3816424"/>
          </a:xfrm>
        </p:spPr>
        <p:txBody>
          <a:bodyPr>
            <a:normAutofit fontScale="70000" lnSpcReduction="20000"/>
          </a:bodyPr>
          <a:lstStyle/>
          <a:p>
            <a:r>
              <a:rPr lang="fr-FR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Aurelia</a:t>
            </a:r>
            <a:r>
              <a:rPr lang="fr-FR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Dionysodora</a:t>
            </a:r>
            <a:r>
              <a:rPr lang="fr-FR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Matrona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(c. AD 250-300)</a:t>
            </a:r>
            <a:endParaRPr lang="en-GB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i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hydrophoros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Didyma</a:t>
            </a:r>
            <a:endParaRPr lang="fr-FR" b="1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priestess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several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b="1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</a:t>
            </a:r>
            <a:r>
              <a:rPr lang="fr-F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</a:t>
            </a:r>
          </a:p>
          <a:p>
            <a:pPr lvl="2"/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Patnia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endParaRPr lang="en-GB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 of the gates</a:t>
            </a:r>
          </a:p>
          <a:p>
            <a:pPr lvl="2"/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Artemis </a:t>
            </a:r>
            <a:r>
              <a:rPr lang="en-GB" dirty="0" err="1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Chitonia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en-GB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Artémis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Pythia</a:t>
            </a:r>
            <a:endParaRPr lang="en-GB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/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ἀρχιέρεια </a:t>
            </a:r>
            <a:r>
              <a:rPr lang="el-GR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τῶν </a:t>
            </a:r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Σεβαστῶν</a:t>
            </a: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br>
              <a:rPr lang="en-GB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high priestess of the emperors</a:t>
            </a:r>
          </a:p>
          <a:p>
            <a:pPr lvl="1"/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Grandchild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Μ</a:t>
            </a:r>
            <a:r>
              <a:rPr lang="el-GR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en-GB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el-GR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ὐρήλιος </a:t>
            </a:r>
            <a:r>
              <a:rPr lang="el-GR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Ἀπημάντος</a:t>
            </a:r>
            <a:endParaRPr lang="en-GB" b="1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Miletos</a:t>
            </a:r>
            <a:endParaRPr lang="fr-FR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province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endParaRPr lang="fr-FR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2"/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high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organised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for 3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gladiatorial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fights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the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death</a:t>
            </a:r>
            <a:r>
              <a:rPr lang="fr-FR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dirty="0" err="1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Ephesos</a:t>
            </a:r>
            <a:endParaRPr lang="fr-FR" dirty="0" smtClean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Box 4"/>
          <p:cNvSpPr txBox="1"/>
          <p:nvPr/>
        </p:nvSpPr>
        <p:spPr>
          <a:xfrm>
            <a:off x="4572000" y="1340768"/>
            <a:ext cx="360040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74320" lvl="2" indent="-274320">
              <a:buClr>
                <a:schemeClr val="accent1">
                  <a:lumMod val="60000"/>
                  <a:lumOff val="40000"/>
                </a:schemeClr>
              </a:buClr>
            </a:pP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Central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duties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priests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priestess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of the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emperor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Asia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Minor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</a:p>
          <a:p>
            <a:pPr marL="274320" lvl="2" indent="-274320">
              <a:buClr>
                <a:schemeClr val="accent1">
                  <a:lumMod val="60000"/>
                  <a:lumOff val="40000"/>
                </a:schemeClr>
              </a:buClr>
            </a:pP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Organisation of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games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(in one case for 12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days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!)</a:t>
            </a:r>
          </a:p>
          <a:p>
            <a:pPr marL="274320" lvl="2" indent="-274320">
              <a:buClr>
                <a:schemeClr val="accent1">
                  <a:lumMod val="60000"/>
                  <a:lumOff val="40000"/>
                </a:schemeClr>
              </a:buClr>
            </a:pP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Distribution of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food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fr-FR" dirty="0" err="1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oil</a:t>
            </a:r>
            <a:r>
              <a:rPr lang="fr-FR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money</a:t>
            </a:r>
          </a:p>
        </p:txBody>
      </p:sp>
      <p:sp>
        <p:nvSpPr>
          <p:cNvPr id="8" name="TextBox 5"/>
          <p:cNvSpPr txBox="1"/>
          <p:nvPr/>
        </p:nvSpPr>
        <p:spPr>
          <a:xfrm>
            <a:off x="143508" y="6464369"/>
            <a:ext cx="766885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>
                <a:solidFill>
                  <a:schemeClr val="tx1">
                    <a:lumMod val="50000"/>
                  </a:schemeClr>
                </a:solidFill>
              </a:rPr>
              <a:t>Cf. </a:t>
            </a:r>
            <a:r>
              <a:rPr lang="en-GB" sz="1200" dirty="0" err="1" smtClean="0">
                <a:solidFill>
                  <a:schemeClr val="tx1">
                    <a:lumMod val="50000"/>
                  </a:schemeClr>
                </a:solidFill>
              </a:rPr>
              <a:t>I.Didyma</a:t>
            </a:r>
            <a:r>
              <a:rPr lang="en-GB" sz="1200" dirty="0" smtClean="0">
                <a:solidFill>
                  <a:schemeClr val="tx1">
                    <a:lumMod val="50000"/>
                  </a:schemeClr>
                </a:solidFill>
              </a:rPr>
              <a:t> 315; Van Bremen 90-91; </a:t>
            </a:r>
            <a:r>
              <a:rPr lang="en-GB" sz="1200" dirty="0" err="1" smtClean="0">
                <a:solidFill>
                  <a:schemeClr val="tx1">
                    <a:lumMod val="50000"/>
                  </a:schemeClr>
                </a:solidFill>
              </a:rPr>
              <a:t>Moretti</a:t>
            </a:r>
            <a:r>
              <a:rPr lang="en-GB" sz="1200" dirty="0" smtClean="0">
                <a:solidFill>
                  <a:schemeClr val="tx1">
                    <a:lumMod val="50000"/>
                  </a:schemeClr>
                </a:solidFill>
              </a:rPr>
              <a:t> 1959, 199-206; </a:t>
            </a:r>
            <a:r>
              <a:rPr lang="it-IT" sz="1200" dirty="0">
                <a:solidFill>
                  <a:schemeClr val="tx1">
                    <a:lumMod val="50000"/>
                  </a:schemeClr>
                </a:solidFill>
              </a:rPr>
              <a:t>L. Robert, Hellenica XI/XII p. </a:t>
            </a:r>
            <a:r>
              <a:rPr lang="it-IT" sz="1200" dirty="0" smtClean="0">
                <a:solidFill>
                  <a:schemeClr val="tx1">
                    <a:lumMod val="50000"/>
                  </a:schemeClr>
                </a:solidFill>
              </a:rPr>
              <a:t>465-7</a:t>
            </a:r>
            <a:r>
              <a:rPr lang="fr-FR" sz="1200" dirty="0" smtClean="0">
                <a:solidFill>
                  <a:schemeClr val="tx1">
                    <a:lumMod val="50000"/>
                  </a:schemeClr>
                </a:solidFill>
              </a:rPr>
              <a:t>. </a:t>
            </a:r>
            <a:endParaRPr lang="en-GB" sz="1200" dirty="0">
              <a:solidFill>
                <a:schemeClr val="tx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Larissa-Design">
  <a:themeElements>
    <a:clrScheme name="Larissa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Larissa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rissa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1185</Words>
  <Application>Microsoft Office PowerPoint</Application>
  <PresentationFormat>On-screen Show (4:3)</PresentationFormat>
  <Paragraphs>355</Paragraphs>
  <Slides>30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1" baseType="lpstr">
      <vt:lpstr>Lysithea</vt:lpstr>
      <vt:lpstr>Imperial Cult</vt:lpstr>
      <vt:lpstr>On the way to the “Imperial Cult”</vt:lpstr>
      <vt:lpstr>On the way to the “Imperial Cult”</vt:lpstr>
      <vt:lpstr>On the way to the “Imperial Cult”</vt:lpstr>
      <vt:lpstr>On the way to the “Imperial Cult”</vt:lpstr>
      <vt:lpstr>On the way to the “Imperial Cult”</vt:lpstr>
      <vt:lpstr>On the way to the “Imperial Cult”</vt:lpstr>
      <vt:lpstr>On the way to the “Imperial Cult”</vt:lpstr>
      <vt:lpstr>On the way to the “Imperial Cult”</vt:lpstr>
      <vt:lpstr>On the way to the “Imperial Cult”</vt:lpstr>
      <vt:lpstr>On the way to the “Imperial Cult”</vt:lpstr>
      <vt:lpstr>Imperial cult</vt:lpstr>
      <vt:lpstr>Imperial cult</vt:lpstr>
      <vt:lpstr>Imperial cult</vt:lpstr>
      <vt:lpstr>Imperial cult</vt:lpstr>
      <vt:lpstr>Imperial cult – a cult…?</vt:lpstr>
      <vt:lpstr>CIL X 8375</vt:lpstr>
      <vt:lpstr>Imperial cult – a cult…?</vt:lpstr>
      <vt:lpstr>Imperial cult – a cult…?</vt:lpstr>
      <vt:lpstr>Imperial cult – a cult…?</vt:lpstr>
      <vt:lpstr>Imperial cult – a cult…?</vt:lpstr>
      <vt:lpstr>Imperial cult – a cult…?</vt:lpstr>
      <vt:lpstr>Ephesos: Artemis &amp; Emperor</vt:lpstr>
      <vt:lpstr>Ephesos: Artemis &amp; Emperor</vt:lpstr>
      <vt:lpstr>Ephesos: Artemis &amp; Emperor</vt:lpstr>
      <vt:lpstr>Ephesos: Artemis &amp; Emperor</vt:lpstr>
      <vt:lpstr>PowerPoint Presentation</vt:lpstr>
      <vt:lpstr>Didyma / Milet: ὑδροφόρος </vt:lpstr>
      <vt:lpstr>Didyma / Milet: ὑδροφόρος 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RuleR cult  &amp; Imperial cult</dc:title>
  <dc:creator>Ralph Häussler</dc:creator>
  <cp:lastModifiedBy>Administrator</cp:lastModifiedBy>
  <cp:revision>109</cp:revision>
  <dcterms:created xsi:type="dcterms:W3CDTF">2014-02-12T00:38:15Z</dcterms:created>
  <dcterms:modified xsi:type="dcterms:W3CDTF">2017-02-23T12:57:05Z</dcterms:modified>
</cp:coreProperties>
</file>