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9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4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4315F1-CEEA-4A70-B9C2-62716E878495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F4B3B6-C9F8-40C4-ABDB-01819CAE41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85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35A5E-451A-4051-B965-29F9A06D5758}" type="datetime1">
              <a:rPr lang="en-US" smtClean="0"/>
              <a:t>11/15/2025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D39607A7-8386-47DB-8578-DDEDD194E5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3461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232E7-55B8-4F9C-BCD0-E13CB0CC9B7C}" type="datetime1">
              <a:rPr lang="en-US" smtClean="0"/>
              <a:t>11/15/2025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566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A672E944-51DF-4370-8364-0B1B42A20ED3}" type="datetime1">
              <a:rPr lang="en-US" smtClean="0"/>
              <a:t>11/15/2025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807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4EDB9-9FFA-4FDD-AF16-29103A854816}" type="datetime1">
              <a:rPr lang="en-US" smtClean="0"/>
              <a:t>11/15/2025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197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EC654-EA25-4232-9564-6289EC2E7FAB}" type="datetime1">
              <a:rPr lang="en-US" smtClean="0"/>
              <a:t>11/15/2025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989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A00D2-7551-4DED-A01A-445B8D846F9F}" type="datetime1">
              <a:rPr lang="en-US" smtClean="0"/>
              <a:t>11/15/2025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071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C3815-44A9-4503-BA4F-8ADFEE4FF1DB}" type="datetime1">
              <a:rPr lang="en-US" smtClean="0"/>
              <a:t>11/15/2025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938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E3512-793E-47F9-8858-FE8AE16FABA0}" type="datetime1">
              <a:rPr lang="en-US" smtClean="0"/>
              <a:t>11/15/2025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427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4CFB-F716-4C83-AF5B-02F3AE397855}" type="datetime1">
              <a:rPr lang="en-US" smtClean="0"/>
              <a:t>11/15/2025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662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3768-F3AC-44B8-AA0B-1A4C29A13F1D}" type="datetime1">
              <a:rPr lang="en-US" smtClean="0"/>
              <a:t>11/15/2025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BAEA4-AC74-4BA2-8B4C-01010DC3EEE8}" type="datetime1">
              <a:rPr lang="en-US" smtClean="0"/>
              <a:t>11/15/2025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833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8D4B5C3-3BC2-4294-840B-8286B2F68CF0}" type="datetime1">
              <a:rPr lang="en-US" smtClean="0"/>
              <a:t>11/15/2025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352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  <p:sldLayoutId id="2147483858" r:id="rId9"/>
    <p:sldLayoutId id="2147483859" r:id="rId10"/>
    <p:sldLayoutId id="2147483860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ngineering-management.space/post/recruiter-interview-goncalo-sequeira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.lib.umn.edu/infostrategies/chapter/9-8-methods-face-to-face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peoplematters.in/article/recruitment/how-ace-telephonic-and-video-interviews-13257" TargetMode="External"/><Relationship Id="rId4" Type="http://schemas.openxmlformats.org/officeDocument/2006/relationships/image" Target="../media/image8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6D5C8-A0B5-1C88-F8D8-18316220EB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96124" y="1915045"/>
            <a:ext cx="5636301" cy="1720850"/>
          </a:xfrm>
        </p:spPr>
        <p:txBody>
          <a:bodyPr anchor="ctr">
            <a:normAutofit fontScale="90000"/>
          </a:bodyPr>
          <a:lstStyle/>
          <a:p>
            <a:r>
              <a:rPr lang="en-GB" dirty="0"/>
              <a:t>Individual Presentation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4522EF-31A1-8ACE-54D7-1B91C40FCE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23824" y="4722428"/>
            <a:ext cx="4705344" cy="1720850"/>
          </a:xfrm>
        </p:spPr>
        <p:txBody>
          <a:bodyPr anchor="ctr">
            <a:normAutofit/>
          </a:bodyPr>
          <a:lstStyle/>
          <a:p>
            <a:pPr algn="l"/>
            <a:r>
              <a:rPr lang="en-GB" dirty="0"/>
              <a:t>Tutor: </a:t>
            </a:r>
            <a:r>
              <a:rPr lang="en-GB" dirty="0" err="1"/>
              <a:t>Faizu</a:t>
            </a:r>
            <a:r>
              <a:rPr lang="en-GB" dirty="0"/>
              <a:t> Edu</a:t>
            </a:r>
          </a:p>
          <a:p>
            <a:pPr algn="l"/>
            <a:r>
              <a:rPr lang="en-GB" dirty="0"/>
              <a:t>Student: Asadullah Atiq (2417801)</a:t>
            </a:r>
          </a:p>
          <a:p>
            <a:pPr algn="l"/>
            <a:r>
              <a:rPr lang="en-GB" dirty="0"/>
              <a:t>Developing and Managing Individuals and Teams LCLM5002 </a:t>
            </a:r>
          </a:p>
        </p:txBody>
      </p:sp>
      <p:pic>
        <p:nvPicPr>
          <p:cNvPr id="6" name="Picture 5" descr="A person sitting on a platform with a computer in front of a white car&#10;&#10;AI-generated content may be incorrect.">
            <a:extLst>
              <a:ext uri="{FF2B5EF4-FFF2-40B4-BE49-F238E27FC236}">
                <a16:creationId xmlns:a16="http://schemas.microsoft.com/office/drawing/2014/main" id="{619B6D41-D20D-B3A7-7443-F1B1CDB27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88225" y="1229710"/>
            <a:ext cx="5093303" cy="5093303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ED424CE-5839-867C-4986-9796EBA0F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2680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D98F4-9524-BBC4-9FE0-D7EBDFA87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558255" y="-250723"/>
            <a:ext cx="10058400" cy="1609344"/>
          </a:xfrm>
        </p:spPr>
        <p:txBody>
          <a:bodyPr/>
          <a:lstStyle/>
          <a:p>
            <a:pPr algn="ctr"/>
            <a:r>
              <a:rPr lang="en-GB" dirty="0"/>
              <a:t>Table of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19E8AC-DD18-26F8-130C-6F7726626B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9664" y="1155957"/>
            <a:ext cx="7121504" cy="5299389"/>
          </a:xfrm>
        </p:spPr>
        <p:txBody>
          <a:bodyPr>
            <a:normAutofit/>
          </a:bodyPr>
          <a:lstStyle/>
          <a:p>
            <a:r>
              <a:rPr lang="en-GB" sz="1800" b="1" dirty="0"/>
              <a:t>Introduction</a:t>
            </a:r>
            <a:r>
              <a:rPr lang="en-GB" sz="1800" dirty="0"/>
              <a:t>…………………………………………</a:t>
            </a:r>
            <a:r>
              <a:rPr lang="en-GB" sz="1800" b="1" dirty="0"/>
              <a:t>p3</a:t>
            </a:r>
          </a:p>
          <a:p>
            <a:r>
              <a:rPr lang="en-GB" sz="1800" b="1" dirty="0"/>
              <a:t>Why Good Recruitment Matters……………….p4</a:t>
            </a:r>
          </a:p>
          <a:p>
            <a:r>
              <a:rPr lang="en-GB" sz="1800" b="1" dirty="0"/>
              <a:t>Recruitment Process…………….……………….p5</a:t>
            </a:r>
          </a:p>
          <a:p>
            <a:r>
              <a:rPr lang="en-GB" sz="1800" b="1" dirty="0"/>
              <a:t> Job description and person specification…...p6</a:t>
            </a:r>
          </a:p>
          <a:p>
            <a:r>
              <a:rPr lang="en-GB" sz="1800" b="1" dirty="0"/>
              <a:t>Structured Interview………………………….….p7</a:t>
            </a:r>
          </a:p>
          <a:p>
            <a:r>
              <a:rPr lang="en-GB" sz="1800" b="1" dirty="0"/>
              <a:t>Panel Interview…………………….……………..p8</a:t>
            </a:r>
          </a:p>
          <a:p>
            <a:r>
              <a:rPr lang="en-GB" sz="1800" b="1" dirty="0"/>
              <a:t>Competency-Based Interview….………………p9</a:t>
            </a:r>
          </a:p>
          <a:p>
            <a:r>
              <a:rPr lang="en-GB" sz="1800" b="1" dirty="0"/>
              <a:t>Questioning Techniques………………………….p10</a:t>
            </a:r>
          </a:p>
          <a:p>
            <a:r>
              <a:rPr lang="en-GB" sz="1800" b="1" dirty="0"/>
              <a:t>Face-to-Face Interview……………………………p11</a:t>
            </a:r>
          </a:p>
          <a:p>
            <a:r>
              <a:rPr lang="en-GB" sz="1800" b="1" dirty="0"/>
              <a:t>Online Interview…………………………………...p12</a:t>
            </a:r>
          </a:p>
          <a:p>
            <a:r>
              <a:rPr lang="en-US" sz="1800" b="1" dirty="0"/>
              <a:t>Comparison: Face-to-Face vs Online……………p13</a:t>
            </a:r>
            <a:endParaRPr lang="en-GB" sz="1800" b="1" dirty="0"/>
          </a:p>
          <a:p>
            <a:r>
              <a:rPr lang="en-GB" sz="1800" b="1" dirty="0"/>
              <a:t>Conclusion……………………………………………p14</a:t>
            </a:r>
          </a:p>
          <a:p>
            <a:r>
              <a:rPr lang="en-GB" sz="1800" b="1" dirty="0"/>
              <a:t>References…………………………………………….p15</a:t>
            </a:r>
          </a:p>
          <a:p>
            <a:endParaRPr lang="en-GB" sz="1800" b="1" dirty="0"/>
          </a:p>
          <a:p>
            <a:endParaRPr lang="en-GB" sz="1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91699C-303D-F6BA-19CC-3F04235FE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950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B7335-508A-9246-1F66-D6ABF2555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9520" y="624110"/>
            <a:ext cx="6845092" cy="1280890"/>
          </a:xfrm>
        </p:spPr>
        <p:txBody>
          <a:bodyPr>
            <a:normAutofit/>
          </a:bodyPr>
          <a:lstStyle/>
          <a:p>
            <a:r>
              <a:rPr lang="en-GB" sz="4000" b="1" dirty="0"/>
              <a:t>Introduction: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07659-8147-8D6A-1AF5-D0316E2FC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8136" y="1708048"/>
            <a:ext cx="7858759" cy="4513926"/>
          </a:xfrm>
        </p:spPr>
        <p:txBody>
          <a:bodyPr>
            <a:noAutofit/>
          </a:bodyPr>
          <a:lstStyle/>
          <a:p>
            <a:r>
              <a:rPr lang="en-GB" sz="2400" dirty="0"/>
              <a:t>Mercedes-Benz UK is a luxury car company based in London but, headquartered in Germany</a:t>
            </a:r>
            <a:br>
              <a:rPr lang="en-GB" sz="2400" dirty="0"/>
            </a:br>
            <a:r>
              <a:rPr lang="en-GB" sz="2400" dirty="0"/>
              <a:t>The company is changing how it works by using more </a:t>
            </a:r>
            <a:r>
              <a:rPr lang="en-GB" sz="2400" b="1" dirty="0"/>
              <a:t>digital tools</a:t>
            </a:r>
            <a:r>
              <a:rPr lang="en-GB" sz="2400" dirty="0"/>
              <a:t> and moving toward </a:t>
            </a:r>
            <a:r>
              <a:rPr lang="en-GB" sz="2400" b="1" dirty="0"/>
              <a:t>electric vehicles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en-GB" sz="2400" dirty="0"/>
              <a:t>To make these changes successful, they need to </a:t>
            </a:r>
            <a:r>
              <a:rPr lang="en-GB" sz="2400" b="1" dirty="0"/>
              <a:t>hire the right people</a:t>
            </a:r>
            <a:r>
              <a:rPr lang="en-GB" sz="2400" dirty="0"/>
              <a:t> who can lead and manage these projects well.</a:t>
            </a:r>
          </a:p>
          <a:p>
            <a:pPr marL="0" indent="0">
              <a:buNone/>
            </a:pPr>
            <a:r>
              <a:rPr lang="en-GB" sz="2400" i="1" dirty="0"/>
              <a:t>According to Sinek (2009), people who believe in what the company stands for work harder and more passionately.</a:t>
            </a:r>
            <a:endParaRPr lang="en-GB" sz="2400" dirty="0"/>
          </a:p>
          <a:p>
            <a:endParaRPr lang="en-GB" sz="2400" dirty="0"/>
          </a:p>
        </p:txBody>
      </p:sp>
      <p:pic>
        <p:nvPicPr>
          <p:cNvPr id="5" name="Picture 4" descr="Light trail in front of a car">
            <a:extLst>
              <a:ext uri="{FF2B5EF4-FFF2-40B4-BE49-F238E27FC236}">
                <a16:creationId xmlns:a16="http://schemas.microsoft.com/office/drawing/2014/main" id="{6DB90CF3-BD48-4A9B-AA0C-6819D8A954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252" r="37458"/>
          <a:stretch>
            <a:fillRect/>
          </a:stretch>
        </p:blipFill>
        <p:spPr>
          <a:xfrm>
            <a:off x="-1554" y="1730"/>
            <a:ext cx="2720544" cy="6858000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7829D5C-7EB2-6E72-1AAD-E9AC143D8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136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719FB-268A-924C-73D4-10969EDEA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802362" cy="1609344"/>
          </a:xfrm>
        </p:spPr>
        <p:txBody>
          <a:bodyPr/>
          <a:lstStyle/>
          <a:p>
            <a:r>
              <a:rPr lang="en-GB" b="1" dirty="0"/>
              <a:t>Why Good Recruitment Matters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5EE2D-5C32-8710-A6E4-1E50932826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5386" y="2093976"/>
            <a:ext cx="9401227" cy="3777622"/>
          </a:xfrm>
        </p:spPr>
        <p:txBody>
          <a:bodyPr>
            <a:noAutofit/>
          </a:bodyPr>
          <a:lstStyle/>
          <a:p>
            <a:r>
              <a:rPr lang="en-GB" sz="2400" dirty="0"/>
              <a:t>Hiring the right person means the company gets better results.</a:t>
            </a:r>
          </a:p>
          <a:p>
            <a:pPr marL="0" indent="0">
              <a:buNone/>
            </a:pPr>
            <a:br>
              <a:rPr lang="en-GB" sz="2400" dirty="0"/>
            </a:br>
            <a:r>
              <a:rPr lang="en-GB" sz="2400" b="1" dirty="0"/>
              <a:t>Good recruitment helps:</a:t>
            </a:r>
          </a:p>
          <a:p>
            <a:r>
              <a:rPr lang="en-GB" sz="2400" dirty="0"/>
              <a:t>Bring people with the right skills and attitude.</a:t>
            </a:r>
          </a:p>
          <a:p>
            <a:r>
              <a:rPr lang="en-GB" sz="2400" dirty="0"/>
              <a:t>Build a strong, motivated team.</a:t>
            </a:r>
          </a:p>
          <a:p>
            <a:r>
              <a:rPr lang="en-GB" sz="2400" dirty="0"/>
              <a:t>Support company goals like innovation and transformation.</a:t>
            </a:r>
          </a:p>
          <a:p>
            <a:r>
              <a:rPr lang="en-GB" sz="2400" i="1" dirty="0"/>
              <a:t>As Armstrong (2020) says, a good recruitment process helps find people who fit both the job and the company’s values.</a:t>
            </a:r>
            <a:endParaRPr lang="en-GB" sz="2400" dirty="0"/>
          </a:p>
          <a:p>
            <a:endParaRPr lang="en-GB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247FA3-3381-7B66-80C0-07E13108B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318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D6633-984B-693F-CF7A-7EF95A20F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Recruitment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7FE10B-50CA-B43C-5945-123D400173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3752" y="2093976"/>
            <a:ext cx="9615949" cy="41561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/>
              <a:t>The recruitment process includes these steps:</a:t>
            </a:r>
          </a:p>
          <a:p>
            <a:r>
              <a:rPr lang="en-GB" sz="2400" b="1" dirty="0"/>
              <a:t>1. Job Analysis:</a:t>
            </a:r>
            <a:r>
              <a:rPr lang="en-GB" sz="2400" dirty="0"/>
              <a:t> Find out what the job really needs (skills, duties).</a:t>
            </a:r>
          </a:p>
          <a:p>
            <a:r>
              <a:rPr lang="en-GB" sz="2400" b="1" dirty="0"/>
              <a:t>2. Job Description:</a:t>
            </a:r>
            <a:r>
              <a:rPr lang="en-GB" sz="2400" dirty="0"/>
              <a:t> Write down what the person will do.</a:t>
            </a:r>
          </a:p>
          <a:p>
            <a:r>
              <a:rPr lang="en-GB" sz="2400" b="1" dirty="0"/>
              <a:t>3. Person Specification:</a:t>
            </a:r>
            <a:r>
              <a:rPr lang="en-GB" sz="2400" dirty="0"/>
              <a:t> List the skills, qualifications, and qualities needed.</a:t>
            </a:r>
          </a:p>
          <a:p>
            <a:r>
              <a:rPr lang="en-GB" sz="2400" b="1" dirty="0"/>
              <a:t>4. Advertising:</a:t>
            </a:r>
            <a:r>
              <a:rPr lang="en-GB" sz="2400" dirty="0"/>
              <a:t> Post the job online (LinkedIn, company website).</a:t>
            </a:r>
          </a:p>
          <a:p>
            <a:r>
              <a:rPr lang="en-GB" sz="2400" b="1" dirty="0"/>
              <a:t>5. Shortlisting:</a:t>
            </a:r>
            <a:r>
              <a:rPr lang="en-GB" sz="2400" dirty="0"/>
              <a:t> Choose the best candidates.</a:t>
            </a:r>
          </a:p>
          <a:p>
            <a:r>
              <a:rPr lang="en-GB" sz="2400" b="1" dirty="0"/>
              <a:t>6. Interviewing and Selection:</a:t>
            </a:r>
            <a:r>
              <a:rPr lang="en-GB" sz="2400" dirty="0"/>
              <a:t> Meet and pick the right person.</a:t>
            </a:r>
          </a:p>
          <a:p>
            <a:r>
              <a:rPr lang="en-GB" sz="2400" i="1" dirty="0"/>
              <a:t>According to Armstrong and Taylor (2020), following clear steps makes hiring fair and reliable.</a:t>
            </a:r>
            <a:endParaRPr lang="en-GB" sz="2400" dirty="0"/>
          </a:p>
          <a:p>
            <a:endParaRPr lang="en-GB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1CBF33-08A2-0F1C-786F-05474C4BA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99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3C142-5BA1-EE7A-3D0B-15D1B19DD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939" y="438205"/>
            <a:ext cx="8911687" cy="1280890"/>
          </a:xfrm>
        </p:spPr>
        <p:txBody>
          <a:bodyPr>
            <a:normAutofit/>
          </a:bodyPr>
          <a:lstStyle/>
          <a:p>
            <a:r>
              <a:rPr lang="en-GB" sz="4000" b="1" dirty="0"/>
              <a:t>Job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B542D-9506-9283-9F93-CEE1FDCDF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939" y="1290079"/>
            <a:ext cx="13324321" cy="481657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000" b="1" dirty="0"/>
          </a:p>
          <a:p>
            <a:pPr marL="0" indent="0">
              <a:buNone/>
            </a:pPr>
            <a:r>
              <a:rPr lang="en-GB" sz="2000" b="1" dirty="0"/>
              <a:t>Job Title:</a:t>
            </a:r>
            <a:r>
              <a:rPr lang="en-GB" sz="2000" dirty="0"/>
              <a:t> Project Manager – Business Transformation (Mercedes-Benz UK)</a:t>
            </a:r>
          </a:p>
          <a:p>
            <a:pPr marL="0" indent="0">
              <a:buNone/>
            </a:pPr>
            <a:r>
              <a:rPr lang="en-GB" sz="2000" b="1" dirty="0"/>
              <a:t>Main Purpose:</a:t>
            </a:r>
            <a:endParaRPr lang="en-GB" sz="2000" dirty="0"/>
          </a:p>
          <a:p>
            <a:r>
              <a:rPr lang="en-GB" sz="2000" dirty="0"/>
              <a:t>Lead and manage digital and business change projects in London.</a:t>
            </a:r>
          </a:p>
          <a:p>
            <a:r>
              <a:rPr lang="en-GB" sz="2000" dirty="0"/>
              <a:t>Make sure new systems and ideas work smoothly.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b="1" dirty="0"/>
              <a:t>Main Duties:</a:t>
            </a:r>
            <a:endParaRPr lang="en-GB" sz="2000" dirty="0"/>
          </a:p>
          <a:p>
            <a:r>
              <a:rPr lang="en-GB" sz="2000" dirty="0"/>
              <a:t>Plan, organise, and deliver projects on time.</a:t>
            </a:r>
          </a:p>
          <a:p>
            <a:r>
              <a:rPr lang="en-GB" sz="2000" dirty="0"/>
              <a:t>Work with different departments.</a:t>
            </a:r>
          </a:p>
          <a:p>
            <a:r>
              <a:rPr lang="en-GB" sz="2000" dirty="0"/>
              <a:t>Support staff with new technologies.</a:t>
            </a:r>
          </a:p>
          <a:p>
            <a:endParaRPr lang="en-GB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082534-BA5E-21A0-EF5B-551E2B150A70}"/>
              </a:ext>
            </a:extLst>
          </p:cNvPr>
          <p:cNvSpPr txBox="1"/>
          <p:nvPr/>
        </p:nvSpPr>
        <p:spPr>
          <a:xfrm>
            <a:off x="6518787" y="3429000"/>
            <a:ext cx="61943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Person Specification:</a:t>
            </a:r>
            <a:endParaRPr lang="en-GB" sz="2400" dirty="0"/>
          </a:p>
          <a:p>
            <a:r>
              <a:rPr lang="en-GB" sz="2400" dirty="0"/>
              <a:t>Degree in Business or Management.</a:t>
            </a:r>
          </a:p>
          <a:p>
            <a:r>
              <a:rPr lang="en-GB" sz="2400" dirty="0"/>
              <a:t>Experience managing big projects.</a:t>
            </a:r>
          </a:p>
          <a:p>
            <a:r>
              <a:rPr lang="en-GB" sz="2400" dirty="0"/>
              <a:t>Strong leadership and communication skills.</a:t>
            </a:r>
          </a:p>
          <a:p>
            <a:r>
              <a:rPr lang="en-GB" sz="2400" i="1" dirty="0"/>
              <a:t>(Dessler, 2020; CIPD, 2023)</a:t>
            </a:r>
            <a:endParaRPr lang="en-GB" sz="2400" dirty="0"/>
          </a:p>
          <a:p>
            <a:endParaRPr lang="en-GB" sz="24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1D3AEB-F18F-0A89-4280-D29E28128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088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77769-FFAE-F57E-806A-808E5F64D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Structured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E25983-3088-3CEC-64DC-08E2F12F4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The interviewer asks the </a:t>
            </a:r>
            <a:r>
              <a:rPr lang="en-GB" sz="2400" b="1" dirty="0"/>
              <a:t>same questions</a:t>
            </a:r>
            <a:r>
              <a:rPr lang="en-GB" sz="2400" dirty="0"/>
              <a:t> to every candidate.</a:t>
            </a:r>
          </a:p>
          <a:p>
            <a:r>
              <a:rPr lang="en-GB" sz="2400" dirty="0"/>
              <a:t>Helps compare candidates fairly.</a:t>
            </a:r>
          </a:p>
          <a:p>
            <a:r>
              <a:rPr lang="en-GB" sz="2400" dirty="0"/>
              <a:t>Makes it easier to judge who fits the job best.</a:t>
            </a:r>
          </a:p>
          <a:p>
            <a:pPr marL="0" indent="0">
              <a:buNone/>
            </a:pPr>
            <a:r>
              <a:rPr lang="en-GB" sz="2400" i="1" dirty="0"/>
              <a:t>Foot and Hook (2019) say that structured interviews are fair and help make better decisions.</a:t>
            </a:r>
            <a:endParaRPr lang="en-GB" sz="2400" dirty="0"/>
          </a:p>
          <a:p>
            <a:endParaRPr lang="en-GB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6F34AA-0DD4-1DD5-7BC9-57D6E8609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8981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AF9BB-C078-8F3D-4957-AAEDBE4EA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Panel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611E4-2256-B478-4B61-528ACFEACE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A group of interviewers (HR, project head, manager) meet the candidate together.</a:t>
            </a:r>
          </a:p>
          <a:p>
            <a:r>
              <a:rPr lang="en-GB" sz="2400" dirty="0"/>
              <a:t>Different people give different views.</a:t>
            </a:r>
          </a:p>
          <a:p>
            <a:r>
              <a:rPr lang="en-GB" sz="2400" dirty="0"/>
              <a:t>Reduces personal bias.</a:t>
            </a:r>
          </a:p>
          <a:p>
            <a:pPr marL="0" indent="0">
              <a:buNone/>
            </a:pPr>
            <a:r>
              <a:rPr lang="en-GB" sz="2400" i="1" dirty="0"/>
              <a:t>Marchington (2020) explains that panel interviews help to make more balanced hiring choices.</a:t>
            </a:r>
            <a:endParaRPr lang="en-GB" sz="2400" dirty="0"/>
          </a:p>
          <a:p>
            <a:endParaRPr lang="en-GB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85D458-3AF1-C2BF-FF69-06CB7C918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4576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7571F9-D2BF-AE2D-5DF0-70B38CCD8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Competency-Based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005CA2-437C-AD87-35FE-FFB43AE6C6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Focuses on what the person </a:t>
            </a:r>
            <a:r>
              <a:rPr lang="en-GB" sz="2400" b="1" dirty="0"/>
              <a:t>has done before</a:t>
            </a:r>
            <a:r>
              <a:rPr lang="en-GB" sz="2400" dirty="0"/>
              <a:t>.</a:t>
            </a:r>
          </a:p>
          <a:p>
            <a:r>
              <a:rPr lang="en-GB" sz="2400" dirty="0"/>
              <a:t>Uses </a:t>
            </a:r>
            <a:r>
              <a:rPr lang="en-GB" sz="2400" b="1" dirty="0"/>
              <a:t>STAR method</a:t>
            </a:r>
            <a:r>
              <a:rPr lang="en-GB" sz="2400" dirty="0"/>
              <a:t> (Situation, Task, Action, Result).</a:t>
            </a:r>
          </a:p>
          <a:p>
            <a:r>
              <a:rPr lang="en-GB" sz="2400" dirty="0"/>
              <a:t>Helps predict how they’ll perform in the new job.</a:t>
            </a:r>
          </a:p>
          <a:p>
            <a:pPr marL="0" indent="0">
              <a:buNone/>
            </a:pPr>
            <a:r>
              <a:rPr lang="en-GB" sz="2400" i="1" dirty="0"/>
              <a:t>Rees and Smith (2021) believe that asking about real experiences gives a better idea of future performance.</a:t>
            </a:r>
            <a:endParaRPr lang="en-GB" sz="2400" dirty="0"/>
          </a:p>
          <a:p>
            <a:endParaRPr lang="en-GB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FA52F8-2A15-B0B3-2FCA-63A788E31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101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FF8AB-F0F9-7039-DA4F-A78963D46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Questioning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A47A3-6573-44AC-CA32-8CE48011B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5496" y="2093976"/>
            <a:ext cx="9121007" cy="3777622"/>
          </a:xfrm>
        </p:spPr>
        <p:txBody>
          <a:bodyPr>
            <a:noAutofit/>
          </a:bodyPr>
          <a:lstStyle/>
          <a:p>
            <a:r>
              <a:rPr lang="en-GB" sz="2400" b="1" dirty="0"/>
              <a:t>Probing Questions:</a:t>
            </a:r>
            <a:r>
              <a:rPr lang="en-GB" sz="2400" dirty="0"/>
              <a:t> Ask for more detail.</a:t>
            </a:r>
            <a:br>
              <a:rPr lang="en-GB" sz="2400" dirty="0"/>
            </a:br>
            <a:r>
              <a:rPr lang="en-GB" sz="2400" i="1" dirty="0"/>
              <a:t>Example:</a:t>
            </a:r>
            <a:r>
              <a:rPr lang="en-GB" sz="2400" dirty="0"/>
              <a:t> “Can you tell me how you managed a difficult project?”</a:t>
            </a:r>
          </a:p>
          <a:p>
            <a:r>
              <a:rPr lang="en-GB" sz="2400" b="1" dirty="0"/>
              <a:t>Leading Questions:</a:t>
            </a:r>
            <a:r>
              <a:rPr lang="en-GB" sz="2400" dirty="0"/>
              <a:t> Suggest an answer slightly.</a:t>
            </a:r>
            <a:br>
              <a:rPr lang="en-GB" sz="2400" dirty="0"/>
            </a:br>
            <a:r>
              <a:rPr lang="en-GB" sz="2400" i="1" dirty="0"/>
              <a:t>Example:</a:t>
            </a:r>
            <a:r>
              <a:rPr lang="en-GB" sz="2400" dirty="0"/>
              <a:t> “Would you say teamwork helped you succeed?”</a:t>
            </a:r>
          </a:p>
          <a:p>
            <a:r>
              <a:rPr lang="en-GB" sz="2400" b="1" dirty="0"/>
              <a:t>Socratic Questions:</a:t>
            </a:r>
            <a:r>
              <a:rPr lang="en-GB" sz="2400" dirty="0"/>
              <a:t> Make the candidate think deeply.</a:t>
            </a:r>
            <a:br>
              <a:rPr lang="en-GB" sz="2400" dirty="0"/>
            </a:br>
            <a:r>
              <a:rPr lang="en-GB" sz="2400" i="1" dirty="0"/>
              <a:t>Example:</a:t>
            </a:r>
            <a:r>
              <a:rPr lang="en-GB" sz="2400" dirty="0"/>
              <a:t> “Why do you think this change was important?”</a:t>
            </a:r>
          </a:p>
          <a:p>
            <a:pPr marL="0" indent="0">
              <a:buNone/>
            </a:pPr>
            <a:r>
              <a:rPr lang="en-GB" sz="2400" i="1" dirty="0"/>
              <a:t>CIPD (2022) notes that using different types of questions helps interviewers understand candidates better.</a:t>
            </a:r>
            <a:endParaRPr lang="en-GB" sz="2400" dirty="0"/>
          </a:p>
          <a:p>
            <a:endParaRPr lang="en-GB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40F77A-D25B-CF6F-C42E-D9C7EA785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0978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D3652-F6AE-C613-F541-928BB9A9C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Face-to-Face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B5C9CD-9004-2907-47CE-C9FF336449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Advantages:</a:t>
            </a:r>
            <a:endParaRPr lang="en-GB" sz="2400" dirty="0"/>
          </a:p>
          <a:p>
            <a:r>
              <a:rPr lang="en-GB" sz="2400" dirty="0"/>
              <a:t>Builds a personal connection.</a:t>
            </a:r>
          </a:p>
          <a:p>
            <a:r>
              <a:rPr lang="en-GB" sz="2400" dirty="0"/>
              <a:t>You can read body language.</a:t>
            </a:r>
            <a:br>
              <a:rPr lang="en-GB" sz="2400" dirty="0"/>
            </a:br>
            <a:r>
              <a:rPr lang="en-GB" sz="2400" b="1" dirty="0"/>
              <a:t>Disadvantages:</a:t>
            </a:r>
            <a:endParaRPr lang="en-GB" sz="2400" dirty="0"/>
          </a:p>
          <a:p>
            <a:r>
              <a:rPr lang="en-GB" sz="2400" dirty="0"/>
              <a:t>Costs more (travel, time).</a:t>
            </a:r>
          </a:p>
          <a:p>
            <a:r>
              <a:rPr lang="en-GB" sz="2400" dirty="0"/>
              <a:t>Scheduling can be difficult.</a:t>
            </a:r>
          </a:p>
          <a:p>
            <a:pPr marL="0" indent="0">
              <a:buNone/>
            </a:pPr>
            <a:r>
              <a:rPr lang="en-GB" sz="2400" i="1" dirty="0"/>
              <a:t>(Dessler, 2020)</a:t>
            </a:r>
            <a:endParaRPr lang="en-GB" sz="2400" dirty="0"/>
          </a:p>
          <a:p>
            <a:endParaRPr lang="en-GB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A69631-65B4-B764-3439-F2E2B6E96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566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8CF0E-E2CA-11E1-130B-07EC8445D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Online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EA4100-7BD2-F5C5-EF43-B80E2DC8D8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1" dirty="0"/>
              <a:t>Advantages:</a:t>
            </a:r>
            <a:endParaRPr lang="en-GB" sz="2400" dirty="0"/>
          </a:p>
          <a:p>
            <a:r>
              <a:rPr lang="en-GB" sz="2400" dirty="0"/>
              <a:t>Saves time and money.</a:t>
            </a:r>
          </a:p>
          <a:p>
            <a:r>
              <a:rPr lang="en-GB" sz="2400" dirty="0"/>
              <a:t>Easy for people from different locations.</a:t>
            </a:r>
          </a:p>
          <a:p>
            <a:pPr marL="0" indent="0">
              <a:buNone/>
            </a:pPr>
            <a:br>
              <a:rPr lang="en-GB" sz="2400" dirty="0"/>
            </a:br>
            <a:r>
              <a:rPr lang="en-GB" sz="2400" b="1" dirty="0"/>
              <a:t>Disadvantages:</a:t>
            </a:r>
            <a:endParaRPr lang="en-GB" sz="2400" dirty="0"/>
          </a:p>
          <a:p>
            <a:r>
              <a:rPr lang="en-GB" sz="2400" dirty="0"/>
              <a:t>Technical issues.</a:t>
            </a:r>
          </a:p>
          <a:p>
            <a:r>
              <a:rPr lang="en-GB" sz="2400" dirty="0"/>
              <a:t>Harder to read body language.</a:t>
            </a:r>
          </a:p>
          <a:p>
            <a:pPr marL="0" indent="0">
              <a:buNone/>
            </a:pPr>
            <a:r>
              <a:rPr lang="en-GB" sz="2400" i="1" dirty="0"/>
              <a:t>(CIPD, 2023)</a:t>
            </a:r>
            <a:endParaRPr lang="en-GB" sz="2400" dirty="0"/>
          </a:p>
          <a:p>
            <a:endParaRPr lang="en-GB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FD3A4-A975-BA7F-5728-4A50BF9E2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64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89DA0-62A0-6B47-BD3F-8883E5378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851" y="1089025"/>
            <a:ext cx="4451349" cy="1532951"/>
          </a:xfrm>
        </p:spPr>
        <p:txBody>
          <a:bodyPr vert="horz" lIns="0" tIns="0" rIns="0" bIns="0" rtlCol="0" anchor="b" anchorCtr="0">
            <a:normAutofit fontScale="90000"/>
          </a:bodyPr>
          <a:lstStyle/>
          <a:p>
            <a:pPr algn="ctr"/>
            <a:r>
              <a:rPr lang="en-US" b="1" dirty="0"/>
              <a:t>Comparison: Face-to-Face vs Online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0CE7ED6-4728-19C6-466E-6D41CB8724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6103757"/>
              </p:ext>
            </p:extLst>
          </p:nvPr>
        </p:nvGraphicFramePr>
        <p:xfrm>
          <a:off x="6946775" y="902544"/>
          <a:ext cx="5081595" cy="5359713"/>
        </p:xfrm>
        <a:graphic>
          <a:graphicData uri="http://schemas.openxmlformats.org/drawingml/2006/table">
            <a:tbl>
              <a:tblPr/>
              <a:tblGrid>
                <a:gridCol w="1740516">
                  <a:extLst>
                    <a:ext uri="{9D8B030D-6E8A-4147-A177-3AD203B41FA5}">
                      <a16:colId xmlns:a16="http://schemas.microsoft.com/office/drawing/2014/main" val="2009257865"/>
                    </a:ext>
                  </a:extLst>
                </a:gridCol>
                <a:gridCol w="1778686">
                  <a:extLst>
                    <a:ext uri="{9D8B030D-6E8A-4147-A177-3AD203B41FA5}">
                      <a16:colId xmlns:a16="http://schemas.microsoft.com/office/drawing/2014/main" val="455205701"/>
                    </a:ext>
                  </a:extLst>
                </a:gridCol>
                <a:gridCol w="1562393">
                  <a:extLst>
                    <a:ext uri="{9D8B030D-6E8A-4147-A177-3AD203B41FA5}">
                      <a16:colId xmlns:a16="http://schemas.microsoft.com/office/drawing/2014/main" val="3282958875"/>
                    </a:ext>
                  </a:extLst>
                </a:gridCol>
              </a:tblGrid>
              <a:tr h="666179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0" i="0" u="none" strike="noStrike">
                          <a:effectLst/>
                          <a:latin typeface="Arial" panose="020B0604020202020204" pitchFamily="34" charset="0"/>
                        </a:rPr>
                        <a:t>Feature</a:t>
                      </a: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0" i="0" u="none" strike="noStrike">
                          <a:effectLst/>
                          <a:latin typeface="Arial" panose="020B0604020202020204" pitchFamily="34" charset="0"/>
                        </a:rPr>
                        <a:t>Face-to-Face</a:t>
                      </a: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0" i="0" u="none" strike="noStrike">
                          <a:effectLst/>
                          <a:latin typeface="Arial" panose="020B0604020202020204" pitchFamily="34" charset="0"/>
                        </a:rPr>
                        <a:t>Online</a:t>
                      </a: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6479090"/>
                  </a:ext>
                </a:extLst>
              </a:tr>
              <a:tr h="112039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1" i="0" u="none" strike="noStrike">
                          <a:effectLst/>
                          <a:latin typeface="Arial" panose="020B0604020202020204" pitchFamily="34" charset="0"/>
                        </a:rPr>
                        <a:t>Connection</a:t>
                      </a:r>
                      <a:endParaRPr lang="en-GB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0" i="0" u="none" strike="noStrike">
                          <a:effectLst/>
                          <a:latin typeface="Arial" panose="020B0604020202020204" pitchFamily="34" charset="0"/>
                        </a:rPr>
                        <a:t>More personal</a:t>
                      </a: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0" i="0" u="none" strike="noStrike">
                          <a:effectLst/>
                          <a:latin typeface="Arial" panose="020B0604020202020204" pitchFamily="34" charset="0"/>
                        </a:rPr>
                        <a:t>Less personal</a:t>
                      </a: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4055393"/>
                  </a:ext>
                </a:extLst>
              </a:tr>
              <a:tr h="112039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1" i="0" u="none" strike="noStrike">
                          <a:effectLst/>
                          <a:latin typeface="Arial" panose="020B0604020202020204" pitchFamily="34" charset="0"/>
                        </a:rPr>
                        <a:t>Cost</a:t>
                      </a:r>
                      <a:endParaRPr lang="en-GB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0" i="0" u="none" strike="noStrike">
                          <a:effectLst/>
                          <a:latin typeface="Arial" panose="020B0604020202020204" pitchFamily="34" charset="0"/>
                        </a:rPr>
                        <a:t>More expensive</a:t>
                      </a: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0" i="0" u="none" strike="noStrike">
                          <a:effectLst/>
                          <a:latin typeface="Arial" panose="020B0604020202020204" pitchFamily="34" charset="0"/>
                        </a:rPr>
                        <a:t>Cheaper</a:t>
                      </a: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4378942"/>
                  </a:ext>
                </a:extLst>
              </a:tr>
              <a:tr h="666179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1" i="0" u="none" strike="noStrike">
                          <a:effectLst/>
                          <a:latin typeface="Arial" panose="020B0604020202020204" pitchFamily="34" charset="0"/>
                        </a:rPr>
                        <a:t>Access</a:t>
                      </a:r>
                      <a:endParaRPr lang="en-GB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0" i="0" u="none" strike="noStrike">
                          <a:effectLst/>
                          <a:latin typeface="Arial" panose="020B0604020202020204" pitchFamily="34" charset="0"/>
                        </a:rPr>
                        <a:t>Local only</a:t>
                      </a: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0" i="0" u="none" strike="noStrike">
                          <a:effectLst/>
                          <a:latin typeface="Arial" panose="020B0604020202020204" pitchFamily="34" charset="0"/>
                        </a:rPr>
                        <a:t>Global</a:t>
                      </a: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2248961"/>
                  </a:ext>
                </a:extLst>
              </a:tr>
              <a:tr h="1120392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1" i="0" u="none" strike="noStrike">
                          <a:effectLst/>
                          <a:latin typeface="Arial" panose="020B0604020202020204" pitchFamily="34" charset="0"/>
                        </a:rPr>
                        <a:t>Body Language</a:t>
                      </a:r>
                      <a:endParaRPr lang="en-GB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0" i="0" u="none" strike="noStrike">
                          <a:effectLst/>
                          <a:latin typeface="Arial" panose="020B0604020202020204" pitchFamily="34" charset="0"/>
                        </a:rPr>
                        <a:t>Easy to observe</a:t>
                      </a: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0" i="0" u="none" strike="noStrike">
                          <a:effectLst/>
                          <a:latin typeface="Arial" panose="020B0604020202020204" pitchFamily="34" charset="0"/>
                        </a:rPr>
                        <a:t>Hard to see</a:t>
                      </a: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8056923"/>
                  </a:ext>
                </a:extLst>
              </a:tr>
              <a:tr h="666179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1" i="0" u="none" strike="noStrike">
                          <a:effectLst/>
                          <a:latin typeface="Arial" panose="020B0604020202020204" pitchFamily="34" charset="0"/>
                        </a:rPr>
                        <a:t>Convenience</a:t>
                      </a:r>
                      <a:endParaRPr lang="en-GB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0" i="0" u="none" strike="noStrike">
                          <a:effectLst/>
                          <a:latin typeface="Arial" panose="020B0604020202020204" pitchFamily="34" charset="0"/>
                        </a:rPr>
                        <a:t>Less flexible</a:t>
                      </a: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1600" b="0" i="0" u="none" strike="noStrike" dirty="0">
                          <a:effectLst/>
                          <a:latin typeface="Arial" panose="020B0604020202020204" pitchFamily="34" charset="0"/>
                        </a:rPr>
                        <a:t>Very flexible</a:t>
                      </a:r>
                    </a:p>
                  </a:txBody>
                  <a:tcPr marL="80259" marR="80259" marT="40130" marB="401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7563801"/>
                  </a:ext>
                </a:extLst>
              </a:tr>
            </a:tbl>
          </a:graphicData>
        </a:graphic>
      </p:graphicFrame>
      <p:pic>
        <p:nvPicPr>
          <p:cNvPr id="6" name="Picture 5" descr="A person in a suit talking to another person">
            <a:extLst>
              <a:ext uri="{FF2B5EF4-FFF2-40B4-BE49-F238E27FC236}">
                <a16:creationId xmlns:a16="http://schemas.microsoft.com/office/drawing/2014/main" id="{33D1D2F0-F679-3818-F043-582AB9C0C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3429000"/>
            <a:ext cx="3153636" cy="2101603"/>
          </a:xfrm>
          <a:prstGeom prst="rect">
            <a:avLst/>
          </a:prstGeom>
        </p:spPr>
      </p:pic>
      <p:pic>
        <p:nvPicPr>
          <p:cNvPr id="10" name="Picture 9" descr="A couple of women shaking hands">
            <a:extLst>
              <a:ext uri="{FF2B5EF4-FFF2-40B4-BE49-F238E27FC236}">
                <a16:creationId xmlns:a16="http://schemas.microsoft.com/office/drawing/2014/main" id="{68910EE5-CD5D-E870-7F83-FA4CF277B5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153636" y="3428999"/>
            <a:ext cx="3153636" cy="2101603"/>
          </a:xfrm>
          <a:prstGeom prst="rect">
            <a:avLst/>
          </a:prstGeom>
        </p:spPr>
      </p:pic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5899AC50-49D1-FE38-08C2-74FA5AB68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11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5730C-8730-3FDB-6476-F1F9F2A4A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B08A3-D458-8D25-901E-360F7A2667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Good recruitment helps Mercedes-Benz find people who can support their transformation projects.</a:t>
            </a:r>
          </a:p>
          <a:p>
            <a:r>
              <a:rPr lang="en-GB" sz="2400" dirty="0"/>
              <a:t>Structured and competency-based interviews make hiring fair and effective.</a:t>
            </a:r>
          </a:p>
          <a:p>
            <a:r>
              <a:rPr lang="en-GB" sz="2400" dirty="0"/>
              <a:t>Using clear questioning and combining face-to-face and online methods gives better results.</a:t>
            </a:r>
          </a:p>
          <a:p>
            <a:pPr marL="0" indent="0">
              <a:buNone/>
            </a:pPr>
            <a:r>
              <a:rPr lang="en-GB" sz="2400" i="1" dirty="0"/>
              <a:t>As Armstrong (2020) and CIPD (2023) explain, successful recruitment helps organisations grow and adapt to change.</a:t>
            </a:r>
            <a:endParaRPr lang="en-GB" sz="2400" dirty="0"/>
          </a:p>
          <a:p>
            <a:endParaRPr lang="en-GB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3259C5-99E9-87F0-9785-0F9E4F6F1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64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B777B-8DB8-3A36-CF19-6D2AD620F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FEFCA8-9AA4-23B2-A58D-2D8995335F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3752" y="2058236"/>
            <a:ext cx="10545711" cy="4315132"/>
          </a:xfrm>
        </p:spPr>
        <p:txBody>
          <a:bodyPr>
            <a:normAutofit/>
          </a:bodyPr>
          <a:lstStyle/>
          <a:p>
            <a:r>
              <a:rPr lang="en-GB" sz="1600" dirty="0"/>
              <a:t>Armstrong, M. (2020) </a:t>
            </a:r>
            <a:r>
              <a:rPr lang="en-GB" sz="1600" i="1" dirty="0"/>
              <a:t>Armstrong’s Handbook of Human Resource Management Practice.</a:t>
            </a:r>
            <a:r>
              <a:rPr lang="en-GB" sz="1600" dirty="0"/>
              <a:t> London: Kogan Page.</a:t>
            </a:r>
          </a:p>
          <a:p>
            <a:r>
              <a:rPr lang="en-GB" sz="1600" dirty="0"/>
              <a:t>CIPD (2023) </a:t>
            </a:r>
            <a:r>
              <a:rPr lang="en-GB" sz="1600" i="1" dirty="0"/>
              <a:t>Recruitment: Overview.</a:t>
            </a:r>
            <a:r>
              <a:rPr lang="en-GB" sz="1600" dirty="0"/>
              <a:t> Available at: https://www.cipd.co.uk/knowledge/fundamentals/rec/selection/factsheet (Accessed: 8 November 2025).</a:t>
            </a:r>
          </a:p>
          <a:p>
            <a:r>
              <a:rPr lang="en-GB" sz="1600" dirty="0"/>
              <a:t>Dessler, G. (2020) </a:t>
            </a:r>
            <a:r>
              <a:rPr lang="en-GB" sz="1600" i="1" dirty="0"/>
              <a:t>Human Resource Management.</a:t>
            </a:r>
            <a:r>
              <a:rPr lang="en-GB" sz="1600" dirty="0"/>
              <a:t> Harlow: Pearson.</a:t>
            </a:r>
          </a:p>
          <a:p>
            <a:r>
              <a:rPr lang="en-GB" sz="1600" dirty="0"/>
              <a:t>Foot, M. and Hook, C. (2019) </a:t>
            </a:r>
            <a:r>
              <a:rPr lang="en-GB" sz="1600" i="1" dirty="0"/>
              <a:t>Introducing Human Resource Management.</a:t>
            </a:r>
            <a:r>
              <a:rPr lang="en-GB" sz="1600" dirty="0"/>
              <a:t> Harlow: Pearson.</a:t>
            </a:r>
          </a:p>
          <a:p>
            <a:r>
              <a:rPr lang="en-GB" sz="1600" dirty="0"/>
              <a:t>Marchington, M., Wilkinson, A., Donnelly, R. and </a:t>
            </a:r>
            <a:r>
              <a:rPr lang="en-GB" sz="1600" dirty="0" err="1"/>
              <a:t>Kynighou</a:t>
            </a:r>
            <a:r>
              <a:rPr lang="en-GB" sz="1600" dirty="0"/>
              <a:t>, A. (2020) </a:t>
            </a:r>
            <a:r>
              <a:rPr lang="en-GB" sz="1600" i="1" dirty="0"/>
              <a:t>Human Resource Management at Work.</a:t>
            </a:r>
            <a:r>
              <a:rPr lang="en-GB" sz="1600" dirty="0"/>
              <a:t> 8th </a:t>
            </a:r>
            <a:r>
              <a:rPr lang="en-GB" sz="1600" dirty="0" err="1"/>
              <a:t>edn</a:t>
            </a:r>
            <a:r>
              <a:rPr lang="en-GB" sz="1600" dirty="0"/>
              <a:t>. London: CIPD.</a:t>
            </a:r>
          </a:p>
          <a:p>
            <a:r>
              <a:rPr lang="en-GB" sz="1600" dirty="0"/>
              <a:t>Mercedes-Benz Group (2024) </a:t>
            </a:r>
            <a:r>
              <a:rPr lang="en-GB" sz="1600" i="1" dirty="0"/>
              <a:t>Ambition 2039: Sustainability Report.</a:t>
            </a:r>
            <a:r>
              <a:rPr lang="en-GB" sz="1600" dirty="0"/>
              <a:t> Available at: https://group.mercedes-benz.com/sustainability/ambition-2039.html (Accessed: 8 November 2025).</a:t>
            </a:r>
          </a:p>
          <a:p>
            <a:r>
              <a:rPr lang="en-GB" sz="1600" dirty="0"/>
              <a:t>Rees, G. and Smith, P. (2021) </a:t>
            </a:r>
            <a:r>
              <a:rPr lang="en-GB" sz="1600" i="1" dirty="0"/>
              <a:t>Strategic Human Resource Management: An International Perspective.</a:t>
            </a:r>
            <a:r>
              <a:rPr lang="en-GB" sz="1600" dirty="0"/>
              <a:t> London: Sage.</a:t>
            </a:r>
          </a:p>
          <a:p>
            <a:r>
              <a:rPr lang="en-GB" sz="1600" dirty="0"/>
              <a:t>Sinek, S. (2009) </a:t>
            </a:r>
            <a:r>
              <a:rPr lang="en-GB" sz="1600" i="1" dirty="0"/>
              <a:t>Start with Why: How Great Leaders Inspire Everyone to Take Action.</a:t>
            </a:r>
            <a:r>
              <a:rPr lang="en-GB" sz="1600" dirty="0"/>
              <a:t> London: Penguin Books.</a:t>
            </a:r>
          </a:p>
          <a:p>
            <a:endParaRPr lang="en-GB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CDE696-09B9-F665-B6E4-0298EA6F2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607A7-8386-47DB-8578-DDEDD194E5D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4435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19939</TotalTime>
  <Words>1041</Words>
  <Application>Microsoft Office PowerPoint</Application>
  <PresentationFormat>Widescreen</PresentationFormat>
  <Paragraphs>136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Arial</vt:lpstr>
      <vt:lpstr>Rockwell</vt:lpstr>
      <vt:lpstr>Rockwell Condensed</vt:lpstr>
      <vt:lpstr>Wingdings</vt:lpstr>
      <vt:lpstr>Wood Type</vt:lpstr>
      <vt:lpstr>Individual Presentation </vt:lpstr>
      <vt:lpstr>Table of content</vt:lpstr>
      <vt:lpstr>Introduction:</vt:lpstr>
      <vt:lpstr>Why Good Recruitment Matters</vt:lpstr>
      <vt:lpstr>Recruitment Process</vt:lpstr>
      <vt:lpstr>Job description</vt:lpstr>
      <vt:lpstr>Structured Interview</vt:lpstr>
      <vt:lpstr>Panel Interview</vt:lpstr>
      <vt:lpstr>Competency-Based Interview</vt:lpstr>
      <vt:lpstr>Questioning Techniques</vt:lpstr>
      <vt:lpstr>Face-to-Face Interview</vt:lpstr>
      <vt:lpstr>Online Interview</vt:lpstr>
      <vt:lpstr>Comparison: Face-to-Face vs Online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Asadullah Atiq (2417801)</dc:creator>
  <cp:lastModifiedBy>Asadullah atiq</cp:lastModifiedBy>
  <cp:revision>1</cp:revision>
  <dcterms:created xsi:type="dcterms:W3CDTF">2025-11-01T15:31:11Z</dcterms:created>
  <dcterms:modified xsi:type="dcterms:W3CDTF">2025-11-15T11:50:20Z</dcterms:modified>
</cp:coreProperties>
</file>