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801" r:id="rId1"/>
  </p:sldMasterIdLst>
  <p:notesMasterIdLst>
    <p:notesMasterId r:id="rId14"/>
  </p:notesMasterIdLst>
  <p:handoutMasterIdLst>
    <p:handoutMasterId r:id="rId15"/>
  </p:handoutMasterIdLst>
  <p:sldIdLst>
    <p:sldId id="256" r:id="rId2"/>
    <p:sldId id="277" r:id="rId3"/>
    <p:sldId id="270" r:id="rId4"/>
    <p:sldId id="269" r:id="rId5"/>
    <p:sldId id="271" r:id="rId6"/>
    <p:sldId id="279" r:id="rId7"/>
    <p:sldId id="262" r:id="rId8"/>
    <p:sldId id="276" r:id="rId9"/>
    <p:sldId id="280" r:id="rId10"/>
    <p:sldId id="263" r:id="rId11"/>
    <p:sldId id="267" r:id="rId12"/>
    <p:sldId id="273" r:id="rId1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72DCB3-7692-464D-B452-3FE88ED54FDC}" v="591" dt="2022-07-16T00:05:04.220"/>
    <p1510:client id="{16531D53-6A8A-EAA4-CBD8-C3107032ED47}" v="114" dt="2022-07-17T23:04:27.304"/>
    <p1510:client id="{1EF2C1C3-87DA-59B5-9F4C-0E8EF83AAB9F}" v="1" dt="2022-07-17T23:11:46.567"/>
    <p1510:client id="{23C298F0-E6C8-BDB9-0134-4C7C6B4C0205}" v="1665" dt="2022-07-20T22:33:15.219"/>
    <p1510:client id="{3278A104-51B2-7ED8-DF0A-E377350D5C67}" v="9" dt="2022-07-22T14:18:16.374"/>
    <p1510:client id="{3609944E-626A-496E-F0DD-34CE517E46B8}" v="131" dt="2022-07-24T12:47:20.269"/>
    <p1510:client id="{3A25275F-8445-725D-9064-B3816E9356B8}" v="284" dt="2022-07-18T01:33:18.058"/>
    <p1510:client id="{3AEE420F-65EB-FA49-39F3-1187EAC89920}" v="2706" dt="2022-07-26T23:08:26.767"/>
    <p1510:client id="{52BF546C-627A-EB05-FF85-F008596052A9}" v="992" dt="2022-07-22T23:22:06.203"/>
    <p1510:client id="{58837814-C2F5-B4DA-5E5C-BBB320088993}" v="1" dt="2022-07-24T13:26:57.523"/>
    <p1510:client id="{60B80DFE-9EC3-EBAA-ED32-2A926FBA649E}" v="35" dt="2022-07-23T23:36:26.021"/>
    <p1510:client id="{72F0E5EB-F315-CAB8-FFA3-2D34034E00A6}" v="148" dt="2022-07-21T20:53:23.845"/>
    <p1510:client id="{79837A3C-9ADD-1E1D-F939-1D7785F6268F}" v="459" dt="2022-07-23T23:24:52.911"/>
    <p1510:client id="{83467DC6-E8CD-A52F-C478-BCF35E54BD33}" v="155" dt="2022-07-20T23:10:15.438"/>
    <p1510:client id="{83C2C61F-350B-706D-BD64-6680AA2780D6}" v="169" dt="2022-07-27T07:47:27.120"/>
    <p1510:client id="{AFDBA1F8-9030-F4C7-2BEE-88DCA8A9ADC0}" v="1" dt="2022-07-23T23:27:52.993"/>
    <p1510:client id="{B2AF6F44-260E-0978-2B51-89C97891A349}" v="86" dt="2022-07-16T22:04:30.181"/>
    <p1510:client id="{BA58EA1D-459D-B525-47E9-3473AF617F8C}" v="32" dt="2022-07-27T08:54:30.836"/>
    <p1510:client id="{C6851E9B-DD59-1EBD-5EA4-19D3329F02D9}" v="95" dt="2022-07-21T22:24:40.881"/>
    <p1510:client id="{E5935B11-DDA6-39BC-65EA-04F83E6CC690}" v="408" dt="2022-07-18T00:23:32.218"/>
    <p1510:client id="{ECD2D9F5-AC18-E200-AB71-B13CB9751A93}" v="23" dt="2022-07-16T00:31:36.2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572507-811A-4406-8C2A-0D0BE871062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55D8BC-3A5E-4D5C-816A-821CD7C93311}">
      <dgm:prSet/>
      <dgm:spPr/>
      <dgm:t>
        <a:bodyPr/>
        <a:lstStyle/>
        <a:p>
          <a:pPr rtl="0"/>
          <a:r>
            <a:rPr lang="en-GB"/>
            <a:t> Employees'</a:t>
          </a:r>
          <a:r>
            <a:rPr lang="en-GB">
              <a:latin typeface="Bahnschrift"/>
            </a:rPr>
            <a:t> </a:t>
          </a:r>
          <a:r>
            <a:rPr lang="en-GB"/>
            <a:t> information</a:t>
          </a:r>
          <a:endParaRPr lang="en-US"/>
        </a:p>
      </dgm:t>
    </dgm:pt>
    <dgm:pt modelId="{CC9D78DA-37D5-4F02-948E-E71D58ECDF74}" type="parTrans" cxnId="{381F05F9-63B0-420D-8F33-1F6CF0180D17}">
      <dgm:prSet/>
      <dgm:spPr/>
      <dgm:t>
        <a:bodyPr/>
        <a:lstStyle/>
        <a:p>
          <a:endParaRPr lang="en-US"/>
        </a:p>
      </dgm:t>
    </dgm:pt>
    <dgm:pt modelId="{FB5C1957-8F03-4D38-9B91-1823CED85DA8}" type="sibTrans" cxnId="{381F05F9-63B0-420D-8F33-1F6CF0180D17}">
      <dgm:prSet/>
      <dgm:spPr/>
      <dgm:t>
        <a:bodyPr/>
        <a:lstStyle/>
        <a:p>
          <a:endParaRPr lang="en-US"/>
        </a:p>
      </dgm:t>
    </dgm:pt>
    <dgm:pt modelId="{104D4C13-DC22-4337-A2D4-303D922036DE}">
      <dgm:prSet/>
      <dgm:spPr/>
      <dgm:t>
        <a:bodyPr/>
        <a:lstStyle/>
        <a:p>
          <a:r>
            <a:rPr lang="en-GB"/>
            <a:t>Policies </a:t>
          </a:r>
          <a:endParaRPr lang="en-US"/>
        </a:p>
      </dgm:t>
    </dgm:pt>
    <dgm:pt modelId="{B726AB3B-4B8F-4315-8815-E6BE69C7E7FD}" type="parTrans" cxnId="{47DE3ABB-3A35-4DA9-82C3-FB1FD9A96039}">
      <dgm:prSet/>
      <dgm:spPr/>
      <dgm:t>
        <a:bodyPr/>
        <a:lstStyle/>
        <a:p>
          <a:endParaRPr lang="en-US"/>
        </a:p>
      </dgm:t>
    </dgm:pt>
    <dgm:pt modelId="{CCA47428-E88B-4645-B715-B435AD7C1699}" type="sibTrans" cxnId="{47DE3ABB-3A35-4DA9-82C3-FB1FD9A96039}">
      <dgm:prSet/>
      <dgm:spPr/>
      <dgm:t>
        <a:bodyPr/>
        <a:lstStyle/>
        <a:p>
          <a:endParaRPr lang="en-US"/>
        </a:p>
      </dgm:t>
    </dgm:pt>
    <dgm:pt modelId="{214CC9F3-2F8F-4B6B-8DF9-CEF96908BC6A}">
      <dgm:prSet/>
      <dgm:spPr/>
      <dgm:t>
        <a:bodyPr/>
        <a:lstStyle/>
        <a:p>
          <a:r>
            <a:rPr lang="en-GB"/>
            <a:t>Work progression</a:t>
          </a:r>
          <a:endParaRPr lang="en-US"/>
        </a:p>
      </dgm:t>
    </dgm:pt>
    <dgm:pt modelId="{DF66C58F-4591-4237-BA1A-AB6B8D2A98B3}" type="parTrans" cxnId="{FBA3F129-6B07-4129-877A-741C94A05AEA}">
      <dgm:prSet/>
      <dgm:spPr/>
      <dgm:t>
        <a:bodyPr/>
        <a:lstStyle/>
        <a:p>
          <a:endParaRPr lang="en-US"/>
        </a:p>
      </dgm:t>
    </dgm:pt>
    <dgm:pt modelId="{548B4A6B-96A6-46E5-98E1-9F3F2E470F3F}" type="sibTrans" cxnId="{FBA3F129-6B07-4129-877A-741C94A05AEA}">
      <dgm:prSet/>
      <dgm:spPr/>
      <dgm:t>
        <a:bodyPr/>
        <a:lstStyle/>
        <a:p>
          <a:endParaRPr lang="en-US"/>
        </a:p>
      </dgm:t>
    </dgm:pt>
    <dgm:pt modelId="{AF16821D-F531-490E-9E5B-2CB0CEBADB9E}" type="pres">
      <dgm:prSet presAssocID="{37572507-811A-4406-8C2A-0D0BE8710628}" presName="root" presStyleCnt="0">
        <dgm:presLayoutVars>
          <dgm:dir/>
          <dgm:resizeHandles val="exact"/>
        </dgm:presLayoutVars>
      </dgm:prSet>
      <dgm:spPr/>
    </dgm:pt>
    <dgm:pt modelId="{58120084-8B42-4271-BBAF-D8A90937D7E1}" type="pres">
      <dgm:prSet presAssocID="{0755D8BC-3A5E-4D5C-816A-821CD7C93311}" presName="compNode" presStyleCnt="0"/>
      <dgm:spPr/>
    </dgm:pt>
    <dgm:pt modelId="{8D736995-BE41-4A8F-BB59-967CFA508FD9}" type="pres">
      <dgm:prSet presAssocID="{0755D8BC-3A5E-4D5C-816A-821CD7C93311}" presName="bgRect" presStyleLbl="bgShp" presStyleIdx="0" presStyleCnt="3"/>
      <dgm:spPr/>
    </dgm:pt>
    <dgm:pt modelId="{D4292EE1-0CC4-4804-ACB3-A2C87C9996F3}" type="pres">
      <dgm:prSet presAssocID="{0755D8BC-3A5E-4D5C-816A-821CD7C933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2C82FAD1-8FE7-4010-BB21-4CEB29F25B68}" type="pres">
      <dgm:prSet presAssocID="{0755D8BC-3A5E-4D5C-816A-821CD7C93311}" presName="spaceRect" presStyleCnt="0"/>
      <dgm:spPr/>
    </dgm:pt>
    <dgm:pt modelId="{A2C78DE9-EB8D-4DD5-9FED-27E78C5564AE}" type="pres">
      <dgm:prSet presAssocID="{0755D8BC-3A5E-4D5C-816A-821CD7C93311}" presName="parTx" presStyleLbl="revTx" presStyleIdx="0" presStyleCnt="3">
        <dgm:presLayoutVars>
          <dgm:chMax val="0"/>
          <dgm:chPref val="0"/>
        </dgm:presLayoutVars>
      </dgm:prSet>
      <dgm:spPr/>
    </dgm:pt>
    <dgm:pt modelId="{DA088C6C-1AD9-4971-8E7D-AE165BCED5D6}" type="pres">
      <dgm:prSet presAssocID="{FB5C1957-8F03-4D38-9B91-1823CED85DA8}" presName="sibTrans" presStyleCnt="0"/>
      <dgm:spPr/>
    </dgm:pt>
    <dgm:pt modelId="{5966E793-15FC-4DBD-87AB-39A0FCE8DC7F}" type="pres">
      <dgm:prSet presAssocID="{104D4C13-DC22-4337-A2D4-303D922036DE}" presName="compNode" presStyleCnt="0"/>
      <dgm:spPr/>
    </dgm:pt>
    <dgm:pt modelId="{2EA9A85F-A6F1-447C-9BE4-BAFC5D92534E}" type="pres">
      <dgm:prSet presAssocID="{104D4C13-DC22-4337-A2D4-303D922036DE}" presName="bgRect" presStyleLbl="bgShp" presStyleIdx="1" presStyleCnt="3"/>
      <dgm:spPr/>
    </dgm:pt>
    <dgm:pt modelId="{F8FD2A39-82ED-4D34-AE0A-0D91CA3D4B0A}" type="pres">
      <dgm:prSet presAssocID="{104D4C13-DC22-4337-A2D4-303D922036D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3FBAD976-F4FF-4885-843C-BBD14B011BE6}" type="pres">
      <dgm:prSet presAssocID="{104D4C13-DC22-4337-A2D4-303D922036DE}" presName="spaceRect" presStyleCnt="0"/>
      <dgm:spPr/>
    </dgm:pt>
    <dgm:pt modelId="{BF33F293-B723-426B-9E0F-17403B9279CC}" type="pres">
      <dgm:prSet presAssocID="{104D4C13-DC22-4337-A2D4-303D922036DE}" presName="parTx" presStyleLbl="revTx" presStyleIdx="1" presStyleCnt="3">
        <dgm:presLayoutVars>
          <dgm:chMax val="0"/>
          <dgm:chPref val="0"/>
        </dgm:presLayoutVars>
      </dgm:prSet>
      <dgm:spPr/>
    </dgm:pt>
    <dgm:pt modelId="{1C407561-8349-465A-8486-BA424A963506}" type="pres">
      <dgm:prSet presAssocID="{CCA47428-E88B-4645-B715-B435AD7C1699}" presName="sibTrans" presStyleCnt="0"/>
      <dgm:spPr/>
    </dgm:pt>
    <dgm:pt modelId="{8649EB63-8698-404F-A5F8-5A3F7BF150E5}" type="pres">
      <dgm:prSet presAssocID="{214CC9F3-2F8F-4B6B-8DF9-CEF96908BC6A}" presName="compNode" presStyleCnt="0"/>
      <dgm:spPr/>
    </dgm:pt>
    <dgm:pt modelId="{D3B17CDE-EDDC-497A-9B26-2551459A9A3A}" type="pres">
      <dgm:prSet presAssocID="{214CC9F3-2F8F-4B6B-8DF9-CEF96908BC6A}" presName="bgRect" presStyleLbl="bgShp" presStyleIdx="2" presStyleCnt="3"/>
      <dgm:spPr/>
    </dgm:pt>
    <dgm:pt modelId="{875DC424-223C-440D-86F8-EACCF3D7FE97}" type="pres">
      <dgm:prSet presAssocID="{214CC9F3-2F8F-4B6B-8DF9-CEF96908BC6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F6E2AAE2-DDE2-4A0E-9A67-12939344E9ED}" type="pres">
      <dgm:prSet presAssocID="{214CC9F3-2F8F-4B6B-8DF9-CEF96908BC6A}" presName="spaceRect" presStyleCnt="0"/>
      <dgm:spPr/>
    </dgm:pt>
    <dgm:pt modelId="{6C0C8387-7541-454E-BE3F-6327FF9EC6FE}" type="pres">
      <dgm:prSet presAssocID="{214CC9F3-2F8F-4B6B-8DF9-CEF96908BC6A}" presName="parTx" presStyleLbl="revTx" presStyleIdx="2" presStyleCnt="3">
        <dgm:presLayoutVars>
          <dgm:chMax val="0"/>
          <dgm:chPref val="0"/>
        </dgm:presLayoutVars>
      </dgm:prSet>
      <dgm:spPr/>
    </dgm:pt>
  </dgm:ptLst>
  <dgm:cxnLst>
    <dgm:cxn modelId="{02E3D80D-70B3-4A02-ACE3-D2EEF2A08DA3}" type="presOf" srcId="{104D4C13-DC22-4337-A2D4-303D922036DE}" destId="{BF33F293-B723-426B-9E0F-17403B9279CC}" srcOrd="0" destOrd="0" presId="urn:microsoft.com/office/officeart/2018/2/layout/IconVerticalSolidList"/>
    <dgm:cxn modelId="{44E79714-5C98-46C5-94FF-E5A979106651}" type="presOf" srcId="{37572507-811A-4406-8C2A-0D0BE8710628}" destId="{AF16821D-F531-490E-9E5B-2CB0CEBADB9E}" srcOrd="0" destOrd="0" presId="urn:microsoft.com/office/officeart/2018/2/layout/IconVerticalSolidList"/>
    <dgm:cxn modelId="{FBA3F129-6B07-4129-877A-741C94A05AEA}" srcId="{37572507-811A-4406-8C2A-0D0BE8710628}" destId="{214CC9F3-2F8F-4B6B-8DF9-CEF96908BC6A}" srcOrd="2" destOrd="0" parTransId="{DF66C58F-4591-4237-BA1A-AB6B8D2A98B3}" sibTransId="{548B4A6B-96A6-46E5-98E1-9F3F2E470F3F}"/>
    <dgm:cxn modelId="{47DE3ABB-3A35-4DA9-82C3-FB1FD9A96039}" srcId="{37572507-811A-4406-8C2A-0D0BE8710628}" destId="{104D4C13-DC22-4337-A2D4-303D922036DE}" srcOrd="1" destOrd="0" parTransId="{B726AB3B-4B8F-4315-8815-E6BE69C7E7FD}" sibTransId="{CCA47428-E88B-4645-B715-B435AD7C1699}"/>
    <dgm:cxn modelId="{CC5763EE-1054-4E8F-A4AC-AE49B5D4B6B7}" type="presOf" srcId="{214CC9F3-2F8F-4B6B-8DF9-CEF96908BC6A}" destId="{6C0C8387-7541-454E-BE3F-6327FF9EC6FE}" srcOrd="0" destOrd="0" presId="urn:microsoft.com/office/officeart/2018/2/layout/IconVerticalSolidList"/>
    <dgm:cxn modelId="{29626DF8-127C-40FA-9804-3E30B73A575D}" type="presOf" srcId="{0755D8BC-3A5E-4D5C-816A-821CD7C93311}" destId="{A2C78DE9-EB8D-4DD5-9FED-27E78C5564AE}" srcOrd="0" destOrd="0" presId="urn:microsoft.com/office/officeart/2018/2/layout/IconVerticalSolidList"/>
    <dgm:cxn modelId="{381F05F9-63B0-420D-8F33-1F6CF0180D17}" srcId="{37572507-811A-4406-8C2A-0D0BE8710628}" destId="{0755D8BC-3A5E-4D5C-816A-821CD7C93311}" srcOrd="0" destOrd="0" parTransId="{CC9D78DA-37D5-4F02-948E-E71D58ECDF74}" sibTransId="{FB5C1957-8F03-4D38-9B91-1823CED85DA8}"/>
    <dgm:cxn modelId="{6334E934-E063-4456-9FEC-59495FC6ACED}" type="presParOf" srcId="{AF16821D-F531-490E-9E5B-2CB0CEBADB9E}" destId="{58120084-8B42-4271-BBAF-D8A90937D7E1}" srcOrd="0" destOrd="0" presId="urn:microsoft.com/office/officeart/2018/2/layout/IconVerticalSolidList"/>
    <dgm:cxn modelId="{693BDCB3-F981-48E7-9ACA-CBBF1D24E4ED}" type="presParOf" srcId="{58120084-8B42-4271-BBAF-D8A90937D7E1}" destId="{8D736995-BE41-4A8F-BB59-967CFA508FD9}" srcOrd="0" destOrd="0" presId="urn:microsoft.com/office/officeart/2018/2/layout/IconVerticalSolidList"/>
    <dgm:cxn modelId="{670162EB-6FC2-44AE-8210-B65651DF322C}" type="presParOf" srcId="{58120084-8B42-4271-BBAF-D8A90937D7E1}" destId="{D4292EE1-0CC4-4804-ACB3-A2C87C9996F3}" srcOrd="1" destOrd="0" presId="urn:microsoft.com/office/officeart/2018/2/layout/IconVerticalSolidList"/>
    <dgm:cxn modelId="{34A06683-87A1-4531-AF34-FD3742297E35}" type="presParOf" srcId="{58120084-8B42-4271-BBAF-D8A90937D7E1}" destId="{2C82FAD1-8FE7-4010-BB21-4CEB29F25B68}" srcOrd="2" destOrd="0" presId="urn:microsoft.com/office/officeart/2018/2/layout/IconVerticalSolidList"/>
    <dgm:cxn modelId="{AD5250A4-674A-4EEE-8C03-06743B783412}" type="presParOf" srcId="{58120084-8B42-4271-BBAF-D8A90937D7E1}" destId="{A2C78DE9-EB8D-4DD5-9FED-27E78C5564AE}" srcOrd="3" destOrd="0" presId="urn:microsoft.com/office/officeart/2018/2/layout/IconVerticalSolidList"/>
    <dgm:cxn modelId="{E996C297-CC8C-45DE-A6E1-54CC35589FC6}" type="presParOf" srcId="{AF16821D-F531-490E-9E5B-2CB0CEBADB9E}" destId="{DA088C6C-1AD9-4971-8E7D-AE165BCED5D6}" srcOrd="1" destOrd="0" presId="urn:microsoft.com/office/officeart/2018/2/layout/IconVerticalSolidList"/>
    <dgm:cxn modelId="{7BA67CCA-0AF2-412D-B4A1-F406A7C57803}" type="presParOf" srcId="{AF16821D-F531-490E-9E5B-2CB0CEBADB9E}" destId="{5966E793-15FC-4DBD-87AB-39A0FCE8DC7F}" srcOrd="2" destOrd="0" presId="urn:microsoft.com/office/officeart/2018/2/layout/IconVerticalSolidList"/>
    <dgm:cxn modelId="{EC10186B-297C-424B-B889-AFA557DA7A74}" type="presParOf" srcId="{5966E793-15FC-4DBD-87AB-39A0FCE8DC7F}" destId="{2EA9A85F-A6F1-447C-9BE4-BAFC5D92534E}" srcOrd="0" destOrd="0" presId="urn:microsoft.com/office/officeart/2018/2/layout/IconVerticalSolidList"/>
    <dgm:cxn modelId="{713512BF-E0B1-4B04-848D-23CE5719F79E}" type="presParOf" srcId="{5966E793-15FC-4DBD-87AB-39A0FCE8DC7F}" destId="{F8FD2A39-82ED-4D34-AE0A-0D91CA3D4B0A}" srcOrd="1" destOrd="0" presId="urn:microsoft.com/office/officeart/2018/2/layout/IconVerticalSolidList"/>
    <dgm:cxn modelId="{2C9F7483-6358-45FA-BCA8-1531ABC300A6}" type="presParOf" srcId="{5966E793-15FC-4DBD-87AB-39A0FCE8DC7F}" destId="{3FBAD976-F4FF-4885-843C-BBD14B011BE6}" srcOrd="2" destOrd="0" presId="urn:microsoft.com/office/officeart/2018/2/layout/IconVerticalSolidList"/>
    <dgm:cxn modelId="{CC880E62-68A2-492C-918A-8684D3F65176}" type="presParOf" srcId="{5966E793-15FC-4DBD-87AB-39A0FCE8DC7F}" destId="{BF33F293-B723-426B-9E0F-17403B9279CC}" srcOrd="3" destOrd="0" presId="urn:microsoft.com/office/officeart/2018/2/layout/IconVerticalSolidList"/>
    <dgm:cxn modelId="{84D19FE7-0548-4EB4-884A-51E29DB5ED5B}" type="presParOf" srcId="{AF16821D-F531-490E-9E5B-2CB0CEBADB9E}" destId="{1C407561-8349-465A-8486-BA424A963506}" srcOrd="3" destOrd="0" presId="urn:microsoft.com/office/officeart/2018/2/layout/IconVerticalSolidList"/>
    <dgm:cxn modelId="{6D50FDC1-E94A-4D8D-ACB3-7B4A91F31B35}" type="presParOf" srcId="{AF16821D-F531-490E-9E5B-2CB0CEBADB9E}" destId="{8649EB63-8698-404F-A5F8-5A3F7BF150E5}" srcOrd="4" destOrd="0" presId="urn:microsoft.com/office/officeart/2018/2/layout/IconVerticalSolidList"/>
    <dgm:cxn modelId="{4EFFCDFF-BF04-4FFE-BE7A-9E332AAEC843}" type="presParOf" srcId="{8649EB63-8698-404F-A5F8-5A3F7BF150E5}" destId="{D3B17CDE-EDDC-497A-9B26-2551459A9A3A}" srcOrd="0" destOrd="0" presId="urn:microsoft.com/office/officeart/2018/2/layout/IconVerticalSolidList"/>
    <dgm:cxn modelId="{C6A4DAD9-0E06-4240-BBA3-7D4A7DB1F85E}" type="presParOf" srcId="{8649EB63-8698-404F-A5F8-5A3F7BF150E5}" destId="{875DC424-223C-440D-86F8-EACCF3D7FE97}" srcOrd="1" destOrd="0" presId="urn:microsoft.com/office/officeart/2018/2/layout/IconVerticalSolidList"/>
    <dgm:cxn modelId="{411A6C1F-A1CE-4713-973D-739FE3302749}" type="presParOf" srcId="{8649EB63-8698-404F-A5F8-5A3F7BF150E5}" destId="{F6E2AAE2-DDE2-4A0E-9A67-12939344E9ED}" srcOrd="2" destOrd="0" presId="urn:microsoft.com/office/officeart/2018/2/layout/IconVerticalSolidList"/>
    <dgm:cxn modelId="{C3FF2345-DBE9-4D40-A9FE-2275E67AF711}" type="presParOf" srcId="{8649EB63-8698-404F-A5F8-5A3F7BF150E5}" destId="{6C0C8387-7541-454E-BE3F-6327FF9EC6F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C0B657-FFBF-46B7-9486-F149DC6B7D6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83DA445-C67D-4148-9ED4-DBEF2C9C75B2}">
      <dgm:prSet/>
      <dgm:spPr/>
      <dgm:t>
        <a:bodyPr/>
        <a:lstStyle/>
        <a:p>
          <a:r>
            <a:rPr lang="en-GB"/>
            <a:t>Strength: Open communication lines between the organisation and employees, advocate for employees ultimately allowing to increase employment retention</a:t>
          </a:r>
          <a:endParaRPr lang="en-US"/>
        </a:p>
      </dgm:t>
    </dgm:pt>
    <dgm:pt modelId="{A0F6522A-8F89-4AB7-ADE5-8D39C8FC4321}" type="parTrans" cxnId="{94CF597E-4306-4088-BE4B-6504D156602D}">
      <dgm:prSet/>
      <dgm:spPr/>
      <dgm:t>
        <a:bodyPr/>
        <a:lstStyle/>
        <a:p>
          <a:endParaRPr lang="en-US"/>
        </a:p>
      </dgm:t>
    </dgm:pt>
    <dgm:pt modelId="{E5500A24-AA33-4759-BDFE-B1B2B4ADE276}" type="sibTrans" cxnId="{94CF597E-4306-4088-BE4B-6504D156602D}">
      <dgm:prSet/>
      <dgm:spPr/>
      <dgm:t>
        <a:bodyPr/>
        <a:lstStyle/>
        <a:p>
          <a:endParaRPr lang="en-US"/>
        </a:p>
      </dgm:t>
    </dgm:pt>
    <dgm:pt modelId="{6D8106C7-AC13-45AB-992E-9D0955147668}">
      <dgm:prSet/>
      <dgm:spPr/>
      <dgm:t>
        <a:bodyPr/>
        <a:lstStyle/>
        <a:p>
          <a:r>
            <a:rPr lang="en-GB"/>
            <a:t>Weakness: marketing as I prefer working withing the organisatio and digital skills (software and programms that benefit HR tedius tasks. </a:t>
          </a:r>
          <a:endParaRPr lang="en-US"/>
        </a:p>
      </dgm:t>
    </dgm:pt>
    <dgm:pt modelId="{423B4FD9-47C6-4A2B-A600-DB2FCE4272D2}" type="parTrans" cxnId="{5A30DFE6-C9EA-44A6-8365-1FB448FB3752}">
      <dgm:prSet/>
      <dgm:spPr/>
      <dgm:t>
        <a:bodyPr/>
        <a:lstStyle/>
        <a:p>
          <a:endParaRPr lang="en-US"/>
        </a:p>
      </dgm:t>
    </dgm:pt>
    <dgm:pt modelId="{18921382-666D-410D-9F02-57C91D5D58E3}" type="sibTrans" cxnId="{5A30DFE6-C9EA-44A6-8365-1FB448FB3752}">
      <dgm:prSet/>
      <dgm:spPr/>
      <dgm:t>
        <a:bodyPr/>
        <a:lstStyle/>
        <a:p>
          <a:endParaRPr lang="en-US"/>
        </a:p>
      </dgm:t>
    </dgm:pt>
    <dgm:pt modelId="{138FEC5C-1E23-4C10-B39A-9358AE833B24}">
      <dgm:prSet/>
      <dgm:spPr/>
      <dgm:t>
        <a:bodyPr/>
        <a:lstStyle/>
        <a:p>
          <a:r>
            <a:rPr lang="en-GB"/>
            <a:t>Opportunities: work on my IT skills learn more about what new HR software are available  and apply phycology instead of models (my opinion)</a:t>
          </a:r>
          <a:endParaRPr lang="en-US"/>
        </a:p>
      </dgm:t>
    </dgm:pt>
    <dgm:pt modelId="{7F3AAFBC-D2C5-435C-A90D-1DA0ADA0EE49}" type="parTrans" cxnId="{1C5F7CCE-0814-4DD6-BD57-F357C35730FB}">
      <dgm:prSet/>
      <dgm:spPr/>
      <dgm:t>
        <a:bodyPr/>
        <a:lstStyle/>
        <a:p>
          <a:endParaRPr lang="en-US"/>
        </a:p>
      </dgm:t>
    </dgm:pt>
    <dgm:pt modelId="{01F41BA6-9715-4EE3-811B-5DDAB4B58535}" type="sibTrans" cxnId="{1C5F7CCE-0814-4DD6-BD57-F357C35730FB}">
      <dgm:prSet/>
      <dgm:spPr/>
      <dgm:t>
        <a:bodyPr/>
        <a:lstStyle/>
        <a:p>
          <a:endParaRPr lang="en-US"/>
        </a:p>
      </dgm:t>
    </dgm:pt>
    <dgm:pt modelId="{1317C0F3-928E-4520-85D9-5DC279A8F78C}">
      <dgm:prSet/>
      <dgm:spPr/>
      <dgm:t>
        <a:bodyPr/>
        <a:lstStyle/>
        <a:p>
          <a:r>
            <a:rPr lang="en-GB"/>
            <a:t>Threat's: resistence to learning new trends and not updating. Poor marketing management.</a:t>
          </a:r>
          <a:endParaRPr lang="en-US"/>
        </a:p>
      </dgm:t>
    </dgm:pt>
    <dgm:pt modelId="{6DD05A16-FD36-459B-8FD2-6A1C32558F6C}" type="parTrans" cxnId="{18B9E35D-7E8F-4BC0-A3F1-86252E47DCB4}">
      <dgm:prSet/>
      <dgm:spPr/>
      <dgm:t>
        <a:bodyPr/>
        <a:lstStyle/>
        <a:p>
          <a:endParaRPr lang="en-US"/>
        </a:p>
      </dgm:t>
    </dgm:pt>
    <dgm:pt modelId="{862DB78E-4B8F-4ED5-B2A0-4B74620A07CF}" type="sibTrans" cxnId="{18B9E35D-7E8F-4BC0-A3F1-86252E47DCB4}">
      <dgm:prSet/>
      <dgm:spPr/>
      <dgm:t>
        <a:bodyPr/>
        <a:lstStyle/>
        <a:p>
          <a:endParaRPr lang="en-US"/>
        </a:p>
      </dgm:t>
    </dgm:pt>
    <dgm:pt modelId="{12BE62A1-E327-4643-A3FA-5A86F8CBC419}" type="pres">
      <dgm:prSet presAssocID="{85C0B657-FFBF-46B7-9486-F149DC6B7D63}" presName="linear" presStyleCnt="0">
        <dgm:presLayoutVars>
          <dgm:animLvl val="lvl"/>
          <dgm:resizeHandles val="exact"/>
        </dgm:presLayoutVars>
      </dgm:prSet>
      <dgm:spPr/>
    </dgm:pt>
    <dgm:pt modelId="{5546148B-03D4-4D9F-8317-4C470E95064D}" type="pres">
      <dgm:prSet presAssocID="{F83DA445-C67D-4148-9ED4-DBEF2C9C75B2}" presName="parentText" presStyleLbl="node1" presStyleIdx="0" presStyleCnt="4">
        <dgm:presLayoutVars>
          <dgm:chMax val="0"/>
          <dgm:bulletEnabled val="1"/>
        </dgm:presLayoutVars>
      </dgm:prSet>
      <dgm:spPr/>
    </dgm:pt>
    <dgm:pt modelId="{E864DD86-D3B8-4579-B3DC-6615DC0F3C2D}" type="pres">
      <dgm:prSet presAssocID="{E5500A24-AA33-4759-BDFE-B1B2B4ADE276}" presName="spacer" presStyleCnt="0"/>
      <dgm:spPr/>
    </dgm:pt>
    <dgm:pt modelId="{F8AC8F3D-BFB9-4EB4-A537-96A3DE1E36AD}" type="pres">
      <dgm:prSet presAssocID="{6D8106C7-AC13-45AB-992E-9D0955147668}" presName="parentText" presStyleLbl="node1" presStyleIdx="1" presStyleCnt="4">
        <dgm:presLayoutVars>
          <dgm:chMax val="0"/>
          <dgm:bulletEnabled val="1"/>
        </dgm:presLayoutVars>
      </dgm:prSet>
      <dgm:spPr/>
    </dgm:pt>
    <dgm:pt modelId="{E83F3CA7-A457-4D35-8B94-BADB1B7C52B4}" type="pres">
      <dgm:prSet presAssocID="{18921382-666D-410D-9F02-57C91D5D58E3}" presName="spacer" presStyleCnt="0"/>
      <dgm:spPr/>
    </dgm:pt>
    <dgm:pt modelId="{3746F533-7DE7-4C37-8553-E160BF8D591B}" type="pres">
      <dgm:prSet presAssocID="{138FEC5C-1E23-4C10-B39A-9358AE833B24}" presName="parentText" presStyleLbl="node1" presStyleIdx="2" presStyleCnt="4">
        <dgm:presLayoutVars>
          <dgm:chMax val="0"/>
          <dgm:bulletEnabled val="1"/>
        </dgm:presLayoutVars>
      </dgm:prSet>
      <dgm:spPr/>
    </dgm:pt>
    <dgm:pt modelId="{416DE17E-D36C-4622-8459-3480A41B6226}" type="pres">
      <dgm:prSet presAssocID="{01F41BA6-9715-4EE3-811B-5DDAB4B58535}" presName="spacer" presStyleCnt="0"/>
      <dgm:spPr/>
    </dgm:pt>
    <dgm:pt modelId="{BFDBBC82-A98C-4DAE-9EAC-C9A9705F0D7E}" type="pres">
      <dgm:prSet presAssocID="{1317C0F3-928E-4520-85D9-5DC279A8F78C}" presName="parentText" presStyleLbl="node1" presStyleIdx="3" presStyleCnt="4">
        <dgm:presLayoutVars>
          <dgm:chMax val="0"/>
          <dgm:bulletEnabled val="1"/>
        </dgm:presLayoutVars>
      </dgm:prSet>
      <dgm:spPr/>
    </dgm:pt>
  </dgm:ptLst>
  <dgm:cxnLst>
    <dgm:cxn modelId="{9119B502-C1B2-4457-8AB1-88441476173D}" type="presOf" srcId="{138FEC5C-1E23-4C10-B39A-9358AE833B24}" destId="{3746F533-7DE7-4C37-8553-E160BF8D591B}" srcOrd="0" destOrd="0" presId="urn:microsoft.com/office/officeart/2005/8/layout/vList2"/>
    <dgm:cxn modelId="{18B9E35D-7E8F-4BC0-A3F1-86252E47DCB4}" srcId="{85C0B657-FFBF-46B7-9486-F149DC6B7D63}" destId="{1317C0F3-928E-4520-85D9-5DC279A8F78C}" srcOrd="3" destOrd="0" parTransId="{6DD05A16-FD36-459B-8FD2-6A1C32558F6C}" sibTransId="{862DB78E-4B8F-4ED5-B2A0-4B74620A07CF}"/>
    <dgm:cxn modelId="{11BB5845-8F74-4D76-B899-6BF59B06D4C3}" type="presOf" srcId="{6D8106C7-AC13-45AB-992E-9D0955147668}" destId="{F8AC8F3D-BFB9-4EB4-A537-96A3DE1E36AD}" srcOrd="0" destOrd="0" presId="urn:microsoft.com/office/officeart/2005/8/layout/vList2"/>
    <dgm:cxn modelId="{449D7956-6537-4254-A53B-95BE1E88326D}" type="presOf" srcId="{1317C0F3-928E-4520-85D9-5DC279A8F78C}" destId="{BFDBBC82-A98C-4DAE-9EAC-C9A9705F0D7E}" srcOrd="0" destOrd="0" presId="urn:microsoft.com/office/officeart/2005/8/layout/vList2"/>
    <dgm:cxn modelId="{94CF597E-4306-4088-BE4B-6504D156602D}" srcId="{85C0B657-FFBF-46B7-9486-F149DC6B7D63}" destId="{F83DA445-C67D-4148-9ED4-DBEF2C9C75B2}" srcOrd="0" destOrd="0" parTransId="{A0F6522A-8F89-4AB7-ADE5-8D39C8FC4321}" sibTransId="{E5500A24-AA33-4759-BDFE-B1B2B4ADE276}"/>
    <dgm:cxn modelId="{1C5F7CCE-0814-4DD6-BD57-F357C35730FB}" srcId="{85C0B657-FFBF-46B7-9486-F149DC6B7D63}" destId="{138FEC5C-1E23-4C10-B39A-9358AE833B24}" srcOrd="2" destOrd="0" parTransId="{7F3AAFBC-D2C5-435C-A90D-1DA0ADA0EE49}" sibTransId="{01F41BA6-9715-4EE3-811B-5DDAB4B58535}"/>
    <dgm:cxn modelId="{5A30DFE6-C9EA-44A6-8365-1FB448FB3752}" srcId="{85C0B657-FFBF-46B7-9486-F149DC6B7D63}" destId="{6D8106C7-AC13-45AB-992E-9D0955147668}" srcOrd="1" destOrd="0" parTransId="{423B4FD9-47C6-4A2B-A600-DB2FCE4272D2}" sibTransId="{18921382-666D-410D-9F02-57C91D5D58E3}"/>
    <dgm:cxn modelId="{5B6AA8EC-DDBA-4671-8B96-4944219A2C48}" type="presOf" srcId="{F83DA445-C67D-4148-9ED4-DBEF2C9C75B2}" destId="{5546148B-03D4-4D9F-8317-4C470E95064D}" srcOrd="0" destOrd="0" presId="urn:microsoft.com/office/officeart/2005/8/layout/vList2"/>
    <dgm:cxn modelId="{F29233F6-7EA5-43E1-9BE7-D526A80A6F8F}" type="presOf" srcId="{85C0B657-FFBF-46B7-9486-F149DC6B7D63}" destId="{12BE62A1-E327-4643-A3FA-5A86F8CBC419}" srcOrd="0" destOrd="0" presId="urn:microsoft.com/office/officeart/2005/8/layout/vList2"/>
    <dgm:cxn modelId="{6B186CCF-B289-4317-BE8A-65BB47DBCCC5}" type="presParOf" srcId="{12BE62A1-E327-4643-A3FA-5A86F8CBC419}" destId="{5546148B-03D4-4D9F-8317-4C470E95064D}" srcOrd="0" destOrd="0" presId="urn:microsoft.com/office/officeart/2005/8/layout/vList2"/>
    <dgm:cxn modelId="{161ACA28-9D72-4058-A498-377B18267044}" type="presParOf" srcId="{12BE62A1-E327-4643-A3FA-5A86F8CBC419}" destId="{E864DD86-D3B8-4579-B3DC-6615DC0F3C2D}" srcOrd="1" destOrd="0" presId="urn:microsoft.com/office/officeart/2005/8/layout/vList2"/>
    <dgm:cxn modelId="{3CF28D3A-3D70-4DE4-BB12-1E6A016BCE68}" type="presParOf" srcId="{12BE62A1-E327-4643-A3FA-5A86F8CBC419}" destId="{F8AC8F3D-BFB9-4EB4-A537-96A3DE1E36AD}" srcOrd="2" destOrd="0" presId="urn:microsoft.com/office/officeart/2005/8/layout/vList2"/>
    <dgm:cxn modelId="{C6B0FB15-4A56-4812-9806-3EE5EF52A558}" type="presParOf" srcId="{12BE62A1-E327-4643-A3FA-5A86F8CBC419}" destId="{E83F3CA7-A457-4D35-8B94-BADB1B7C52B4}" srcOrd="3" destOrd="0" presId="urn:microsoft.com/office/officeart/2005/8/layout/vList2"/>
    <dgm:cxn modelId="{5B56725D-22BE-4015-8EF1-B08FA4D1C29C}" type="presParOf" srcId="{12BE62A1-E327-4643-A3FA-5A86F8CBC419}" destId="{3746F533-7DE7-4C37-8553-E160BF8D591B}" srcOrd="4" destOrd="0" presId="urn:microsoft.com/office/officeart/2005/8/layout/vList2"/>
    <dgm:cxn modelId="{E265A5E6-F3E0-4E31-BE2E-A453157EE443}" type="presParOf" srcId="{12BE62A1-E327-4643-A3FA-5A86F8CBC419}" destId="{416DE17E-D36C-4622-8459-3480A41B6226}" srcOrd="5" destOrd="0" presId="urn:microsoft.com/office/officeart/2005/8/layout/vList2"/>
    <dgm:cxn modelId="{590EC01C-A187-4176-BC39-3CF00AC439B1}" type="presParOf" srcId="{12BE62A1-E327-4643-A3FA-5A86F8CBC419}" destId="{BFDBBC82-A98C-4DAE-9EAC-C9A9705F0D7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1C278D-0B30-4FF4-85E6-281E0C33FBE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DEEED3-65EA-4E7D-BE8E-B573B989F4A2}">
      <dgm:prSet/>
      <dgm:spPr/>
      <dgm:t>
        <a:bodyPr/>
        <a:lstStyle/>
        <a:p>
          <a:r>
            <a:rPr lang="en-GB"/>
            <a:t>Would give employees a sense of belonging </a:t>
          </a:r>
          <a:endParaRPr lang="en-US"/>
        </a:p>
      </dgm:t>
    </dgm:pt>
    <dgm:pt modelId="{784729BD-E8D8-4D27-9D5F-EAEB9DD52E67}" type="parTrans" cxnId="{8195C4AF-BD9F-4886-BA7E-C44EB49B98E0}">
      <dgm:prSet/>
      <dgm:spPr/>
      <dgm:t>
        <a:bodyPr/>
        <a:lstStyle/>
        <a:p>
          <a:endParaRPr lang="en-US"/>
        </a:p>
      </dgm:t>
    </dgm:pt>
    <dgm:pt modelId="{288D6C04-A57C-4BE3-9263-A03B5F3892AD}" type="sibTrans" cxnId="{8195C4AF-BD9F-4886-BA7E-C44EB49B98E0}">
      <dgm:prSet/>
      <dgm:spPr/>
      <dgm:t>
        <a:bodyPr/>
        <a:lstStyle/>
        <a:p>
          <a:endParaRPr lang="en-US"/>
        </a:p>
      </dgm:t>
    </dgm:pt>
    <dgm:pt modelId="{A172289A-AD45-4466-8536-4CFDCBE73200}">
      <dgm:prSet/>
      <dgm:spPr/>
      <dgm:t>
        <a:bodyPr/>
        <a:lstStyle/>
        <a:p>
          <a:r>
            <a:rPr lang="en-GB"/>
            <a:t>Retention of employees </a:t>
          </a:r>
          <a:endParaRPr lang="en-US"/>
        </a:p>
      </dgm:t>
    </dgm:pt>
    <dgm:pt modelId="{8C22C6BD-995F-462D-8D5D-DC3BC8DE19BD}" type="parTrans" cxnId="{B3093E26-B05B-465E-9613-8A950010D306}">
      <dgm:prSet/>
      <dgm:spPr/>
      <dgm:t>
        <a:bodyPr/>
        <a:lstStyle/>
        <a:p>
          <a:endParaRPr lang="en-US"/>
        </a:p>
      </dgm:t>
    </dgm:pt>
    <dgm:pt modelId="{1C1E44D2-4C20-4972-A660-FEF3CB18CA25}" type="sibTrans" cxnId="{B3093E26-B05B-465E-9613-8A950010D306}">
      <dgm:prSet/>
      <dgm:spPr/>
      <dgm:t>
        <a:bodyPr/>
        <a:lstStyle/>
        <a:p>
          <a:endParaRPr lang="en-US"/>
        </a:p>
      </dgm:t>
    </dgm:pt>
    <dgm:pt modelId="{D3D8D970-37C6-4D3E-8B08-0839A80EA5F6}">
      <dgm:prSet/>
      <dgm:spPr/>
      <dgm:t>
        <a:bodyPr/>
        <a:lstStyle/>
        <a:p>
          <a:r>
            <a:rPr lang="en-GB"/>
            <a:t>Create an inclusive workplace </a:t>
          </a:r>
          <a:endParaRPr lang="en-US"/>
        </a:p>
      </dgm:t>
    </dgm:pt>
    <dgm:pt modelId="{D2BBB479-445D-4B6C-982B-7DD9D5D06EFB}" type="parTrans" cxnId="{C8F7A17C-BD94-426A-A402-DB1C526B5E2B}">
      <dgm:prSet/>
      <dgm:spPr/>
      <dgm:t>
        <a:bodyPr/>
        <a:lstStyle/>
        <a:p>
          <a:endParaRPr lang="en-US"/>
        </a:p>
      </dgm:t>
    </dgm:pt>
    <dgm:pt modelId="{A0FEE7BF-2624-4B4C-9498-90E12196A391}" type="sibTrans" cxnId="{C8F7A17C-BD94-426A-A402-DB1C526B5E2B}">
      <dgm:prSet/>
      <dgm:spPr/>
      <dgm:t>
        <a:bodyPr/>
        <a:lstStyle/>
        <a:p>
          <a:endParaRPr lang="en-US"/>
        </a:p>
      </dgm:t>
    </dgm:pt>
    <dgm:pt modelId="{20E362F8-74DD-4941-A300-14D0EEAA5ACF}">
      <dgm:prSet/>
      <dgm:spPr/>
      <dgm:t>
        <a:bodyPr/>
        <a:lstStyle/>
        <a:p>
          <a:r>
            <a:rPr lang="en-GB"/>
            <a:t>Communication between the organisation and employees </a:t>
          </a:r>
          <a:endParaRPr lang="en-US"/>
        </a:p>
      </dgm:t>
    </dgm:pt>
    <dgm:pt modelId="{2394948B-8D2B-4281-9011-700D81BC4914}" type="parTrans" cxnId="{4F522656-8DA6-4E36-85A7-B4E79254B053}">
      <dgm:prSet/>
      <dgm:spPr/>
      <dgm:t>
        <a:bodyPr/>
        <a:lstStyle/>
        <a:p>
          <a:endParaRPr lang="en-US"/>
        </a:p>
      </dgm:t>
    </dgm:pt>
    <dgm:pt modelId="{5B097B03-2C98-4921-98FC-35BAF8F713C5}" type="sibTrans" cxnId="{4F522656-8DA6-4E36-85A7-B4E79254B053}">
      <dgm:prSet/>
      <dgm:spPr/>
      <dgm:t>
        <a:bodyPr/>
        <a:lstStyle/>
        <a:p>
          <a:endParaRPr lang="en-US"/>
        </a:p>
      </dgm:t>
    </dgm:pt>
    <dgm:pt modelId="{73D14B6E-6C68-4BC9-B3BD-016D78198A6A}" type="pres">
      <dgm:prSet presAssocID="{4F1C278D-0B30-4FF4-85E6-281E0C33FBE3}" presName="root" presStyleCnt="0">
        <dgm:presLayoutVars>
          <dgm:dir/>
          <dgm:resizeHandles val="exact"/>
        </dgm:presLayoutVars>
      </dgm:prSet>
      <dgm:spPr/>
    </dgm:pt>
    <dgm:pt modelId="{37EE5E2E-DE43-4181-99A5-017E4868D47C}" type="pres">
      <dgm:prSet presAssocID="{A8DEEED3-65EA-4E7D-BE8E-B573B989F4A2}" presName="compNode" presStyleCnt="0"/>
      <dgm:spPr/>
    </dgm:pt>
    <dgm:pt modelId="{679576D2-9B10-40ED-AFF0-82A7DFF247E4}" type="pres">
      <dgm:prSet presAssocID="{A8DEEED3-65EA-4E7D-BE8E-B573B989F4A2}" presName="bgRect" presStyleLbl="bgShp" presStyleIdx="0" presStyleCnt="4"/>
      <dgm:spPr/>
    </dgm:pt>
    <dgm:pt modelId="{7EF7EC34-FEE6-4B7C-91C1-F0ACB3D049FA}" type="pres">
      <dgm:prSet presAssocID="{A8DEEED3-65EA-4E7D-BE8E-B573B989F4A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50AFA2E3-AE57-4DA4-A8C4-6AEF399AEB31}" type="pres">
      <dgm:prSet presAssocID="{A8DEEED3-65EA-4E7D-BE8E-B573B989F4A2}" presName="spaceRect" presStyleCnt="0"/>
      <dgm:spPr/>
    </dgm:pt>
    <dgm:pt modelId="{281ADC0D-6ECA-4AD1-9C68-7E7E72B5E1BF}" type="pres">
      <dgm:prSet presAssocID="{A8DEEED3-65EA-4E7D-BE8E-B573B989F4A2}" presName="parTx" presStyleLbl="revTx" presStyleIdx="0" presStyleCnt="4">
        <dgm:presLayoutVars>
          <dgm:chMax val="0"/>
          <dgm:chPref val="0"/>
        </dgm:presLayoutVars>
      </dgm:prSet>
      <dgm:spPr/>
    </dgm:pt>
    <dgm:pt modelId="{9CDB87C8-E317-486C-8176-B8A1E16FB11C}" type="pres">
      <dgm:prSet presAssocID="{288D6C04-A57C-4BE3-9263-A03B5F3892AD}" presName="sibTrans" presStyleCnt="0"/>
      <dgm:spPr/>
    </dgm:pt>
    <dgm:pt modelId="{6B82F3EE-1DBF-467D-A7E3-33A1D1A62884}" type="pres">
      <dgm:prSet presAssocID="{A172289A-AD45-4466-8536-4CFDCBE73200}" presName="compNode" presStyleCnt="0"/>
      <dgm:spPr/>
    </dgm:pt>
    <dgm:pt modelId="{D1119A49-19D5-4F73-B315-61388E97846D}" type="pres">
      <dgm:prSet presAssocID="{A172289A-AD45-4466-8536-4CFDCBE73200}" presName="bgRect" presStyleLbl="bgShp" presStyleIdx="1" presStyleCnt="4"/>
      <dgm:spPr/>
    </dgm:pt>
    <dgm:pt modelId="{1B539D16-20C3-4BA3-8476-97C0D931A455}" type="pres">
      <dgm:prSet presAssocID="{A172289A-AD45-4466-8536-4CFDCBE7320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men"/>
        </a:ext>
      </dgm:extLst>
    </dgm:pt>
    <dgm:pt modelId="{DBAADAD5-2058-46B8-9A9D-0D2036BB1080}" type="pres">
      <dgm:prSet presAssocID="{A172289A-AD45-4466-8536-4CFDCBE73200}" presName="spaceRect" presStyleCnt="0"/>
      <dgm:spPr/>
    </dgm:pt>
    <dgm:pt modelId="{25BAEF7F-6C15-4439-ABB5-03C866B6DBD9}" type="pres">
      <dgm:prSet presAssocID="{A172289A-AD45-4466-8536-4CFDCBE73200}" presName="parTx" presStyleLbl="revTx" presStyleIdx="1" presStyleCnt="4">
        <dgm:presLayoutVars>
          <dgm:chMax val="0"/>
          <dgm:chPref val="0"/>
        </dgm:presLayoutVars>
      </dgm:prSet>
      <dgm:spPr/>
    </dgm:pt>
    <dgm:pt modelId="{5F89CB4A-DE2C-4BED-A910-016E7E38EFDD}" type="pres">
      <dgm:prSet presAssocID="{1C1E44D2-4C20-4972-A660-FEF3CB18CA25}" presName="sibTrans" presStyleCnt="0"/>
      <dgm:spPr/>
    </dgm:pt>
    <dgm:pt modelId="{07415E09-AB97-4B77-AC09-1A47D9A6537E}" type="pres">
      <dgm:prSet presAssocID="{D3D8D970-37C6-4D3E-8B08-0839A80EA5F6}" presName="compNode" presStyleCnt="0"/>
      <dgm:spPr/>
    </dgm:pt>
    <dgm:pt modelId="{42069B7D-50ED-48E8-8FF5-3B666DB07E61}" type="pres">
      <dgm:prSet presAssocID="{D3D8D970-37C6-4D3E-8B08-0839A80EA5F6}" presName="bgRect" presStyleLbl="bgShp" presStyleIdx="2" presStyleCnt="4"/>
      <dgm:spPr/>
    </dgm:pt>
    <dgm:pt modelId="{55EE0C86-9948-4384-B417-7B9C201CA55D}" type="pres">
      <dgm:prSet presAssocID="{D3D8D970-37C6-4D3E-8B08-0839A80EA5F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44B0D8D2-D1D5-4017-8794-CC1F977562B2}" type="pres">
      <dgm:prSet presAssocID="{D3D8D970-37C6-4D3E-8B08-0839A80EA5F6}" presName="spaceRect" presStyleCnt="0"/>
      <dgm:spPr/>
    </dgm:pt>
    <dgm:pt modelId="{BB5948BD-A781-43DF-89E7-9202BC390367}" type="pres">
      <dgm:prSet presAssocID="{D3D8D970-37C6-4D3E-8B08-0839A80EA5F6}" presName="parTx" presStyleLbl="revTx" presStyleIdx="2" presStyleCnt="4">
        <dgm:presLayoutVars>
          <dgm:chMax val="0"/>
          <dgm:chPref val="0"/>
        </dgm:presLayoutVars>
      </dgm:prSet>
      <dgm:spPr/>
    </dgm:pt>
    <dgm:pt modelId="{C70AF56D-5C53-4C5C-AD47-0BBA8EE9BAC6}" type="pres">
      <dgm:prSet presAssocID="{A0FEE7BF-2624-4B4C-9498-90E12196A391}" presName="sibTrans" presStyleCnt="0"/>
      <dgm:spPr/>
    </dgm:pt>
    <dgm:pt modelId="{A07A39BE-A833-4912-B4FC-977E624D8623}" type="pres">
      <dgm:prSet presAssocID="{20E362F8-74DD-4941-A300-14D0EEAA5ACF}" presName="compNode" presStyleCnt="0"/>
      <dgm:spPr/>
    </dgm:pt>
    <dgm:pt modelId="{32B28EE2-810A-478C-9ED8-99025C6B9423}" type="pres">
      <dgm:prSet presAssocID="{20E362F8-74DD-4941-A300-14D0EEAA5ACF}" presName="bgRect" presStyleLbl="bgShp" presStyleIdx="3" presStyleCnt="4"/>
      <dgm:spPr/>
    </dgm:pt>
    <dgm:pt modelId="{642E6EEA-5972-450F-BC1C-FB060B255208}" type="pres">
      <dgm:prSet presAssocID="{20E362F8-74DD-4941-A300-14D0EEAA5AC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E9239252-5CDA-4F40-A6EC-94F8C9252886}" type="pres">
      <dgm:prSet presAssocID="{20E362F8-74DD-4941-A300-14D0EEAA5ACF}" presName="spaceRect" presStyleCnt="0"/>
      <dgm:spPr/>
    </dgm:pt>
    <dgm:pt modelId="{71FAB201-7671-49CA-89EA-B97A5A4A21C9}" type="pres">
      <dgm:prSet presAssocID="{20E362F8-74DD-4941-A300-14D0EEAA5ACF}" presName="parTx" presStyleLbl="revTx" presStyleIdx="3" presStyleCnt="4">
        <dgm:presLayoutVars>
          <dgm:chMax val="0"/>
          <dgm:chPref val="0"/>
        </dgm:presLayoutVars>
      </dgm:prSet>
      <dgm:spPr/>
    </dgm:pt>
  </dgm:ptLst>
  <dgm:cxnLst>
    <dgm:cxn modelId="{0853C501-E356-44E1-9518-E1FCEB20885A}" type="presOf" srcId="{20E362F8-74DD-4941-A300-14D0EEAA5ACF}" destId="{71FAB201-7671-49CA-89EA-B97A5A4A21C9}" srcOrd="0" destOrd="0" presId="urn:microsoft.com/office/officeart/2018/2/layout/IconVerticalSolidList"/>
    <dgm:cxn modelId="{00E77B1F-8BD9-4BEB-A66A-502F9EA98031}" type="presOf" srcId="{A8DEEED3-65EA-4E7D-BE8E-B573B989F4A2}" destId="{281ADC0D-6ECA-4AD1-9C68-7E7E72B5E1BF}" srcOrd="0" destOrd="0" presId="urn:microsoft.com/office/officeart/2018/2/layout/IconVerticalSolidList"/>
    <dgm:cxn modelId="{B3093E26-B05B-465E-9613-8A950010D306}" srcId="{4F1C278D-0B30-4FF4-85E6-281E0C33FBE3}" destId="{A172289A-AD45-4466-8536-4CFDCBE73200}" srcOrd="1" destOrd="0" parTransId="{8C22C6BD-995F-462D-8D5D-DC3BC8DE19BD}" sibTransId="{1C1E44D2-4C20-4972-A660-FEF3CB18CA25}"/>
    <dgm:cxn modelId="{9625283A-44B1-41B6-B309-92E395C1A791}" type="presOf" srcId="{4F1C278D-0B30-4FF4-85E6-281E0C33FBE3}" destId="{73D14B6E-6C68-4BC9-B3BD-016D78198A6A}" srcOrd="0" destOrd="0" presId="urn:microsoft.com/office/officeart/2018/2/layout/IconVerticalSolidList"/>
    <dgm:cxn modelId="{4F522656-8DA6-4E36-85A7-B4E79254B053}" srcId="{4F1C278D-0B30-4FF4-85E6-281E0C33FBE3}" destId="{20E362F8-74DD-4941-A300-14D0EEAA5ACF}" srcOrd="3" destOrd="0" parTransId="{2394948B-8D2B-4281-9011-700D81BC4914}" sibTransId="{5B097B03-2C98-4921-98FC-35BAF8F713C5}"/>
    <dgm:cxn modelId="{C8F7A17C-BD94-426A-A402-DB1C526B5E2B}" srcId="{4F1C278D-0B30-4FF4-85E6-281E0C33FBE3}" destId="{D3D8D970-37C6-4D3E-8B08-0839A80EA5F6}" srcOrd="2" destOrd="0" parTransId="{D2BBB479-445D-4B6C-982B-7DD9D5D06EFB}" sibTransId="{A0FEE7BF-2624-4B4C-9498-90E12196A391}"/>
    <dgm:cxn modelId="{C36A4AA0-A563-4C39-B0B6-A0382065DDB0}" type="presOf" srcId="{D3D8D970-37C6-4D3E-8B08-0839A80EA5F6}" destId="{BB5948BD-A781-43DF-89E7-9202BC390367}" srcOrd="0" destOrd="0" presId="urn:microsoft.com/office/officeart/2018/2/layout/IconVerticalSolidList"/>
    <dgm:cxn modelId="{8195C4AF-BD9F-4886-BA7E-C44EB49B98E0}" srcId="{4F1C278D-0B30-4FF4-85E6-281E0C33FBE3}" destId="{A8DEEED3-65EA-4E7D-BE8E-B573B989F4A2}" srcOrd="0" destOrd="0" parTransId="{784729BD-E8D8-4D27-9D5F-EAEB9DD52E67}" sibTransId="{288D6C04-A57C-4BE3-9263-A03B5F3892AD}"/>
    <dgm:cxn modelId="{29BC36D5-3A04-4891-A994-14C343D64315}" type="presOf" srcId="{A172289A-AD45-4466-8536-4CFDCBE73200}" destId="{25BAEF7F-6C15-4439-ABB5-03C866B6DBD9}" srcOrd="0" destOrd="0" presId="urn:microsoft.com/office/officeart/2018/2/layout/IconVerticalSolidList"/>
    <dgm:cxn modelId="{2185C316-4F7A-4D06-94D3-9B4901375DE8}" type="presParOf" srcId="{73D14B6E-6C68-4BC9-B3BD-016D78198A6A}" destId="{37EE5E2E-DE43-4181-99A5-017E4868D47C}" srcOrd="0" destOrd="0" presId="urn:microsoft.com/office/officeart/2018/2/layout/IconVerticalSolidList"/>
    <dgm:cxn modelId="{D11B61C8-1AC6-4666-9878-F006858A8F78}" type="presParOf" srcId="{37EE5E2E-DE43-4181-99A5-017E4868D47C}" destId="{679576D2-9B10-40ED-AFF0-82A7DFF247E4}" srcOrd="0" destOrd="0" presId="urn:microsoft.com/office/officeart/2018/2/layout/IconVerticalSolidList"/>
    <dgm:cxn modelId="{F32B3AE7-C97F-4AFC-94D8-7FA0230C11AD}" type="presParOf" srcId="{37EE5E2E-DE43-4181-99A5-017E4868D47C}" destId="{7EF7EC34-FEE6-4B7C-91C1-F0ACB3D049FA}" srcOrd="1" destOrd="0" presId="urn:microsoft.com/office/officeart/2018/2/layout/IconVerticalSolidList"/>
    <dgm:cxn modelId="{72B829E7-668D-4372-9066-BA69D4A6691E}" type="presParOf" srcId="{37EE5E2E-DE43-4181-99A5-017E4868D47C}" destId="{50AFA2E3-AE57-4DA4-A8C4-6AEF399AEB31}" srcOrd="2" destOrd="0" presId="urn:microsoft.com/office/officeart/2018/2/layout/IconVerticalSolidList"/>
    <dgm:cxn modelId="{88E42BC1-6546-4AB3-9224-0BB75F46A050}" type="presParOf" srcId="{37EE5E2E-DE43-4181-99A5-017E4868D47C}" destId="{281ADC0D-6ECA-4AD1-9C68-7E7E72B5E1BF}" srcOrd="3" destOrd="0" presId="urn:microsoft.com/office/officeart/2018/2/layout/IconVerticalSolidList"/>
    <dgm:cxn modelId="{ED505401-5028-4FEF-8283-8684E4439348}" type="presParOf" srcId="{73D14B6E-6C68-4BC9-B3BD-016D78198A6A}" destId="{9CDB87C8-E317-486C-8176-B8A1E16FB11C}" srcOrd="1" destOrd="0" presId="urn:microsoft.com/office/officeart/2018/2/layout/IconVerticalSolidList"/>
    <dgm:cxn modelId="{7A9C6FEF-3E99-471F-B9AC-13FC6C9EDB4C}" type="presParOf" srcId="{73D14B6E-6C68-4BC9-B3BD-016D78198A6A}" destId="{6B82F3EE-1DBF-467D-A7E3-33A1D1A62884}" srcOrd="2" destOrd="0" presId="urn:microsoft.com/office/officeart/2018/2/layout/IconVerticalSolidList"/>
    <dgm:cxn modelId="{58E2D833-5D25-4C9A-BEE0-D39EC0BDD3D9}" type="presParOf" srcId="{6B82F3EE-1DBF-467D-A7E3-33A1D1A62884}" destId="{D1119A49-19D5-4F73-B315-61388E97846D}" srcOrd="0" destOrd="0" presId="urn:microsoft.com/office/officeart/2018/2/layout/IconVerticalSolidList"/>
    <dgm:cxn modelId="{FEBDF5BC-0C6B-44B3-9711-CAFCBA55676D}" type="presParOf" srcId="{6B82F3EE-1DBF-467D-A7E3-33A1D1A62884}" destId="{1B539D16-20C3-4BA3-8476-97C0D931A455}" srcOrd="1" destOrd="0" presId="urn:microsoft.com/office/officeart/2018/2/layout/IconVerticalSolidList"/>
    <dgm:cxn modelId="{A77D0BFB-C923-4E27-8FDC-1FD74C7D43CE}" type="presParOf" srcId="{6B82F3EE-1DBF-467D-A7E3-33A1D1A62884}" destId="{DBAADAD5-2058-46B8-9A9D-0D2036BB1080}" srcOrd="2" destOrd="0" presId="urn:microsoft.com/office/officeart/2018/2/layout/IconVerticalSolidList"/>
    <dgm:cxn modelId="{9C254768-47B1-476F-B2B0-B4A30C90701A}" type="presParOf" srcId="{6B82F3EE-1DBF-467D-A7E3-33A1D1A62884}" destId="{25BAEF7F-6C15-4439-ABB5-03C866B6DBD9}" srcOrd="3" destOrd="0" presId="urn:microsoft.com/office/officeart/2018/2/layout/IconVerticalSolidList"/>
    <dgm:cxn modelId="{CA3B9CDE-166F-4925-BFFE-E5DFFB2B7FC0}" type="presParOf" srcId="{73D14B6E-6C68-4BC9-B3BD-016D78198A6A}" destId="{5F89CB4A-DE2C-4BED-A910-016E7E38EFDD}" srcOrd="3" destOrd="0" presId="urn:microsoft.com/office/officeart/2018/2/layout/IconVerticalSolidList"/>
    <dgm:cxn modelId="{D2534B92-E604-4411-8645-CE357CA998E4}" type="presParOf" srcId="{73D14B6E-6C68-4BC9-B3BD-016D78198A6A}" destId="{07415E09-AB97-4B77-AC09-1A47D9A6537E}" srcOrd="4" destOrd="0" presId="urn:microsoft.com/office/officeart/2018/2/layout/IconVerticalSolidList"/>
    <dgm:cxn modelId="{07F76F81-E8F8-4325-9F86-4CF30A575F80}" type="presParOf" srcId="{07415E09-AB97-4B77-AC09-1A47D9A6537E}" destId="{42069B7D-50ED-48E8-8FF5-3B666DB07E61}" srcOrd="0" destOrd="0" presId="urn:microsoft.com/office/officeart/2018/2/layout/IconVerticalSolidList"/>
    <dgm:cxn modelId="{208D428B-AF50-4B13-A9F3-B7BF49E578EB}" type="presParOf" srcId="{07415E09-AB97-4B77-AC09-1A47D9A6537E}" destId="{55EE0C86-9948-4384-B417-7B9C201CA55D}" srcOrd="1" destOrd="0" presId="urn:microsoft.com/office/officeart/2018/2/layout/IconVerticalSolidList"/>
    <dgm:cxn modelId="{C441492E-86A9-4248-A3E1-2CF8CBEC779D}" type="presParOf" srcId="{07415E09-AB97-4B77-AC09-1A47D9A6537E}" destId="{44B0D8D2-D1D5-4017-8794-CC1F977562B2}" srcOrd="2" destOrd="0" presId="urn:microsoft.com/office/officeart/2018/2/layout/IconVerticalSolidList"/>
    <dgm:cxn modelId="{A9F8799B-4153-4FD8-A20C-0CEE67A28320}" type="presParOf" srcId="{07415E09-AB97-4B77-AC09-1A47D9A6537E}" destId="{BB5948BD-A781-43DF-89E7-9202BC390367}" srcOrd="3" destOrd="0" presId="urn:microsoft.com/office/officeart/2018/2/layout/IconVerticalSolidList"/>
    <dgm:cxn modelId="{ABACE817-E586-4ED5-9613-BB35ED194D8F}" type="presParOf" srcId="{73D14B6E-6C68-4BC9-B3BD-016D78198A6A}" destId="{C70AF56D-5C53-4C5C-AD47-0BBA8EE9BAC6}" srcOrd="5" destOrd="0" presId="urn:microsoft.com/office/officeart/2018/2/layout/IconVerticalSolidList"/>
    <dgm:cxn modelId="{AF3E660C-27EF-434B-A5F2-C9E7C692BB61}" type="presParOf" srcId="{73D14B6E-6C68-4BC9-B3BD-016D78198A6A}" destId="{A07A39BE-A833-4912-B4FC-977E624D8623}" srcOrd="6" destOrd="0" presId="urn:microsoft.com/office/officeart/2018/2/layout/IconVerticalSolidList"/>
    <dgm:cxn modelId="{4975E610-030B-4ADE-B7CC-75D734084819}" type="presParOf" srcId="{A07A39BE-A833-4912-B4FC-977E624D8623}" destId="{32B28EE2-810A-478C-9ED8-99025C6B9423}" srcOrd="0" destOrd="0" presId="urn:microsoft.com/office/officeart/2018/2/layout/IconVerticalSolidList"/>
    <dgm:cxn modelId="{E3256A4D-7D8C-4D1C-8299-21CA23BCE326}" type="presParOf" srcId="{A07A39BE-A833-4912-B4FC-977E624D8623}" destId="{642E6EEA-5972-450F-BC1C-FB060B255208}" srcOrd="1" destOrd="0" presId="urn:microsoft.com/office/officeart/2018/2/layout/IconVerticalSolidList"/>
    <dgm:cxn modelId="{9CA93729-DFC9-4214-A5CF-6BF81302C7E3}" type="presParOf" srcId="{A07A39BE-A833-4912-B4FC-977E624D8623}" destId="{E9239252-5CDA-4F40-A6EC-94F8C9252886}" srcOrd="2" destOrd="0" presId="urn:microsoft.com/office/officeart/2018/2/layout/IconVerticalSolidList"/>
    <dgm:cxn modelId="{C2570305-FA7C-475E-B648-EEDAA05EAD21}" type="presParOf" srcId="{A07A39BE-A833-4912-B4FC-977E624D8623}" destId="{71FAB201-7671-49CA-89EA-B97A5A4A21C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36995-BE41-4A8F-BB59-967CFA508FD9}">
      <dsp:nvSpPr>
        <dsp:cNvPr id="0" name=""/>
        <dsp:cNvSpPr/>
      </dsp:nvSpPr>
      <dsp:spPr>
        <a:xfrm>
          <a:off x="0" y="686"/>
          <a:ext cx="7742583" cy="1606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92EE1-0CC4-4804-ACB3-A2C87C9996F3}">
      <dsp:nvSpPr>
        <dsp:cNvPr id="0" name=""/>
        <dsp:cNvSpPr/>
      </dsp:nvSpPr>
      <dsp:spPr>
        <a:xfrm>
          <a:off x="486071" y="362227"/>
          <a:ext cx="883766" cy="8837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C78DE9-EB8D-4DD5-9FED-27E78C5564AE}">
      <dsp:nvSpPr>
        <dsp:cNvPr id="0" name=""/>
        <dsp:cNvSpPr/>
      </dsp:nvSpPr>
      <dsp:spPr>
        <a:xfrm>
          <a:off x="1855909" y="686"/>
          <a:ext cx="5886673" cy="160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058" tIns="170058" rIns="170058" bIns="170058" numCol="1" spcCol="1270" anchor="ctr" anchorCtr="0">
          <a:noAutofit/>
        </a:bodyPr>
        <a:lstStyle/>
        <a:p>
          <a:pPr marL="0" lvl="0" indent="0" algn="l" defTabSz="1111250" rtl="0">
            <a:lnSpc>
              <a:spcPct val="90000"/>
            </a:lnSpc>
            <a:spcBef>
              <a:spcPct val="0"/>
            </a:spcBef>
            <a:spcAft>
              <a:spcPct val="35000"/>
            </a:spcAft>
            <a:buNone/>
          </a:pPr>
          <a:r>
            <a:rPr lang="en-GB" sz="2500" kern="1200"/>
            <a:t> Employees'</a:t>
          </a:r>
          <a:r>
            <a:rPr lang="en-GB" sz="2500" kern="1200">
              <a:latin typeface="Bahnschrift"/>
            </a:rPr>
            <a:t> </a:t>
          </a:r>
          <a:r>
            <a:rPr lang="en-GB" sz="2500" kern="1200"/>
            <a:t> information</a:t>
          </a:r>
          <a:endParaRPr lang="en-US" sz="2500" kern="1200"/>
        </a:p>
      </dsp:txBody>
      <dsp:txXfrm>
        <a:off x="1855909" y="686"/>
        <a:ext cx="5886673" cy="1606847"/>
      </dsp:txXfrm>
    </dsp:sp>
    <dsp:sp modelId="{2EA9A85F-A6F1-447C-9BE4-BAFC5D92534E}">
      <dsp:nvSpPr>
        <dsp:cNvPr id="0" name=""/>
        <dsp:cNvSpPr/>
      </dsp:nvSpPr>
      <dsp:spPr>
        <a:xfrm>
          <a:off x="0" y="2009246"/>
          <a:ext cx="7742583" cy="1606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FD2A39-82ED-4D34-AE0A-0D91CA3D4B0A}">
      <dsp:nvSpPr>
        <dsp:cNvPr id="0" name=""/>
        <dsp:cNvSpPr/>
      </dsp:nvSpPr>
      <dsp:spPr>
        <a:xfrm>
          <a:off x="486071" y="2370787"/>
          <a:ext cx="883766" cy="8837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33F293-B723-426B-9E0F-17403B9279CC}">
      <dsp:nvSpPr>
        <dsp:cNvPr id="0" name=""/>
        <dsp:cNvSpPr/>
      </dsp:nvSpPr>
      <dsp:spPr>
        <a:xfrm>
          <a:off x="1855909" y="2009246"/>
          <a:ext cx="5886673" cy="160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058" tIns="170058" rIns="170058" bIns="170058" numCol="1" spcCol="1270" anchor="ctr" anchorCtr="0">
          <a:noAutofit/>
        </a:bodyPr>
        <a:lstStyle/>
        <a:p>
          <a:pPr marL="0" lvl="0" indent="0" algn="l" defTabSz="1111250">
            <a:lnSpc>
              <a:spcPct val="90000"/>
            </a:lnSpc>
            <a:spcBef>
              <a:spcPct val="0"/>
            </a:spcBef>
            <a:spcAft>
              <a:spcPct val="35000"/>
            </a:spcAft>
            <a:buNone/>
          </a:pPr>
          <a:r>
            <a:rPr lang="en-GB" sz="2500" kern="1200"/>
            <a:t>Policies </a:t>
          </a:r>
          <a:endParaRPr lang="en-US" sz="2500" kern="1200"/>
        </a:p>
      </dsp:txBody>
      <dsp:txXfrm>
        <a:off x="1855909" y="2009246"/>
        <a:ext cx="5886673" cy="1606847"/>
      </dsp:txXfrm>
    </dsp:sp>
    <dsp:sp modelId="{D3B17CDE-EDDC-497A-9B26-2551459A9A3A}">
      <dsp:nvSpPr>
        <dsp:cNvPr id="0" name=""/>
        <dsp:cNvSpPr/>
      </dsp:nvSpPr>
      <dsp:spPr>
        <a:xfrm>
          <a:off x="0" y="4017806"/>
          <a:ext cx="7742583" cy="1606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5DC424-223C-440D-86F8-EACCF3D7FE97}">
      <dsp:nvSpPr>
        <dsp:cNvPr id="0" name=""/>
        <dsp:cNvSpPr/>
      </dsp:nvSpPr>
      <dsp:spPr>
        <a:xfrm>
          <a:off x="486071" y="4379347"/>
          <a:ext cx="883766" cy="8837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0C8387-7541-454E-BE3F-6327FF9EC6FE}">
      <dsp:nvSpPr>
        <dsp:cNvPr id="0" name=""/>
        <dsp:cNvSpPr/>
      </dsp:nvSpPr>
      <dsp:spPr>
        <a:xfrm>
          <a:off x="1855909" y="4017806"/>
          <a:ext cx="5886673" cy="160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058" tIns="170058" rIns="170058" bIns="170058" numCol="1" spcCol="1270" anchor="ctr" anchorCtr="0">
          <a:noAutofit/>
        </a:bodyPr>
        <a:lstStyle/>
        <a:p>
          <a:pPr marL="0" lvl="0" indent="0" algn="l" defTabSz="1111250">
            <a:lnSpc>
              <a:spcPct val="90000"/>
            </a:lnSpc>
            <a:spcBef>
              <a:spcPct val="0"/>
            </a:spcBef>
            <a:spcAft>
              <a:spcPct val="35000"/>
            </a:spcAft>
            <a:buNone/>
          </a:pPr>
          <a:r>
            <a:rPr lang="en-GB" sz="2500" kern="1200"/>
            <a:t>Work progression</a:t>
          </a:r>
          <a:endParaRPr lang="en-US" sz="2500" kern="1200"/>
        </a:p>
      </dsp:txBody>
      <dsp:txXfrm>
        <a:off x="1855909" y="4017806"/>
        <a:ext cx="5886673" cy="16068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6148B-03D4-4D9F-8317-4C470E95064D}">
      <dsp:nvSpPr>
        <dsp:cNvPr id="0" name=""/>
        <dsp:cNvSpPr/>
      </dsp:nvSpPr>
      <dsp:spPr>
        <a:xfrm>
          <a:off x="0" y="30085"/>
          <a:ext cx="5431735" cy="1404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Strength: Open communication lines between the organisation and employees, advocate for employees ultimately allowing to increase employment retention</a:t>
          </a:r>
          <a:endParaRPr lang="en-US" sz="2000" kern="1200"/>
        </a:p>
      </dsp:txBody>
      <dsp:txXfrm>
        <a:off x="68538" y="98623"/>
        <a:ext cx="5294659" cy="1266924"/>
      </dsp:txXfrm>
    </dsp:sp>
    <dsp:sp modelId="{F8AC8F3D-BFB9-4EB4-A537-96A3DE1E36AD}">
      <dsp:nvSpPr>
        <dsp:cNvPr id="0" name=""/>
        <dsp:cNvSpPr/>
      </dsp:nvSpPr>
      <dsp:spPr>
        <a:xfrm>
          <a:off x="0" y="1491686"/>
          <a:ext cx="5431735" cy="1404000"/>
        </a:xfrm>
        <a:prstGeom prst="roundRect">
          <a:avLst/>
        </a:prstGeom>
        <a:solidFill>
          <a:schemeClr val="accent5">
            <a:hueOff val="508445"/>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Weakness: marketing as I prefer working withing the organisatio and digital skills (software and programms that benefit HR tedius tasks. </a:t>
          </a:r>
          <a:endParaRPr lang="en-US" sz="2000" kern="1200"/>
        </a:p>
      </dsp:txBody>
      <dsp:txXfrm>
        <a:off x="68538" y="1560224"/>
        <a:ext cx="5294659" cy="1266924"/>
      </dsp:txXfrm>
    </dsp:sp>
    <dsp:sp modelId="{3746F533-7DE7-4C37-8553-E160BF8D591B}">
      <dsp:nvSpPr>
        <dsp:cNvPr id="0" name=""/>
        <dsp:cNvSpPr/>
      </dsp:nvSpPr>
      <dsp:spPr>
        <a:xfrm>
          <a:off x="0" y="2953286"/>
          <a:ext cx="5431735" cy="1404000"/>
        </a:xfrm>
        <a:prstGeom prst="roundRect">
          <a:avLst/>
        </a:prstGeom>
        <a:solidFill>
          <a:schemeClr val="accent5">
            <a:hueOff val="1016889"/>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Opportunities: work on my IT skills learn more about what new HR software are available  and apply phycology instead of models (my opinion)</a:t>
          </a:r>
          <a:endParaRPr lang="en-US" sz="2000" kern="1200"/>
        </a:p>
      </dsp:txBody>
      <dsp:txXfrm>
        <a:off x="68538" y="3021824"/>
        <a:ext cx="5294659" cy="1266924"/>
      </dsp:txXfrm>
    </dsp:sp>
    <dsp:sp modelId="{BFDBBC82-A98C-4DAE-9EAC-C9A9705F0D7E}">
      <dsp:nvSpPr>
        <dsp:cNvPr id="0" name=""/>
        <dsp:cNvSpPr/>
      </dsp:nvSpPr>
      <dsp:spPr>
        <a:xfrm>
          <a:off x="0" y="4414886"/>
          <a:ext cx="5431735" cy="1404000"/>
        </a:xfrm>
        <a:prstGeom prst="roundRect">
          <a:avLst/>
        </a:prstGeom>
        <a:solidFill>
          <a:schemeClr val="accent5">
            <a:hueOff val="1525334"/>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Threat's: resistence to learning new trends and not updating. Poor marketing management.</a:t>
          </a:r>
          <a:endParaRPr lang="en-US" sz="2000" kern="1200"/>
        </a:p>
      </dsp:txBody>
      <dsp:txXfrm>
        <a:off x="68538" y="4483424"/>
        <a:ext cx="5294659" cy="1266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9576D2-9B10-40ED-AFF0-82A7DFF247E4}">
      <dsp:nvSpPr>
        <dsp:cNvPr id="0" name=""/>
        <dsp:cNvSpPr/>
      </dsp:nvSpPr>
      <dsp:spPr>
        <a:xfrm>
          <a:off x="0" y="2334"/>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F7EC34-FEE6-4B7C-91C1-F0ACB3D049FA}">
      <dsp:nvSpPr>
        <dsp:cNvPr id="0" name=""/>
        <dsp:cNvSpPr/>
      </dsp:nvSpPr>
      <dsp:spPr>
        <a:xfrm>
          <a:off x="357948" y="268577"/>
          <a:ext cx="650814" cy="6508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1ADC0D-6ECA-4AD1-9C68-7E7E72B5E1BF}">
      <dsp:nvSpPr>
        <dsp:cNvPr id="0" name=""/>
        <dsp:cNvSpPr/>
      </dsp:nvSpPr>
      <dsp:spPr>
        <a:xfrm>
          <a:off x="1366710" y="2334"/>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977900">
            <a:lnSpc>
              <a:spcPct val="90000"/>
            </a:lnSpc>
            <a:spcBef>
              <a:spcPct val="0"/>
            </a:spcBef>
            <a:spcAft>
              <a:spcPct val="35000"/>
            </a:spcAft>
            <a:buNone/>
          </a:pPr>
          <a:r>
            <a:rPr lang="en-GB" sz="2200" kern="1200"/>
            <a:t>Would give employees a sense of belonging </a:t>
          </a:r>
          <a:endParaRPr lang="en-US" sz="2200" kern="1200"/>
        </a:p>
      </dsp:txBody>
      <dsp:txXfrm>
        <a:off x="1366710" y="2334"/>
        <a:ext cx="6375872" cy="1183299"/>
      </dsp:txXfrm>
    </dsp:sp>
    <dsp:sp modelId="{D1119A49-19D5-4F73-B315-61388E97846D}">
      <dsp:nvSpPr>
        <dsp:cNvPr id="0" name=""/>
        <dsp:cNvSpPr/>
      </dsp:nvSpPr>
      <dsp:spPr>
        <a:xfrm>
          <a:off x="0" y="1481458"/>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39D16-20C3-4BA3-8476-97C0D931A455}">
      <dsp:nvSpPr>
        <dsp:cNvPr id="0" name=""/>
        <dsp:cNvSpPr/>
      </dsp:nvSpPr>
      <dsp:spPr>
        <a:xfrm>
          <a:off x="357948" y="1747701"/>
          <a:ext cx="650814" cy="6508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BAEF7F-6C15-4439-ABB5-03C866B6DBD9}">
      <dsp:nvSpPr>
        <dsp:cNvPr id="0" name=""/>
        <dsp:cNvSpPr/>
      </dsp:nvSpPr>
      <dsp:spPr>
        <a:xfrm>
          <a:off x="1366710" y="1481458"/>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977900">
            <a:lnSpc>
              <a:spcPct val="90000"/>
            </a:lnSpc>
            <a:spcBef>
              <a:spcPct val="0"/>
            </a:spcBef>
            <a:spcAft>
              <a:spcPct val="35000"/>
            </a:spcAft>
            <a:buNone/>
          </a:pPr>
          <a:r>
            <a:rPr lang="en-GB" sz="2200" kern="1200"/>
            <a:t>Retention of employees </a:t>
          </a:r>
          <a:endParaRPr lang="en-US" sz="2200" kern="1200"/>
        </a:p>
      </dsp:txBody>
      <dsp:txXfrm>
        <a:off x="1366710" y="1481458"/>
        <a:ext cx="6375872" cy="1183299"/>
      </dsp:txXfrm>
    </dsp:sp>
    <dsp:sp modelId="{42069B7D-50ED-48E8-8FF5-3B666DB07E61}">
      <dsp:nvSpPr>
        <dsp:cNvPr id="0" name=""/>
        <dsp:cNvSpPr/>
      </dsp:nvSpPr>
      <dsp:spPr>
        <a:xfrm>
          <a:off x="0" y="2960582"/>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EE0C86-9948-4384-B417-7B9C201CA55D}">
      <dsp:nvSpPr>
        <dsp:cNvPr id="0" name=""/>
        <dsp:cNvSpPr/>
      </dsp:nvSpPr>
      <dsp:spPr>
        <a:xfrm>
          <a:off x="357948" y="3226825"/>
          <a:ext cx="650814" cy="6508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5948BD-A781-43DF-89E7-9202BC390367}">
      <dsp:nvSpPr>
        <dsp:cNvPr id="0" name=""/>
        <dsp:cNvSpPr/>
      </dsp:nvSpPr>
      <dsp:spPr>
        <a:xfrm>
          <a:off x="1366710" y="2960582"/>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977900">
            <a:lnSpc>
              <a:spcPct val="90000"/>
            </a:lnSpc>
            <a:spcBef>
              <a:spcPct val="0"/>
            </a:spcBef>
            <a:spcAft>
              <a:spcPct val="35000"/>
            </a:spcAft>
            <a:buNone/>
          </a:pPr>
          <a:r>
            <a:rPr lang="en-GB" sz="2200" kern="1200"/>
            <a:t>Create an inclusive workplace </a:t>
          </a:r>
          <a:endParaRPr lang="en-US" sz="2200" kern="1200"/>
        </a:p>
      </dsp:txBody>
      <dsp:txXfrm>
        <a:off x="1366710" y="2960582"/>
        <a:ext cx="6375872" cy="1183299"/>
      </dsp:txXfrm>
    </dsp:sp>
    <dsp:sp modelId="{32B28EE2-810A-478C-9ED8-99025C6B9423}">
      <dsp:nvSpPr>
        <dsp:cNvPr id="0" name=""/>
        <dsp:cNvSpPr/>
      </dsp:nvSpPr>
      <dsp:spPr>
        <a:xfrm>
          <a:off x="0" y="4439706"/>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2E6EEA-5972-450F-BC1C-FB060B255208}">
      <dsp:nvSpPr>
        <dsp:cNvPr id="0" name=""/>
        <dsp:cNvSpPr/>
      </dsp:nvSpPr>
      <dsp:spPr>
        <a:xfrm>
          <a:off x="357948" y="4705949"/>
          <a:ext cx="650814" cy="6508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FAB201-7671-49CA-89EA-B97A5A4A21C9}">
      <dsp:nvSpPr>
        <dsp:cNvPr id="0" name=""/>
        <dsp:cNvSpPr/>
      </dsp:nvSpPr>
      <dsp:spPr>
        <a:xfrm>
          <a:off x="1366710" y="4439706"/>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977900">
            <a:lnSpc>
              <a:spcPct val="90000"/>
            </a:lnSpc>
            <a:spcBef>
              <a:spcPct val="0"/>
            </a:spcBef>
            <a:spcAft>
              <a:spcPct val="35000"/>
            </a:spcAft>
            <a:buNone/>
          </a:pPr>
          <a:r>
            <a:rPr lang="en-GB" sz="2200" kern="1200"/>
            <a:t>Communication between the organisation and employees </a:t>
          </a:r>
          <a:endParaRPr lang="en-US" sz="2200" kern="1200"/>
        </a:p>
      </dsp:txBody>
      <dsp:txXfrm>
        <a:off x="1366710" y="4439706"/>
        <a:ext cx="6375872" cy="11832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BCB85C-98C7-4ECB-B80C-63E2652A52C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85B7A69-5080-46AF-AFCC-FA8BB50F6A0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1E337B-C39E-486B-8E35-C7EB38010732}" type="datetime1">
              <a:rPr lang="en-GB" smtClean="0"/>
              <a:t>27/07/2022</a:t>
            </a:fld>
            <a:endParaRPr lang="en-GB"/>
          </a:p>
        </p:txBody>
      </p:sp>
      <p:sp>
        <p:nvSpPr>
          <p:cNvPr id="4" name="Footer Placeholder 3">
            <a:extLst>
              <a:ext uri="{FF2B5EF4-FFF2-40B4-BE49-F238E27FC236}">
                <a16:creationId xmlns:a16="http://schemas.microsoft.com/office/drawing/2014/main" id="{2D58AFD4-7EC0-44F0-B2D3-FC4458D87B1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DCBF6F8-EA02-4E40-8144-A0EC4CB86DB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53360D2-9628-41C0-BA13-B071FA75743C}" type="slidenum">
              <a:rPr lang="en-GB" smtClean="0"/>
              <a:t>‹#›</a:t>
            </a:fld>
            <a:endParaRPr lang="en-GB"/>
          </a:p>
        </p:txBody>
      </p:sp>
    </p:spTree>
    <p:extLst>
      <p:ext uri="{BB962C8B-B14F-4D97-AF65-F5344CB8AC3E}">
        <p14:creationId xmlns:p14="http://schemas.microsoft.com/office/powerpoint/2010/main" val="103116388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43B8F6-5E3A-4BBD-88D5-A719761B5CD0}" type="datetime1">
              <a:rPr lang="en-GB" smtClean="0"/>
              <a:pPr/>
              <a:t>27/07/2022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6341C3-DD00-488C-B871-F69D1747B515}" type="slidenum">
              <a:rPr lang="en-GB" noProof="0" smtClean="0"/>
              <a:t>‹#›</a:t>
            </a:fld>
            <a:endParaRPr lang="en-GB" noProof="0"/>
          </a:p>
        </p:txBody>
      </p:sp>
    </p:spTree>
    <p:extLst>
      <p:ext uri="{BB962C8B-B14F-4D97-AF65-F5344CB8AC3E}">
        <p14:creationId xmlns:p14="http://schemas.microsoft.com/office/powerpoint/2010/main" val="18996698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Good morning my name is Lessy </a:t>
            </a:r>
          </a:p>
          <a:p>
            <a:r>
              <a:rPr lang="en-GB">
                <a:cs typeface="Calibri"/>
              </a:rPr>
              <a:t>The fallowing presentation will be about training and my developing as a HR in the hotel industry </a:t>
            </a:r>
          </a:p>
          <a:p>
            <a:endParaRPr lang="en-GB">
              <a:cs typeface="Calibri"/>
            </a:endParaRPr>
          </a:p>
        </p:txBody>
      </p:sp>
      <p:sp>
        <p:nvSpPr>
          <p:cNvPr id="4" name="Slide Number Placeholder 3"/>
          <p:cNvSpPr>
            <a:spLocks noGrp="1"/>
          </p:cNvSpPr>
          <p:nvPr>
            <p:ph type="sldNum" sz="quarter" idx="5"/>
          </p:nvPr>
        </p:nvSpPr>
        <p:spPr/>
        <p:txBody>
          <a:bodyPr/>
          <a:lstStyle/>
          <a:p>
            <a:fld id="{C36341C3-DD00-488C-B871-F69D1747B515}" type="slidenum">
              <a:rPr lang="en-GB" smtClean="0"/>
              <a:t>1</a:t>
            </a:fld>
            <a:endParaRPr lang="en-GB"/>
          </a:p>
        </p:txBody>
      </p:sp>
    </p:spTree>
    <p:extLst>
      <p:ext uri="{BB962C8B-B14F-4D97-AF65-F5344CB8AC3E}">
        <p14:creationId xmlns:p14="http://schemas.microsoft.com/office/powerpoint/2010/main" val="1755384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On the fallowing slides I will taking about the knowledge skills and behaviors a HR officer should practice and can give a competitive advantage to top London Serviced Apartments. </a:t>
            </a:r>
          </a:p>
          <a:p>
            <a:endParaRPr lang="en-US">
              <a:cs typeface="Calibri"/>
            </a:endParaRPr>
          </a:p>
        </p:txBody>
      </p:sp>
      <p:sp>
        <p:nvSpPr>
          <p:cNvPr id="4" name="Slide Number Placeholder 3"/>
          <p:cNvSpPr>
            <a:spLocks noGrp="1"/>
          </p:cNvSpPr>
          <p:nvPr>
            <p:ph type="sldNum" sz="quarter" idx="5"/>
          </p:nvPr>
        </p:nvSpPr>
        <p:spPr/>
        <p:txBody>
          <a:bodyPr/>
          <a:lstStyle/>
          <a:p>
            <a:fld id="{C36341C3-DD00-488C-B871-F69D1747B515}" type="slidenum">
              <a:rPr lang="en-GB" noProof="0" smtClean="0"/>
              <a:t>3</a:t>
            </a:fld>
            <a:endParaRPr lang="en-GB" noProof="0"/>
          </a:p>
        </p:txBody>
      </p:sp>
    </p:spTree>
    <p:extLst>
      <p:ext uri="{BB962C8B-B14F-4D97-AF65-F5344CB8AC3E}">
        <p14:creationId xmlns:p14="http://schemas.microsoft.com/office/powerpoint/2010/main" val="3693096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Hiring new people and being able to keep them on board can save the organization resources, by having recruitment tools and an induction programs in placed can help keep track of the employee progression or if they are ready for further training.</a:t>
            </a:r>
          </a:p>
          <a:p>
            <a:r>
              <a:rPr lang="en-US">
                <a:cs typeface="Calibri"/>
              </a:rPr>
              <a:t>Preboarding means know what the job role, manager and HR.</a:t>
            </a:r>
          </a:p>
          <a:p>
            <a:r>
              <a:rPr lang="en-US">
                <a:cs typeface="Calibri"/>
              </a:rPr>
              <a:t>First day introduction to the team and facility.</a:t>
            </a:r>
          </a:p>
          <a:p>
            <a:r>
              <a:rPr lang="en-US">
                <a:cs typeface="Calibri"/>
              </a:rPr>
              <a:t>First week schedule a brief meeting also opportunity to receive feedback and plan 90 day meeting.</a:t>
            </a:r>
          </a:p>
          <a:p>
            <a:r>
              <a:rPr lang="en-US">
                <a:cs typeface="Calibri"/>
              </a:rPr>
              <a:t>First 90 days established plan of action assembled, employee should be able to work independently, plan should be removed according to their progress.</a:t>
            </a:r>
          </a:p>
          <a:p>
            <a:r>
              <a:rPr lang="en-US">
                <a:cs typeface="Calibri"/>
              </a:rPr>
              <a:t>End of the year opportunity to ask for feedback on how was their own experience onboarding the company, also time to offer training </a:t>
            </a:r>
            <a:r>
              <a:rPr lang="en-US" err="1">
                <a:cs typeface="Calibri"/>
              </a:rPr>
              <a:t>programms</a:t>
            </a:r>
            <a:r>
              <a:rPr lang="en-US">
                <a:cs typeface="Calibri"/>
              </a:rPr>
              <a:t> or benefits according to the employee interest. </a:t>
            </a:r>
          </a:p>
        </p:txBody>
      </p:sp>
      <p:sp>
        <p:nvSpPr>
          <p:cNvPr id="4" name="Slide Number Placeholder 3"/>
          <p:cNvSpPr>
            <a:spLocks noGrp="1"/>
          </p:cNvSpPr>
          <p:nvPr>
            <p:ph type="sldNum" sz="quarter" idx="5"/>
          </p:nvPr>
        </p:nvSpPr>
        <p:spPr/>
        <p:txBody>
          <a:bodyPr/>
          <a:lstStyle/>
          <a:p>
            <a:fld id="{C36341C3-DD00-488C-B871-F69D1747B515}" type="slidenum">
              <a:rPr lang="en-GB" noProof="0" smtClean="0"/>
              <a:t>4</a:t>
            </a:fld>
            <a:endParaRPr lang="en-GB" noProof="0"/>
          </a:p>
        </p:txBody>
      </p:sp>
    </p:spTree>
    <p:extLst>
      <p:ext uri="{BB962C8B-B14F-4D97-AF65-F5344CB8AC3E}">
        <p14:creationId xmlns:p14="http://schemas.microsoft.com/office/powerpoint/2010/main" val="3916888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cs typeface="Calibri"/>
              </a:rPr>
              <a:t>Strategic communication means talking or sharing information with a motive while displaying value to reach an objective for both parties, as a  HR Officer it is my duty to help people understand the company vision with out resistance.</a:t>
            </a:r>
          </a:p>
          <a:p>
            <a:r>
              <a:rPr lang="en-US">
                <a:cs typeface="Calibri"/>
              </a:rPr>
              <a:t>What is it that you are trying to achieve?</a:t>
            </a:r>
          </a:p>
          <a:p>
            <a:r>
              <a:rPr lang="en-US">
                <a:cs typeface="Calibri"/>
              </a:rPr>
              <a:t>Do some research this depends if your communicating formal or informal</a:t>
            </a:r>
          </a:p>
          <a:p>
            <a:r>
              <a:rPr lang="en-US">
                <a:cs typeface="Calibri"/>
              </a:rPr>
              <a:t>Let the other person/company know what it is that you want and what you can do for them</a:t>
            </a:r>
          </a:p>
          <a:p>
            <a:r>
              <a:rPr lang="en-US">
                <a:cs typeface="Calibri"/>
              </a:rPr>
              <a:t>Suggest why this could benefit both</a:t>
            </a:r>
          </a:p>
        </p:txBody>
      </p:sp>
      <p:sp>
        <p:nvSpPr>
          <p:cNvPr id="4" name="Slide Number Placeholder 3"/>
          <p:cNvSpPr>
            <a:spLocks noGrp="1"/>
          </p:cNvSpPr>
          <p:nvPr>
            <p:ph type="sldNum" sz="quarter" idx="5"/>
          </p:nvPr>
        </p:nvSpPr>
        <p:spPr/>
        <p:txBody>
          <a:bodyPr/>
          <a:lstStyle/>
          <a:p>
            <a:fld id="{C36341C3-DD00-488C-B871-F69D1747B515}" type="slidenum">
              <a:rPr lang="en-GB" noProof="0" smtClean="0"/>
              <a:t>5</a:t>
            </a:fld>
            <a:endParaRPr lang="en-GB" noProof="0"/>
          </a:p>
        </p:txBody>
      </p:sp>
    </p:spTree>
    <p:extLst>
      <p:ext uri="{BB962C8B-B14F-4D97-AF65-F5344CB8AC3E}">
        <p14:creationId xmlns:p14="http://schemas.microsoft.com/office/powerpoint/2010/main" val="2430212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HR Data Base stores away essential information regarding every employee such as name, date of birth, time of contract, disciplinary acts, absence and more depending on the software that is been used.</a:t>
            </a:r>
          </a:p>
        </p:txBody>
      </p:sp>
      <p:sp>
        <p:nvSpPr>
          <p:cNvPr id="4" name="Slide Number Placeholder 3"/>
          <p:cNvSpPr>
            <a:spLocks noGrp="1"/>
          </p:cNvSpPr>
          <p:nvPr>
            <p:ph type="sldNum" sz="quarter" idx="5"/>
          </p:nvPr>
        </p:nvSpPr>
        <p:spPr/>
        <p:txBody>
          <a:bodyPr/>
          <a:lstStyle/>
          <a:p>
            <a:fld id="{C36341C3-DD00-488C-B871-F69D1747B515}" type="slidenum">
              <a:rPr lang="en-GB" noProof="0" smtClean="0"/>
              <a:t>6</a:t>
            </a:fld>
            <a:endParaRPr lang="en-GB" noProof="0"/>
          </a:p>
        </p:txBody>
      </p:sp>
    </p:spTree>
    <p:extLst>
      <p:ext uri="{BB962C8B-B14F-4D97-AF65-F5344CB8AC3E}">
        <p14:creationId xmlns:p14="http://schemas.microsoft.com/office/powerpoint/2010/main" val="1437809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 personally think communicating is one of my strengths either by correspondence or face to face, being able to find out first hand what employees want, think or would to want change. Advocate for people.</a:t>
            </a:r>
          </a:p>
          <a:p>
            <a:r>
              <a:rPr lang="en-US">
                <a:cs typeface="Calibri"/>
              </a:rPr>
              <a:t>Weakness:  I don’t have much experience in digital skills and I do not feeling confident while trying new things.</a:t>
            </a:r>
          </a:p>
          <a:p>
            <a:r>
              <a:rPr lang="en-US">
                <a:cs typeface="Calibri"/>
              </a:rPr>
              <a:t>Opportunities : I would like to attend a more in depth digital skill course to improve skills, also learn about new software that can help me organize important HR information effectively and efficiently</a:t>
            </a:r>
          </a:p>
          <a:p>
            <a:r>
              <a:rPr lang="en-US">
                <a:cs typeface="Calibri"/>
              </a:rPr>
              <a:t>Threats: Refusing or resisting to come out my comfort zone and not researching what my competitors are doing.</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36341C3-DD00-488C-B871-F69D1747B515}" type="slidenum">
              <a:rPr lang="en-GB" noProof="0" smtClean="0"/>
              <a:t>7</a:t>
            </a:fld>
            <a:endParaRPr lang="en-GB" noProof="0"/>
          </a:p>
        </p:txBody>
      </p:sp>
    </p:spTree>
    <p:extLst>
      <p:ext uri="{BB962C8B-B14F-4D97-AF65-F5344CB8AC3E}">
        <p14:creationId xmlns:p14="http://schemas.microsoft.com/office/powerpoint/2010/main" val="3218576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People spend a lot of their time at work so being able to provide an environment where people feel like the can speak up and be heard is giving them a sense of belonging, at the same time allowing the company to retain its staff  and invest its resources in its existing employees, ensuring that no matter whether it’s the CEO or a low pay worker everyone should be treated fairly and respectfully ultimate a company best assets are the employees </a:t>
            </a:r>
          </a:p>
          <a:p>
            <a:r>
              <a:rPr lang="en-US">
                <a:cs typeface="Calibri"/>
              </a:rPr>
              <a:t>Thank you for your attention </a:t>
            </a:r>
          </a:p>
          <a:p>
            <a:r>
              <a:rPr lang="en-US">
                <a:cs typeface="Calibri"/>
              </a:rPr>
              <a:t>Any questions?</a:t>
            </a:r>
          </a:p>
        </p:txBody>
      </p:sp>
      <p:sp>
        <p:nvSpPr>
          <p:cNvPr id="4" name="Slide Number Placeholder 3"/>
          <p:cNvSpPr>
            <a:spLocks noGrp="1"/>
          </p:cNvSpPr>
          <p:nvPr>
            <p:ph type="sldNum" sz="quarter" idx="5"/>
          </p:nvPr>
        </p:nvSpPr>
        <p:spPr/>
        <p:txBody>
          <a:bodyPr/>
          <a:lstStyle/>
          <a:p>
            <a:fld id="{C36341C3-DD00-488C-B871-F69D1747B515}" type="slidenum">
              <a:rPr lang="en-GB" noProof="0" smtClean="0"/>
              <a:t>10</a:t>
            </a:fld>
            <a:endParaRPr lang="en-GB" noProof="0"/>
          </a:p>
        </p:txBody>
      </p:sp>
    </p:spTree>
    <p:extLst>
      <p:ext uri="{BB962C8B-B14F-4D97-AF65-F5344CB8AC3E}">
        <p14:creationId xmlns:p14="http://schemas.microsoft.com/office/powerpoint/2010/main" val="2171713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7/27/2022</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82866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7/27/2022</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16287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7/27/2022</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8915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7/27/2022</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94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7/27/2022</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04056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7/27/2022</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52345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7/27/2022</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41060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7/27/2022</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67464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7/27/2022</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90221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7/27/2022</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75759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7/27/2022</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419730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7/27/2022</a:t>
            </a:fld>
            <a:endParaRPr lang="en-US"/>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533024968"/>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openxmlformats.org/officeDocument/2006/relationships/hyperlink" Target="https://www.youtube.com/watch?v=BEM9EPQiCY4&amp;t=288s" TargetMode="External"/><Relationship Id="rId3" Type="http://schemas.openxmlformats.org/officeDocument/2006/relationships/hyperlink" Target="https://www.youtube.com/watch?v=fgsJB3URPss&amp;t=30s" TargetMode="External"/><Relationship Id="rId7" Type="http://schemas.openxmlformats.org/officeDocument/2006/relationships/hyperlink" Target="https://www.shrm.org/hr-today/news/hr-magazine/winter2020/pages/top-hr-challenges-in-the-hospitality-industry.aspx" TargetMode="External"/><Relationship Id="rId2" Type="http://schemas.openxmlformats.org/officeDocument/2006/relationships/hyperlink" Target="https://www.youtube.com/watch?v=NcZopUXBVO0" TargetMode="External"/><Relationship Id="rId1" Type="http://schemas.openxmlformats.org/officeDocument/2006/relationships/slideLayout" Target="../slideLayouts/slideLayout2.xml"/><Relationship Id="rId6" Type="http://schemas.openxmlformats.org/officeDocument/2006/relationships/hyperlink" Target="https://hoteltechreport.com/news/swot-analysis-example-small-business" TargetMode="External"/><Relationship Id="rId5" Type="http://schemas.openxmlformats.org/officeDocument/2006/relationships/hyperlink" Target="https://www.brighthr.com/articles/hris/hr-database/" TargetMode="External"/><Relationship Id="rId10" Type="http://schemas.openxmlformats.org/officeDocument/2006/relationships/hyperlink" Target="https://www.youtube.com/watch?v=vOkgzkCbacI&amp;t=801s" TargetMode="External"/><Relationship Id="rId4" Type="http://schemas.openxmlformats.org/officeDocument/2006/relationships/hyperlink" Target="https://www.youtube.com/watch?v=QGeHS4jO0X0" TargetMode="External"/><Relationship Id="rId9" Type="http://schemas.openxmlformats.org/officeDocument/2006/relationships/hyperlink" Target="https://www.youtube.com/watch?v=9266fkfZan4&amp;t=352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aihr.com/blog/hr-skills/?utm_source=youtube&amp;utm_medium=social&amp;utm_campaign=bite&amp;utm_content=top-5-HR-skills" TargetMode="External"/><Relationship Id="rId2" Type="http://schemas.openxmlformats.org/officeDocument/2006/relationships/hyperlink" Target="https://www.aihr.com/blog/employee-onboarding/?__hstc=97201216.0d86891f41d7f457fa6415e4e9091431.1658350348009.1658355579172.1658500199902.4&amp;__hssc=97201216.12.1658500199902&amp;__hsfp=18633387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79">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1">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4" name="Rectangle 83">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4552" y="365125"/>
            <a:ext cx="5022630" cy="2430030"/>
          </a:xfrm>
        </p:spPr>
        <p:txBody>
          <a:bodyPr vert="horz" lIns="91440" tIns="45720" rIns="91440" bIns="45720" rtlCol="0" anchor="b">
            <a:normAutofit/>
          </a:bodyPr>
          <a:lstStyle/>
          <a:p>
            <a:r>
              <a:rPr lang="en-US"/>
              <a:t>HUMAN RESOURCES</a:t>
            </a:r>
          </a:p>
        </p:txBody>
      </p:sp>
      <p:sp>
        <p:nvSpPr>
          <p:cNvPr id="3" name="Subtitle 2"/>
          <p:cNvSpPr>
            <a:spLocks noGrp="1"/>
          </p:cNvSpPr>
          <p:nvPr>
            <p:ph type="subTitle" idx="1"/>
          </p:nvPr>
        </p:nvSpPr>
        <p:spPr>
          <a:xfrm>
            <a:off x="484552" y="3870613"/>
            <a:ext cx="5022630" cy="2306349"/>
          </a:xfrm>
        </p:spPr>
        <p:txBody>
          <a:bodyPr vert="horz" lIns="91440" tIns="45720" rIns="91440" bIns="45720" rtlCol="0">
            <a:normAutofit/>
          </a:bodyPr>
          <a:lstStyle/>
          <a:p>
            <a:pPr>
              <a:lnSpc>
                <a:spcPct val="110000"/>
              </a:lnSpc>
            </a:pPr>
            <a:r>
              <a:rPr lang="en-US" sz="1300"/>
              <a:t>Name: Lessy Galleguillos</a:t>
            </a:r>
          </a:p>
          <a:p>
            <a:pPr>
              <a:lnSpc>
                <a:spcPct val="110000"/>
              </a:lnSpc>
            </a:pPr>
            <a:r>
              <a:rPr lang="en-US" sz="1300"/>
              <a:t>Student number: 1919618</a:t>
            </a:r>
          </a:p>
          <a:p>
            <a:pPr>
              <a:lnSpc>
                <a:spcPct val="110000"/>
              </a:lnSpc>
            </a:pPr>
            <a:r>
              <a:rPr lang="en-US" sz="1300"/>
              <a:t>Tutor name: Gregory Cowan</a:t>
            </a:r>
          </a:p>
          <a:p>
            <a:pPr>
              <a:lnSpc>
                <a:spcPct val="110000"/>
              </a:lnSpc>
            </a:pPr>
            <a:r>
              <a:rPr lang="en-US" sz="1300"/>
              <a:t>Assignment name: Training and develop for a HR officer </a:t>
            </a:r>
          </a:p>
          <a:p>
            <a:pPr>
              <a:lnSpc>
                <a:spcPct val="110000"/>
              </a:lnSpc>
            </a:pPr>
            <a:r>
              <a:rPr lang="en-US" sz="1300"/>
              <a:t>Tutor model: Developing Relationships and Workplace  Achievement.</a:t>
            </a:r>
          </a:p>
        </p:txBody>
      </p:sp>
      <p:pic>
        <p:nvPicPr>
          <p:cNvPr id="66" name="Picture 3" descr="Wavy 3D art">
            <a:extLst>
              <a:ext uri="{FF2B5EF4-FFF2-40B4-BE49-F238E27FC236}">
                <a16:creationId xmlns:a16="http://schemas.microsoft.com/office/drawing/2014/main" id="{A4C8F269-BD4F-198C-9DD0-832F9DF9ECFB}"/>
              </a:ext>
            </a:extLst>
          </p:cNvPr>
          <p:cNvPicPr>
            <a:picLocks noChangeAspect="1"/>
          </p:cNvPicPr>
          <p:nvPr/>
        </p:nvPicPr>
        <p:blipFill rotWithShape="1">
          <a:blip r:embed="rId3"/>
          <a:srcRect l="17515" r="13458" b="2"/>
          <a:stretch/>
        </p:blipFill>
        <p:spPr>
          <a:xfrm>
            <a:off x="6083644" y="10"/>
            <a:ext cx="6108356" cy="6857990"/>
          </a:xfrm>
          <a:prstGeom prst="rect">
            <a:avLst/>
          </a:prstGeom>
        </p:spPr>
      </p:pic>
    </p:spTree>
    <p:extLst>
      <p:ext uri="{BB962C8B-B14F-4D97-AF65-F5344CB8AC3E}">
        <p14:creationId xmlns:p14="http://schemas.microsoft.com/office/powerpoint/2010/main" val="2979223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8546C-9486-EAF9-D7CD-2B75B2BDC693}"/>
              </a:ext>
            </a:extLst>
          </p:cNvPr>
          <p:cNvSpPr>
            <a:spLocks noGrp="1"/>
          </p:cNvSpPr>
          <p:nvPr>
            <p:ph type="title"/>
          </p:nvPr>
        </p:nvSpPr>
        <p:spPr/>
        <p:txBody>
          <a:bodyPr/>
          <a:lstStyle/>
          <a:p>
            <a:r>
              <a:rPr lang="en-GB"/>
              <a:t>APPENDIX </a:t>
            </a:r>
          </a:p>
        </p:txBody>
      </p:sp>
      <p:sp>
        <p:nvSpPr>
          <p:cNvPr id="3" name="Content Placeholder 2">
            <a:extLst>
              <a:ext uri="{FF2B5EF4-FFF2-40B4-BE49-F238E27FC236}">
                <a16:creationId xmlns:a16="http://schemas.microsoft.com/office/drawing/2014/main" id="{F479DE23-54CA-BDDE-050D-09409BC4A711}"/>
              </a:ext>
            </a:extLst>
          </p:cNvPr>
          <p:cNvSpPr>
            <a:spLocks noGrp="1"/>
          </p:cNvSpPr>
          <p:nvPr>
            <p:ph idx="1"/>
          </p:nvPr>
        </p:nvSpPr>
        <p:spPr/>
        <p:txBody>
          <a:bodyPr vert="horz" lIns="91440" tIns="45720" rIns="91440" bIns="45720" rtlCol="0" anchor="t">
            <a:normAutofit/>
          </a:bodyPr>
          <a:lstStyle/>
          <a:p>
            <a:pPr marL="342900" indent="-342900">
              <a:buChar char="•"/>
            </a:pPr>
            <a:r>
              <a:rPr lang="en-GB"/>
              <a:t>Introduction </a:t>
            </a:r>
            <a:endParaRPr lang="en-US"/>
          </a:p>
          <a:p>
            <a:pPr marL="342900" indent="-342900">
              <a:buChar char="•"/>
            </a:pPr>
            <a:r>
              <a:rPr lang="en-GB"/>
              <a:t>Knowledge skills and behaviour of HR</a:t>
            </a:r>
          </a:p>
          <a:p>
            <a:pPr marL="342900" indent="-342900">
              <a:buChar char="•"/>
            </a:pPr>
            <a:r>
              <a:rPr lang="en-GB"/>
              <a:t>Model of implementation of KSB</a:t>
            </a:r>
          </a:p>
          <a:p>
            <a:pPr marL="342900" indent="-342900">
              <a:buChar char="•"/>
            </a:pPr>
            <a:r>
              <a:rPr lang="en-GB"/>
              <a:t>Swot Analysis </a:t>
            </a:r>
          </a:p>
          <a:p>
            <a:pPr marL="342900" indent="-342900">
              <a:buChar char="•"/>
            </a:pPr>
            <a:r>
              <a:rPr lang="en-GB"/>
              <a:t>Personal Skill Audit</a:t>
            </a:r>
          </a:p>
          <a:p>
            <a:pPr marL="342900" indent="-342900">
              <a:buChar char="•"/>
            </a:pPr>
            <a:r>
              <a:rPr lang="en-GB"/>
              <a:t>Benefits of HR</a:t>
            </a:r>
          </a:p>
          <a:p>
            <a:endParaRPr lang="en-GB"/>
          </a:p>
        </p:txBody>
      </p:sp>
    </p:spTree>
    <p:extLst>
      <p:ext uri="{BB962C8B-B14F-4D97-AF65-F5344CB8AC3E}">
        <p14:creationId xmlns:p14="http://schemas.microsoft.com/office/powerpoint/2010/main" val="3245702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17ADF9C-7729-43E0-B44E-3392C2BD0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264CE6C-E4DD-47B0-947A-FE4B1135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00245-C0F8-95D6-AFEE-17BDE742979F}"/>
              </a:ext>
            </a:extLst>
          </p:cNvPr>
          <p:cNvSpPr>
            <a:spLocks noGrp="1"/>
          </p:cNvSpPr>
          <p:nvPr>
            <p:ph type="title"/>
          </p:nvPr>
        </p:nvSpPr>
        <p:spPr>
          <a:xfrm>
            <a:off x="484552" y="365125"/>
            <a:ext cx="5252571" cy="2766449"/>
          </a:xfrm>
        </p:spPr>
        <p:txBody>
          <a:bodyPr>
            <a:normAutofit/>
          </a:bodyPr>
          <a:lstStyle/>
          <a:p>
            <a:r>
              <a:rPr lang="en-GB"/>
              <a:t>Top London Serviced Apartment </a:t>
            </a:r>
          </a:p>
        </p:txBody>
      </p:sp>
      <p:pic>
        <p:nvPicPr>
          <p:cNvPr id="4" name="Picture 4" descr="A picture containing bed, floor, indoor, wall&#10;&#10;Description automatically generated">
            <a:extLst>
              <a:ext uri="{FF2B5EF4-FFF2-40B4-BE49-F238E27FC236}">
                <a16:creationId xmlns:a16="http://schemas.microsoft.com/office/drawing/2014/main" id="{3819457F-FACE-3C1E-4436-B626EA75298A}"/>
              </a:ext>
            </a:extLst>
          </p:cNvPr>
          <p:cNvPicPr>
            <a:picLocks noChangeAspect="1"/>
          </p:cNvPicPr>
          <p:nvPr/>
        </p:nvPicPr>
        <p:blipFill rotWithShape="1">
          <a:blip r:embed="rId3"/>
          <a:srcRect l="132" r="1234"/>
          <a:stretch/>
        </p:blipFill>
        <p:spPr>
          <a:xfrm>
            <a:off x="20" y="3429000"/>
            <a:ext cx="6095978" cy="3429000"/>
          </a:xfrm>
          <a:prstGeom prst="rect">
            <a:avLst/>
          </a:prstGeom>
        </p:spPr>
      </p:pic>
      <p:sp>
        <p:nvSpPr>
          <p:cNvPr id="3" name="Content Placeholder 2">
            <a:extLst>
              <a:ext uri="{FF2B5EF4-FFF2-40B4-BE49-F238E27FC236}">
                <a16:creationId xmlns:a16="http://schemas.microsoft.com/office/drawing/2014/main" id="{BF1FDC92-C61B-EB46-FC77-922578B34E16}"/>
              </a:ext>
            </a:extLst>
          </p:cNvPr>
          <p:cNvSpPr>
            <a:spLocks noGrp="1"/>
          </p:cNvSpPr>
          <p:nvPr>
            <p:ph idx="1"/>
          </p:nvPr>
        </p:nvSpPr>
        <p:spPr>
          <a:xfrm>
            <a:off x="6523702" y="365125"/>
            <a:ext cx="4830097" cy="6401309"/>
          </a:xfrm>
        </p:spPr>
        <p:txBody>
          <a:bodyPr vert="horz" lIns="91440" tIns="45720" rIns="91440" bIns="45720" rtlCol="0" anchor="t">
            <a:normAutofit/>
          </a:bodyPr>
          <a:lstStyle/>
          <a:p>
            <a:pPr marL="457200" indent="-457200">
              <a:buChar char="•"/>
            </a:pPr>
            <a:r>
              <a:rPr lang="en-GB"/>
              <a:t>Established three hotels these are based in London Palmers green, Woodgreen and Luton.</a:t>
            </a:r>
          </a:p>
          <a:p>
            <a:pPr marL="457200" indent="-457200">
              <a:buChar char="•"/>
            </a:pPr>
            <a:r>
              <a:rPr lang="en-GB"/>
              <a:t>All apartment are advertised thru third parties such as booking.com, Trip adviser and Trivago.</a:t>
            </a:r>
          </a:p>
          <a:p>
            <a:pPr marL="457200" indent="-457200">
              <a:buChar char="•"/>
            </a:pPr>
            <a:r>
              <a:rPr lang="en-GB"/>
              <a:t>HR plays a key role in the hospitality industry post Brexit and covid 19 pandemic</a:t>
            </a:r>
          </a:p>
          <a:p>
            <a:endParaRPr lang="en-GB"/>
          </a:p>
          <a:p>
            <a:endParaRPr lang="en-GB"/>
          </a:p>
          <a:p>
            <a:endParaRPr lang="en-GB"/>
          </a:p>
          <a:p>
            <a:r>
              <a:rPr lang="en-GB"/>
              <a:t>[Picture From UrbanStay.com]</a:t>
            </a:r>
          </a:p>
        </p:txBody>
      </p:sp>
    </p:spTree>
    <p:extLst>
      <p:ext uri="{BB962C8B-B14F-4D97-AF65-F5344CB8AC3E}">
        <p14:creationId xmlns:p14="http://schemas.microsoft.com/office/powerpoint/2010/main" val="2725232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57726-C106-9848-20FB-531D572D552A}"/>
              </a:ext>
            </a:extLst>
          </p:cNvPr>
          <p:cNvSpPr>
            <a:spLocks noGrp="1"/>
          </p:cNvSpPr>
          <p:nvPr>
            <p:ph type="title"/>
          </p:nvPr>
        </p:nvSpPr>
        <p:spPr/>
        <p:txBody>
          <a:bodyPr/>
          <a:lstStyle/>
          <a:p>
            <a:r>
              <a:rPr lang="en-GB"/>
              <a:t>KSB Knowledge</a:t>
            </a:r>
          </a:p>
        </p:txBody>
      </p:sp>
      <p:sp>
        <p:nvSpPr>
          <p:cNvPr id="3" name="Content Placeholder 2">
            <a:extLst>
              <a:ext uri="{FF2B5EF4-FFF2-40B4-BE49-F238E27FC236}">
                <a16:creationId xmlns:a16="http://schemas.microsoft.com/office/drawing/2014/main" id="{BFEA69EC-14B8-A9BE-308E-D1784BC0C352}"/>
              </a:ext>
            </a:extLst>
          </p:cNvPr>
          <p:cNvSpPr>
            <a:spLocks noGrp="1"/>
          </p:cNvSpPr>
          <p:nvPr>
            <p:ph idx="1"/>
          </p:nvPr>
        </p:nvSpPr>
        <p:spPr/>
        <p:txBody>
          <a:bodyPr vert="horz" lIns="91440" tIns="45720" rIns="91440" bIns="45720" rtlCol="0" anchor="t">
            <a:normAutofit fontScale="70000" lnSpcReduction="20000"/>
          </a:bodyPr>
          <a:lstStyle/>
          <a:p>
            <a:r>
              <a:rPr lang="en-GB"/>
              <a:t>Recruitment and Tools </a:t>
            </a:r>
            <a:endParaRPr lang="en-US"/>
          </a:p>
          <a:p>
            <a:pPr marL="457200" indent="-457200">
              <a:buAutoNum type="arabicPeriod"/>
            </a:pPr>
            <a:r>
              <a:rPr lang="en-GB"/>
              <a:t>Video/traditional interview</a:t>
            </a:r>
          </a:p>
          <a:p>
            <a:pPr marL="457200" indent="-457200">
              <a:buAutoNum type="arabicPeriod"/>
            </a:pPr>
            <a:r>
              <a:rPr lang="en-GB"/>
              <a:t>IQ test, work test, personality assessment </a:t>
            </a:r>
          </a:p>
          <a:p>
            <a:pPr marL="457200" indent="-457200">
              <a:buAutoNum type="arabicPeriod"/>
            </a:pPr>
            <a:endParaRPr lang="en-GB"/>
          </a:p>
          <a:p>
            <a:r>
              <a:rPr lang="en-GB"/>
              <a:t>Preboarding: According by AIHR (n.d.)</a:t>
            </a:r>
          </a:p>
          <a:p>
            <a:pPr marL="457200" indent="-457200">
              <a:buAutoNum type="arabicPeriod"/>
            </a:pPr>
            <a:r>
              <a:rPr lang="en-GB"/>
              <a:t>Preboarding </a:t>
            </a:r>
          </a:p>
          <a:p>
            <a:pPr marL="457200" indent="-457200">
              <a:buAutoNum type="arabicPeriod"/>
            </a:pPr>
            <a:r>
              <a:rPr lang="en-GB"/>
              <a:t>First day</a:t>
            </a:r>
          </a:p>
          <a:p>
            <a:pPr marL="457200" indent="-457200">
              <a:buAutoNum type="arabicPeriod"/>
            </a:pPr>
            <a:r>
              <a:rPr lang="en-GB"/>
              <a:t>First week</a:t>
            </a:r>
          </a:p>
          <a:p>
            <a:pPr marL="457200" indent="-457200">
              <a:buAutoNum type="arabicPeriod"/>
            </a:pPr>
            <a:r>
              <a:rPr lang="en-GB"/>
              <a:t>The first 90 days </a:t>
            </a:r>
          </a:p>
          <a:p>
            <a:pPr marL="457200" indent="-457200">
              <a:buAutoNum type="arabicPeriod"/>
            </a:pPr>
            <a:r>
              <a:rPr lang="en-GB"/>
              <a:t> End of the year </a:t>
            </a:r>
          </a:p>
          <a:p>
            <a:pPr marL="457200" indent="-457200">
              <a:buAutoNum type="arabicPeriod"/>
            </a:pPr>
            <a:endParaRPr lang="en-GB"/>
          </a:p>
          <a:p>
            <a:endParaRPr lang="en-GB"/>
          </a:p>
          <a:p>
            <a:pPr marL="342900" indent="-342900">
              <a:buChar char="•"/>
            </a:pPr>
            <a:endParaRPr lang="en-GB"/>
          </a:p>
        </p:txBody>
      </p:sp>
    </p:spTree>
    <p:extLst>
      <p:ext uri="{BB962C8B-B14F-4D97-AF65-F5344CB8AC3E}">
        <p14:creationId xmlns:p14="http://schemas.microsoft.com/office/powerpoint/2010/main" val="2057071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28AA5B0-EA1F-42BB-AE4B-1A06337DD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8111"/>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5289D-42DE-5B6E-D29B-2FE7FE0F01EC}"/>
              </a:ext>
            </a:extLst>
          </p:cNvPr>
          <p:cNvSpPr>
            <a:spLocks noGrp="1"/>
          </p:cNvSpPr>
          <p:nvPr>
            <p:ph type="title"/>
          </p:nvPr>
        </p:nvSpPr>
        <p:spPr>
          <a:xfrm>
            <a:off x="484552" y="4799988"/>
            <a:ext cx="10869248" cy="1506684"/>
          </a:xfrm>
        </p:spPr>
        <p:txBody>
          <a:bodyPr anchor="ctr">
            <a:normAutofit/>
          </a:bodyPr>
          <a:lstStyle/>
          <a:p>
            <a:r>
              <a:rPr lang="en-GB"/>
              <a:t>KSB Skills </a:t>
            </a:r>
          </a:p>
        </p:txBody>
      </p:sp>
      <p:pic>
        <p:nvPicPr>
          <p:cNvPr id="8" name="Picture 4" descr="One in a crowd">
            <a:extLst>
              <a:ext uri="{FF2B5EF4-FFF2-40B4-BE49-F238E27FC236}">
                <a16:creationId xmlns:a16="http://schemas.microsoft.com/office/drawing/2014/main" id="{DD1AA5AB-6F2D-D2EA-C34D-2FB594FAA0FA}"/>
              </a:ext>
            </a:extLst>
          </p:cNvPr>
          <p:cNvPicPr>
            <a:picLocks noChangeAspect="1"/>
          </p:cNvPicPr>
          <p:nvPr/>
        </p:nvPicPr>
        <p:blipFill rotWithShape="1">
          <a:blip r:embed="rId3"/>
          <a:srcRect l="134" r="16" b="16"/>
          <a:stretch/>
        </p:blipFill>
        <p:spPr>
          <a:xfrm>
            <a:off x="20" y="10"/>
            <a:ext cx="6095979" cy="4578101"/>
          </a:xfrm>
          <a:prstGeom prst="rect">
            <a:avLst/>
          </a:prstGeom>
        </p:spPr>
      </p:pic>
      <p:sp>
        <p:nvSpPr>
          <p:cNvPr id="3" name="Content Placeholder 2">
            <a:extLst>
              <a:ext uri="{FF2B5EF4-FFF2-40B4-BE49-F238E27FC236}">
                <a16:creationId xmlns:a16="http://schemas.microsoft.com/office/drawing/2014/main" id="{1B413676-27BC-A9B6-C6B8-D03E0B8B4062}"/>
              </a:ext>
            </a:extLst>
          </p:cNvPr>
          <p:cNvSpPr>
            <a:spLocks noGrp="1"/>
          </p:cNvSpPr>
          <p:nvPr>
            <p:ph idx="1"/>
          </p:nvPr>
        </p:nvSpPr>
        <p:spPr>
          <a:xfrm>
            <a:off x="6531319" y="221876"/>
            <a:ext cx="4822482" cy="4155142"/>
          </a:xfrm>
        </p:spPr>
        <p:txBody>
          <a:bodyPr vert="horz" lIns="91440" tIns="45720" rIns="91440" bIns="45720" rtlCol="0" anchor="t">
            <a:normAutofit/>
          </a:bodyPr>
          <a:lstStyle/>
          <a:p>
            <a:r>
              <a:rPr lang="en-GB"/>
              <a:t> Strategic communication: </a:t>
            </a:r>
            <a:endParaRPr lang="en-US"/>
          </a:p>
          <a:p>
            <a:pPr marL="342900" indent="-342900">
              <a:buChar char="•"/>
            </a:pPr>
            <a:r>
              <a:rPr lang="en-GB"/>
              <a:t>Means identify the goal (SMART) </a:t>
            </a:r>
            <a:endParaRPr lang="en-US"/>
          </a:p>
          <a:p>
            <a:pPr marL="342900" indent="-342900">
              <a:buChar char="•"/>
            </a:pPr>
            <a:r>
              <a:rPr lang="en-GB"/>
              <a:t>know your audience</a:t>
            </a:r>
          </a:p>
          <a:p>
            <a:pPr marL="342900" indent="-342900">
              <a:buChar char="•"/>
            </a:pPr>
            <a:r>
              <a:rPr lang="en-GB"/>
              <a:t>Communicate the worth</a:t>
            </a:r>
          </a:p>
          <a:p>
            <a:pPr marL="342900" indent="-342900">
              <a:buChar char="•"/>
            </a:pPr>
            <a:r>
              <a:rPr lang="en-GB"/>
              <a:t>Express the need </a:t>
            </a:r>
          </a:p>
          <a:p>
            <a:pPr marL="342900" indent="-342900">
              <a:buChar char="•"/>
            </a:pPr>
            <a:endParaRPr lang="en-GB"/>
          </a:p>
        </p:txBody>
      </p:sp>
    </p:spTree>
    <p:extLst>
      <p:ext uri="{BB962C8B-B14F-4D97-AF65-F5344CB8AC3E}">
        <p14:creationId xmlns:p14="http://schemas.microsoft.com/office/powerpoint/2010/main" val="678414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C8BC7C-B8E2-FB17-90C4-EAD54B5A5836}"/>
              </a:ext>
            </a:extLst>
          </p:cNvPr>
          <p:cNvSpPr>
            <a:spLocks noGrp="1"/>
          </p:cNvSpPr>
          <p:nvPr>
            <p:ph type="title"/>
          </p:nvPr>
        </p:nvSpPr>
        <p:spPr>
          <a:xfrm>
            <a:off x="146222" y="365125"/>
            <a:ext cx="2689847" cy="2783592"/>
          </a:xfrm>
        </p:spPr>
        <p:txBody>
          <a:bodyPr>
            <a:normAutofit/>
          </a:bodyPr>
          <a:lstStyle/>
          <a:p>
            <a:r>
              <a:rPr lang="en-GB" sz="3200"/>
              <a:t>KSB Behaviour  HRD</a:t>
            </a:r>
          </a:p>
        </p:txBody>
      </p:sp>
      <p:grpSp>
        <p:nvGrpSpPr>
          <p:cNvPr id="13" name="Group 12">
            <a:extLst>
              <a:ext uri="{FF2B5EF4-FFF2-40B4-BE49-F238E27FC236}">
                <a16:creationId xmlns:a16="http://schemas.microsoft.com/office/drawing/2014/main" id="{D637F229-3203-4783-BAA9-C5F4AE136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9000"/>
            <a:ext cx="3047997" cy="3429000"/>
            <a:chOff x="0" y="3438071"/>
            <a:chExt cx="3047997" cy="3429000"/>
          </a:xfrm>
        </p:grpSpPr>
        <p:sp>
          <p:nvSpPr>
            <p:cNvPr id="14" name="Rectangle 13">
              <a:extLst>
                <a:ext uri="{FF2B5EF4-FFF2-40B4-BE49-F238E27FC236}">
                  <a16:creationId xmlns:a16="http://schemas.microsoft.com/office/drawing/2014/main" id="{258ED267-CBD7-48CA-8FBD-FC65502AA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3438071"/>
              <a:ext cx="3047991" cy="3429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35AB1F4-1BAE-422B-9787-CAC85DB0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47142"/>
              <a:ext cx="3047997" cy="3419929"/>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E96E0035-F52D-3B0A-0AEF-CBBBF7A9BC4F}"/>
              </a:ext>
            </a:extLst>
          </p:cNvPr>
          <p:cNvGraphicFramePr>
            <a:graphicFrameLocks noGrp="1"/>
          </p:cNvGraphicFramePr>
          <p:nvPr>
            <p:ph idx="1"/>
            <p:extLst>
              <p:ext uri="{D42A27DB-BD31-4B8C-83A1-F6EECF244321}">
                <p14:modId xmlns:p14="http://schemas.microsoft.com/office/powerpoint/2010/main" val="3589208917"/>
              </p:ext>
            </p:extLst>
          </p:nvPr>
        </p:nvGraphicFramePr>
        <p:xfrm>
          <a:off x="3811656" y="551622"/>
          <a:ext cx="7742583" cy="5625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3355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9" cy="68559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63613-27BD-B55D-1A19-7C59587DDF78}"/>
              </a:ext>
            </a:extLst>
          </p:cNvPr>
          <p:cNvSpPr>
            <a:spLocks noGrp="1"/>
          </p:cNvSpPr>
          <p:nvPr>
            <p:ph type="title"/>
          </p:nvPr>
        </p:nvSpPr>
        <p:spPr>
          <a:xfrm>
            <a:off x="484188" y="2650431"/>
            <a:ext cx="5101603" cy="3631099"/>
          </a:xfrm>
        </p:spPr>
        <p:txBody>
          <a:bodyPr anchor="t">
            <a:normAutofit/>
          </a:bodyPr>
          <a:lstStyle/>
          <a:p>
            <a:r>
              <a:rPr lang="en-GB"/>
              <a:t>Personal HRM Swot analysis</a:t>
            </a:r>
          </a:p>
        </p:txBody>
      </p:sp>
      <p:grpSp>
        <p:nvGrpSpPr>
          <p:cNvPr id="13" name="Group 12">
            <a:extLst>
              <a:ext uri="{FF2B5EF4-FFF2-40B4-BE49-F238E27FC236}">
                <a16:creationId xmlns:a16="http://schemas.microsoft.com/office/drawing/2014/main" id="{ABB2FBE0-355C-41D1-A85C-34301A73FB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95999" cy="2287390"/>
            <a:chOff x="0" y="0"/>
            <a:chExt cx="6095999" cy="2287390"/>
          </a:xfrm>
        </p:grpSpPr>
        <p:sp>
          <p:nvSpPr>
            <p:cNvPr id="14" name="Rectangle 13">
              <a:extLst>
                <a:ext uri="{FF2B5EF4-FFF2-40B4-BE49-F238E27FC236}">
                  <a16:creationId xmlns:a16="http://schemas.microsoft.com/office/drawing/2014/main" id="{258ED267-CBD7-48CA-8FBD-FC65502AA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0"/>
              <a:ext cx="6095993" cy="228738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35AB1F4-1BAE-422B-9787-CAC85DB0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6095993" cy="228739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6CD9E0BF-A0A5-2E40-28EF-35128D78EEB0}"/>
              </a:ext>
            </a:extLst>
          </p:cNvPr>
          <p:cNvGraphicFramePr>
            <a:graphicFrameLocks noGrp="1"/>
          </p:cNvGraphicFramePr>
          <p:nvPr>
            <p:ph idx="1"/>
            <p:extLst>
              <p:ext uri="{D42A27DB-BD31-4B8C-83A1-F6EECF244321}">
                <p14:modId xmlns:p14="http://schemas.microsoft.com/office/powerpoint/2010/main" val="2590870798"/>
              </p:ext>
            </p:extLst>
          </p:nvPr>
        </p:nvGraphicFramePr>
        <p:xfrm>
          <a:off x="6490251" y="327991"/>
          <a:ext cx="5431735" cy="58489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1972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554CFA0-E502-4D3A-9FE7-F49553F4D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C8D7E30-B50A-4ADD-8244-B02C404B7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1"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2A0B2-CA7A-DBFD-4940-B59DA6EAEBBB}"/>
              </a:ext>
            </a:extLst>
          </p:cNvPr>
          <p:cNvSpPr>
            <a:spLocks noGrp="1"/>
          </p:cNvSpPr>
          <p:nvPr>
            <p:ph type="title"/>
          </p:nvPr>
        </p:nvSpPr>
        <p:spPr>
          <a:xfrm>
            <a:off x="146222" y="365125"/>
            <a:ext cx="2644746" cy="2842099"/>
          </a:xfrm>
        </p:spPr>
        <p:txBody>
          <a:bodyPr>
            <a:normAutofit/>
          </a:bodyPr>
          <a:lstStyle/>
          <a:p>
            <a:r>
              <a:rPr lang="en-GB" sz="3600"/>
              <a:t>Personal Skill Audit </a:t>
            </a:r>
          </a:p>
        </p:txBody>
      </p:sp>
      <p:grpSp>
        <p:nvGrpSpPr>
          <p:cNvPr id="16" name="Group 15">
            <a:extLst>
              <a:ext uri="{FF2B5EF4-FFF2-40B4-BE49-F238E27FC236}">
                <a16:creationId xmlns:a16="http://schemas.microsoft.com/office/drawing/2014/main" id="{E7D6887E-0D0C-441D-AAF6-B1E7D12195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9000"/>
            <a:ext cx="3047997" cy="3438071"/>
            <a:chOff x="0" y="3438071"/>
            <a:chExt cx="3047997" cy="3429000"/>
          </a:xfrm>
        </p:grpSpPr>
        <p:sp>
          <p:nvSpPr>
            <p:cNvPr id="17" name="Rectangle 16">
              <a:extLst>
                <a:ext uri="{FF2B5EF4-FFF2-40B4-BE49-F238E27FC236}">
                  <a16:creationId xmlns:a16="http://schemas.microsoft.com/office/drawing/2014/main" id="{7172EC78-01A4-4610-A4CC-20D362172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3438071"/>
              <a:ext cx="3047991" cy="3429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A3A9756-EBE7-453A-A0B3-2931AD3E7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38071"/>
              <a:ext cx="3047997" cy="342900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8" descr="Table&#10;&#10;Description automatically generated">
            <a:extLst>
              <a:ext uri="{FF2B5EF4-FFF2-40B4-BE49-F238E27FC236}">
                <a16:creationId xmlns:a16="http://schemas.microsoft.com/office/drawing/2014/main" id="{E3476101-CCAD-11FC-ECFD-37F500B27E0F}"/>
              </a:ext>
            </a:extLst>
          </p:cNvPr>
          <p:cNvPicPr>
            <a:picLocks noGrp="1" noChangeAspect="1"/>
          </p:cNvPicPr>
          <p:nvPr>
            <p:ph idx="1"/>
          </p:nvPr>
        </p:nvPicPr>
        <p:blipFill>
          <a:blip r:embed="rId2"/>
          <a:stretch>
            <a:fillRect/>
          </a:stretch>
        </p:blipFill>
        <p:spPr>
          <a:xfrm>
            <a:off x="4022462" y="91955"/>
            <a:ext cx="6537557" cy="6516329"/>
          </a:xfrm>
        </p:spPr>
      </p:pic>
    </p:spTree>
    <p:extLst>
      <p:ext uri="{BB962C8B-B14F-4D97-AF65-F5344CB8AC3E}">
        <p14:creationId xmlns:p14="http://schemas.microsoft.com/office/powerpoint/2010/main" val="1485136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0BD52-B471-1C90-4E32-0AFEA31973E2}"/>
              </a:ext>
            </a:extLst>
          </p:cNvPr>
          <p:cNvSpPr>
            <a:spLocks noGrp="1"/>
          </p:cNvSpPr>
          <p:nvPr>
            <p:ph type="title"/>
          </p:nvPr>
        </p:nvSpPr>
        <p:spPr/>
        <p:txBody>
          <a:bodyPr/>
          <a:lstStyle/>
          <a:p>
            <a:r>
              <a:rPr lang="en-GB"/>
              <a:t>Personal Skill Audit </a:t>
            </a:r>
          </a:p>
        </p:txBody>
      </p:sp>
      <p:pic>
        <p:nvPicPr>
          <p:cNvPr id="4" name="Picture 4" descr="Table&#10;&#10;Description automatically generated">
            <a:extLst>
              <a:ext uri="{FF2B5EF4-FFF2-40B4-BE49-F238E27FC236}">
                <a16:creationId xmlns:a16="http://schemas.microsoft.com/office/drawing/2014/main" id="{84F9B931-D3E2-4A44-ADB9-AB25C6962AAA}"/>
              </a:ext>
            </a:extLst>
          </p:cNvPr>
          <p:cNvPicPr>
            <a:picLocks noGrp="1" noChangeAspect="1"/>
          </p:cNvPicPr>
          <p:nvPr>
            <p:ph idx="1"/>
          </p:nvPr>
        </p:nvPicPr>
        <p:blipFill>
          <a:blip r:embed="rId2"/>
          <a:stretch>
            <a:fillRect/>
          </a:stretch>
        </p:blipFill>
        <p:spPr>
          <a:xfrm>
            <a:off x="928616" y="2724150"/>
            <a:ext cx="7781385" cy="3305175"/>
          </a:xfrm>
        </p:spPr>
      </p:pic>
    </p:spTree>
    <p:extLst>
      <p:ext uri="{BB962C8B-B14F-4D97-AF65-F5344CB8AC3E}">
        <p14:creationId xmlns:p14="http://schemas.microsoft.com/office/powerpoint/2010/main" val="2534030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E2F7A-E191-13EC-5B36-67AA289BD359}"/>
              </a:ext>
            </a:extLst>
          </p:cNvPr>
          <p:cNvSpPr>
            <a:spLocks noGrp="1"/>
          </p:cNvSpPr>
          <p:nvPr>
            <p:ph type="title"/>
          </p:nvPr>
        </p:nvSpPr>
        <p:spPr>
          <a:xfrm>
            <a:off x="146222" y="365125"/>
            <a:ext cx="2689847" cy="3938518"/>
          </a:xfrm>
        </p:spPr>
        <p:txBody>
          <a:bodyPr>
            <a:normAutofit/>
          </a:bodyPr>
          <a:lstStyle/>
          <a:p>
            <a:r>
              <a:rPr lang="en-GB" sz="3200"/>
              <a:t>Benefits of HRM in Hospitality </a:t>
            </a:r>
          </a:p>
        </p:txBody>
      </p:sp>
      <p:grpSp>
        <p:nvGrpSpPr>
          <p:cNvPr id="19" name="Group 12">
            <a:extLst>
              <a:ext uri="{FF2B5EF4-FFF2-40B4-BE49-F238E27FC236}">
                <a16:creationId xmlns:a16="http://schemas.microsoft.com/office/drawing/2014/main" id="{E5CD2E8B-968C-4DDC-9470-260B5DA13D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72778"/>
            <a:ext cx="3047997" cy="2285222"/>
            <a:chOff x="0" y="3438071"/>
            <a:chExt cx="3047997" cy="3429000"/>
          </a:xfrm>
        </p:grpSpPr>
        <p:sp>
          <p:nvSpPr>
            <p:cNvPr id="14" name="Rectangle 13">
              <a:extLst>
                <a:ext uri="{FF2B5EF4-FFF2-40B4-BE49-F238E27FC236}">
                  <a16:creationId xmlns:a16="http://schemas.microsoft.com/office/drawing/2014/main" id="{54940AF6-4BB8-4A24-9BCA-B088F02BD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3438071"/>
              <a:ext cx="3047991" cy="3429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AD7D5E-CDD6-4468-9F5F-6802387A9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47142"/>
              <a:ext cx="3047997" cy="3419929"/>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20" name="Content Placeholder 2">
            <a:extLst>
              <a:ext uri="{FF2B5EF4-FFF2-40B4-BE49-F238E27FC236}">
                <a16:creationId xmlns:a16="http://schemas.microsoft.com/office/drawing/2014/main" id="{189F3EC3-184F-1632-5CB7-6D8CCECD92CB}"/>
              </a:ext>
            </a:extLst>
          </p:cNvPr>
          <p:cNvGraphicFramePr>
            <a:graphicFrameLocks noGrp="1"/>
          </p:cNvGraphicFramePr>
          <p:nvPr>
            <p:ph idx="1"/>
            <p:extLst>
              <p:ext uri="{D42A27DB-BD31-4B8C-83A1-F6EECF244321}">
                <p14:modId xmlns:p14="http://schemas.microsoft.com/office/powerpoint/2010/main" val="3835698058"/>
              </p:ext>
            </p:extLst>
          </p:nvPr>
        </p:nvGraphicFramePr>
        <p:xfrm>
          <a:off x="3811656" y="551622"/>
          <a:ext cx="7742583" cy="5625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8543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5BF3C-C063-7CB3-A5F0-697C839EC16A}"/>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237E1682-0F08-6442-2C0A-754669BE3DA8}"/>
              </a:ext>
            </a:extLst>
          </p:cNvPr>
          <p:cNvSpPr>
            <a:spLocks noGrp="1"/>
          </p:cNvSpPr>
          <p:nvPr>
            <p:ph idx="1"/>
          </p:nvPr>
        </p:nvSpPr>
        <p:spPr/>
        <p:txBody>
          <a:bodyPr vert="horz" lIns="91440" tIns="45720" rIns="91440" bIns="45720" rtlCol="0" anchor="t">
            <a:noAutofit/>
          </a:bodyPr>
          <a:lstStyle/>
          <a:p>
            <a:r>
              <a:rPr lang="en-GB" sz="1100">
                <a:ea typeface="+mn-lt"/>
                <a:cs typeface="+mn-lt"/>
              </a:rPr>
              <a:t>AIHR (2021). "Top 5 HR Skills Every HR Professional Should Have". Available at : </a:t>
            </a:r>
            <a:r>
              <a:rPr lang="en-GB" sz="1100">
                <a:ea typeface="+mn-lt"/>
                <a:cs typeface="+mn-lt"/>
                <a:hlinkClick r:id="rId2"/>
              </a:rPr>
              <a:t>https://www.youtube.com/watch?v=NcZopUXBVO0</a:t>
            </a:r>
            <a:r>
              <a:rPr lang="en-GB" sz="1100">
                <a:ea typeface="+mn-lt"/>
                <a:cs typeface="+mn-lt"/>
              </a:rPr>
              <a:t>  [Accessed on 30/05/2022]</a:t>
            </a:r>
          </a:p>
          <a:p>
            <a:r>
              <a:rPr lang="en-GB" sz="1100">
                <a:ea typeface="+mn-lt"/>
                <a:cs typeface="+mn-lt"/>
              </a:rPr>
              <a:t>AIHR (2021).  "7 Human Resources Best  Practices". Available at : </a:t>
            </a:r>
            <a:r>
              <a:rPr lang="en-GB" sz="1100">
                <a:ea typeface="+mn-lt"/>
                <a:cs typeface="+mn-lt"/>
                <a:hlinkClick r:id="rId3"/>
              </a:rPr>
              <a:t>https://www.youtube.com/watch?v=fgsJB3URPss&amp;t=30s</a:t>
            </a:r>
            <a:r>
              <a:rPr lang="en-GB" sz="1100">
                <a:ea typeface="+mn-lt"/>
                <a:cs typeface="+mn-lt"/>
              </a:rPr>
              <a:t>  [Accessed on 07/06/2022] </a:t>
            </a:r>
          </a:p>
          <a:p>
            <a:r>
              <a:rPr lang="en-GB" sz="1100">
                <a:ea typeface="+mn-lt"/>
                <a:cs typeface="+mn-lt"/>
              </a:rPr>
              <a:t>Brewer. K (2020). "It's not manipulation, its Strategic Communication". Available at </a:t>
            </a:r>
            <a:r>
              <a:rPr lang="en-GB" sz="1100">
                <a:ea typeface="+mn-lt"/>
                <a:cs typeface="+mn-lt"/>
                <a:hlinkClick r:id="rId4"/>
              </a:rPr>
              <a:t>https://www.youtube.com/watch?v=QGeHS4jO0X0</a:t>
            </a:r>
            <a:r>
              <a:rPr lang="en-GB" sz="1100">
                <a:ea typeface="+mn-lt"/>
                <a:cs typeface="+mn-lt"/>
              </a:rPr>
              <a:t>  [Accessed on 30/05/2022]</a:t>
            </a:r>
            <a:endParaRPr lang="en-GB" sz="1100"/>
          </a:p>
          <a:p>
            <a:r>
              <a:rPr lang="en-GB" sz="1100"/>
              <a:t>HR Data Bases (</a:t>
            </a:r>
            <a:r>
              <a:rPr lang="en-GB" sz="1100" err="1"/>
              <a:t>n.d</a:t>
            </a:r>
            <a:r>
              <a:rPr lang="en-GB" sz="1100"/>
              <a:t>) Available at:</a:t>
            </a:r>
            <a:r>
              <a:rPr lang="en-GB" sz="1100">
                <a:ea typeface="+mn-lt"/>
                <a:cs typeface="+mn-lt"/>
              </a:rPr>
              <a:t> </a:t>
            </a:r>
            <a:r>
              <a:rPr lang="en-GB" sz="1100">
                <a:ea typeface="+mn-lt"/>
                <a:cs typeface="+mn-lt"/>
                <a:hlinkClick r:id="rId5"/>
              </a:rPr>
              <a:t>https://www.brighthr.com/articles/hris/hr-database/</a:t>
            </a:r>
            <a:r>
              <a:rPr lang="en-GB" sz="1100">
                <a:ea typeface="+mn-lt"/>
                <a:cs typeface="+mn-lt"/>
              </a:rPr>
              <a:t> [Accessed on 30/05/2022]</a:t>
            </a:r>
            <a:endParaRPr lang="en-GB" sz="1100"/>
          </a:p>
          <a:p>
            <a:r>
              <a:rPr lang="en-GB" sz="1100">
                <a:ea typeface="+mn-lt"/>
                <a:cs typeface="+mn-lt"/>
              </a:rPr>
              <a:t>Hotel Tech Report (2022). "SWOT Analysis Examples in Small Business (+ Hotel SWOT Analysis)". </a:t>
            </a:r>
            <a:r>
              <a:rPr lang="en-GB" sz="1100" err="1">
                <a:ea typeface="+mn-lt"/>
                <a:cs typeface="+mn-lt"/>
              </a:rPr>
              <a:t>Availabe</a:t>
            </a:r>
            <a:r>
              <a:rPr lang="en-GB" sz="1100">
                <a:ea typeface="+mn-lt"/>
                <a:cs typeface="+mn-lt"/>
              </a:rPr>
              <a:t> at : </a:t>
            </a:r>
            <a:r>
              <a:rPr lang="en-GB" sz="1100">
                <a:ea typeface="+mn-lt"/>
                <a:cs typeface="+mn-lt"/>
                <a:hlinkClick r:id="rId6"/>
              </a:rPr>
              <a:t>https://hoteltechreport.com/news/swot-analysis-example-small-business</a:t>
            </a:r>
            <a:r>
              <a:rPr lang="en-GB" sz="1100">
                <a:ea typeface="+mn-lt"/>
                <a:cs typeface="+mn-lt"/>
              </a:rPr>
              <a:t> [Accessed on 06/062022]</a:t>
            </a:r>
            <a:endParaRPr lang="en-GB" sz="1100"/>
          </a:p>
          <a:p>
            <a:r>
              <a:rPr lang="en-GB" sz="1100" err="1">
                <a:ea typeface="+mn-lt"/>
                <a:cs typeface="+mn-lt"/>
              </a:rPr>
              <a:t>Lytle.T</a:t>
            </a:r>
            <a:r>
              <a:rPr lang="en-GB" sz="1100">
                <a:ea typeface="+mn-lt"/>
                <a:cs typeface="+mn-lt"/>
              </a:rPr>
              <a:t> (2020). "Top HR Challenges In The Hospitality Industry" Available at : </a:t>
            </a:r>
            <a:r>
              <a:rPr lang="en-GB" sz="1100">
                <a:ea typeface="+mn-lt"/>
                <a:cs typeface="+mn-lt"/>
                <a:hlinkClick r:id="rId7"/>
              </a:rPr>
              <a:t>https://www.shrm.org/hr-today/news/hr-magazine/winter2020/pages/top-hr-challenges-in-the-hospitality-industry.aspx</a:t>
            </a:r>
            <a:r>
              <a:rPr lang="en-GB" sz="1100">
                <a:ea typeface="+mn-lt"/>
                <a:cs typeface="+mn-lt"/>
              </a:rPr>
              <a:t> [Accessed on 06/06/2022</a:t>
            </a:r>
            <a:endParaRPr lang="en-GB" sz="1100"/>
          </a:p>
          <a:p>
            <a:r>
              <a:rPr lang="en-GB" sz="1100" err="1">
                <a:ea typeface="+mn-lt"/>
                <a:cs typeface="+mn-lt"/>
              </a:rPr>
              <a:t>StudyVids</a:t>
            </a:r>
            <a:r>
              <a:rPr lang="en-GB" sz="1100">
                <a:ea typeface="+mn-lt"/>
                <a:cs typeface="+mn-lt"/>
              </a:rPr>
              <a:t> (2017). "Michigan Model : The hard approach to human resource management" Available at : </a:t>
            </a:r>
            <a:r>
              <a:rPr lang="en-GB" sz="1100">
                <a:ea typeface="+mn-lt"/>
                <a:cs typeface="+mn-lt"/>
                <a:hlinkClick r:id="rId8"/>
              </a:rPr>
              <a:t>https://www.youtube.com/watch?v=BEM9EPQiCY4&amp;t=288s</a:t>
            </a:r>
            <a:r>
              <a:rPr lang="en-GB" sz="1100">
                <a:ea typeface="+mn-lt"/>
                <a:cs typeface="+mn-lt"/>
              </a:rPr>
              <a:t>  [Accessed on 20/06/2022]</a:t>
            </a:r>
          </a:p>
          <a:p>
            <a:r>
              <a:rPr lang="en-GB" sz="1100" err="1">
                <a:ea typeface="+mn-lt"/>
                <a:cs typeface="+mn-lt"/>
              </a:rPr>
              <a:t>StudyVids</a:t>
            </a:r>
            <a:r>
              <a:rPr lang="en-GB" sz="1100">
                <a:ea typeface="+mn-lt"/>
                <a:cs typeface="+mn-lt"/>
              </a:rPr>
              <a:t> (2017). "Soft and Hard Approaches to HRM". Available at : </a:t>
            </a:r>
            <a:r>
              <a:rPr lang="en-GB" sz="1100">
                <a:ea typeface="+mn-lt"/>
                <a:cs typeface="+mn-lt"/>
                <a:hlinkClick r:id="rId9"/>
              </a:rPr>
              <a:t>https://www.youtube.com/watch?v=9266fkfZan4&amp;t=352s</a:t>
            </a:r>
            <a:r>
              <a:rPr lang="en-GB" sz="1100">
                <a:ea typeface="+mn-lt"/>
                <a:cs typeface="+mn-lt"/>
              </a:rPr>
              <a:t> [Accessed on 05/06/2022] </a:t>
            </a:r>
          </a:p>
          <a:p>
            <a:r>
              <a:rPr lang="en-GB" sz="1100" err="1">
                <a:ea typeface="+mn-lt"/>
                <a:cs typeface="+mn-lt"/>
              </a:rPr>
              <a:t>StudyVids</a:t>
            </a:r>
            <a:r>
              <a:rPr lang="en-GB" sz="1100">
                <a:ea typeface="+mn-lt"/>
                <a:cs typeface="+mn-lt"/>
              </a:rPr>
              <a:t> (2018). "Human Resources Models : The Harvard Framework". Available at : </a:t>
            </a:r>
            <a:r>
              <a:rPr lang="en-GB" sz="1100">
                <a:ea typeface="+mn-lt"/>
                <a:cs typeface="+mn-lt"/>
                <a:hlinkClick r:id="rId10"/>
              </a:rPr>
              <a:t>https://www.youtube.com/watch?v=vOkgzkCbacI&amp;t=801s</a:t>
            </a:r>
            <a:r>
              <a:rPr lang="en-GB" sz="1100">
                <a:ea typeface="+mn-lt"/>
                <a:cs typeface="+mn-lt"/>
              </a:rPr>
              <a:t> [Accessed on 14/06/2022] </a:t>
            </a:r>
            <a:endParaRPr lang="en-GB" sz="1100"/>
          </a:p>
          <a:p>
            <a:endParaRPr lang="en-GB">
              <a:ea typeface="+mn-lt"/>
              <a:cs typeface="+mn-lt"/>
            </a:endParaRPr>
          </a:p>
        </p:txBody>
      </p:sp>
    </p:spTree>
    <p:extLst>
      <p:ext uri="{BB962C8B-B14F-4D97-AF65-F5344CB8AC3E}">
        <p14:creationId xmlns:p14="http://schemas.microsoft.com/office/powerpoint/2010/main" val="1678930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3EF36-9C73-4FA7-30A5-357002D7C97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622AAB-8AE8-AF3E-96CA-705E5F6B181A}"/>
              </a:ext>
            </a:extLst>
          </p:cNvPr>
          <p:cNvSpPr>
            <a:spLocks noGrp="1"/>
          </p:cNvSpPr>
          <p:nvPr>
            <p:ph idx="1"/>
          </p:nvPr>
        </p:nvSpPr>
        <p:spPr/>
        <p:txBody>
          <a:bodyPr vert="horz" lIns="91440" tIns="45720" rIns="91440" bIns="45720" rtlCol="0" anchor="t">
            <a:normAutofit/>
          </a:bodyPr>
          <a:lstStyle/>
          <a:p>
            <a:r>
              <a:rPr lang="en-GB" sz="1200"/>
              <a:t>Verlinden. N (n.d.) "A Comprehensive Guide to Employee Onboarding". Available at: </a:t>
            </a:r>
            <a:r>
              <a:rPr lang="en-GB" sz="1200">
                <a:ea typeface="+mn-lt"/>
                <a:cs typeface="+mn-lt"/>
                <a:hlinkClick r:id="rId2"/>
              </a:rPr>
              <a:t>https://www.aihr.com/blog/employee-onboarding/?__hstc=97201216.0d86891f41d7f457fa6415e4e9091431.1658350348009.1658355579172.1658500199902.4&amp;__hssc=97201216.12.1658500199902&amp;__hsfp=1863338703</a:t>
            </a:r>
            <a:r>
              <a:rPr lang="en-GB" sz="1200">
                <a:ea typeface="+mn-lt"/>
                <a:cs typeface="+mn-lt"/>
              </a:rPr>
              <a:t> [Accessed on the 03/06/2022]</a:t>
            </a:r>
          </a:p>
          <a:p>
            <a:r>
              <a:rPr lang="en-GB" sz="1200" err="1">
                <a:ea typeface="+mn-lt"/>
                <a:cs typeface="+mn-lt"/>
              </a:rPr>
              <a:t>Vulpen.V</a:t>
            </a:r>
            <a:r>
              <a:rPr lang="en-GB" sz="1200">
                <a:ea typeface="+mn-lt"/>
                <a:cs typeface="+mn-lt"/>
              </a:rPr>
              <a:t>. E. (N/A) "18 HR Skills Every HR Generalist Needs". Available at : </a:t>
            </a:r>
            <a:r>
              <a:rPr lang="en-GB" sz="1200">
                <a:ea typeface="+mn-lt"/>
                <a:cs typeface="+mn-lt"/>
                <a:hlinkClick r:id="rId3"/>
              </a:rPr>
              <a:t>https://www.aihr.com/blog/hr-skills/?utm_source=youtube&amp;utm_medium=social&amp;utm_campaign=bite&amp;utm_content=top-5-HR-skills</a:t>
            </a:r>
            <a:r>
              <a:rPr lang="en-GB" sz="1200">
                <a:ea typeface="+mn-lt"/>
                <a:cs typeface="+mn-lt"/>
              </a:rPr>
              <a:t> [Accessed on 30/05/2022] </a:t>
            </a:r>
          </a:p>
          <a:p>
            <a:endParaRPr lang="en-GB" sz="1200">
              <a:ea typeface="+mn-lt"/>
              <a:cs typeface="+mn-lt"/>
            </a:endParaRPr>
          </a:p>
          <a:p>
            <a:endParaRPr lang="en-GB" sz="1200"/>
          </a:p>
        </p:txBody>
      </p:sp>
    </p:spTree>
    <p:extLst>
      <p:ext uri="{BB962C8B-B14F-4D97-AF65-F5344CB8AC3E}">
        <p14:creationId xmlns:p14="http://schemas.microsoft.com/office/powerpoint/2010/main" val="264287551"/>
      </p:ext>
    </p:extLst>
  </p:cSld>
  <p:clrMapOvr>
    <a:masterClrMapping/>
  </p:clrMapOvr>
</p:sld>
</file>

<file path=ppt/theme/theme1.xml><?xml version="1.0" encoding="utf-8"?>
<a:theme xmlns:a="http://schemas.openxmlformats.org/drawingml/2006/main" name="MatrixVTI">
  <a:themeElements>
    <a:clrScheme name="AnalogousFromRegularSeed_2SEEDS">
      <a:dk1>
        <a:srgbClr val="000000"/>
      </a:dk1>
      <a:lt1>
        <a:srgbClr val="FFFFFF"/>
      </a:lt1>
      <a:dk2>
        <a:srgbClr val="23323E"/>
      </a:dk2>
      <a:lt2>
        <a:srgbClr val="E8E4E2"/>
      </a:lt2>
      <a:accent1>
        <a:srgbClr val="3B93B1"/>
      </a:accent1>
      <a:accent2>
        <a:srgbClr val="46B4A2"/>
      </a:accent2>
      <a:accent3>
        <a:srgbClr val="4D74C3"/>
      </a:accent3>
      <a:accent4>
        <a:srgbClr val="B13B58"/>
      </a:accent4>
      <a:accent5>
        <a:srgbClr val="C3614D"/>
      </a:accent5>
      <a:accent6>
        <a:srgbClr val="B1813B"/>
      </a:accent6>
      <a:hlink>
        <a:srgbClr val="BF603F"/>
      </a:hlink>
      <a:folHlink>
        <a:srgbClr val="7F7F7F"/>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TC103457485[[fn=Mesh]]</Template>
  <TotalTime>0</TotalTime>
  <Words>1281</Words>
  <Application>Microsoft Office PowerPoint</Application>
  <PresentationFormat>Widescreen</PresentationFormat>
  <Paragraphs>97</Paragraphs>
  <Slides>12</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Bahnschrift</vt:lpstr>
      <vt:lpstr>Calibri</vt:lpstr>
      <vt:lpstr>MatrixVTI</vt:lpstr>
      <vt:lpstr>HUMAN RESOURCES</vt:lpstr>
      <vt:lpstr>APPENDIX </vt:lpstr>
      <vt:lpstr>Top London Serviced Apartment </vt:lpstr>
      <vt:lpstr>KSB Knowledge</vt:lpstr>
      <vt:lpstr>KSB Skills </vt:lpstr>
      <vt:lpstr>KSB Behaviour  HRD</vt:lpstr>
      <vt:lpstr>Personal HRM Swot analysis</vt:lpstr>
      <vt:lpstr>Personal Skill Audit </vt:lpstr>
      <vt:lpstr>Personal Skill Audit </vt:lpstr>
      <vt:lpstr>Benefits of HRM in Hospitality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Christine Makama</cp:lastModifiedBy>
  <cp:revision>1</cp:revision>
  <dcterms:created xsi:type="dcterms:W3CDTF">2022-07-15T22:23:24Z</dcterms:created>
  <dcterms:modified xsi:type="dcterms:W3CDTF">2022-07-27T11:38:31Z</dcterms:modified>
</cp:coreProperties>
</file>