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95" r:id="rId2"/>
    <p:sldId id="296" r:id="rId3"/>
    <p:sldId id="259" r:id="rId4"/>
    <p:sldId id="297" r:id="rId5"/>
    <p:sldId id="272" r:id="rId6"/>
    <p:sldId id="261" r:id="rId7"/>
    <p:sldId id="285" r:id="rId8"/>
    <p:sldId id="262" r:id="rId9"/>
    <p:sldId id="298" r:id="rId10"/>
    <p:sldId id="290" r:id="rId11"/>
    <p:sldId id="275" r:id="rId12"/>
    <p:sldId id="260" r:id="rId13"/>
    <p:sldId id="299" r:id="rId14"/>
    <p:sldId id="267" r:id="rId15"/>
    <p:sldId id="289"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田 孝勇" initials="田" lastIdx="2" clrIdx="0">
    <p:extLst>
      <p:ext uri="{19B8F6BF-5375-455C-9EA6-DF929625EA0E}">
        <p15:presenceInfo xmlns:p15="http://schemas.microsoft.com/office/powerpoint/2012/main" userId="e9fe2be27ff62a3f"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FC4758-3CAE-4EA4-BE4F-282756239DDF}" v="14" dt="2022-04-16T17:08:28.14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0314"/>
    <p:restoredTop sz="94650"/>
  </p:normalViewPr>
  <p:slideViewPr>
    <p:cSldViewPr snapToGrid="0">
      <p:cViewPr varScale="1">
        <p:scale>
          <a:sx n="81" d="100"/>
          <a:sy n="81" d="100"/>
        </p:scale>
        <p:origin x="970"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1234CC-4739-C448-A6F0-1B384F203C6D}" type="datetimeFigureOut">
              <a:rPr lang="en-US" smtClean="0"/>
              <a:t>2/25/2023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29DF7D-1A61-E04E-BD10-82557483EED4}" type="slidenum">
              <a:rPr lang="en-US" smtClean="0"/>
              <a:t>‹#›</a:t>
            </a:fld>
            <a:endParaRPr lang="en-US"/>
          </a:p>
        </p:txBody>
      </p:sp>
    </p:spTree>
    <p:extLst>
      <p:ext uri="{BB962C8B-B14F-4D97-AF65-F5344CB8AC3E}">
        <p14:creationId xmlns:p14="http://schemas.microsoft.com/office/powerpoint/2010/main" val="10025829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08A744B-DF6D-49B7-93A5-186F165A4ADB}" type="slidenum">
              <a:rPr lang="en-GB"/>
              <a:pPr/>
              <a:t>2</a:t>
            </a:fld>
            <a:endParaRPr lang="en-GB"/>
          </a:p>
        </p:txBody>
      </p:sp>
      <p:sp>
        <p:nvSpPr>
          <p:cNvPr id="17410" name="Rectangle 2"/>
          <p:cNvSpPr>
            <a:spLocks noGrp="1" noRot="1" noChangeAspect="1" noChangeArrowheads="1" noTextEdit="1"/>
          </p:cNvSpPr>
          <p:nvPr>
            <p:ph type="sldImg"/>
          </p:nvPr>
        </p:nvSpPr>
        <p:spPr>
          <a:ln/>
        </p:spPr>
      </p:sp>
      <p:sp>
        <p:nvSpPr>
          <p:cNvPr id="1741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8674873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C37B1C8-934B-4923-86E8-BBEF0BD69EA5}" type="slidenum">
              <a:rPr lang="en-GB"/>
              <a:pPr/>
              <a:t>4</a:t>
            </a:fld>
            <a:endParaRPr lang="en-GB"/>
          </a:p>
        </p:txBody>
      </p:sp>
      <p:sp>
        <p:nvSpPr>
          <p:cNvPr id="21506" name="Rectangle 2"/>
          <p:cNvSpPr>
            <a:spLocks noGrp="1" noRot="1" noChangeAspect="1" noChangeArrowheads="1" noTextEdit="1"/>
          </p:cNvSpPr>
          <p:nvPr>
            <p:ph type="sldImg"/>
          </p:nvPr>
        </p:nvSpPr>
        <p:spPr>
          <a:ln/>
        </p:spPr>
      </p:sp>
      <p:sp>
        <p:nvSpPr>
          <p:cNvPr id="2150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1116270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C37B1C8-934B-4923-86E8-BBEF0BD69EA5}" type="slidenum">
              <a:rPr lang="en-GB"/>
              <a:pPr/>
              <a:t>9</a:t>
            </a:fld>
            <a:endParaRPr lang="en-GB"/>
          </a:p>
        </p:txBody>
      </p:sp>
      <p:sp>
        <p:nvSpPr>
          <p:cNvPr id="21506" name="Rectangle 2"/>
          <p:cNvSpPr>
            <a:spLocks noGrp="1" noRot="1" noChangeAspect="1" noChangeArrowheads="1" noTextEdit="1"/>
          </p:cNvSpPr>
          <p:nvPr>
            <p:ph type="sldImg"/>
          </p:nvPr>
        </p:nvSpPr>
        <p:spPr>
          <a:ln/>
        </p:spPr>
      </p:sp>
      <p:sp>
        <p:nvSpPr>
          <p:cNvPr id="2150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424682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C37B1C8-934B-4923-86E8-BBEF0BD69EA5}" type="slidenum">
              <a:rPr lang="en-GB"/>
              <a:pPr/>
              <a:t>13</a:t>
            </a:fld>
            <a:endParaRPr lang="en-GB"/>
          </a:p>
        </p:txBody>
      </p:sp>
      <p:sp>
        <p:nvSpPr>
          <p:cNvPr id="21506" name="Rectangle 2"/>
          <p:cNvSpPr>
            <a:spLocks noGrp="1" noRot="1" noChangeAspect="1" noChangeArrowheads="1" noTextEdit="1"/>
          </p:cNvSpPr>
          <p:nvPr>
            <p:ph type="sldImg"/>
          </p:nvPr>
        </p:nvSpPr>
        <p:spPr>
          <a:ln/>
        </p:spPr>
      </p:sp>
      <p:sp>
        <p:nvSpPr>
          <p:cNvPr id="2150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9509233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4F2B78-B640-4D8E-91C4-5977416B681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275B12B-84B1-487E-B90D-E95291944C8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04D0851-B717-4D2B-BA45-A1DE10B1A4FC}"/>
              </a:ext>
            </a:extLst>
          </p:cNvPr>
          <p:cNvSpPr>
            <a:spLocks noGrp="1"/>
          </p:cNvSpPr>
          <p:nvPr>
            <p:ph type="dt" sz="half" idx="10"/>
          </p:nvPr>
        </p:nvSpPr>
        <p:spPr/>
        <p:txBody>
          <a:bodyPr/>
          <a:lstStyle/>
          <a:p>
            <a:fld id="{473C39A7-6AD9-524D-88A0-771A7DDB42F5}" type="datetime1">
              <a:rPr lang="en-GB" smtClean="0"/>
              <a:t>25/02/2023</a:t>
            </a:fld>
            <a:endParaRPr lang="en-GB"/>
          </a:p>
        </p:txBody>
      </p:sp>
      <p:sp>
        <p:nvSpPr>
          <p:cNvPr id="5" name="Footer Placeholder 4">
            <a:extLst>
              <a:ext uri="{FF2B5EF4-FFF2-40B4-BE49-F238E27FC236}">
                <a16:creationId xmlns:a16="http://schemas.microsoft.com/office/drawing/2014/main" id="{685D5BE5-B866-4476-BE77-A88DFB265F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BB1426-24CF-4783-8022-F8D18CF8F98C}"/>
              </a:ext>
            </a:extLst>
          </p:cNvPr>
          <p:cNvSpPr>
            <a:spLocks noGrp="1"/>
          </p:cNvSpPr>
          <p:nvPr>
            <p:ph type="sldNum" sz="quarter" idx="12"/>
          </p:nvPr>
        </p:nvSpPr>
        <p:spPr/>
        <p:txBody>
          <a:bodyPr/>
          <a:lstStyle/>
          <a:p>
            <a:fld id="{5F0A09A3-96B8-4178-A0F9-EC62A2BD4C26}" type="slidenum">
              <a:rPr lang="en-GB" smtClean="0"/>
              <a:t>‹#›</a:t>
            </a:fld>
            <a:endParaRPr lang="en-GB"/>
          </a:p>
        </p:txBody>
      </p:sp>
    </p:spTree>
    <p:extLst>
      <p:ext uri="{BB962C8B-B14F-4D97-AF65-F5344CB8AC3E}">
        <p14:creationId xmlns:p14="http://schemas.microsoft.com/office/powerpoint/2010/main" val="32941233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B795EB-A452-4CBC-BADE-B25C6621664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3A15D4F-8FF3-4824-9078-82B898AA773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9DA8BBC-A167-44E5-B3CD-A5C98FFB8D1A}"/>
              </a:ext>
            </a:extLst>
          </p:cNvPr>
          <p:cNvSpPr>
            <a:spLocks noGrp="1"/>
          </p:cNvSpPr>
          <p:nvPr>
            <p:ph type="dt" sz="half" idx="10"/>
          </p:nvPr>
        </p:nvSpPr>
        <p:spPr/>
        <p:txBody>
          <a:bodyPr/>
          <a:lstStyle/>
          <a:p>
            <a:fld id="{564B8F71-C6AB-584B-A301-58627FF40226}" type="datetime1">
              <a:rPr lang="en-GB" smtClean="0"/>
              <a:t>25/02/2023</a:t>
            </a:fld>
            <a:endParaRPr lang="en-GB"/>
          </a:p>
        </p:txBody>
      </p:sp>
      <p:sp>
        <p:nvSpPr>
          <p:cNvPr id="5" name="Footer Placeholder 4">
            <a:extLst>
              <a:ext uri="{FF2B5EF4-FFF2-40B4-BE49-F238E27FC236}">
                <a16:creationId xmlns:a16="http://schemas.microsoft.com/office/drawing/2014/main" id="{B40D6ED8-0B4F-4B5E-8DFD-A8807C4A80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06924B-6BC3-419C-A3EE-F76D7B905294}"/>
              </a:ext>
            </a:extLst>
          </p:cNvPr>
          <p:cNvSpPr>
            <a:spLocks noGrp="1"/>
          </p:cNvSpPr>
          <p:nvPr>
            <p:ph type="sldNum" sz="quarter" idx="12"/>
          </p:nvPr>
        </p:nvSpPr>
        <p:spPr/>
        <p:txBody>
          <a:bodyPr/>
          <a:lstStyle/>
          <a:p>
            <a:fld id="{5F0A09A3-96B8-4178-A0F9-EC62A2BD4C26}" type="slidenum">
              <a:rPr lang="en-GB" smtClean="0"/>
              <a:t>‹#›</a:t>
            </a:fld>
            <a:endParaRPr lang="en-GB"/>
          </a:p>
        </p:txBody>
      </p:sp>
    </p:spTree>
    <p:extLst>
      <p:ext uri="{BB962C8B-B14F-4D97-AF65-F5344CB8AC3E}">
        <p14:creationId xmlns:p14="http://schemas.microsoft.com/office/powerpoint/2010/main" val="19333220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6059D-2884-4EA6-88A7-22F0BC3DF8C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8D27055-FE9C-4B28-950D-D56B1B1138B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2044A46-C428-45DF-B535-6D583B1B7E39}"/>
              </a:ext>
            </a:extLst>
          </p:cNvPr>
          <p:cNvSpPr>
            <a:spLocks noGrp="1"/>
          </p:cNvSpPr>
          <p:nvPr>
            <p:ph type="dt" sz="half" idx="10"/>
          </p:nvPr>
        </p:nvSpPr>
        <p:spPr/>
        <p:txBody>
          <a:bodyPr/>
          <a:lstStyle/>
          <a:p>
            <a:fld id="{FDA620AE-4481-704B-95E4-1B218A55415E}" type="datetime1">
              <a:rPr lang="en-GB" smtClean="0"/>
              <a:t>25/02/2023</a:t>
            </a:fld>
            <a:endParaRPr lang="en-GB"/>
          </a:p>
        </p:txBody>
      </p:sp>
      <p:sp>
        <p:nvSpPr>
          <p:cNvPr id="5" name="Footer Placeholder 4">
            <a:extLst>
              <a:ext uri="{FF2B5EF4-FFF2-40B4-BE49-F238E27FC236}">
                <a16:creationId xmlns:a16="http://schemas.microsoft.com/office/drawing/2014/main" id="{410F8543-7EF8-4EC1-945F-69F419BE9D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324674-639B-439B-A96B-1FCAAA19B8DD}"/>
              </a:ext>
            </a:extLst>
          </p:cNvPr>
          <p:cNvSpPr>
            <a:spLocks noGrp="1"/>
          </p:cNvSpPr>
          <p:nvPr>
            <p:ph type="sldNum" sz="quarter" idx="12"/>
          </p:nvPr>
        </p:nvSpPr>
        <p:spPr/>
        <p:txBody>
          <a:bodyPr/>
          <a:lstStyle/>
          <a:p>
            <a:fld id="{5F0A09A3-96B8-4178-A0F9-EC62A2BD4C26}" type="slidenum">
              <a:rPr lang="en-GB" smtClean="0"/>
              <a:t>‹#›</a:t>
            </a:fld>
            <a:endParaRPr lang="en-GB"/>
          </a:p>
        </p:txBody>
      </p:sp>
    </p:spTree>
    <p:extLst>
      <p:ext uri="{BB962C8B-B14F-4D97-AF65-F5344CB8AC3E}">
        <p14:creationId xmlns:p14="http://schemas.microsoft.com/office/powerpoint/2010/main" val="38551587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94AA59-0F3D-41FF-AD5B-CDECEE1E92F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69DF1B9-7B5A-47DE-9719-30398F077D7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BFA3381-64FF-4D6F-ACF8-1C8E6BE6E48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C517045-8860-4AD7-968D-4CD7B8FABD00}"/>
              </a:ext>
            </a:extLst>
          </p:cNvPr>
          <p:cNvSpPr>
            <a:spLocks noGrp="1"/>
          </p:cNvSpPr>
          <p:nvPr>
            <p:ph type="dt" sz="half" idx="10"/>
          </p:nvPr>
        </p:nvSpPr>
        <p:spPr/>
        <p:txBody>
          <a:bodyPr/>
          <a:lstStyle/>
          <a:p>
            <a:fld id="{96C744B4-3F8B-774E-88A5-CA7FBFA1D481}" type="datetime1">
              <a:rPr lang="en-GB" smtClean="0"/>
              <a:t>25/02/2023</a:t>
            </a:fld>
            <a:endParaRPr lang="en-GB"/>
          </a:p>
        </p:txBody>
      </p:sp>
      <p:sp>
        <p:nvSpPr>
          <p:cNvPr id="6" name="Footer Placeholder 5">
            <a:extLst>
              <a:ext uri="{FF2B5EF4-FFF2-40B4-BE49-F238E27FC236}">
                <a16:creationId xmlns:a16="http://schemas.microsoft.com/office/drawing/2014/main" id="{6E0EF0B8-92E5-412C-A572-04480EE65E7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E5B0C21-249E-4D59-A0BA-34CFCDF7A0A9}"/>
              </a:ext>
            </a:extLst>
          </p:cNvPr>
          <p:cNvSpPr>
            <a:spLocks noGrp="1"/>
          </p:cNvSpPr>
          <p:nvPr>
            <p:ph type="sldNum" sz="quarter" idx="12"/>
          </p:nvPr>
        </p:nvSpPr>
        <p:spPr/>
        <p:txBody>
          <a:bodyPr/>
          <a:lstStyle/>
          <a:p>
            <a:fld id="{5F0A09A3-96B8-4178-A0F9-EC62A2BD4C26}" type="slidenum">
              <a:rPr lang="en-GB" smtClean="0"/>
              <a:t>‹#›</a:t>
            </a:fld>
            <a:endParaRPr lang="en-GB"/>
          </a:p>
        </p:txBody>
      </p:sp>
    </p:spTree>
    <p:extLst>
      <p:ext uri="{BB962C8B-B14F-4D97-AF65-F5344CB8AC3E}">
        <p14:creationId xmlns:p14="http://schemas.microsoft.com/office/powerpoint/2010/main" val="10757720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B7AAC-47D0-4F1A-8166-25F4E83040E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0450B6E-01A6-4CC3-8E08-D489D120C39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E205A44-6443-41D9-A491-1EE6D7B2CB0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B16AB3E-3DF2-4FB1-B1AD-68FD002F596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6752439-D213-4961-AFB3-47969AE956C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6313AF2-C12B-4214-99DC-59917A3EE5F3}"/>
              </a:ext>
            </a:extLst>
          </p:cNvPr>
          <p:cNvSpPr>
            <a:spLocks noGrp="1"/>
          </p:cNvSpPr>
          <p:nvPr>
            <p:ph type="dt" sz="half" idx="10"/>
          </p:nvPr>
        </p:nvSpPr>
        <p:spPr/>
        <p:txBody>
          <a:bodyPr/>
          <a:lstStyle/>
          <a:p>
            <a:fld id="{E5CAB4EE-977A-A448-95FC-C03F1D104558}" type="datetime1">
              <a:rPr lang="en-GB" smtClean="0"/>
              <a:t>25/02/2023</a:t>
            </a:fld>
            <a:endParaRPr lang="en-GB"/>
          </a:p>
        </p:txBody>
      </p:sp>
      <p:sp>
        <p:nvSpPr>
          <p:cNvPr id="8" name="Footer Placeholder 7">
            <a:extLst>
              <a:ext uri="{FF2B5EF4-FFF2-40B4-BE49-F238E27FC236}">
                <a16:creationId xmlns:a16="http://schemas.microsoft.com/office/drawing/2014/main" id="{833B96D7-602B-462F-9A00-7DF5868F0C5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A870C1B-620B-4366-80A7-5E1D66F8E68B}"/>
              </a:ext>
            </a:extLst>
          </p:cNvPr>
          <p:cNvSpPr>
            <a:spLocks noGrp="1"/>
          </p:cNvSpPr>
          <p:nvPr>
            <p:ph type="sldNum" sz="quarter" idx="12"/>
          </p:nvPr>
        </p:nvSpPr>
        <p:spPr/>
        <p:txBody>
          <a:bodyPr/>
          <a:lstStyle/>
          <a:p>
            <a:fld id="{5F0A09A3-96B8-4178-A0F9-EC62A2BD4C26}" type="slidenum">
              <a:rPr lang="en-GB" smtClean="0"/>
              <a:t>‹#›</a:t>
            </a:fld>
            <a:endParaRPr lang="en-GB"/>
          </a:p>
        </p:txBody>
      </p:sp>
    </p:spTree>
    <p:extLst>
      <p:ext uri="{BB962C8B-B14F-4D97-AF65-F5344CB8AC3E}">
        <p14:creationId xmlns:p14="http://schemas.microsoft.com/office/powerpoint/2010/main" val="4782374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4282D-51B8-4D72-BE15-2568BFF3B00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5DEDB9A-BF90-47DC-B6D9-5AA570376068}"/>
              </a:ext>
            </a:extLst>
          </p:cNvPr>
          <p:cNvSpPr>
            <a:spLocks noGrp="1"/>
          </p:cNvSpPr>
          <p:nvPr>
            <p:ph type="dt" sz="half" idx="10"/>
          </p:nvPr>
        </p:nvSpPr>
        <p:spPr/>
        <p:txBody>
          <a:bodyPr/>
          <a:lstStyle/>
          <a:p>
            <a:fld id="{473BC736-2E69-764E-B980-7502F1983986}" type="datetime1">
              <a:rPr lang="en-GB" smtClean="0"/>
              <a:t>25/02/2023</a:t>
            </a:fld>
            <a:endParaRPr lang="en-GB"/>
          </a:p>
        </p:txBody>
      </p:sp>
      <p:sp>
        <p:nvSpPr>
          <p:cNvPr id="4" name="Footer Placeholder 3">
            <a:extLst>
              <a:ext uri="{FF2B5EF4-FFF2-40B4-BE49-F238E27FC236}">
                <a16:creationId xmlns:a16="http://schemas.microsoft.com/office/drawing/2014/main" id="{29F67FAD-A24C-4138-A712-2F18B359A9D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C94628D-1AF8-413D-B2C0-9DB963C3F7E6}"/>
              </a:ext>
            </a:extLst>
          </p:cNvPr>
          <p:cNvSpPr>
            <a:spLocks noGrp="1"/>
          </p:cNvSpPr>
          <p:nvPr>
            <p:ph type="sldNum" sz="quarter" idx="12"/>
          </p:nvPr>
        </p:nvSpPr>
        <p:spPr/>
        <p:txBody>
          <a:bodyPr/>
          <a:lstStyle/>
          <a:p>
            <a:fld id="{5F0A09A3-96B8-4178-A0F9-EC62A2BD4C26}" type="slidenum">
              <a:rPr lang="en-GB" smtClean="0"/>
              <a:t>‹#›</a:t>
            </a:fld>
            <a:endParaRPr lang="en-GB"/>
          </a:p>
        </p:txBody>
      </p:sp>
    </p:spTree>
    <p:extLst>
      <p:ext uri="{BB962C8B-B14F-4D97-AF65-F5344CB8AC3E}">
        <p14:creationId xmlns:p14="http://schemas.microsoft.com/office/powerpoint/2010/main" val="1066355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D1B6A59-BFE5-44EB-BD33-2DF9DCED6CEF}"/>
              </a:ext>
            </a:extLst>
          </p:cNvPr>
          <p:cNvSpPr>
            <a:spLocks noGrp="1"/>
          </p:cNvSpPr>
          <p:nvPr>
            <p:ph type="dt" sz="half" idx="10"/>
          </p:nvPr>
        </p:nvSpPr>
        <p:spPr/>
        <p:txBody>
          <a:bodyPr/>
          <a:lstStyle/>
          <a:p>
            <a:fld id="{9ACCC69A-761A-EC40-A258-90E1775B861B}" type="datetime1">
              <a:rPr lang="en-GB" smtClean="0"/>
              <a:t>25/02/2023</a:t>
            </a:fld>
            <a:endParaRPr lang="en-GB"/>
          </a:p>
        </p:txBody>
      </p:sp>
      <p:sp>
        <p:nvSpPr>
          <p:cNvPr id="3" name="Footer Placeholder 2">
            <a:extLst>
              <a:ext uri="{FF2B5EF4-FFF2-40B4-BE49-F238E27FC236}">
                <a16:creationId xmlns:a16="http://schemas.microsoft.com/office/drawing/2014/main" id="{1ACBBCDA-5DF5-413D-9684-9A9F5F4CADF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CF35EE4-188B-4989-939F-3C0622BFDF02}"/>
              </a:ext>
            </a:extLst>
          </p:cNvPr>
          <p:cNvSpPr>
            <a:spLocks noGrp="1"/>
          </p:cNvSpPr>
          <p:nvPr>
            <p:ph type="sldNum" sz="quarter" idx="12"/>
          </p:nvPr>
        </p:nvSpPr>
        <p:spPr/>
        <p:txBody>
          <a:bodyPr/>
          <a:lstStyle/>
          <a:p>
            <a:fld id="{5F0A09A3-96B8-4178-A0F9-EC62A2BD4C26}" type="slidenum">
              <a:rPr lang="en-GB" smtClean="0"/>
              <a:t>‹#›</a:t>
            </a:fld>
            <a:endParaRPr lang="en-GB"/>
          </a:p>
        </p:txBody>
      </p:sp>
    </p:spTree>
    <p:extLst>
      <p:ext uri="{BB962C8B-B14F-4D97-AF65-F5344CB8AC3E}">
        <p14:creationId xmlns:p14="http://schemas.microsoft.com/office/powerpoint/2010/main" val="31711287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744D8B-9DE0-4638-93E9-0CE893B9B93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33CEABD-A486-4AAD-8EF4-44C90AFE106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79A0EA0-0662-41E0-94E4-339321EBFF5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4A6CD41-B605-45A4-BF14-CDAD6B134A9C}"/>
              </a:ext>
            </a:extLst>
          </p:cNvPr>
          <p:cNvSpPr>
            <a:spLocks noGrp="1"/>
          </p:cNvSpPr>
          <p:nvPr>
            <p:ph type="dt" sz="half" idx="10"/>
          </p:nvPr>
        </p:nvSpPr>
        <p:spPr/>
        <p:txBody>
          <a:bodyPr/>
          <a:lstStyle/>
          <a:p>
            <a:fld id="{A15FDB1C-1719-8643-AD26-8E02938C3ABA}" type="datetime1">
              <a:rPr lang="en-GB" smtClean="0"/>
              <a:t>25/02/2023</a:t>
            </a:fld>
            <a:endParaRPr lang="en-GB"/>
          </a:p>
        </p:txBody>
      </p:sp>
      <p:sp>
        <p:nvSpPr>
          <p:cNvPr id="6" name="Footer Placeholder 5">
            <a:extLst>
              <a:ext uri="{FF2B5EF4-FFF2-40B4-BE49-F238E27FC236}">
                <a16:creationId xmlns:a16="http://schemas.microsoft.com/office/drawing/2014/main" id="{8B255A11-A7FC-4629-BAFE-DB77100BC7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AB3F260-9EDF-4259-A497-4C9BFA1E657B}"/>
              </a:ext>
            </a:extLst>
          </p:cNvPr>
          <p:cNvSpPr>
            <a:spLocks noGrp="1"/>
          </p:cNvSpPr>
          <p:nvPr>
            <p:ph type="sldNum" sz="quarter" idx="12"/>
          </p:nvPr>
        </p:nvSpPr>
        <p:spPr/>
        <p:txBody>
          <a:bodyPr/>
          <a:lstStyle/>
          <a:p>
            <a:fld id="{5F0A09A3-96B8-4178-A0F9-EC62A2BD4C26}" type="slidenum">
              <a:rPr lang="en-GB" smtClean="0"/>
              <a:t>‹#›</a:t>
            </a:fld>
            <a:endParaRPr lang="en-GB"/>
          </a:p>
        </p:txBody>
      </p:sp>
    </p:spTree>
    <p:extLst>
      <p:ext uri="{BB962C8B-B14F-4D97-AF65-F5344CB8AC3E}">
        <p14:creationId xmlns:p14="http://schemas.microsoft.com/office/powerpoint/2010/main" val="19983791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4B4AEA-193C-453B-A658-FC09CA74FF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E3D87F0-2E9A-4B2D-B25E-099483483B2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5F9E18B-3C12-428C-9E7C-365E0247880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BCD8C59-B53A-4000-A7BA-3E4E45EBEBFB}"/>
              </a:ext>
            </a:extLst>
          </p:cNvPr>
          <p:cNvSpPr>
            <a:spLocks noGrp="1"/>
          </p:cNvSpPr>
          <p:nvPr>
            <p:ph type="dt" sz="half" idx="10"/>
          </p:nvPr>
        </p:nvSpPr>
        <p:spPr/>
        <p:txBody>
          <a:bodyPr/>
          <a:lstStyle/>
          <a:p>
            <a:fld id="{DAA11F0A-2587-1742-A8B6-09EB1FC1D5C7}" type="datetime1">
              <a:rPr lang="en-GB" smtClean="0"/>
              <a:t>25/02/2023</a:t>
            </a:fld>
            <a:endParaRPr lang="en-GB"/>
          </a:p>
        </p:txBody>
      </p:sp>
      <p:sp>
        <p:nvSpPr>
          <p:cNvPr id="6" name="Footer Placeholder 5">
            <a:extLst>
              <a:ext uri="{FF2B5EF4-FFF2-40B4-BE49-F238E27FC236}">
                <a16:creationId xmlns:a16="http://schemas.microsoft.com/office/drawing/2014/main" id="{0DA04F3A-B4D4-431A-81AD-D26768FD2E4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D66AFC3-337C-4C20-8286-27739E2B8542}"/>
              </a:ext>
            </a:extLst>
          </p:cNvPr>
          <p:cNvSpPr>
            <a:spLocks noGrp="1"/>
          </p:cNvSpPr>
          <p:nvPr>
            <p:ph type="sldNum" sz="quarter" idx="12"/>
          </p:nvPr>
        </p:nvSpPr>
        <p:spPr/>
        <p:txBody>
          <a:bodyPr/>
          <a:lstStyle/>
          <a:p>
            <a:fld id="{5F0A09A3-96B8-4178-A0F9-EC62A2BD4C26}" type="slidenum">
              <a:rPr lang="en-GB" smtClean="0"/>
              <a:t>‹#›</a:t>
            </a:fld>
            <a:endParaRPr lang="en-GB"/>
          </a:p>
        </p:txBody>
      </p:sp>
    </p:spTree>
    <p:extLst>
      <p:ext uri="{BB962C8B-B14F-4D97-AF65-F5344CB8AC3E}">
        <p14:creationId xmlns:p14="http://schemas.microsoft.com/office/powerpoint/2010/main" val="1274520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9A111-F66C-4917-B802-C809B2E994C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C60FEF2-3AFA-47CA-A116-FCF6EF53E06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9034863-0726-4471-A9D8-1DF6016596AC}"/>
              </a:ext>
            </a:extLst>
          </p:cNvPr>
          <p:cNvSpPr>
            <a:spLocks noGrp="1"/>
          </p:cNvSpPr>
          <p:nvPr>
            <p:ph type="dt" sz="half" idx="10"/>
          </p:nvPr>
        </p:nvSpPr>
        <p:spPr/>
        <p:txBody>
          <a:bodyPr/>
          <a:lstStyle/>
          <a:p>
            <a:fld id="{117F1C1B-A88F-0846-BB21-638B62B5BA34}" type="datetime1">
              <a:rPr lang="en-GB" smtClean="0"/>
              <a:t>25/02/2023</a:t>
            </a:fld>
            <a:endParaRPr lang="en-GB"/>
          </a:p>
        </p:txBody>
      </p:sp>
      <p:sp>
        <p:nvSpPr>
          <p:cNvPr id="5" name="Footer Placeholder 4">
            <a:extLst>
              <a:ext uri="{FF2B5EF4-FFF2-40B4-BE49-F238E27FC236}">
                <a16:creationId xmlns:a16="http://schemas.microsoft.com/office/drawing/2014/main" id="{3CB3543D-3FD2-49D4-93FB-715A673ED5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39F4F8-E180-40BE-ACBD-E79BAD1AF596}"/>
              </a:ext>
            </a:extLst>
          </p:cNvPr>
          <p:cNvSpPr>
            <a:spLocks noGrp="1"/>
          </p:cNvSpPr>
          <p:nvPr>
            <p:ph type="sldNum" sz="quarter" idx="12"/>
          </p:nvPr>
        </p:nvSpPr>
        <p:spPr/>
        <p:txBody>
          <a:bodyPr/>
          <a:lstStyle/>
          <a:p>
            <a:fld id="{5F0A09A3-96B8-4178-A0F9-EC62A2BD4C26}" type="slidenum">
              <a:rPr lang="en-GB" smtClean="0"/>
              <a:t>‹#›</a:t>
            </a:fld>
            <a:endParaRPr lang="en-GB"/>
          </a:p>
        </p:txBody>
      </p:sp>
    </p:spTree>
    <p:extLst>
      <p:ext uri="{BB962C8B-B14F-4D97-AF65-F5344CB8AC3E}">
        <p14:creationId xmlns:p14="http://schemas.microsoft.com/office/powerpoint/2010/main" val="2384770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70B352D-BA51-4D5A-A3E5-FE807F939A1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E546A0E-A51D-4DBA-8A7A-6FC7C2094E9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AB6B415-208B-4591-968C-7AEEC7CC85AC}"/>
              </a:ext>
            </a:extLst>
          </p:cNvPr>
          <p:cNvSpPr>
            <a:spLocks noGrp="1"/>
          </p:cNvSpPr>
          <p:nvPr>
            <p:ph type="dt" sz="half" idx="10"/>
          </p:nvPr>
        </p:nvSpPr>
        <p:spPr/>
        <p:txBody>
          <a:bodyPr/>
          <a:lstStyle/>
          <a:p>
            <a:fld id="{1C09351F-62E0-964B-AA51-3561F26BDCA9}" type="datetime1">
              <a:rPr lang="en-GB" smtClean="0"/>
              <a:t>25/02/2023</a:t>
            </a:fld>
            <a:endParaRPr lang="en-GB"/>
          </a:p>
        </p:txBody>
      </p:sp>
      <p:sp>
        <p:nvSpPr>
          <p:cNvPr id="5" name="Footer Placeholder 4">
            <a:extLst>
              <a:ext uri="{FF2B5EF4-FFF2-40B4-BE49-F238E27FC236}">
                <a16:creationId xmlns:a16="http://schemas.microsoft.com/office/drawing/2014/main" id="{C13965E8-7D17-45CC-A5C9-9FB46D6D90F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3D2D17-A5CE-4AB0-8615-33AB8B86BE44}"/>
              </a:ext>
            </a:extLst>
          </p:cNvPr>
          <p:cNvSpPr>
            <a:spLocks noGrp="1"/>
          </p:cNvSpPr>
          <p:nvPr>
            <p:ph type="sldNum" sz="quarter" idx="12"/>
          </p:nvPr>
        </p:nvSpPr>
        <p:spPr/>
        <p:txBody>
          <a:bodyPr/>
          <a:lstStyle/>
          <a:p>
            <a:fld id="{5F0A09A3-96B8-4178-A0F9-EC62A2BD4C26}" type="slidenum">
              <a:rPr lang="en-GB" smtClean="0"/>
              <a:t>‹#›</a:t>
            </a:fld>
            <a:endParaRPr lang="en-GB"/>
          </a:p>
        </p:txBody>
      </p:sp>
    </p:spTree>
    <p:extLst>
      <p:ext uri="{BB962C8B-B14F-4D97-AF65-F5344CB8AC3E}">
        <p14:creationId xmlns:p14="http://schemas.microsoft.com/office/powerpoint/2010/main" val="10006757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2A20D2-E8B1-432A-816A-B3868C49507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C6F741F-6B6B-4746-998F-4F975938F51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03CCFB1-0A3E-40E3-954B-1D00F8EA034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366734-053B-4840-9072-FAAB4882D82E}" type="datetime1">
              <a:rPr lang="en-GB" smtClean="0"/>
              <a:t>25/02/2023</a:t>
            </a:fld>
            <a:endParaRPr lang="en-GB"/>
          </a:p>
        </p:txBody>
      </p:sp>
      <p:sp>
        <p:nvSpPr>
          <p:cNvPr id="5" name="Footer Placeholder 4">
            <a:extLst>
              <a:ext uri="{FF2B5EF4-FFF2-40B4-BE49-F238E27FC236}">
                <a16:creationId xmlns:a16="http://schemas.microsoft.com/office/drawing/2014/main" id="{36B7E77F-3B9F-4003-A3F1-CDC45402999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753634A-7955-436B-A2E0-D5D4D9C4BE2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F0A09A3-96B8-4178-A0F9-EC62A2BD4C26}" type="slidenum">
              <a:rPr lang="en-GB" smtClean="0"/>
              <a:t>‹#›</a:t>
            </a:fld>
            <a:endParaRPr lang="en-GB"/>
          </a:p>
        </p:txBody>
      </p:sp>
    </p:spTree>
    <p:extLst>
      <p:ext uri="{BB962C8B-B14F-4D97-AF65-F5344CB8AC3E}">
        <p14:creationId xmlns:p14="http://schemas.microsoft.com/office/powerpoint/2010/main" val="32074741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Video 4">
            <a:extLst>
              <a:ext uri="{FF2B5EF4-FFF2-40B4-BE49-F238E27FC236}">
                <a16:creationId xmlns:a16="http://schemas.microsoft.com/office/drawing/2014/main" id="{58A70F38-ED9E-C79A-FB91-0083AF843F52}"/>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5"/>
          <a:stretch/>
        </p:blipFill>
        <p:spPr>
          <a:xfrm>
            <a:off x="-3047" y="10"/>
            <a:ext cx="12191999" cy="6857990"/>
          </a:xfrm>
          <a:prstGeom prst="rect">
            <a:avLst/>
          </a:prstGeom>
        </p:spPr>
      </p:pic>
      <p:sp>
        <p:nvSpPr>
          <p:cNvPr id="2" name="Title 1">
            <a:extLst>
              <a:ext uri="{FF2B5EF4-FFF2-40B4-BE49-F238E27FC236}">
                <a16:creationId xmlns:a16="http://schemas.microsoft.com/office/drawing/2014/main" id="{AB807B59-5B77-4E44-B225-42A5E7FFC2ED}"/>
              </a:ext>
            </a:extLst>
          </p:cNvPr>
          <p:cNvSpPr>
            <a:spLocks noGrp="1"/>
          </p:cNvSpPr>
          <p:nvPr>
            <p:ph type="ctrTitle"/>
          </p:nvPr>
        </p:nvSpPr>
        <p:spPr>
          <a:xfrm>
            <a:off x="1097280" y="1"/>
            <a:ext cx="10058400" cy="4057044"/>
          </a:xfrm>
          <a:effectLst>
            <a:outerShdw blurRad="50800" dist="38100" dir="2700000" algn="tl" rotWithShape="0">
              <a:prstClr val="black">
                <a:alpha val="40000"/>
              </a:prstClr>
            </a:outerShdw>
          </a:effectLst>
        </p:spPr>
        <p:txBody>
          <a:bodyPr>
            <a:normAutofit/>
          </a:bodyPr>
          <a:lstStyle/>
          <a:p>
            <a:r>
              <a:rPr lang="en-GB" sz="5200" dirty="0">
                <a:solidFill>
                  <a:srgbClr val="FFFFFF"/>
                </a:solidFill>
                <a:latin typeface="Times New Roman" panose="02020603050405020304" pitchFamily="18" charset="0"/>
                <a:cs typeface="Times New Roman" panose="02020603050405020304" pitchFamily="18" charset="0"/>
              </a:rPr>
              <a:t>A Case</a:t>
            </a:r>
            <a:r>
              <a:rPr lang="en-US" altLang="zh-CN" sz="5200" dirty="0">
                <a:solidFill>
                  <a:srgbClr val="FFFFFF"/>
                </a:solidFill>
                <a:latin typeface="Times New Roman" panose="02020603050405020304" pitchFamily="18" charset="0"/>
                <a:cs typeface="Times New Roman" panose="02020603050405020304" pitchFamily="18" charset="0"/>
              </a:rPr>
              <a:t> Study of Adidas in Change and Stability Management</a:t>
            </a:r>
            <a:endParaRPr lang="en-GB" sz="5200" dirty="0">
              <a:solidFill>
                <a:srgbClr val="FFFFFF"/>
              </a:solidFill>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DE028C84-0F4E-4783-85E6-2043D96A38DF}"/>
              </a:ext>
            </a:extLst>
          </p:cNvPr>
          <p:cNvSpPr>
            <a:spLocks noGrp="1"/>
          </p:cNvSpPr>
          <p:nvPr>
            <p:ph type="subTitle" idx="1"/>
          </p:nvPr>
        </p:nvSpPr>
        <p:spPr>
          <a:xfrm>
            <a:off x="-1567735" y="4423947"/>
            <a:ext cx="10058400" cy="782750"/>
          </a:xfrm>
          <a:effectLst>
            <a:outerShdw blurRad="50800" dist="38100" dir="2700000" algn="tl" rotWithShape="0">
              <a:prstClr val="black">
                <a:alpha val="40000"/>
              </a:prstClr>
            </a:outerShdw>
          </a:effectLst>
        </p:spPr>
        <p:txBody>
          <a:bodyPr>
            <a:normAutofit fontScale="85000" lnSpcReduction="20000"/>
          </a:bodyPr>
          <a:lstStyle/>
          <a:p>
            <a:r>
              <a:rPr lang="en-GB" sz="3000" b="1" dirty="0" err="1">
                <a:solidFill>
                  <a:srgbClr val="FFFFFF"/>
                </a:solidFill>
                <a:latin typeface="Times New Roman" panose="02020603050405020304" pitchFamily="18" charset="0"/>
                <a:cs typeface="Times New Roman" panose="02020603050405020304" pitchFamily="18" charset="0"/>
              </a:rPr>
              <a:t>Xiaoyong</a:t>
            </a:r>
            <a:r>
              <a:rPr lang="en-GB" sz="3000" b="1" dirty="0">
                <a:solidFill>
                  <a:srgbClr val="FFFFFF"/>
                </a:solidFill>
                <a:latin typeface="Times New Roman" panose="02020603050405020304" pitchFamily="18" charset="0"/>
                <a:cs typeface="Times New Roman" panose="02020603050405020304" pitchFamily="18" charset="0"/>
              </a:rPr>
              <a:t> TIAN</a:t>
            </a:r>
          </a:p>
          <a:p>
            <a:r>
              <a:rPr lang="en-GB" sz="3000" b="1" dirty="0">
                <a:solidFill>
                  <a:srgbClr val="FFFFFF"/>
                </a:solidFill>
                <a:latin typeface="Times New Roman" panose="02020603050405020304" pitchFamily="18" charset="0"/>
                <a:cs typeface="Times New Roman" panose="02020603050405020304" pitchFamily="18" charset="0"/>
              </a:rPr>
              <a:t>Student ID: </a:t>
            </a:r>
            <a:r>
              <a:rPr lang="en-US" altLang="zh-CN" sz="3000" b="1" dirty="0">
                <a:solidFill>
                  <a:srgbClr val="FFFFFF"/>
                </a:solidFill>
                <a:latin typeface="Times New Roman" panose="02020603050405020304" pitchFamily="18" charset="0"/>
                <a:cs typeface="Times New Roman" panose="02020603050405020304" pitchFamily="18" charset="0"/>
              </a:rPr>
              <a:t>2203444</a:t>
            </a:r>
            <a:endParaRPr lang="en-GB" sz="3000" b="1" dirty="0">
              <a:solidFill>
                <a:srgbClr val="FFFFFF"/>
              </a:solidFill>
              <a:latin typeface="Times New Roman" panose="02020603050405020304" pitchFamily="18" charset="0"/>
              <a:cs typeface="Times New Roman" panose="02020603050405020304" pitchFamily="18" charset="0"/>
            </a:endParaRPr>
          </a:p>
          <a:p>
            <a:endParaRPr lang="en-GB" dirty="0">
              <a:solidFill>
                <a:srgbClr val="FFFFFF"/>
              </a:solidFill>
            </a:endParaRPr>
          </a:p>
        </p:txBody>
      </p:sp>
      <p:pic>
        <p:nvPicPr>
          <p:cNvPr id="4" name="Picture 3">
            <a:extLst>
              <a:ext uri="{FF2B5EF4-FFF2-40B4-BE49-F238E27FC236}">
                <a16:creationId xmlns:a16="http://schemas.microsoft.com/office/drawing/2014/main" id="{9368206B-5DAE-E762-AF35-1126185188DC}"/>
              </a:ext>
            </a:extLst>
          </p:cNvPr>
          <p:cNvPicPr>
            <a:picLocks noChangeAspect="1"/>
          </p:cNvPicPr>
          <p:nvPr/>
        </p:nvPicPr>
        <p:blipFill>
          <a:blip r:embed="rId5" cstate="print"/>
          <a:stretch>
            <a:fillRect/>
          </a:stretch>
        </p:blipFill>
        <p:spPr>
          <a:xfrm>
            <a:off x="7064655" y="22820"/>
            <a:ext cx="5124296" cy="2161963"/>
          </a:xfrm>
          <a:prstGeom prst="rect">
            <a:avLst/>
          </a:prstGeom>
        </p:spPr>
      </p:pic>
      <p:sp>
        <p:nvSpPr>
          <p:cNvPr id="6" name="Slide Number Placeholder 5">
            <a:extLst>
              <a:ext uri="{FF2B5EF4-FFF2-40B4-BE49-F238E27FC236}">
                <a16:creationId xmlns:a16="http://schemas.microsoft.com/office/drawing/2014/main" id="{DEE4E0B9-2BBE-39EC-18D4-485EB728D4C2}"/>
              </a:ext>
            </a:extLst>
          </p:cNvPr>
          <p:cNvSpPr>
            <a:spLocks noGrp="1"/>
          </p:cNvSpPr>
          <p:nvPr>
            <p:ph type="sldNum" sz="quarter" idx="12"/>
          </p:nvPr>
        </p:nvSpPr>
        <p:spPr/>
        <p:txBody>
          <a:bodyPr/>
          <a:lstStyle/>
          <a:p>
            <a:fld id="{5F0A09A3-96B8-4178-A0F9-EC62A2BD4C26}" type="slidenum">
              <a:rPr lang="en-GB" smtClean="0"/>
              <a:t>1</a:t>
            </a:fld>
            <a:endParaRPr lang="en-GB"/>
          </a:p>
        </p:txBody>
      </p:sp>
    </p:spTree>
    <p:extLst>
      <p:ext uri="{BB962C8B-B14F-4D97-AF65-F5344CB8AC3E}">
        <p14:creationId xmlns:p14="http://schemas.microsoft.com/office/powerpoint/2010/main" val="31146030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0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392" name="Rectangle 16391">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94" name="Freeform: Shape 16393">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96" name="Arc 1639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 name="Slide Number Placeholder 4"/>
          <p:cNvSpPr>
            <a:spLocks noGrp="1"/>
          </p:cNvSpPr>
          <p:nvPr>
            <p:ph type="sldNum" sz="quarter" idx="12"/>
          </p:nvPr>
        </p:nvSpPr>
        <p:spPr>
          <a:xfrm>
            <a:off x="9541564" y="6356350"/>
            <a:ext cx="1812235" cy="365125"/>
          </a:xfrm>
        </p:spPr>
        <p:txBody>
          <a:bodyPr>
            <a:normAutofit/>
          </a:bodyPr>
          <a:lstStyle/>
          <a:p>
            <a:pPr>
              <a:spcAft>
                <a:spcPts val="600"/>
              </a:spcAft>
            </a:pPr>
            <a:fld id="{6E72C5C1-6ADF-42E4-AC1A-894460DFEA4B}" type="slidenum">
              <a:rPr lang="en-GB"/>
              <a:pPr>
                <a:spcAft>
                  <a:spcPts val="600"/>
                </a:spcAft>
              </a:pPr>
              <a:t>2</a:t>
            </a:fld>
            <a:endParaRPr lang="en-GB"/>
          </a:p>
        </p:txBody>
      </p:sp>
      <p:sp>
        <p:nvSpPr>
          <p:cNvPr id="4" name="矩形 3">
            <a:extLst>
              <a:ext uri="{FF2B5EF4-FFF2-40B4-BE49-F238E27FC236}">
                <a16:creationId xmlns:a16="http://schemas.microsoft.com/office/drawing/2014/main" id="{062F7366-6EC7-C91D-5718-BB51AE789244}"/>
              </a:ext>
            </a:extLst>
          </p:cNvPr>
          <p:cNvSpPr/>
          <p:nvPr/>
        </p:nvSpPr>
        <p:spPr>
          <a:xfrm>
            <a:off x="4167272" y="1595944"/>
            <a:ext cx="7626145" cy="3477875"/>
          </a:xfrm>
          <a:prstGeom prst="rect">
            <a:avLst/>
          </a:prstGeom>
          <a:noFill/>
        </p:spPr>
        <p:txBody>
          <a:bodyPr wrap="square" lIns="91440" tIns="45720" rIns="91440" bIns="45720">
            <a:spAutoFit/>
          </a:bodyPr>
          <a:lstStyle/>
          <a:p>
            <a:pPr algn="just">
              <a:buFont typeface="Wingdings" panose="05000000000000000000" pitchFamily="2" charset="2"/>
              <a:buChar char="Ø"/>
            </a:pPr>
            <a:r>
              <a:rPr lang="en-GB" sz="4400" b="0" cap="none" spc="0"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P</a:t>
            </a:r>
            <a:r>
              <a:rPr lang="en-US" altLang="zh-CN" sz="4400" b="0" cap="none" spc="0"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art 1: Introduction to Adidas</a:t>
            </a:r>
          </a:p>
          <a:p>
            <a:pPr algn="just">
              <a:buFont typeface="Wingdings" panose="05000000000000000000" pitchFamily="2" charset="2"/>
              <a:buChar char="Ø"/>
            </a:pPr>
            <a:r>
              <a:rPr lang="en-GB" sz="4400" b="0" cap="none" spc="0"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Part </a:t>
            </a:r>
            <a:r>
              <a:rPr lang="en-GB" sz="44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2</a:t>
            </a:r>
            <a:r>
              <a:rPr lang="en-GB" sz="4400" b="0" cap="none" spc="0"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Lewin’s Change Model      Analysis</a:t>
            </a:r>
          </a:p>
          <a:p>
            <a:pPr algn="just">
              <a:buFont typeface="Wingdings" panose="05000000000000000000" pitchFamily="2" charset="2"/>
              <a:buChar char="Ø"/>
            </a:pPr>
            <a:r>
              <a:rPr lang="en-GB" sz="4400" b="0" cap="none" spc="0"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Part </a:t>
            </a:r>
            <a:r>
              <a:rPr lang="en-GB" sz="44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3</a:t>
            </a:r>
            <a:r>
              <a:rPr lang="en-GB" sz="4400" b="0" cap="none" spc="0"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Conclusion</a:t>
            </a:r>
          </a:p>
          <a:p>
            <a:pPr algn="just">
              <a:buFont typeface="Wingdings" panose="05000000000000000000" pitchFamily="2" charset="2"/>
              <a:buChar char="Ø"/>
            </a:pPr>
            <a:r>
              <a:rPr lang="en-GB" altLang="zh-CN" sz="4400" b="0" cap="none" spc="0"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Part 4: </a:t>
            </a:r>
            <a:r>
              <a:rPr lang="en-GB" sz="4400" b="0" cap="none" spc="0"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References</a:t>
            </a:r>
            <a:endParaRPr lang="zh-CN" altLang="en-US" sz="4400" b="0" cap="none" spc="0" dirty="0">
              <a:ln w="0"/>
              <a:solidFill>
                <a:schemeClr val="tx1"/>
              </a:solidFill>
              <a:effectLst>
                <a:outerShdw blurRad="38100" dist="19050" dir="2700000" algn="tl" rotWithShape="0">
                  <a:schemeClr val="dk1">
                    <a:alpha val="40000"/>
                  </a:schemeClr>
                </a:outerShdw>
              </a:effectLst>
            </a:endParaRPr>
          </a:p>
        </p:txBody>
      </p:sp>
      <p:sp>
        <p:nvSpPr>
          <p:cNvPr id="9" name="文本框 8">
            <a:extLst>
              <a:ext uri="{FF2B5EF4-FFF2-40B4-BE49-F238E27FC236}">
                <a16:creationId xmlns:a16="http://schemas.microsoft.com/office/drawing/2014/main" id="{7A0F24EE-79C8-B927-D7D3-84389628AC4F}"/>
              </a:ext>
            </a:extLst>
          </p:cNvPr>
          <p:cNvSpPr txBox="1"/>
          <p:nvPr/>
        </p:nvSpPr>
        <p:spPr>
          <a:xfrm>
            <a:off x="398582" y="2086147"/>
            <a:ext cx="3609107" cy="2308324"/>
          </a:xfrm>
          <a:prstGeom prst="rect">
            <a:avLst/>
          </a:prstGeom>
          <a:noFill/>
        </p:spPr>
        <p:txBody>
          <a:bodyPr wrap="square">
            <a:spAutoFit/>
          </a:bodyPr>
          <a:lstStyle/>
          <a:p>
            <a:r>
              <a:rPr lang="en-US" altLang="zh-CN" sz="4800" b="1" dirty="0">
                <a:solidFill>
                  <a:srgbClr val="FFFFFF"/>
                </a:solidFill>
                <a:latin typeface="Times New Roman" panose="02020603050405020304" pitchFamily="18" charset="0"/>
                <a:cs typeface="Times New Roman" panose="02020603050405020304" pitchFamily="18" charset="0"/>
              </a:rPr>
              <a:t>Change &amp; Stability Management</a:t>
            </a:r>
            <a:endParaRPr lang="zh-CN" altLang="en-US" sz="4800" b="1" dirty="0"/>
          </a:p>
        </p:txBody>
      </p:sp>
    </p:spTree>
    <p:extLst>
      <p:ext uri="{BB962C8B-B14F-4D97-AF65-F5344CB8AC3E}">
        <p14:creationId xmlns:p14="http://schemas.microsoft.com/office/powerpoint/2010/main" val="368055434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03" name="Rectangle 8202">
            <a:extLst>
              <a:ext uri="{FF2B5EF4-FFF2-40B4-BE49-F238E27FC236}">
                <a16:creationId xmlns:a16="http://schemas.microsoft.com/office/drawing/2014/main" id="{6A84B152-3496-4C52-AF08-97AFFC09D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8196" name="Rectangle 4"/>
          <p:cNvSpPr>
            <a:spLocks noGrp="1" noChangeArrowheads="1"/>
          </p:cNvSpPr>
          <p:nvPr>
            <p:ph type="title"/>
          </p:nvPr>
        </p:nvSpPr>
        <p:spPr>
          <a:xfrm>
            <a:off x="838201" y="365125"/>
            <a:ext cx="5393360" cy="1325563"/>
          </a:xfrm>
        </p:spPr>
        <p:txBody>
          <a:bodyPr vert="horz" lIns="91440" tIns="45720" rIns="91440" bIns="45720" rtlCol="0" anchor="ctr">
            <a:normAutofit/>
          </a:bodyPr>
          <a:lstStyle/>
          <a:p>
            <a:r>
              <a:rPr lang="en-US" sz="5400" dirty="0">
                <a:latin typeface="Times New Roman" panose="02020603050405020304" pitchFamily="18" charset="0"/>
                <a:cs typeface="Times New Roman" panose="02020603050405020304" pitchFamily="18" charset="0"/>
              </a:rPr>
              <a:t>Introduction</a:t>
            </a:r>
          </a:p>
        </p:txBody>
      </p:sp>
      <p:sp>
        <p:nvSpPr>
          <p:cNvPr id="8205" name="Freeform: Shape 8204">
            <a:extLst>
              <a:ext uri="{FF2B5EF4-FFF2-40B4-BE49-F238E27FC236}">
                <a16:creationId xmlns:a16="http://schemas.microsoft.com/office/drawing/2014/main" id="{6B2ADB95-0FA3-4BD7-A8AC-89D014A8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p:cNvSpPr txBox="1"/>
          <p:nvPr/>
        </p:nvSpPr>
        <p:spPr>
          <a:xfrm>
            <a:off x="838200" y="1826760"/>
            <a:ext cx="6052768" cy="435133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Definition of Change management</a:t>
            </a:r>
          </a:p>
          <a:p>
            <a:pPr marL="57150" algn="just">
              <a:lnSpc>
                <a:spcPct val="90000"/>
              </a:lnSpc>
              <a:spcAft>
                <a:spcPts val="600"/>
              </a:spcAft>
            </a:pPr>
            <a:r>
              <a:rPr lang="en-GB" altLang="zh-CN" sz="2200" dirty="0">
                <a:effectLst/>
                <a:latin typeface="Times New Roman" panose="02020603050405020304" pitchFamily="18" charset="0"/>
                <a:ea typeface="等线" panose="02010600030101010101" pitchFamily="2" charset="-122"/>
              </a:rPr>
              <a:t>“the coordination of a structured period of transition from situation A to situation B in order to achieve lasting change within an organisation”. </a:t>
            </a:r>
            <a:r>
              <a:rPr lang="en-GB" altLang="zh-CN" sz="2200" i="1" kern="100" dirty="0">
                <a:effectLst/>
                <a:latin typeface="Times New Roman" panose="02020603050405020304" pitchFamily="18" charset="0"/>
                <a:ea typeface="等线" panose="02010600030101010101" pitchFamily="2" charset="-122"/>
                <a:cs typeface="Times New Roman" panose="02020603050405020304" pitchFamily="18" charset="0"/>
              </a:rPr>
              <a:t>(BNET Business Dictionary)</a:t>
            </a:r>
            <a:endParaRPr lang="en-GB" altLang="zh-CN" sz="1800" dirty="0">
              <a:effectLst/>
              <a:latin typeface="Times New Roman" panose="02020603050405020304" pitchFamily="18" charset="0"/>
              <a:ea typeface="等线" panose="02010600030101010101" pitchFamily="2" charset="-122"/>
            </a:endParaRPr>
          </a:p>
          <a:p>
            <a:pPr marL="57150">
              <a:lnSpc>
                <a:spcPct val="90000"/>
              </a:lnSpc>
              <a:spcAft>
                <a:spcPts val="600"/>
              </a:spcAft>
            </a:pPr>
            <a:endParaRPr lang="en-US" sz="2400" dirty="0">
              <a:latin typeface="Times New Roman" panose="02020603050405020304" pitchFamily="18" charset="0"/>
              <a:cs typeface="Times New Roman" panose="02020603050405020304" pitchFamily="18" charset="0"/>
            </a:endParaRPr>
          </a:p>
          <a:p>
            <a:pPr indent="-228600">
              <a:lnSpc>
                <a:spcPct val="90000"/>
              </a:lnSpc>
              <a:spcAft>
                <a:spcPts val="600"/>
              </a:spcAft>
              <a:buFont typeface="Arial" panose="020B0604020202020204" pitchFamily="34" charset="0"/>
              <a:buChar char="•"/>
            </a:pPr>
            <a:r>
              <a:rPr lang="en-US" altLang="zh-CN" sz="3200" dirty="0">
                <a:latin typeface="Times New Roman" panose="02020603050405020304" pitchFamily="18" charset="0"/>
                <a:cs typeface="Times New Roman" panose="02020603050405020304" pitchFamily="18" charset="0"/>
              </a:rPr>
              <a:t>Adidas</a:t>
            </a:r>
            <a:endParaRPr lang="en-US" sz="2400" dirty="0">
              <a:latin typeface="Times New Roman" panose="02020603050405020304" pitchFamily="18" charset="0"/>
              <a:cs typeface="Times New Roman" panose="02020603050405020304" pitchFamily="18" charset="0"/>
            </a:endParaRPr>
          </a:p>
          <a:p>
            <a:pPr marL="285750" indent="-228600">
              <a:lnSpc>
                <a:spcPct val="90000"/>
              </a:lnSpc>
              <a:spcAft>
                <a:spcPts val="600"/>
              </a:spcAft>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	Development History</a:t>
            </a:r>
          </a:p>
          <a:p>
            <a:pPr marL="285750" indent="-228600">
              <a:lnSpc>
                <a:spcPct val="90000"/>
              </a:lnSpc>
              <a:spcAft>
                <a:spcPts val="600"/>
              </a:spcAft>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	Major Changes: </a:t>
            </a:r>
            <a:r>
              <a:rPr lang="en-US" altLang="zh-CN" sz="2400" dirty="0">
                <a:latin typeface="Times New Roman" panose="02020603050405020304" pitchFamily="18" charset="0"/>
                <a:cs typeface="Times New Roman" panose="02020603050405020304" pitchFamily="18" charset="0"/>
              </a:rPr>
              <a:t>sales decline, reputation damage, fierce competition, etc. </a:t>
            </a:r>
            <a:endParaRPr lang="en-US" sz="2400" dirty="0">
              <a:latin typeface="Times New Roman" panose="02020603050405020304" pitchFamily="18" charset="0"/>
              <a:cs typeface="Times New Roman" panose="02020603050405020304" pitchFamily="18" charset="0"/>
            </a:endParaRPr>
          </a:p>
        </p:txBody>
      </p:sp>
      <p:sp>
        <p:nvSpPr>
          <p:cNvPr id="8207" name="Oval 8206">
            <a:extLst>
              <a:ext uri="{FF2B5EF4-FFF2-40B4-BE49-F238E27FC236}">
                <a16:creationId xmlns:a16="http://schemas.microsoft.com/office/drawing/2014/main" id="{C924DBCE-E731-4B22-8181-A39C1D862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630884" cy="630884"/>
          </a:xfrm>
          <a:prstGeom prst="ellipse">
            <a:avLst/>
          </a:prstGeom>
          <a:noFill/>
          <a:ln w="1270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9" name="Freeform: Shape 8208">
            <a:extLst>
              <a:ext uri="{FF2B5EF4-FFF2-40B4-BE49-F238E27FC236}">
                <a16:creationId xmlns:a16="http://schemas.microsoft.com/office/drawing/2014/main" id="{4CBF9756-6AC8-4C65-84DF-56FBFFA1D8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0227"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8211" name="Freeform: Shape 8210">
            <a:extLst>
              <a:ext uri="{FF2B5EF4-FFF2-40B4-BE49-F238E27FC236}">
                <a16:creationId xmlns:a16="http://schemas.microsoft.com/office/drawing/2014/main" id="{2D385988-EAAF-4C27-AF8A-2BFBECAF3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8213" name="Straight Connector 8212">
            <a:extLst>
              <a:ext uri="{FF2B5EF4-FFF2-40B4-BE49-F238E27FC236}">
                <a16:creationId xmlns:a16="http://schemas.microsoft.com/office/drawing/2014/main" id="{43621FD4-D14D-45D5-9A57-9A2DE5EA59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8215" name="Freeform: Shape 8214">
            <a:extLst>
              <a:ext uri="{FF2B5EF4-FFF2-40B4-BE49-F238E27FC236}">
                <a16:creationId xmlns:a16="http://schemas.microsoft.com/office/drawing/2014/main" id="{B621D332-7329-4994-8836-C429A51B7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217" name="Freeform: Shape 8216">
            <a:extLst>
              <a:ext uri="{FF2B5EF4-FFF2-40B4-BE49-F238E27FC236}">
                <a16:creationId xmlns:a16="http://schemas.microsoft.com/office/drawing/2014/main" id="{2D20F754-35A9-4508-BE3C-C59996D143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pic>
        <p:nvPicPr>
          <p:cNvPr id="4" name="图片 3">
            <a:extLst>
              <a:ext uri="{FF2B5EF4-FFF2-40B4-BE49-F238E27FC236}">
                <a16:creationId xmlns:a16="http://schemas.microsoft.com/office/drawing/2014/main" id="{8CAEC174-7FDB-0E56-E627-3378E5021A21}"/>
              </a:ext>
            </a:extLst>
          </p:cNvPr>
          <p:cNvPicPr>
            <a:picLocks noChangeAspect="1"/>
          </p:cNvPicPr>
          <p:nvPr/>
        </p:nvPicPr>
        <p:blipFill>
          <a:blip r:embed="rId2"/>
          <a:stretch>
            <a:fillRect/>
          </a:stretch>
        </p:blipFill>
        <p:spPr>
          <a:xfrm>
            <a:off x="7854038" y="1361665"/>
            <a:ext cx="3674279" cy="3619763"/>
          </a:xfrm>
          <a:prstGeom prst="rect">
            <a:avLst/>
          </a:prstGeom>
        </p:spPr>
      </p:pic>
    </p:spTree>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488" name="Rectangle 20487">
            <a:extLst>
              <a:ext uri="{FF2B5EF4-FFF2-40B4-BE49-F238E27FC236}">
                <a16:creationId xmlns:a16="http://schemas.microsoft.com/office/drawing/2014/main" id="{68A4132F-DEC6-4332-A00C-A11AD4519B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9047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90" name="Freeform: Shape 20489">
            <a:extLst>
              <a:ext uri="{FF2B5EF4-FFF2-40B4-BE49-F238E27FC236}">
                <a16:creationId xmlns:a16="http://schemas.microsoft.com/office/drawing/2014/main" id="{9B38642C-62C4-4E31-A5D3-BB1DD8CA39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663583" cy="6858478"/>
          </a:xfrm>
          <a:custGeom>
            <a:avLst/>
            <a:gdLst>
              <a:gd name="connsiteX0" fmla="*/ 0 w 8663583"/>
              <a:gd name="connsiteY0" fmla="*/ 0 h 6858478"/>
              <a:gd name="connsiteX1" fmla="*/ 480486 w 8663583"/>
              <a:gd name="connsiteY1" fmla="*/ 0 h 6858478"/>
              <a:gd name="connsiteX2" fmla="*/ 4415403 w 8663583"/>
              <a:gd name="connsiteY2" fmla="*/ 0 h 6858478"/>
              <a:gd name="connsiteX3" fmla="*/ 5481631 w 8663583"/>
              <a:gd name="connsiteY3" fmla="*/ 0 h 6858478"/>
              <a:gd name="connsiteX4" fmla="*/ 5487208 w 8663583"/>
              <a:gd name="connsiteY4" fmla="*/ 0 h 6858478"/>
              <a:gd name="connsiteX5" fmla="*/ 8663583 w 8663583"/>
              <a:gd name="connsiteY5" fmla="*/ 6858478 h 6858478"/>
              <a:gd name="connsiteX6" fmla="*/ 1239028 w 8663583"/>
              <a:gd name="connsiteY6" fmla="*/ 6858478 h 6858478"/>
              <a:gd name="connsiteX7" fmla="*/ 1239288 w 8663583"/>
              <a:gd name="connsiteY7" fmla="*/ 6857916 h 6858478"/>
              <a:gd name="connsiteX8" fmla="*/ 480486 w 8663583"/>
              <a:gd name="connsiteY8" fmla="*/ 6857916 h 6858478"/>
              <a:gd name="connsiteX9" fmla="*/ 480486 w 8663583"/>
              <a:gd name="connsiteY9" fmla="*/ 6858000 h 6858478"/>
              <a:gd name="connsiteX10" fmla="*/ 0 w 8663583"/>
              <a:gd name="connsiteY10" fmla="*/ 685800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663583" h="6858478">
                <a:moveTo>
                  <a:pt x="0" y="0"/>
                </a:moveTo>
                <a:lnTo>
                  <a:pt x="480486" y="0"/>
                </a:lnTo>
                <a:lnTo>
                  <a:pt x="4415403" y="0"/>
                </a:lnTo>
                <a:lnTo>
                  <a:pt x="5481631" y="0"/>
                </a:lnTo>
                <a:lnTo>
                  <a:pt x="5487208" y="0"/>
                </a:lnTo>
                <a:lnTo>
                  <a:pt x="8663583" y="6858478"/>
                </a:lnTo>
                <a:lnTo>
                  <a:pt x="1239028" y="6858478"/>
                </a:lnTo>
                <a:lnTo>
                  <a:pt x="1239288" y="6857916"/>
                </a:lnTo>
                <a:lnTo>
                  <a:pt x="480486" y="6857916"/>
                </a:lnTo>
                <a:lnTo>
                  <a:pt x="480486"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492" name="Freeform: Shape 20491">
            <a:extLst>
              <a:ext uri="{FF2B5EF4-FFF2-40B4-BE49-F238E27FC236}">
                <a16:creationId xmlns:a16="http://schemas.microsoft.com/office/drawing/2014/main" id="{A9F66240-8C38-4069-A5C9-2D3FCD97E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234957" cy="6858478"/>
          </a:xfrm>
          <a:custGeom>
            <a:avLst/>
            <a:gdLst>
              <a:gd name="connsiteX0" fmla="*/ 156905 w 8234957"/>
              <a:gd name="connsiteY0" fmla="*/ 0 h 6858478"/>
              <a:gd name="connsiteX1" fmla="*/ 3986777 w 8234957"/>
              <a:gd name="connsiteY1" fmla="*/ 0 h 6858478"/>
              <a:gd name="connsiteX2" fmla="*/ 5053005 w 8234957"/>
              <a:gd name="connsiteY2" fmla="*/ 0 h 6858478"/>
              <a:gd name="connsiteX3" fmla="*/ 5058582 w 8234957"/>
              <a:gd name="connsiteY3" fmla="*/ 0 h 6858478"/>
              <a:gd name="connsiteX4" fmla="*/ 8234957 w 8234957"/>
              <a:gd name="connsiteY4" fmla="*/ 6858478 h 6858478"/>
              <a:gd name="connsiteX5" fmla="*/ 810402 w 8234957"/>
              <a:gd name="connsiteY5" fmla="*/ 6858478 h 6858478"/>
              <a:gd name="connsiteX6" fmla="*/ 810662 w 8234957"/>
              <a:gd name="connsiteY6" fmla="*/ 6857916 h 6858478"/>
              <a:gd name="connsiteX7" fmla="*/ 156905 w 8234957"/>
              <a:gd name="connsiteY7" fmla="*/ 6857916 h 6858478"/>
              <a:gd name="connsiteX8" fmla="*/ 156905 w 8234957"/>
              <a:gd name="connsiteY8" fmla="*/ 6858478 h 6858478"/>
              <a:gd name="connsiteX9" fmla="*/ 0 w 8234957"/>
              <a:gd name="connsiteY9" fmla="*/ 6858478 h 6858478"/>
              <a:gd name="connsiteX10" fmla="*/ 0 w 8234957"/>
              <a:gd name="connsiteY10" fmla="*/ 479 h 6858478"/>
              <a:gd name="connsiteX11" fmla="*/ 156905 w 8234957"/>
              <a:gd name="connsiteY11" fmla="*/ 479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234957" h="6858478">
                <a:moveTo>
                  <a:pt x="156905" y="0"/>
                </a:moveTo>
                <a:lnTo>
                  <a:pt x="3986777" y="0"/>
                </a:lnTo>
                <a:lnTo>
                  <a:pt x="5053005" y="0"/>
                </a:lnTo>
                <a:lnTo>
                  <a:pt x="5058582" y="0"/>
                </a:lnTo>
                <a:lnTo>
                  <a:pt x="8234957" y="6858478"/>
                </a:lnTo>
                <a:lnTo>
                  <a:pt x="810402" y="6858478"/>
                </a:lnTo>
                <a:lnTo>
                  <a:pt x="810662" y="6857916"/>
                </a:lnTo>
                <a:lnTo>
                  <a:pt x="156905" y="6857916"/>
                </a:lnTo>
                <a:lnTo>
                  <a:pt x="156905" y="6858478"/>
                </a:lnTo>
                <a:lnTo>
                  <a:pt x="0" y="6858478"/>
                </a:lnTo>
                <a:lnTo>
                  <a:pt x="0" y="479"/>
                </a:lnTo>
                <a:lnTo>
                  <a:pt x="156905" y="479"/>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483" name="Rectangle 3"/>
          <p:cNvSpPr>
            <a:spLocks noGrp="1" noChangeArrowheads="1"/>
          </p:cNvSpPr>
          <p:nvPr>
            <p:ph type="body" idx="1"/>
          </p:nvPr>
        </p:nvSpPr>
        <p:spPr>
          <a:xfrm>
            <a:off x="817197" y="2839008"/>
            <a:ext cx="5076090" cy="4151376"/>
          </a:xfrm>
        </p:spPr>
        <p:txBody>
          <a:bodyPr>
            <a:normAutofit/>
          </a:bodyPr>
          <a:lstStyle/>
          <a:p>
            <a:endParaRPr lang="en-GB" sz="2000" dirty="0">
              <a:latin typeface="Times New Roman" panose="02020603050405020304" pitchFamily="18" charset="0"/>
              <a:cs typeface="Times New Roman" panose="02020603050405020304" pitchFamily="18" charset="0"/>
            </a:endParaRPr>
          </a:p>
          <a:p>
            <a:pPr algn="just"/>
            <a:r>
              <a:rPr lang="en-US" altLang="zh-CN" sz="2000" dirty="0">
                <a:effectLst/>
                <a:latin typeface="Times New Roman" panose="02020603050405020304" pitchFamily="18" charset="0"/>
                <a:ea typeface="等线" panose="02010600030101010101" pitchFamily="2" charset="-122"/>
              </a:rPr>
              <a:t>Force field analysis provides an overview of the balance</a:t>
            </a:r>
            <a:r>
              <a:rPr lang="en-US" altLang="zh-CN" sz="2000" dirty="0">
                <a:latin typeface="Times New Roman" panose="02020603050405020304" pitchFamily="18" charset="0"/>
                <a:ea typeface="等线" panose="02010600030101010101" pitchFamily="2" charset="-122"/>
              </a:rPr>
              <a:t> </a:t>
            </a:r>
            <a:r>
              <a:rPr lang="en-US" altLang="zh-CN" sz="2000" dirty="0">
                <a:effectLst/>
                <a:latin typeface="Times New Roman" panose="02020603050405020304" pitchFamily="18" charset="0"/>
                <a:ea typeface="等线" panose="02010600030101010101" pitchFamily="2" charset="-122"/>
              </a:rPr>
              <a:t>between forces driving change in a business and the forces resisting change</a:t>
            </a:r>
            <a:r>
              <a:rPr lang="en-US" altLang="zh-CN" sz="2000" dirty="0">
                <a:latin typeface="Times New Roman" panose="02020603050405020304" pitchFamily="18" charset="0"/>
                <a:ea typeface="等线" panose="02010600030101010101" pitchFamily="2" charset="-122"/>
              </a:rPr>
              <a:t>.</a:t>
            </a:r>
          </a:p>
          <a:p>
            <a:pPr algn="just"/>
            <a:r>
              <a:rPr lang="en-US" altLang="zh-CN" sz="2000" dirty="0">
                <a:latin typeface="Times New Roman" panose="02020603050405020304" pitchFamily="18" charset="0"/>
                <a:ea typeface="等线" panose="02010600030101010101" pitchFamily="2" charset="-122"/>
              </a:rPr>
              <a:t>According to </a:t>
            </a:r>
            <a:r>
              <a:rPr lang="en-US" altLang="zh-CN" sz="2000" dirty="0">
                <a:latin typeface="Times New Roman" panose="02020603050405020304" pitchFamily="18" charset="0"/>
              </a:rPr>
              <a:t>Lewin(1943), </a:t>
            </a:r>
            <a:r>
              <a:rPr lang="en-US" altLang="zh-CN" sz="2000" dirty="0">
                <a:latin typeface="Times New Roman" panose="02020603050405020304" pitchFamily="18" charset="0"/>
                <a:ea typeface="等线" panose="02010600030101010101" pitchFamily="2" charset="-122"/>
              </a:rPr>
              <a:t>to bring about any change, the balance between the forces which maintain the social self-regulation at a given level has to be upset</a:t>
            </a:r>
            <a:endParaRPr lang="zh-CN" altLang="zh-CN" sz="2000" dirty="0">
              <a:latin typeface="Times New Roman" panose="02020603050405020304" pitchFamily="18" charset="0"/>
              <a:ea typeface="等线" panose="02010600030101010101" pitchFamily="2" charset="-122"/>
            </a:endParaRPr>
          </a:p>
          <a:p>
            <a:pPr algn="just"/>
            <a:endParaRPr lang="en-GB" sz="2000" dirty="0">
              <a:latin typeface="Times New Roman" panose="02020603050405020304" pitchFamily="18" charset="0"/>
              <a:ea typeface="等线" panose="02010600030101010101" pitchFamily="2" charset="-122"/>
            </a:endParaRPr>
          </a:p>
          <a:p>
            <a:pPr>
              <a:buFontTx/>
              <a:buNone/>
            </a:pPr>
            <a:endParaRPr lang="en-GB" sz="2000" dirty="0">
              <a:latin typeface="Times New Roman" panose="02020603050405020304" pitchFamily="18" charset="0"/>
              <a:cs typeface="Times New Roman" panose="02020603050405020304" pitchFamily="18" charset="0"/>
            </a:endParaRPr>
          </a:p>
          <a:p>
            <a:pPr>
              <a:buFontTx/>
              <a:buNone/>
            </a:pPr>
            <a:endParaRPr lang="en-GB" sz="2000" b="1" dirty="0">
              <a:latin typeface="Times New Roman" panose="02020603050405020304" pitchFamily="18" charset="0"/>
              <a:cs typeface="Times New Roman" panose="02020603050405020304" pitchFamily="18" charset="0"/>
            </a:endParaRPr>
          </a:p>
        </p:txBody>
      </p:sp>
      <p:sp>
        <p:nvSpPr>
          <p:cNvPr id="5" name="Slide Number Placeholder 4"/>
          <p:cNvSpPr>
            <a:spLocks noGrp="1"/>
          </p:cNvSpPr>
          <p:nvPr>
            <p:ph type="sldNum" sz="quarter" idx="12"/>
          </p:nvPr>
        </p:nvSpPr>
        <p:spPr>
          <a:xfrm>
            <a:off x="10243456" y="6356350"/>
            <a:ext cx="1110343" cy="365125"/>
          </a:xfrm>
        </p:spPr>
        <p:txBody>
          <a:bodyPr>
            <a:normAutofit/>
          </a:bodyPr>
          <a:lstStyle/>
          <a:p>
            <a:pPr>
              <a:spcAft>
                <a:spcPts val="600"/>
              </a:spcAft>
            </a:pPr>
            <a:fld id="{6E72C5C1-6ADF-42E4-AC1A-894460DFEA4B}" type="slidenum">
              <a:rPr lang="en-GB">
                <a:solidFill>
                  <a:schemeClr val="bg1">
                    <a:alpha val="80000"/>
                  </a:schemeClr>
                </a:solidFill>
              </a:rPr>
              <a:pPr>
                <a:spcAft>
                  <a:spcPts val="600"/>
                </a:spcAft>
              </a:pPr>
              <a:t>4</a:t>
            </a:fld>
            <a:endParaRPr lang="en-GB">
              <a:solidFill>
                <a:schemeClr val="bg1">
                  <a:alpha val="80000"/>
                </a:schemeClr>
              </a:solidFill>
            </a:endParaRPr>
          </a:p>
        </p:txBody>
      </p:sp>
      <p:sp>
        <p:nvSpPr>
          <p:cNvPr id="2" name="Rectangle 4">
            <a:extLst>
              <a:ext uri="{FF2B5EF4-FFF2-40B4-BE49-F238E27FC236}">
                <a16:creationId xmlns:a16="http://schemas.microsoft.com/office/drawing/2014/main" id="{CDF303F9-85E0-D0FC-373E-250DA521835E}"/>
              </a:ext>
            </a:extLst>
          </p:cNvPr>
          <p:cNvSpPr>
            <a:spLocks noGrp="1" noChangeArrowheads="1"/>
          </p:cNvSpPr>
          <p:nvPr>
            <p:ph type="title"/>
          </p:nvPr>
        </p:nvSpPr>
        <p:spPr>
          <a:xfrm>
            <a:off x="817197" y="1119270"/>
            <a:ext cx="4902723" cy="1325563"/>
          </a:xfrm>
        </p:spPr>
        <p:txBody>
          <a:bodyPr vert="horz" lIns="91440" tIns="45720" rIns="91440" bIns="45720" rtlCol="0" anchor="ctr">
            <a:normAutofit fontScale="90000"/>
          </a:bodyPr>
          <a:lstStyle/>
          <a:p>
            <a:r>
              <a:rPr lang="en-US" sz="5400" dirty="0">
                <a:latin typeface="Times New Roman" panose="02020603050405020304" pitchFamily="18" charset="0"/>
                <a:cs typeface="Times New Roman" panose="02020603050405020304" pitchFamily="18" charset="0"/>
              </a:rPr>
              <a:t>Lewin’s Force Field Analysis</a:t>
            </a:r>
          </a:p>
        </p:txBody>
      </p:sp>
      <p:pic>
        <p:nvPicPr>
          <p:cNvPr id="6" name="Picture 2" descr="See the source image">
            <a:extLst>
              <a:ext uri="{FF2B5EF4-FFF2-40B4-BE49-F238E27FC236}">
                <a16:creationId xmlns:a16="http://schemas.microsoft.com/office/drawing/2014/main" id="{67470851-4B4F-F39B-28A0-2AEF7E8DCA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33873" y="176229"/>
            <a:ext cx="5343839" cy="32527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533263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77A32F-FA5B-41A3-ACEA-EBCC8F351912}"/>
              </a:ext>
            </a:extLst>
          </p:cNvPr>
          <p:cNvSpPr>
            <a:spLocks noGrp="1"/>
          </p:cNvSpPr>
          <p:nvPr>
            <p:ph type="title"/>
          </p:nvPr>
        </p:nvSpPr>
        <p:spPr>
          <a:xfrm>
            <a:off x="572493" y="238539"/>
            <a:ext cx="11018520" cy="1434415"/>
          </a:xfrm>
        </p:spPr>
        <p:txBody>
          <a:bodyPr anchor="b">
            <a:normAutofit/>
          </a:bodyPr>
          <a:lstStyle/>
          <a:p>
            <a:r>
              <a:rPr lang="en-US" altLang="zh-CN" sz="5400" dirty="0">
                <a:latin typeface="Times New Roman" panose="02020603050405020304" pitchFamily="18" charset="0"/>
                <a:cs typeface="Times New Roman" panose="02020603050405020304" pitchFamily="18" charset="0"/>
              </a:rPr>
              <a:t>Lewin’s Force Field Analysis</a:t>
            </a:r>
            <a:endParaRPr lang="en-GB" sz="5400" dirty="0">
              <a:latin typeface="Times New Roman" panose="02020603050405020304" pitchFamily="18" charset="0"/>
              <a:cs typeface="Times New Roman" panose="02020603050405020304" pitchFamily="18" charset="0"/>
            </a:endParaRPr>
          </a:p>
        </p:txBody>
      </p:sp>
      <p:sp>
        <p:nvSpPr>
          <p:cNvPr id="3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Slide Number Placeholder 4">
            <a:extLst>
              <a:ext uri="{FF2B5EF4-FFF2-40B4-BE49-F238E27FC236}">
                <a16:creationId xmlns:a16="http://schemas.microsoft.com/office/drawing/2014/main" id="{E4F7DBFB-07A8-25A0-FAA7-92EE18C326EC}"/>
              </a:ext>
            </a:extLst>
          </p:cNvPr>
          <p:cNvSpPr>
            <a:spLocks noGrp="1"/>
          </p:cNvSpPr>
          <p:nvPr>
            <p:ph type="sldNum" sz="quarter" idx="12"/>
          </p:nvPr>
        </p:nvSpPr>
        <p:spPr/>
        <p:txBody>
          <a:bodyPr/>
          <a:lstStyle/>
          <a:p>
            <a:fld id="{5F0A09A3-96B8-4178-A0F9-EC62A2BD4C26}" type="slidenum">
              <a:rPr lang="en-GB" smtClean="0"/>
              <a:t>5</a:t>
            </a:fld>
            <a:endParaRPr lang="en-GB"/>
          </a:p>
        </p:txBody>
      </p:sp>
      <p:sp>
        <p:nvSpPr>
          <p:cNvPr id="9" name="矩形: 圆角 8">
            <a:extLst>
              <a:ext uri="{FF2B5EF4-FFF2-40B4-BE49-F238E27FC236}">
                <a16:creationId xmlns:a16="http://schemas.microsoft.com/office/drawing/2014/main" id="{3B72DEB4-4B79-42D5-6921-352FDB7187F0}"/>
              </a:ext>
            </a:extLst>
          </p:cNvPr>
          <p:cNvSpPr/>
          <p:nvPr/>
        </p:nvSpPr>
        <p:spPr>
          <a:xfrm>
            <a:off x="5109328" y="1911493"/>
            <a:ext cx="2177592" cy="427528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2800" dirty="0">
                <a:solidFill>
                  <a:schemeClr val="bg1"/>
                </a:solidFill>
                <a:latin typeface="Times New Roman" panose="02020603050405020304" pitchFamily="18" charset="0"/>
                <a:ea typeface="等线" panose="02010600030101010101" pitchFamily="2" charset="-122"/>
              </a:rPr>
              <a:t>Weakening brand image</a:t>
            </a:r>
          </a:p>
          <a:p>
            <a:pPr algn="ctr"/>
            <a:endParaRPr lang="en-US" altLang="zh-CN" sz="2800" dirty="0">
              <a:solidFill>
                <a:schemeClr val="bg1"/>
              </a:solidFill>
              <a:latin typeface="Times New Roman" panose="02020603050405020304" pitchFamily="18" charset="0"/>
              <a:ea typeface="等线" panose="02010600030101010101" pitchFamily="2" charset="-122"/>
            </a:endParaRPr>
          </a:p>
          <a:p>
            <a:pPr algn="ctr"/>
            <a:endParaRPr lang="en-US" altLang="zh-CN" sz="2800" dirty="0">
              <a:solidFill>
                <a:schemeClr val="bg1"/>
              </a:solidFill>
              <a:latin typeface="Times New Roman" panose="02020603050405020304" pitchFamily="18" charset="0"/>
              <a:ea typeface="等线" panose="02010600030101010101" pitchFamily="2" charset="-122"/>
            </a:endParaRPr>
          </a:p>
          <a:p>
            <a:pPr algn="ctr"/>
            <a:r>
              <a:rPr lang="en-US" altLang="zh-CN" sz="2800" dirty="0">
                <a:solidFill>
                  <a:schemeClr val="bg1"/>
                </a:solidFill>
                <a:latin typeface="Times New Roman" panose="02020603050405020304" pitchFamily="18" charset="0"/>
                <a:ea typeface="等线" panose="02010600030101010101" pitchFamily="2" charset="-122"/>
              </a:rPr>
              <a:t>(status quo)</a:t>
            </a:r>
            <a:endParaRPr lang="zh-CN" altLang="en-US" sz="2000" dirty="0">
              <a:solidFill>
                <a:schemeClr val="bg1"/>
              </a:solidFill>
              <a:latin typeface="Times New Roman" panose="02020603050405020304" pitchFamily="18" charset="0"/>
              <a:ea typeface="等线" panose="02010600030101010101" pitchFamily="2" charset="-122"/>
            </a:endParaRPr>
          </a:p>
        </p:txBody>
      </p:sp>
      <p:sp>
        <p:nvSpPr>
          <p:cNvPr id="10" name="箭头: 右 9">
            <a:extLst>
              <a:ext uri="{FF2B5EF4-FFF2-40B4-BE49-F238E27FC236}">
                <a16:creationId xmlns:a16="http://schemas.microsoft.com/office/drawing/2014/main" id="{FDB6E66B-998D-B14E-8E96-93674971A2DB}"/>
              </a:ext>
            </a:extLst>
          </p:cNvPr>
          <p:cNvSpPr/>
          <p:nvPr/>
        </p:nvSpPr>
        <p:spPr>
          <a:xfrm>
            <a:off x="791852" y="2608302"/>
            <a:ext cx="3817855" cy="82069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2000" dirty="0">
                <a:solidFill>
                  <a:schemeClr val="bg1"/>
                </a:solidFill>
                <a:latin typeface="Times New Roman" panose="02020603050405020304" pitchFamily="18" charset="0"/>
                <a:ea typeface="等线" panose="02010600030101010101" pitchFamily="2" charset="-122"/>
              </a:rPr>
              <a:t>Driving force 1: Competition</a:t>
            </a:r>
            <a:endParaRPr lang="zh-CN" altLang="en-US" sz="2000" dirty="0">
              <a:solidFill>
                <a:schemeClr val="bg1"/>
              </a:solidFill>
              <a:latin typeface="Times New Roman" panose="02020603050405020304" pitchFamily="18" charset="0"/>
              <a:ea typeface="等线" panose="02010600030101010101" pitchFamily="2" charset="-122"/>
            </a:endParaRPr>
          </a:p>
        </p:txBody>
      </p:sp>
      <p:sp>
        <p:nvSpPr>
          <p:cNvPr id="11" name="箭头: 右 10">
            <a:extLst>
              <a:ext uri="{FF2B5EF4-FFF2-40B4-BE49-F238E27FC236}">
                <a16:creationId xmlns:a16="http://schemas.microsoft.com/office/drawing/2014/main" id="{45D52239-5C72-190C-A073-31D8EC41A777}"/>
              </a:ext>
            </a:extLst>
          </p:cNvPr>
          <p:cNvSpPr/>
          <p:nvPr/>
        </p:nvSpPr>
        <p:spPr>
          <a:xfrm>
            <a:off x="791852" y="3831514"/>
            <a:ext cx="3817855" cy="82069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2000" dirty="0">
                <a:solidFill>
                  <a:schemeClr val="bg1"/>
                </a:solidFill>
                <a:latin typeface="Times New Roman" panose="02020603050405020304" pitchFamily="18" charset="0"/>
                <a:ea typeface="等线" panose="02010600030101010101" pitchFamily="2" charset="-122"/>
              </a:rPr>
              <a:t>Driving force 2: Sales decline</a:t>
            </a:r>
            <a:endParaRPr lang="zh-CN" altLang="en-US" sz="2000" dirty="0">
              <a:solidFill>
                <a:schemeClr val="bg1"/>
              </a:solidFill>
              <a:latin typeface="Times New Roman" panose="02020603050405020304" pitchFamily="18" charset="0"/>
              <a:ea typeface="等线" panose="02010600030101010101" pitchFamily="2" charset="-122"/>
            </a:endParaRPr>
          </a:p>
        </p:txBody>
      </p:sp>
      <p:sp>
        <p:nvSpPr>
          <p:cNvPr id="12" name="箭头: 右 11">
            <a:extLst>
              <a:ext uri="{FF2B5EF4-FFF2-40B4-BE49-F238E27FC236}">
                <a16:creationId xmlns:a16="http://schemas.microsoft.com/office/drawing/2014/main" id="{A72246F6-5AEA-7078-79F8-ABF98473ECBE}"/>
              </a:ext>
            </a:extLst>
          </p:cNvPr>
          <p:cNvSpPr/>
          <p:nvPr/>
        </p:nvSpPr>
        <p:spPr>
          <a:xfrm>
            <a:off x="791852" y="5072831"/>
            <a:ext cx="3817855" cy="82069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2000" dirty="0">
                <a:solidFill>
                  <a:schemeClr val="bg1"/>
                </a:solidFill>
                <a:latin typeface="Times New Roman" panose="02020603050405020304" pitchFamily="18" charset="0"/>
                <a:ea typeface="等线" panose="02010600030101010101" pitchFamily="2" charset="-122"/>
              </a:rPr>
              <a:t>Driving force 3: Shared values</a:t>
            </a:r>
            <a:endParaRPr lang="zh-CN" altLang="en-US" sz="2000" dirty="0">
              <a:solidFill>
                <a:schemeClr val="bg1"/>
              </a:solidFill>
              <a:latin typeface="Times New Roman" panose="02020603050405020304" pitchFamily="18" charset="0"/>
              <a:ea typeface="等线" panose="02010600030101010101" pitchFamily="2" charset="-122"/>
            </a:endParaRPr>
          </a:p>
        </p:txBody>
      </p:sp>
      <p:sp>
        <p:nvSpPr>
          <p:cNvPr id="17" name="箭头: 左 16">
            <a:extLst>
              <a:ext uri="{FF2B5EF4-FFF2-40B4-BE49-F238E27FC236}">
                <a16:creationId xmlns:a16="http://schemas.microsoft.com/office/drawing/2014/main" id="{36F5150E-7CA1-C84C-B3F0-BF2FE6008D6D}"/>
              </a:ext>
            </a:extLst>
          </p:cNvPr>
          <p:cNvSpPr/>
          <p:nvPr/>
        </p:nvSpPr>
        <p:spPr>
          <a:xfrm>
            <a:off x="7654565" y="2639819"/>
            <a:ext cx="3699235" cy="802410"/>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2000" dirty="0">
                <a:solidFill>
                  <a:schemeClr val="bg1"/>
                </a:solidFill>
                <a:latin typeface="Times New Roman" panose="02020603050405020304" pitchFamily="18" charset="0"/>
                <a:ea typeface="等线" panose="02010600030101010101" pitchFamily="2" charset="-122"/>
              </a:rPr>
              <a:t>Resisting force 1: BCI issue</a:t>
            </a:r>
            <a:endParaRPr lang="zh-CN" altLang="en-US" sz="2000" dirty="0">
              <a:solidFill>
                <a:schemeClr val="bg1"/>
              </a:solidFill>
              <a:latin typeface="Times New Roman" panose="02020603050405020304" pitchFamily="18" charset="0"/>
              <a:ea typeface="等线" panose="02010600030101010101" pitchFamily="2" charset="-122"/>
            </a:endParaRPr>
          </a:p>
        </p:txBody>
      </p:sp>
      <p:sp>
        <p:nvSpPr>
          <p:cNvPr id="18" name="箭头: 左 17">
            <a:extLst>
              <a:ext uri="{FF2B5EF4-FFF2-40B4-BE49-F238E27FC236}">
                <a16:creationId xmlns:a16="http://schemas.microsoft.com/office/drawing/2014/main" id="{559C92C6-65B9-4D60-015B-A7FA9C4FFE0B}"/>
              </a:ext>
            </a:extLst>
          </p:cNvPr>
          <p:cNvSpPr/>
          <p:nvPr/>
        </p:nvSpPr>
        <p:spPr>
          <a:xfrm>
            <a:off x="7654564" y="3811123"/>
            <a:ext cx="3699235" cy="802410"/>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2000" dirty="0">
                <a:solidFill>
                  <a:schemeClr val="bg1"/>
                </a:solidFill>
                <a:latin typeface="Times New Roman" panose="02020603050405020304" pitchFamily="18" charset="0"/>
                <a:ea typeface="等线" panose="02010600030101010101" pitchFamily="2" charset="-122"/>
              </a:rPr>
              <a:t>Resisting force 2: COVID</a:t>
            </a:r>
            <a:endParaRPr lang="zh-CN" altLang="en-US" sz="2000" dirty="0">
              <a:solidFill>
                <a:schemeClr val="bg1"/>
              </a:solidFill>
              <a:latin typeface="Times New Roman" panose="02020603050405020304" pitchFamily="18" charset="0"/>
              <a:ea typeface="等线" panose="02010600030101010101" pitchFamily="2" charset="-122"/>
            </a:endParaRPr>
          </a:p>
        </p:txBody>
      </p:sp>
      <p:sp>
        <p:nvSpPr>
          <p:cNvPr id="19" name="箭头: 左 18">
            <a:extLst>
              <a:ext uri="{FF2B5EF4-FFF2-40B4-BE49-F238E27FC236}">
                <a16:creationId xmlns:a16="http://schemas.microsoft.com/office/drawing/2014/main" id="{3BC32325-5E99-C404-2423-CD3E1A9E040A}"/>
              </a:ext>
            </a:extLst>
          </p:cNvPr>
          <p:cNvSpPr/>
          <p:nvPr/>
        </p:nvSpPr>
        <p:spPr>
          <a:xfrm>
            <a:off x="7654564" y="5061846"/>
            <a:ext cx="3699235" cy="802410"/>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2000" dirty="0">
                <a:solidFill>
                  <a:schemeClr val="bg1"/>
                </a:solidFill>
                <a:latin typeface="Times New Roman" panose="02020603050405020304" pitchFamily="18" charset="0"/>
                <a:ea typeface="等线" panose="02010600030101010101" pitchFamily="2" charset="-122"/>
              </a:rPr>
              <a:t>Resisting force 3: demand</a:t>
            </a:r>
            <a:endParaRPr lang="zh-CN" altLang="en-US" sz="2000" dirty="0">
              <a:solidFill>
                <a:schemeClr val="bg1"/>
              </a:solidFill>
              <a:latin typeface="Times New Roman" panose="02020603050405020304" pitchFamily="18" charset="0"/>
              <a:ea typeface="等线" panose="02010600030101010101" pitchFamily="2" charset="-122"/>
            </a:endParaRPr>
          </a:p>
        </p:txBody>
      </p:sp>
      <p:cxnSp>
        <p:nvCxnSpPr>
          <p:cNvPr id="21" name="直接连接符 20">
            <a:extLst>
              <a:ext uri="{FF2B5EF4-FFF2-40B4-BE49-F238E27FC236}">
                <a16:creationId xmlns:a16="http://schemas.microsoft.com/office/drawing/2014/main" id="{F8F4F0CA-941E-8DA6-2F9C-9C6868BC167B}"/>
              </a:ext>
            </a:extLst>
          </p:cNvPr>
          <p:cNvCxnSpPr/>
          <p:nvPr/>
        </p:nvCxnSpPr>
        <p:spPr>
          <a:xfrm>
            <a:off x="9083925" y="2374440"/>
            <a:ext cx="2340389" cy="0"/>
          </a:xfrm>
          <a:prstGeom prst="line">
            <a:avLst/>
          </a:prstGeom>
          <a:ln w="38100">
            <a:solidFill>
              <a:schemeClr val="accent3">
                <a:lumMod val="75000"/>
              </a:schemeClr>
            </a:solidFill>
          </a:ln>
        </p:spPr>
        <p:style>
          <a:lnRef idx="1">
            <a:schemeClr val="accent1"/>
          </a:lnRef>
          <a:fillRef idx="0">
            <a:schemeClr val="accent1"/>
          </a:fillRef>
          <a:effectRef idx="0">
            <a:schemeClr val="accent1"/>
          </a:effectRef>
          <a:fontRef idx="minor">
            <a:schemeClr val="tx1"/>
          </a:fontRef>
        </p:style>
      </p:cxnSp>
      <p:sp>
        <p:nvSpPr>
          <p:cNvPr id="22" name="文本框 21">
            <a:extLst>
              <a:ext uri="{FF2B5EF4-FFF2-40B4-BE49-F238E27FC236}">
                <a16:creationId xmlns:a16="http://schemas.microsoft.com/office/drawing/2014/main" id="{3A2328DA-2C59-E86A-F3B4-48D09BB4F6D7}"/>
              </a:ext>
            </a:extLst>
          </p:cNvPr>
          <p:cNvSpPr txBox="1"/>
          <p:nvPr/>
        </p:nvSpPr>
        <p:spPr>
          <a:xfrm>
            <a:off x="9013410" y="1718682"/>
            <a:ext cx="2481420" cy="646331"/>
          </a:xfrm>
          <a:prstGeom prst="rect">
            <a:avLst/>
          </a:prstGeom>
          <a:noFill/>
        </p:spPr>
        <p:txBody>
          <a:bodyPr wrap="square" rtlCol="0">
            <a:spAutoFit/>
          </a:bodyPr>
          <a:lstStyle/>
          <a:p>
            <a:pPr algn="ctr"/>
            <a:r>
              <a:rPr lang="en-US" altLang="zh-CN" b="1" dirty="0">
                <a:solidFill>
                  <a:srgbClr val="FF0000"/>
                </a:solidFill>
                <a:latin typeface="Times New Roman" panose="02020603050405020304" pitchFamily="18" charset="0"/>
                <a:cs typeface="Times New Roman" panose="02020603050405020304" pitchFamily="18" charset="0"/>
              </a:rPr>
              <a:t>Goal: leader of global sports industry</a:t>
            </a:r>
            <a:endParaRPr lang="zh-CN" altLang="en-US" b="1" dirty="0">
              <a:solidFill>
                <a:srgbClr val="FF000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54672919"/>
      </p:ext>
    </p:extLst>
  </p:cSld>
  <p:clrMapOvr>
    <a:masterClrMapping/>
  </p:clrMapOvr>
  <p:transition spd="slow">
    <p:randomBar dir="vert"/>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37CCF7-9AA6-4671-9B29-6079846211AA}"/>
              </a:ext>
            </a:extLst>
          </p:cNvPr>
          <p:cNvSpPr>
            <a:spLocks noGrp="1"/>
          </p:cNvSpPr>
          <p:nvPr>
            <p:ph type="title"/>
          </p:nvPr>
        </p:nvSpPr>
        <p:spPr>
          <a:xfrm>
            <a:off x="571680" y="366075"/>
            <a:ext cx="5822102" cy="1454051"/>
          </a:xfrm>
        </p:spPr>
        <p:txBody>
          <a:bodyPr>
            <a:normAutofit/>
          </a:bodyPr>
          <a:lstStyle/>
          <a:p>
            <a:r>
              <a:rPr lang="en-GB" sz="3600" dirty="0">
                <a:latin typeface="Times New Roman" panose="02020603050405020304" pitchFamily="18" charset="0"/>
                <a:cs typeface="Times New Roman" panose="02020603050405020304" pitchFamily="18" charset="0"/>
              </a:rPr>
              <a:t>Driving force 1: competition</a:t>
            </a:r>
          </a:p>
        </p:txBody>
      </p:sp>
      <p:sp>
        <p:nvSpPr>
          <p:cNvPr id="3" name="Content Placeholder 2">
            <a:extLst>
              <a:ext uri="{FF2B5EF4-FFF2-40B4-BE49-F238E27FC236}">
                <a16:creationId xmlns:a16="http://schemas.microsoft.com/office/drawing/2014/main" id="{C22C1621-6A0D-44CC-A61F-1C81DDFD8D51}"/>
              </a:ext>
            </a:extLst>
          </p:cNvPr>
          <p:cNvSpPr>
            <a:spLocks noGrp="1"/>
          </p:cNvSpPr>
          <p:nvPr>
            <p:ph idx="1"/>
          </p:nvPr>
        </p:nvSpPr>
        <p:spPr>
          <a:xfrm>
            <a:off x="993942" y="2186201"/>
            <a:ext cx="4977578" cy="3639289"/>
          </a:xfrm>
        </p:spPr>
        <p:txBody>
          <a:bodyPr anchor="ctr">
            <a:normAutofit/>
          </a:bodyPr>
          <a:lstStyle/>
          <a:p>
            <a:pPr algn="just"/>
            <a:r>
              <a:rPr lang="en-GB" sz="2400" dirty="0">
                <a:latin typeface="Times New Roman" panose="02020603050405020304" pitchFamily="18" charset="0"/>
                <a:ea typeface="等线" panose="02010600030101010101" pitchFamily="2" charset="-122"/>
              </a:rPr>
              <a:t>Strong competitors: Nike, Anta, Li-Ning, Sketchers and others</a:t>
            </a:r>
          </a:p>
          <a:p>
            <a:pPr marL="0" indent="0" algn="just">
              <a:buNone/>
            </a:pPr>
            <a:endParaRPr lang="en-GB" sz="2400" dirty="0">
              <a:latin typeface="Times New Roman" panose="02020603050405020304" pitchFamily="18" charset="0"/>
              <a:ea typeface="等线" panose="02010600030101010101" pitchFamily="2" charset="-122"/>
            </a:endParaRPr>
          </a:p>
          <a:p>
            <a:pPr algn="just"/>
            <a:r>
              <a:rPr lang="zh-CN" altLang="zh-CN" sz="1800" dirty="0">
                <a:effectLst/>
                <a:ea typeface="Times New Roman" panose="02020603050405020304" pitchFamily="18" charset="0"/>
              </a:rPr>
              <a:t> </a:t>
            </a:r>
            <a:r>
              <a:rPr lang="en-US" altLang="zh-CN" sz="2600" dirty="0">
                <a:latin typeface="Times New Roman" panose="02020603050405020304" pitchFamily="18" charset="0"/>
                <a:ea typeface="等线" panose="02010600030101010101" pitchFamily="2" charset="-122"/>
              </a:rPr>
              <a:t>Anta, a Chinese sports brand, overtook Adidas to become the second largest brand in China with the market share of 16.2%. </a:t>
            </a:r>
          </a:p>
          <a:p>
            <a:pPr algn="just"/>
            <a:r>
              <a:rPr lang="en-US" altLang="zh-CN" sz="2600" dirty="0">
                <a:latin typeface="Times New Roman" panose="02020603050405020304" pitchFamily="18" charset="0"/>
                <a:ea typeface="等线" panose="02010600030101010101" pitchFamily="2" charset="-122"/>
              </a:rPr>
              <a:t>Li-Ning: 8.2%</a:t>
            </a:r>
          </a:p>
          <a:p>
            <a:pPr marL="0" indent="0">
              <a:buNone/>
            </a:pPr>
            <a:endParaRPr lang="en-GB" sz="1300" dirty="0">
              <a:solidFill>
                <a:schemeClr val="tx2"/>
              </a:solidFill>
              <a:latin typeface="Times New Roman" panose="02020603050405020304" pitchFamily="18" charset="0"/>
              <a:cs typeface="Times New Roman" panose="02020603050405020304" pitchFamily="18" charset="0"/>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Slide Number Placeholder 3">
            <a:extLst>
              <a:ext uri="{FF2B5EF4-FFF2-40B4-BE49-F238E27FC236}">
                <a16:creationId xmlns:a16="http://schemas.microsoft.com/office/drawing/2014/main" id="{9821A2F5-E3CE-BD62-79D0-D1BFCF160ACF}"/>
              </a:ext>
            </a:extLst>
          </p:cNvPr>
          <p:cNvSpPr>
            <a:spLocks noGrp="1"/>
          </p:cNvSpPr>
          <p:nvPr>
            <p:ph type="sldNum" sz="quarter" idx="12"/>
          </p:nvPr>
        </p:nvSpPr>
        <p:spPr/>
        <p:txBody>
          <a:bodyPr/>
          <a:lstStyle/>
          <a:p>
            <a:fld id="{5F0A09A3-96B8-4178-A0F9-EC62A2BD4C26}" type="slidenum">
              <a:rPr lang="en-GB" smtClean="0"/>
              <a:t>6</a:t>
            </a:fld>
            <a:endParaRPr lang="en-GB"/>
          </a:p>
        </p:txBody>
      </p:sp>
      <p:pic>
        <p:nvPicPr>
          <p:cNvPr id="5" name="图片 4">
            <a:extLst>
              <a:ext uri="{FF2B5EF4-FFF2-40B4-BE49-F238E27FC236}">
                <a16:creationId xmlns:a16="http://schemas.microsoft.com/office/drawing/2014/main" id="{29676CEA-1339-FC90-BE3A-91F3CED5F3EF}"/>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593840" y="1142714"/>
            <a:ext cx="5597855" cy="4059392"/>
          </a:xfrm>
          <a:prstGeom prst="rect">
            <a:avLst/>
          </a:prstGeom>
          <a:noFill/>
          <a:ln>
            <a:noFill/>
          </a:ln>
        </p:spPr>
      </p:pic>
      <p:sp>
        <p:nvSpPr>
          <p:cNvPr id="8" name="文本框 7">
            <a:extLst>
              <a:ext uri="{FF2B5EF4-FFF2-40B4-BE49-F238E27FC236}">
                <a16:creationId xmlns:a16="http://schemas.microsoft.com/office/drawing/2014/main" id="{42B4F5C3-41EE-9769-FD78-ED13B3827EDA}"/>
              </a:ext>
            </a:extLst>
          </p:cNvPr>
          <p:cNvSpPr txBox="1"/>
          <p:nvPr/>
        </p:nvSpPr>
        <p:spPr>
          <a:xfrm>
            <a:off x="8952698" y="5157224"/>
            <a:ext cx="2245360" cy="369332"/>
          </a:xfrm>
          <a:prstGeom prst="rect">
            <a:avLst/>
          </a:prstGeom>
          <a:noFill/>
        </p:spPr>
        <p:txBody>
          <a:bodyPr wrap="square">
            <a:spAutoFit/>
          </a:bodyPr>
          <a:lstStyle/>
          <a:p>
            <a:pPr algn="just"/>
            <a:r>
              <a:rPr lang="en-US" altLang="zh-CN" dirty="0">
                <a:latin typeface="Times New Roman" panose="02020603050405020304" pitchFamily="18" charset="0"/>
                <a:ea typeface="等线" panose="02010600030101010101" pitchFamily="2" charset="-122"/>
              </a:rPr>
              <a:t>(Ma, 2022)</a:t>
            </a:r>
            <a:endParaRPr lang="zh-CN" altLang="zh-CN" dirty="0">
              <a:latin typeface="Times New Roman" panose="02020603050405020304" pitchFamily="18" charset="0"/>
              <a:ea typeface="等线" panose="02010600030101010101" pitchFamily="2" charset="-122"/>
            </a:endParaRPr>
          </a:p>
        </p:txBody>
      </p:sp>
    </p:spTree>
    <p:extLst>
      <p:ext uri="{BB962C8B-B14F-4D97-AF65-F5344CB8AC3E}">
        <p14:creationId xmlns:p14="http://schemas.microsoft.com/office/powerpoint/2010/main" val="2118345174"/>
      </p:ext>
    </p:extLst>
  </p:cSld>
  <p:clrMapOvr>
    <a:masterClrMapping/>
  </p:clrMapOvr>
  <p:transition spd="med">
    <p:pull/>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Content Placeholder 2">
            <a:extLst>
              <a:ext uri="{FF2B5EF4-FFF2-40B4-BE49-F238E27FC236}">
                <a16:creationId xmlns:a16="http://schemas.microsoft.com/office/drawing/2014/main" id="{358E76B6-7C02-4C24-B588-6F5C21F23B4B}"/>
              </a:ext>
            </a:extLst>
          </p:cNvPr>
          <p:cNvSpPr>
            <a:spLocks noGrp="1"/>
          </p:cNvSpPr>
          <p:nvPr>
            <p:ph idx="1"/>
          </p:nvPr>
        </p:nvSpPr>
        <p:spPr>
          <a:xfrm>
            <a:off x="6095846" y="2104288"/>
            <a:ext cx="5689753" cy="3768192"/>
          </a:xfrm>
        </p:spPr>
        <p:txBody>
          <a:bodyPr anchor="ctr">
            <a:normAutofit fontScale="92500"/>
          </a:bodyPr>
          <a:lstStyle/>
          <a:p>
            <a:pPr algn="just"/>
            <a:r>
              <a:rPr lang="en-US" altLang="zh-CN" sz="2400" dirty="0">
                <a:latin typeface="Times New Roman" panose="02020603050405020304" pitchFamily="18" charset="0"/>
                <a:ea typeface="等线" panose="02010600030101010101" pitchFamily="2" charset="-122"/>
              </a:rPr>
              <a:t>According to Reuters (2022), its operating profit fell by 28% in the second quarter to $398.43 million, as results suffered from it suspending business in Russia, higher supply chain costs and COVID-19 lockdowns in China.</a:t>
            </a:r>
            <a:r>
              <a:rPr lang="zh-CN" altLang="zh-CN" sz="2400" dirty="0">
                <a:latin typeface="Times New Roman" panose="02020603050405020304" pitchFamily="18" charset="0"/>
                <a:ea typeface="等线" panose="02010600030101010101" pitchFamily="2" charset="-122"/>
              </a:rPr>
              <a:t> </a:t>
            </a:r>
            <a:endParaRPr lang="en-US" altLang="zh-CN" sz="2400" dirty="0">
              <a:latin typeface="Times New Roman" panose="02020603050405020304" pitchFamily="18" charset="0"/>
              <a:ea typeface="等线" panose="02010600030101010101" pitchFamily="2" charset="-122"/>
            </a:endParaRPr>
          </a:p>
          <a:p>
            <a:pPr algn="just"/>
            <a:endParaRPr lang="en-US" altLang="zh-CN" sz="2400" dirty="0">
              <a:latin typeface="Times New Roman" panose="02020603050405020304" pitchFamily="18" charset="0"/>
              <a:ea typeface="等线" panose="02010600030101010101" pitchFamily="2" charset="-122"/>
            </a:endParaRPr>
          </a:p>
          <a:p>
            <a:pPr algn="just"/>
            <a:r>
              <a:rPr lang="zh-CN" altLang="zh-CN" sz="2400" dirty="0">
                <a:latin typeface="Times New Roman" panose="02020603050405020304" pitchFamily="18" charset="0"/>
                <a:ea typeface="等线" panose="02010600030101010101" pitchFamily="2" charset="-122"/>
              </a:rPr>
              <a:t>And in the first quarter of 2022, its sales fell by 3% because its sales in China slumped by 35%, and the entire Asia-Pacific region recorded a 16 % drop (Neerman, 2022).</a:t>
            </a:r>
          </a:p>
        </p:txBody>
      </p:sp>
      <p:sp>
        <p:nvSpPr>
          <p:cNvPr id="4" name="Slide Number Placeholder 3">
            <a:extLst>
              <a:ext uri="{FF2B5EF4-FFF2-40B4-BE49-F238E27FC236}">
                <a16:creationId xmlns:a16="http://schemas.microsoft.com/office/drawing/2014/main" id="{F924100E-EAC4-6AA6-1A38-BA10E1BAEB57}"/>
              </a:ext>
            </a:extLst>
          </p:cNvPr>
          <p:cNvSpPr>
            <a:spLocks noGrp="1"/>
          </p:cNvSpPr>
          <p:nvPr>
            <p:ph type="sldNum" sz="quarter" idx="12"/>
          </p:nvPr>
        </p:nvSpPr>
        <p:spPr/>
        <p:txBody>
          <a:bodyPr/>
          <a:lstStyle/>
          <a:p>
            <a:fld id="{5F0A09A3-96B8-4178-A0F9-EC62A2BD4C26}" type="slidenum">
              <a:rPr lang="en-GB" smtClean="0"/>
              <a:t>7</a:t>
            </a:fld>
            <a:endParaRPr lang="en-GB"/>
          </a:p>
        </p:txBody>
      </p:sp>
      <p:sp>
        <p:nvSpPr>
          <p:cNvPr id="5" name="Title 1">
            <a:extLst>
              <a:ext uri="{FF2B5EF4-FFF2-40B4-BE49-F238E27FC236}">
                <a16:creationId xmlns:a16="http://schemas.microsoft.com/office/drawing/2014/main" id="{3520F3A7-A562-E3C0-C9E1-2F3C3CFB03AF}"/>
              </a:ext>
            </a:extLst>
          </p:cNvPr>
          <p:cNvSpPr txBox="1">
            <a:spLocks/>
          </p:cNvSpPr>
          <p:nvPr/>
        </p:nvSpPr>
        <p:spPr>
          <a:xfrm>
            <a:off x="6095846" y="508838"/>
            <a:ext cx="5822102" cy="145405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dirty="0">
                <a:latin typeface="Times New Roman" panose="02020603050405020304" pitchFamily="18" charset="0"/>
                <a:cs typeface="Times New Roman" panose="02020603050405020304" pitchFamily="18" charset="0"/>
              </a:rPr>
              <a:t>Driving force 2: sales decline</a:t>
            </a:r>
          </a:p>
        </p:txBody>
      </p:sp>
      <p:pic>
        <p:nvPicPr>
          <p:cNvPr id="9" name="图片 8">
            <a:extLst>
              <a:ext uri="{FF2B5EF4-FFF2-40B4-BE49-F238E27FC236}">
                <a16:creationId xmlns:a16="http://schemas.microsoft.com/office/drawing/2014/main" id="{0D050608-23FC-3558-A809-53EE37810944}"/>
              </a:ext>
            </a:extLst>
          </p:cNvPr>
          <p:cNvPicPr>
            <a:picLocks noChangeAspect="1"/>
          </p:cNvPicPr>
          <p:nvPr/>
        </p:nvPicPr>
        <p:blipFill>
          <a:blip r:embed="rId2"/>
          <a:stretch>
            <a:fillRect/>
          </a:stretch>
        </p:blipFill>
        <p:spPr>
          <a:xfrm>
            <a:off x="-24009" y="1300461"/>
            <a:ext cx="5822102" cy="3672779"/>
          </a:xfrm>
          <a:prstGeom prst="rect">
            <a:avLst/>
          </a:prstGeom>
        </p:spPr>
      </p:pic>
      <p:sp>
        <p:nvSpPr>
          <p:cNvPr id="17" name="文本框 16">
            <a:extLst>
              <a:ext uri="{FF2B5EF4-FFF2-40B4-BE49-F238E27FC236}">
                <a16:creationId xmlns:a16="http://schemas.microsoft.com/office/drawing/2014/main" id="{7AB9875C-F429-BC54-40CF-4843CAEF3AA8}"/>
              </a:ext>
            </a:extLst>
          </p:cNvPr>
          <p:cNvSpPr txBox="1"/>
          <p:nvPr/>
        </p:nvSpPr>
        <p:spPr>
          <a:xfrm>
            <a:off x="86634" y="5038436"/>
            <a:ext cx="5376454" cy="1200329"/>
          </a:xfrm>
          <a:prstGeom prst="rect">
            <a:avLst/>
          </a:prstGeom>
          <a:noFill/>
        </p:spPr>
        <p:txBody>
          <a:bodyPr wrap="square">
            <a:spAutoFit/>
          </a:bodyPr>
          <a:lstStyle/>
          <a:p>
            <a:pPr algn="ctr"/>
            <a:r>
              <a:rPr lang="en-US" altLang="zh-CN" sz="2400" dirty="0">
                <a:latin typeface="Times New Roman" panose="02020603050405020304" pitchFamily="18" charset="0"/>
                <a:ea typeface="等线" panose="02010600030101010101" pitchFamily="2" charset="-122"/>
              </a:rPr>
              <a:t>The adidas Group’s net sales worldwide from 2000 to 2021</a:t>
            </a:r>
          </a:p>
          <a:p>
            <a:pPr algn="ctr"/>
            <a:r>
              <a:rPr lang="zh-CN" altLang="zh-CN" sz="2400" dirty="0">
                <a:latin typeface="Times New Roman" panose="02020603050405020304" pitchFamily="18" charset="0"/>
                <a:ea typeface="等线" panose="02010600030101010101" pitchFamily="2" charset="-122"/>
              </a:rPr>
              <a:t>(Tighe, 2022)</a:t>
            </a:r>
          </a:p>
        </p:txBody>
      </p:sp>
    </p:spTree>
    <p:extLst>
      <p:ext uri="{BB962C8B-B14F-4D97-AF65-F5344CB8AC3E}">
        <p14:creationId xmlns:p14="http://schemas.microsoft.com/office/powerpoint/2010/main" val="2048428629"/>
      </p:ext>
    </p:extLst>
  </p:cSld>
  <p:clrMapOvr>
    <a:masterClrMapping/>
  </p:clrMapOvr>
  <p:transition spd="slow">
    <p:cover/>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1E348CB-F244-4BCA-A5BA-A737779DBBBB}"/>
              </a:ext>
            </a:extLst>
          </p:cNvPr>
          <p:cNvSpPr>
            <a:spLocks noGrp="1"/>
          </p:cNvSpPr>
          <p:nvPr>
            <p:ph idx="1"/>
          </p:nvPr>
        </p:nvSpPr>
        <p:spPr>
          <a:xfrm>
            <a:off x="804672" y="1888178"/>
            <a:ext cx="4977578" cy="4172794"/>
          </a:xfrm>
        </p:spPr>
        <p:txBody>
          <a:bodyPr anchor="ctr">
            <a:normAutofit/>
          </a:bodyPr>
          <a:lstStyle/>
          <a:p>
            <a:pPr algn="just"/>
            <a:r>
              <a:rPr lang="en-US" altLang="zh-CN" sz="2400" dirty="0">
                <a:latin typeface="Times New Roman" panose="02020603050405020304" pitchFamily="18" charset="0"/>
                <a:ea typeface="等线" panose="02010600030101010101" pitchFamily="2" charset="-122"/>
              </a:rPr>
              <a:t>The main value of its culture falls into three parts: confidence, collaboration and creativity. </a:t>
            </a:r>
          </a:p>
          <a:p>
            <a:pPr algn="just"/>
            <a:r>
              <a:rPr lang="en-US" altLang="zh-CN" sz="2400" dirty="0">
                <a:latin typeface="Times New Roman" panose="02020603050405020304" pitchFamily="18" charset="0"/>
                <a:ea typeface="等线" panose="02010600030101010101" pitchFamily="2" charset="-122"/>
              </a:rPr>
              <a:t>They are trained as a team to inspire, innovate and grow. More importantly, employees always collaborate with each other and support their colleagues, which is just like a successful athlete always depends on his supporting team (Guo, 2022).</a:t>
            </a:r>
            <a:endParaRPr lang="en-GB" sz="2400" dirty="0">
              <a:latin typeface="Times New Roman" panose="02020603050405020304" pitchFamily="18" charset="0"/>
              <a:ea typeface="等线" panose="02010600030101010101" pitchFamily="2" charset="-122"/>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Slide Number Placeholder 3">
            <a:extLst>
              <a:ext uri="{FF2B5EF4-FFF2-40B4-BE49-F238E27FC236}">
                <a16:creationId xmlns:a16="http://schemas.microsoft.com/office/drawing/2014/main" id="{71D6E863-43DC-C98F-287A-49FE4F0C0AC4}"/>
              </a:ext>
            </a:extLst>
          </p:cNvPr>
          <p:cNvSpPr>
            <a:spLocks noGrp="1"/>
          </p:cNvSpPr>
          <p:nvPr>
            <p:ph type="sldNum" sz="quarter" idx="12"/>
          </p:nvPr>
        </p:nvSpPr>
        <p:spPr/>
        <p:txBody>
          <a:bodyPr/>
          <a:lstStyle/>
          <a:p>
            <a:fld id="{5F0A09A3-96B8-4178-A0F9-EC62A2BD4C26}" type="slidenum">
              <a:rPr lang="en-GB" smtClean="0"/>
              <a:t>8</a:t>
            </a:fld>
            <a:endParaRPr lang="en-GB"/>
          </a:p>
        </p:txBody>
      </p:sp>
      <p:sp>
        <p:nvSpPr>
          <p:cNvPr id="8" name="Title 1">
            <a:extLst>
              <a:ext uri="{FF2B5EF4-FFF2-40B4-BE49-F238E27FC236}">
                <a16:creationId xmlns:a16="http://schemas.microsoft.com/office/drawing/2014/main" id="{7BF04C09-138E-DB58-FF29-56390AB6BCF3}"/>
              </a:ext>
            </a:extLst>
          </p:cNvPr>
          <p:cNvSpPr txBox="1">
            <a:spLocks/>
          </p:cNvSpPr>
          <p:nvPr/>
        </p:nvSpPr>
        <p:spPr>
          <a:xfrm>
            <a:off x="571680" y="366075"/>
            <a:ext cx="5822102" cy="145405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dirty="0">
                <a:latin typeface="Times New Roman" panose="02020603050405020304" pitchFamily="18" charset="0"/>
                <a:cs typeface="Times New Roman" panose="02020603050405020304" pitchFamily="18" charset="0"/>
              </a:rPr>
              <a:t>Driving force 3: shared values</a:t>
            </a:r>
          </a:p>
        </p:txBody>
      </p:sp>
      <p:pic>
        <p:nvPicPr>
          <p:cNvPr id="11" name="图片 10">
            <a:extLst>
              <a:ext uri="{FF2B5EF4-FFF2-40B4-BE49-F238E27FC236}">
                <a16:creationId xmlns:a16="http://schemas.microsoft.com/office/drawing/2014/main" id="{CEA1F384-5EF3-8710-4E81-FE90C1BFCC6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8255" y="1874520"/>
            <a:ext cx="5933440" cy="3337560"/>
          </a:xfrm>
          <a:prstGeom prst="rect">
            <a:avLst/>
          </a:prstGeom>
        </p:spPr>
      </p:pic>
    </p:spTree>
    <p:extLst>
      <p:ext uri="{BB962C8B-B14F-4D97-AF65-F5344CB8AC3E}">
        <p14:creationId xmlns:p14="http://schemas.microsoft.com/office/powerpoint/2010/main" val="3058367949"/>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492" name="Rectangle 20491">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0494" name="Freeform: Shape 20493">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496" name="Oval 20495">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98" name="Freeform: Shape 20497">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20500" name="Straight Connector 20499">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502" name="Freeform: Shape 20501">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20504" name="Freeform: Shape 20503">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Slide Number Placeholder 4"/>
          <p:cNvSpPr>
            <a:spLocks noGrp="1"/>
          </p:cNvSpPr>
          <p:nvPr>
            <p:ph type="sldNum" sz="quarter" idx="12"/>
          </p:nvPr>
        </p:nvSpPr>
        <p:spPr>
          <a:xfrm>
            <a:off x="10030244" y="6356350"/>
            <a:ext cx="1323555" cy="365125"/>
          </a:xfrm>
          <a:prstGeom prst="ellipse">
            <a:avLst/>
          </a:prstGeom>
        </p:spPr>
        <p:txBody>
          <a:bodyPr>
            <a:normAutofit/>
          </a:bodyPr>
          <a:lstStyle/>
          <a:p>
            <a:pPr>
              <a:lnSpc>
                <a:spcPct val="90000"/>
              </a:lnSpc>
              <a:spcAft>
                <a:spcPts val="600"/>
              </a:spcAft>
            </a:pPr>
            <a:fld id="{6E72C5C1-6ADF-42E4-AC1A-894460DFEA4B}" type="slidenum">
              <a:rPr lang="en-GB"/>
              <a:pPr>
                <a:lnSpc>
                  <a:spcPct val="90000"/>
                </a:lnSpc>
                <a:spcAft>
                  <a:spcPts val="600"/>
                </a:spcAft>
              </a:pPr>
              <a:t>9</a:t>
            </a:fld>
            <a:endParaRPr lang="en-GB"/>
          </a:p>
        </p:txBody>
      </p:sp>
      <p:sp>
        <p:nvSpPr>
          <p:cNvPr id="20506" name="Freeform: Shape 20505">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pic>
        <p:nvPicPr>
          <p:cNvPr id="6" name="图片 5">
            <a:extLst>
              <a:ext uri="{FF2B5EF4-FFF2-40B4-BE49-F238E27FC236}">
                <a16:creationId xmlns:a16="http://schemas.microsoft.com/office/drawing/2014/main" id="{705A2BB1-C4F0-ADF9-94FE-767801913BE9}"/>
              </a:ext>
            </a:extLst>
          </p:cNvPr>
          <p:cNvPicPr>
            <a:picLocks noChangeAspect="1"/>
          </p:cNvPicPr>
          <p:nvPr/>
        </p:nvPicPr>
        <p:blipFill>
          <a:blip r:embed="rId3"/>
          <a:stretch>
            <a:fillRect/>
          </a:stretch>
        </p:blipFill>
        <p:spPr>
          <a:xfrm>
            <a:off x="379433" y="3757270"/>
            <a:ext cx="6127874" cy="2067154"/>
          </a:xfrm>
          <a:prstGeom prst="rect">
            <a:avLst/>
          </a:prstGeom>
        </p:spPr>
      </p:pic>
      <p:sp>
        <p:nvSpPr>
          <p:cNvPr id="9" name="文本框 8">
            <a:extLst>
              <a:ext uri="{FF2B5EF4-FFF2-40B4-BE49-F238E27FC236}">
                <a16:creationId xmlns:a16="http://schemas.microsoft.com/office/drawing/2014/main" id="{78565E70-48C5-4671-20E5-E904A21270C2}"/>
              </a:ext>
            </a:extLst>
          </p:cNvPr>
          <p:cNvSpPr txBox="1"/>
          <p:nvPr/>
        </p:nvSpPr>
        <p:spPr>
          <a:xfrm>
            <a:off x="461124" y="580256"/>
            <a:ext cx="5932566" cy="2646878"/>
          </a:xfrm>
          <a:prstGeom prst="rect">
            <a:avLst/>
          </a:prstGeom>
          <a:noFill/>
        </p:spPr>
        <p:txBody>
          <a:bodyPr wrap="square" rtlCol="0">
            <a:spAutoFit/>
          </a:bodyPr>
          <a:lstStyle/>
          <a:p>
            <a:pPr>
              <a:buFontTx/>
              <a:buNone/>
            </a:pPr>
            <a:r>
              <a:rPr lang="en-GB" altLang="zh-CN" sz="3600" dirty="0">
                <a:latin typeface="Times New Roman" panose="02020603050405020304" pitchFamily="18" charset="0"/>
                <a:ea typeface="+mj-ea"/>
                <a:cs typeface="Times New Roman" panose="02020603050405020304" pitchFamily="18" charset="0"/>
              </a:rPr>
              <a:t>Resisting force 1:</a:t>
            </a:r>
          </a:p>
          <a:p>
            <a:endParaRPr lang="en-GB" altLang="zh-CN" sz="2000" dirty="0"/>
          </a:p>
          <a:p>
            <a:pPr algn="just">
              <a:buFontTx/>
              <a:buNone/>
            </a:pPr>
            <a:endParaRPr lang="en-GB" altLang="zh-CN" sz="2000" dirty="0"/>
          </a:p>
          <a:p>
            <a:pPr algn="just">
              <a:buFontTx/>
              <a:buNone/>
            </a:pPr>
            <a:r>
              <a:rPr lang="en-US" altLang="zh-CN" sz="1800" dirty="0">
                <a:effectLst/>
                <a:latin typeface="Times New Roman" panose="02020603050405020304" pitchFamily="18" charset="0"/>
                <a:ea typeface="等线" panose="02010600030101010101" pitchFamily="2" charset="-122"/>
              </a:rPr>
              <a:t>Adidas has always operated well in China with rising revenues until March 2021 when H&amp;M, one of the members of Better Cotton Initiative (BCI), issued a statement on its website to suspend licensing cotton grown in </a:t>
            </a:r>
            <a:r>
              <a:rPr lang="en-US" altLang="zh-CN" dirty="0">
                <a:latin typeface="Times New Roman" panose="02020603050405020304" pitchFamily="18" charset="0"/>
                <a:ea typeface="等线" panose="02010600030101010101" pitchFamily="2" charset="-122"/>
              </a:rPr>
              <a:t>Xinjiang (Ray, 2021).</a:t>
            </a:r>
            <a:endParaRPr lang="en-GB" altLang="zh-CN" dirty="0">
              <a:latin typeface="Times New Roman" panose="02020603050405020304" pitchFamily="18" charset="0"/>
              <a:ea typeface="等线" panose="02010600030101010101" pitchFamily="2" charset="-122"/>
            </a:endParaRPr>
          </a:p>
          <a:p>
            <a:endParaRPr lang="zh-CN" altLang="en-US" dirty="0"/>
          </a:p>
        </p:txBody>
      </p:sp>
      <p:sp>
        <p:nvSpPr>
          <p:cNvPr id="10" name="文本框 9">
            <a:extLst>
              <a:ext uri="{FF2B5EF4-FFF2-40B4-BE49-F238E27FC236}">
                <a16:creationId xmlns:a16="http://schemas.microsoft.com/office/drawing/2014/main" id="{484D4727-91EF-CA84-F6E9-BB429767A210}"/>
              </a:ext>
            </a:extLst>
          </p:cNvPr>
          <p:cNvSpPr txBox="1"/>
          <p:nvPr/>
        </p:nvSpPr>
        <p:spPr>
          <a:xfrm>
            <a:off x="1948190" y="5928057"/>
            <a:ext cx="2726067" cy="369332"/>
          </a:xfrm>
          <a:prstGeom prst="rect">
            <a:avLst/>
          </a:prstGeom>
          <a:noFill/>
        </p:spPr>
        <p:txBody>
          <a:bodyPr wrap="none" rtlCol="0">
            <a:spAutoFit/>
          </a:bodyPr>
          <a:lstStyle/>
          <a:p>
            <a:pPr algn="ctr"/>
            <a:r>
              <a:rPr lang="en-US" altLang="zh-CN" sz="1800" dirty="0">
                <a:effectLst/>
                <a:latin typeface="Times New Roman" panose="02020603050405020304" pitchFamily="18" charset="0"/>
                <a:ea typeface="等线" panose="02010600030101010101" pitchFamily="2" charset="-122"/>
              </a:rPr>
              <a:t>adidas Annual Report 2020</a:t>
            </a:r>
            <a:endParaRPr lang="zh-CN" altLang="en-US" dirty="0"/>
          </a:p>
        </p:txBody>
      </p:sp>
      <p:pic>
        <p:nvPicPr>
          <p:cNvPr id="14" name="图片 13">
            <a:extLst>
              <a:ext uri="{FF2B5EF4-FFF2-40B4-BE49-F238E27FC236}">
                <a16:creationId xmlns:a16="http://schemas.microsoft.com/office/drawing/2014/main" id="{1CB97CB0-A275-2339-B2F4-AEF9411E209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45029" y="1707435"/>
            <a:ext cx="5469610" cy="3393184"/>
          </a:xfrm>
          <a:prstGeom prst="rect">
            <a:avLst/>
          </a:prstGeom>
        </p:spPr>
      </p:pic>
      <p:sp>
        <p:nvSpPr>
          <p:cNvPr id="16" name="文本框 15">
            <a:extLst>
              <a:ext uri="{FF2B5EF4-FFF2-40B4-BE49-F238E27FC236}">
                <a16:creationId xmlns:a16="http://schemas.microsoft.com/office/drawing/2014/main" id="{6550F45F-F12F-9445-D392-91F68DF557A6}"/>
              </a:ext>
            </a:extLst>
          </p:cNvPr>
          <p:cNvSpPr txBox="1"/>
          <p:nvPr/>
        </p:nvSpPr>
        <p:spPr>
          <a:xfrm>
            <a:off x="8689897" y="5090180"/>
            <a:ext cx="1508760" cy="369332"/>
          </a:xfrm>
          <a:prstGeom prst="rect">
            <a:avLst/>
          </a:prstGeom>
          <a:noFill/>
        </p:spPr>
        <p:txBody>
          <a:bodyPr wrap="square">
            <a:spAutoFit/>
          </a:bodyPr>
          <a:lstStyle/>
          <a:p>
            <a:pPr algn="just"/>
            <a:r>
              <a:rPr lang="en-US" altLang="zh-CN" kern="100" dirty="0">
                <a:latin typeface="Times New Roman" panose="02020603050405020304" pitchFamily="18" charset="0"/>
                <a:ea typeface="等线" panose="02010600030101010101" pitchFamily="2" charset="-122"/>
                <a:cs typeface="Times New Roman" panose="02020603050405020304" pitchFamily="18" charset="0"/>
              </a:rPr>
              <a:t>(Hong, 2021)</a:t>
            </a:r>
            <a:endParaRPr lang="zh-CN" altLang="zh-CN" kern="100" dirty="0">
              <a:latin typeface="Times New Roman" panose="02020603050405020304" pitchFamily="18" charset="0"/>
              <a:ea typeface="等线"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595439412"/>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ABA948FF-912F-A3D3-80B3-E7AF1747C3E4}"/>
              </a:ext>
            </a:extLst>
          </p:cNvPr>
          <p:cNvSpPr>
            <a:spLocks noGrp="1"/>
          </p:cNvSpPr>
          <p:nvPr>
            <p:ph type="sldNum" sz="quarter" idx="12"/>
          </p:nvPr>
        </p:nvSpPr>
        <p:spPr/>
        <p:txBody>
          <a:bodyPr/>
          <a:lstStyle/>
          <a:p>
            <a:fld id="{5F0A09A3-96B8-4178-A0F9-EC62A2BD4C26}" type="slidenum">
              <a:rPr lang="en-GB" smtClean="0"/>
              <a:t>10</a:t>
            </a:fld>
            <a:endParaRPr lang="en-GB"/>
          </a:p>
        </p:txBody>
      </p:sp>
      <p:sp>
        <p:nvSpPr>
          <p:cNvPr id="9" name="文本框 8">
            <a:extLst>
              <a:ext uri="{FF2B5EF4-FFF2-40B4-BE49-F238E27FC236}">
                <a16:creationId xmlns:a16="http://schemas.microsoft.com/office/drawing/2014/main" id="{0A6018D7-2AC2-3D0C-D713-FD4BD4EF920D}"/>
              </a:ext>
            </a:extLst>
          </p:cNvPr>
          <p:cNvSpPr txBox="1"/>
          <p:nvPr/>
        </p:nvSpPr>
        <p:spPr>
          <a:xfrm>
            <a:off x="876069" y="1509643"/>
            <a:ext cx="3492656" cy="3631763"/>
          </a:xfrm>
          <a:prstGeom prst="rect">
            <a:avLst/>
          </a:prstGeom>
          <a:noFill/>
        </p:spPr>
        <p:txBody>
          <a:bodyPr wrap="square" rtlCol="0">
            <a:spAutoFit/>
          </a:bodyPr>
          <a:lstStyle/>
          <a:p>
            <a:endParaRPr lang="en-GB" altLang="zh-CN" sz="2000" dirty="0"/>
          </a:p>
          <a:p>
            <a:pPr algn="just">
              <a:buFontTx/>
              <a:buNone/>
            </a:pPr>
            <a:endParaRPr lang="en-US" altLang="zh-CN" dirty="0">
              <a:latin typeface="Times New Roman" panose="02020603050405020304" pitchFamily="18" charset="0"/>
              <a:ea typeface="等线" panose="02010600030101010101" pitchFamily="2" charset="-122"/>
            </a:endParaRPr>
          </a:p>
          <a:p>
            <a:pPr algn="just">
              <a:buFontTx/>
              <a:buNone/>
            </a:pPr>
            <a:r>
              <a:rPr lang="en-US" altLang="zh-CN" sz="2400" dirty="0">
                <a:latin typeface="Times New Roman" panose="02020603050405020304" pitchFamily="18" charset="0"/>
                <a:ea typeface="等线" panose="02010600030101010101" pitchFamily="2" charset="-122"/>
              </a:rPr>
              <a:t>S</a:t>
            </a:r>
            <a:r>
              <a:rPr lang="en-US" altLang="zh-CN" sz="2400" dirty="0">
                <a:effectLst/>
                <a:latin typeface="Times New Roman" panose="02020603050405020304" pitchFamily="18" charset="0"/>
                <a:ea typeface="等线" panose="02010600030101010101" pitchFamily="2" charset="-122"/>
              </a:rPr>
              <a:t>ince the outbreak of the virus, sports events have been cancelled; an enormous number of brick-and-mortar stores have been closed; and supply chains have been disrupted </a:t>
            </a:r>
            <a:r>
              <a:rPr lang="en-US" altLang="zh-CN" sz="2400" dirty="0">
                <a:latin typeface="Times New Roman" panose="02020603050405020304" pitchFamily="18" charset="0"/>
                <a:ea typeface="等线" panose="02010600030101010101" pitchFamily="2" charset="-122"/>
              </a:rPr>
              <a:t>(Adidas, 2021).</a:t>
            </a:r>
            <a:endParaRPr lang="zh-CN" altLang="en-US" sz="2400" dirty="0">
              <a:latin typeface="Times New Roman" panose="02020603050405020304" pitchFamily="18" charset="0"/>
              <a:ea typeface="等线" panose="02010600030101010101" pitchFamily="2" charset="-122"/>
            </a:endParaRPr>
          </a:p>
        </p:txBody>
      </p:sp>
      <p:sp>
        <p:nvSpPr>
          <p:cNvPr id="13" name="标题 12">
            <a:extLst>
              <a:ext uri="{FF2B5EF4-FFF2-40B4-BE49-F238E27FC236}">
                <a16:creationId xmlns:a16="http://schemas.microsoft.com/office/drawing/2014/main" id="{83FFA64A-57E6-A301-0EF0-668F98C0C95D}"/>
              </a:ext>
            </a:extLst>
          </p:cNvPr>
          <p:cNvSpPr>
            <a:spLocks noGrp="1"/>
          </p:cNvSpPr>
          <p:nvPr>
            <p:ph type="title"/>
          </p:nvPr>
        </p:nvSpPr>
        <p:spPr>
          <a:xfrm>
            <a:off x="838200" y="846862"/>
            <a:ext cx="10515600" cy="1325563"/>
          </a:xfrm>
        </p:spPr>
        <p:txBody>
          <a:bodyPr/>
          <a:lstStyle/>
          <a:p>
            <a:r>
              <a:rPr lang="en-GB" altLang="zh-CN" sz="4400" dirty="0">
                <a:latin typeface="Times New Roman" panose="02020603050405020304" pitchFamily="18" charset="0"/>
                <a:ea typeface="+mj-ea"/>
                <a:cs typeface="Times New Roman" panose="02020603050405020304" pitchFamily="18" charset="0"/>
              </a:rPr>
              <a:t>Resisting force 2:</a:t>
            </a:r>
            <a:br>
              <a:rPr lang="en-GB" altLang="zh-CN" sz="4400" dirty="0">
                <a:latin typeface="Times New Roman" panose="02020603050405020304" pitchFamily="18" charset="0"/>
                <a:ea typeface="+mj-ea"/>
                <a:cs typeface="Times New Roman" panose="02020603050405020304" pitchFamily="18" charset="0"/>
              </a:rPr>
            </a:br>
            <a:endParaRPr lang="zh-CN" altLang="en-US" dirty="0"/>
          </a:p>
        </p:txBody>
      </p:sp>
      <p:sp>
        <p:nvSpPr>
          <p:cNvPr id="15" name="文本框 14">
            <a:extLst>
              <a:ext uri="{FF2B5EF4-FFF2-40B4-BE49-F238E27FC236}">
                <a16:creationId xmlns:a16="http://schemas.microsoft.com/office/drawing/2014/main" id="{F0A040FC-3D73-722D-D48B-6E297858F9CB}"/>
              </a:ext>
            </a:extLst>
          </p:cNvPr>
          <p:cNvSpPr txBox="1"/>
          <p:nvPr/>
        </p:nvSpPr>
        <p:spPr>
          <a:xfrm>
            <a:off x="6205283" y="5243876"/>
            <a:ext cx="4095993" cy="923330"/>
          </a:xfrm>
          <a:prstGeom prst="rect">
            <a:avLst/>
          </a:prstGeom>
          <a:noFill/>
        </p:spPr>
        <p:txBody>
          <a:bodyPr wrap="none" rtlCol="0">
            <a:spAutoFit/>
          </a:bodyPr>
          <a:lstStyle/>
          <a:p>
            <a:pPr algn="ctr"/>
            <a:r>
              <a:rPr lang="en-US" altLang="zh-CN" sz="1800" kern="100" dirty="0">
                <a:effectLst/>
                <a:latin typeface="Times New Roman" panose="02020603050405020304" pitchFamily="18" charset="0"/>
                <a:ea typeface="等线" panose="02010600030101010101" pitchFamily="2" charset="-122"/>
                <a:cs typeface="Times New Roman" panose="02020603050405020304" pitchFamily="18" charset="0"/>
              </a:rPr>
              <a:t>Adidas Profits Crumble Under COVID-19</a:t>
            </a:r>
            <a:endParaRPr lang="en-US" altLang="zh-CN" kern="100" dirty="0">
              <a:latin typeface="Times New Roman" panose="02020603050405020304" pitchFamily="18" charset="0"/>
              <a:ea typeface="等线" panose="02010600030101010101" pitchFamily="2" charset="-122"/>
              <a:cs typeface="Times New Roman" panose="02020603050405020304" pitchFamily="18" charset="0"/>
            </a:endParaRPr>
          </a:p>
          <a:p>
            <a:pPr algn="ctr"/>
            <a:r>
              <a:rPr lang="en-US" altLang="zh-CN" kern="100" dirty="0">
                <a:latin typeface="Times New Roman" panose="02020603050405020304" pitchFamily="18" charset="0"/>
                <a:ea typeface="等线" panose="02010600030101010101" pitchFamily="2" charset="-122"/>
                <a:cs typeface="Times New Roman" panose="02020603050405020304" pitchFamily="18" charset="0"/>
              </a:rPr>
              <a:t>(Roper &amp; Richter, 2020)</a:t>
            </a:r>
            <a:endParaRPr lang="zh-CN" altLang="zh-CN" kern="100" dirty="0">
              <a:latin typeface="Times New Roman" panose="02020603050405020304" pitchFamily="18" charset="0"/>
              <a:ea typeface="等线" panose="02010600030101010101" pitchFamily="2" charset="-122"/>
              <a:cs typeface="Times New Roman" panose="02020603050405020304" pitchFamily="18" charset="0"/>
            </a:endParaRPr>
          </a:p>
          <a:p>
            <a:endParaRPr lang="zh-CN" altLang="en-US" dirty="0"/>
          </a:p>
        </p:txBody>
      </p:sp>
      <p:pic>
        <p:nvPicPr>
          <p:cNvPr id="16" name="图片 15">
            <a:extLst>
              <a:ext uri="{FF2B5EF4-FFF2-40B4-BE49-F238E27FC236}">
                <a16:creationId xmlns:a16="http://schemas.microsoft.com/office/drawing/2014/main" id="{AE670376-DC18-8956-4945-A2B34BCBD51A}"/>
              </a:ext>
            </a:extLst>
          </p:cNvPr>
          <p:cNvPicPr>
            <a:picLocks noChangeAspect="1"/>
          </p:cNvPicPr>
          <p:nvPr/>
        </p:nvPicPr>
        <p:blipFill>
          <a:blip r:embed="rId2"/>
          <a:stretch>
            <a:fillRect/>
          </a:stretch>
        </p:blipFill>
        <p:spPr>
          <a:xfrm>
            <a:off x="5565228" y="1573259"/>
            <a:ext cx="5173891" cy="3529257"/>
          </a:xfrm>
          <a:prstGeom prst="rect">
            <a:avLst/>
          </a:prstGeom>
        </p:spPr>
      </p:pic>
    </p:spTree>
    <p:extLst>
      <p:ext uri="{BB962C8B-B14F-4D97-AF65-F5344CB8AC3E}">
        <p14:creationId xmlns:p14="http://schemas.microsoft.com/office/powerpoint/2010/main" val="3130460012"/>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5C65B5-F455-445B-9E23-39DF414FECEE}"/>
              </a:ext>
            </a:extLst>
          </p:cNvPr>
          <p:cNvSpPr>
            <a:spLocks noGrp="1"/>
          </p:cNvSpPr>
          <p:nvPr>
            <p:ph type="title"/>
          </p:nvPr>
        </p:nvSpPr>
        <p:spPr>
          <a:xfrm>
            <a:off x="466852" y="639520"/>
            <a:ext cx="3890264" cy="1719072"/>
          </a:xfrm>
        </p:spPr>
        <p:txBody>
          <a:bodyPr anchor="b">
            <a:normAutofit/>
          </a:bodyPr>
          <a:lstStyle/>
          <a:p>
            <a:r>
              <a:rPr lang="en-GB" altLang="zh-CN" sz="4000" dirty="0">
                <a:latin typeface="Times New Roman" panose="02020603050405020304" pitchFamily="18" charset="0"/>
                <a:ea typeface="+mj-ea"/>
                <a:cs typeface="Times New Roman" panose="02020603050405020304" pitchFamily="18" charset="0"/>
              </a:rPr>
              <a:t>Resisting force 3:</a:t>
            </a:r>
            <a:endParaRPr lang="en-GB" sz="3800" dirty="0">
              <a:latin typeface="Times New Roman" panose="02020603050405020304" pitchFamily="18" charset="0"/>
              <a:cs typeface="Times New Roman" panose="02020603050405020304" pitchFamily="18" charset="0"/>
            </a:endParaRPr>
          </a:p>
        </p:txBody>
      </p:sp>
      <p:sp>
        <p:nvSpPr>
          <p:cNvPr id="73"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Slide Number Placeholder 4">
            <a:extLst>
              <a:ext uri="{FF2B5EF4-FFF2-40B4-BE49-F238E27FC236}">
                <a16:creationId xmlns:a16="http://schemas.microsoft.com/office/drawing/2014/main" id="{0B947100-BC24-9CD1-9AD9-BA9B3BBA5551}"/>
              </a:ext>
            </a:extLst>
          </p:cNvPr>
          <p:cNvSpPr>
            <a:spLocks noGrp="1"/>
          </p:cNvSpPr>
          <p:nvPr>
            <p:ph type="sldNum" sz="quarter" idx="12"/>
          </p:nvPr>
        </p:nvSpPr>
        <p:spPr/>
        <p:txBody>
          <a:bodyPr/>
          <a:lstStyle/>
          <a:p>
            <a:fld id="{5F0A09A3-96B8-4178-A0F9-EC62A2BD4C26}" type="slidenum">
              <a:rPr lang="en-GB" smtClean="0"/>
              <a:t>11</a:t>
            </a:fld>
            <a:endParaRPr lang="en-GB"/>
          </a:p>
        </p:txBody>
      </p:sp>
      <p:pic>
        <p:nvPicPr>
          <p:cNvPr id="9" name="图片 8">
            <a:extLst>
              <a:ext uri="{FF2B5EF4-FFF2-40B4-BE49-F238E27FC236}">
                <a16:creationId xmlns:a16="http://schemas.microsoft.com/office/drawing/2014/main" id="{007FF2F7-C766-9863-6B90-5ECA45C9102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51595" y="1205671"/>
            <a:ext cx="6073553" cy="3971881"/>
          </a:xfrm>
          <a:prstGeom prst="rect">
            <a:avLst/>
          </a:prstGeom>
        </p:spPr>
      </p:pic>
      <p:pic>
        <p:nvPicPr>
          <p:cNvPr id="12" name="图片 11">
            <a:extLst>
              <a:ext uri="{FF2B5EF4-FFF2-40B4-BE49-F238E27FC236}">
                <a16:creationId xmlns:a16="http://schemas.microsoft.com/office/drawing/2014/main" id="{23AB398D-C990-3C00-564B-5D680B0B2AF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40237" y="1766655"/>
            <a:ext cx="7468642" cy="3324689"/>
          </a:xfrm>
          <a:prstGeom prst="rect">
            <a:avLst/>
          </a:prstGeom>
        </p:spPr>
      </p:pic>
      <p:sp>
        <p:nvSpPr>
          <p:cNvPr id="15" name="文本框 14">
            <a:extLst>
              <a:ext uri="{FF2B5EF4-FFF2-40B4-BE49-F238E27FC236}">
                <a16:creationId xmlns:a16="http://schemas.microsoft.com/office/drawing/2014/main" id="{B1AB27CF-7CBD-751F-7F37-452467C2614E}"/>
              </a:ext>
            </a:extLst>
          </p:cNvPr>
          <p:cNvSpPr txBox="1"/>
          <p:nvPr/>
        </p:nvSpPr>
        <p:spPr>
          <a:xfrm>
            <a:off x="6487160" y="5187712"/>
            <a:ext cx="3352800" cy="369332"/>
          </a:xfrm>
          <a:prstGeom prst="rect">
            <a:avLst/>
          </a:prstGeom>
          <a:noFill/>
        </p:spPr>
        <p:txBody>
          <a:bodyPr wrap="square">
            <a:spAutoFit/>
          </a:bodyPr>
          <a:lstStyle/>
          <a:p>
            <a:pPr algn="just"/>
            <a:r>
              <a:rPr lang="en-US" altLang="zh-CN" kern="100" dirty="0">
                <a:latin typeface="Times New Roman" panose="02020603050405020304" pitchFamily="18" charset="0"/>
                <a:ea typeface="等线" panose="02010600030101010101" pitchFamily="2" charset="-122"/>
                <a:cs typeface="Times New Roman" panose="02020603050405020304" pitchFamily="18" charset="0"/>
              </a:rPr>
              <a:t>(Euromonitor International, 2020)</a:t>
            </a:r>
            <a:endParaRPr lang="zh-CN" altLang="zh-CN" kern="100" dirty="0">
              <a:latin typeface="Times New Roman" panose="02020603050405020304" pitchFamily="18" charset="0"/>
              <a:ea typeface="等线" panose="02010600030101010101" pitchFamily="2" charset="-122"/>
              <a:cs typeface="Times New Roman" panose="02020603050405020304" pitchFamily="18" charset="0"/>
            </a:endParaRPr>
          </a:p>
        </p:txBody>
      </p:sp>
      <p:sp>
        <p:nvSpPr>
          <p:cNvPr id="16" name="文本框 15">
            <a:extLst>
              <a:ext uri="{FF2B5EF4-FFF2-40B4-BE49-F238E27FC236}">
                <a16:creationId xmlns:a16="http://schemas.microsoft.com/office/drawing/2014/main" id="{6CEC9C39-C773-5AC5-0129-D0843EA41C4E}"/>
              </a:ext>
            </a:extLst>
          </p:cNvPr>
          <p:cNvSpPr txBox="1"/>
          <p:nvPr/>
        </p:nvSpPr>
        <p:spPr>
          <a:xfrm>
            <a:off x="466852" y="2852928"/>
            <a:ext cx="3678428" cy="2308324"/>
          </a:xfrm>
          <a:prstGeom prst="rect">
            <a:avLst/>
          </a:prstGeom>
          <a:noFill/>
        </p:spPr>
        <p:txBody>
          <a:bodyPr wrap="square" rtlCol="0">
            <a:spAutoFit/>
          </a:bodyPr>
          <a:lstStyle/>
          <a:p>
            <a:pPr algn="just"/>
            <a:r>
              <a:rPr lang="en-US" altLang="zh-CN" kern="100" dirty="0">
                <a:latin typeface="Times New Roman" panose="02020603050405020304" pitchFamily="18" charset="0"/>
                <a:ea typeface="等线" panose="02010600030101010101" pitchFamily="2" charset="-122"/>
                <a:cs typeface="Times New Roman" panose="02020603050405020304" pitchFamily="18" charset="0"/>
              </a:rPr>
              <a:t>Apparel and footwear has been hit particularly hard by the Coronavirus (COVID-19) pandemic. Also, remote work, closed schools and cancelled events have diminished consumer need for new clothing and footwear, causing further challenges for retailers.</a:t>
            </a:r>
            <a:endParaRPr lang="zh-CN" altLang="en-US" kern="100" dirty="0">
              <a:latin typeface="Times New Roman" panose="02020603050405020304" pitchFamily="18" charset="0"/>
              <a:ea typeface="等线"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4030819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15"/>
                                        </p:tgtEl>
                                        <p:attrNameLst>
                                          <p:attrName>style.visibility</p:attrName>
                                        </p:attrNameLst>
                                      </p:cBhvr>
                                      <p:to>
                                        <p:strVal val="visible"/>
                                      </p:to>
                                    </p:set>
                                    <p:anim calcmode="lin" valueType="num">
                                      <p:cBhvr additive="base">
                                        <p:cTn id="11" dur="500" fill="hold"/>
                                        <p:tgtEl>
                                          <p:spTgt spid="15"/>
                                        </p:tgtEl>
                                        <p:attrNameLst>
                                          <p:attrName>ppt_x</p:attrName>
                                        </p:attrNameLst>
                                      </p:cBhvr>
                                      <p:tavLst>
                                        <p:tav tm="0">
                                          <p:val>
                                            <p:strVal val="#ppt_x"/>
                                          </p:val>
                                        </p:tav>
                                        <p:tav tm="100000">
                                          <p:val>
                                            <p:strVal val="#ppt_x"/>
                                          </p:val>
                                        </p:tav>
                                      </p:tavLst>
                                    </p:anim>
                                    <p:anim calcmode="lin" valueType="num">
                                      <p:cBhvr additive="base">
                                        <p:cTn id="12"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circle(in)">
                                      <p:cBhvr>
                                        <p:cTn id="17" dur="2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EEE58487-6856-404F-9BE9-499A075EC196}"/>
              </a:ext>
            </a:extLst>
          </p:cNvPr>
          <p:cNvSpPr>
            <a:spLocks noGrp="1"/>
          </p:cNvSpPr>
          <p:nvPr>
            <p:ph type="title"/>
          </p:nvPr>
        </p:nvSpPr>
        <p:spPr>
          <a:xfrm>
            <a:off x="841246" y="1239290"/>
            <a:ext cx="3913634" cy="1236310"/>
          </a:xfrm>
        </p:spPr>
        <p:txBody>
          <a:bodyPr anchor="t">
            <a:normAutofit fontScale="90000"/>
          </a:bodyPr>
          <a:lstStyle/>
          <a:p>
            <a:r>
              <a:rPr lang="en-GB" sz="6700" dirty="0">
                <a:solidFill>
                  <a:srgbClr val="FFFFFF"/>
                </a:solidFill>
                <a:latin typeface="Times New Roman" panose="02020603050405020304" pitchFamily="18" charset="0"/>
                <a:cs typeface="Times New Roman" panose="02020603050405020304" pitchFamily="18" charset="0"/>
              </a:rPr>
              <a:t>Conclusion</a:t>
            </a:r>
            <a:endParaRPr lang="en-GB" sz="6000" dirty="0">
              <a:solidFill>
                <a:srgbClr val="FFFFFF"/>
              </a:solidFill>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719F65DC-5BE7-87F8-646F-94A361A0961D}"/>
              </a:ext>
            </a:extLst>
          </p:cNvPr>
          <p:cNvSpPr>
            <a:spLocks noGrp="1"/>
          </p:cNvSpPr>
          <p:nvPr>
            <p:ph type="sldNum" sz="quarter" idx="12"/>
          </p:nvPr>
        </p:nvSpPr>
        <p:spPr/>
        <p:txBody>
          <a:bodyPr/>
          <a:lstStyle/>
          <a:p>
            <a:fld id="{5F0A09A3-96B8-4178-A0F9-EC62A2BD4C26}" type="slidenum">
              <a:rPr lang="en-GB" smtClean="0"/>
              <a:t>12</a:t>
            </a:fld>
            <a:endParaRPr lang="en-GB"/>
          </a:p>
        </p:txBody>
      </p:sp>
      <p:pic>
        <p:nvPicPr>
          <p:cNvPr id="6" name="图片 5">
            <a:extLst>
              <a:ext uri="{FF2B5EF4-FFF2-40B4-BE49-F238E27FC236}">
                <a16:creationId xmlns:a16="http://schemas.microsoft.com/office/drawing/2014/main" id="{77713F28-3D29-2F60-DA6F-4A59E3623F02}"/>
              </a:ext>
            </a:extLst>
          </p:cNvPr>
          <p:cNvPicPr>
            <a:picLocks noChangeAspect="1"/>
          </p:cNvPicPr>
          <p:nvPr/>
        </p:nvPicPr>
        <p:blipFill>
          <a:blip r:embed="rId2"/>
          <a:stretch>
            <a:fillRect/>
          </a:stretch>
        </p:blipFill>
        <p:spPr>
          <a:xfrm>
            <a:off x="6094476" y="234281"/>
            <a:ext cx="5857819" cy="3766172"/>
          </a:xfrm>
          <a:prstGeom prst="rect">
            <a:avLst/>
          </a:prstGeom>
        </p:spPr>
      </p:pic>
      <p:sp>
        <p:nvSpPr>
          <p:cNvPr id="9" name="文本框 8">
            <a:extLst>
              <a:ext uri="{FF2B5EF4-FFF2-40B4-BE49-F238E27FC236}">
                <a16:creationId xmlns:a16="http://schemas.microsoft.com/office/drawing/2014/main" id="{733B3E2C-81F8-B5F2-F207-133DA92717D2}"/>
              </a:ext>
            </a:extLst>
          </p:cNvPr>
          <p:cNvSpPr txBox="1"/>
          <p:nvPr/>
        </p:nvSpPr>
        <p:spPr>
          <a:xfrm>
            <a:off x="6503488" y="4000453"/>
            <a:ext cx="5039793" cy="646331"/>
          </a:xfrm>
          <a:prstGeom prst="rect">
            <a:avLst/>
          </a:prstGeom>
          <a:noFill/>
        </p:spPr>
        <p:txBody>
          <a:bodyPr wrap="square">
            <a:spAutoFit/>
          </a:bodyPr>
          <a:lstStyle/>
          <a:p>
            <a:pPr algn="ctr"/>
            <a:r>
              <a:rPr lang="en-US" altLang="zh-CN" kern="100" dirty="0">
                <a:latin typeface="Times New Roman" panose="02020603050405020304" pitchFamily="18" charset="0"/>
                <a:ea typeface="等线" panose="02010600030101010101" pitchFamily="2" charset="-122"/>
                <a:cs typeface="Times New Roman" panose="02020603050405020304" pitchFamily="18" charset="0"/>
              </a:rPr>
              <a:t>Net income of the adidas Group from 2006 to 2021</a:t>
            </a:r>
          </a:p>
          <a:p>
            <a:pPr algn="ctr"/>
            <a:r>
              <a:rPr lang="en-US" altLang="zh-CN" kern="100" dirty="0">
                <a:latin typeface="Times New Roman" panose="02020603050405020304" pitchFamily="18" charset="0"/>
                <a:ea typeface="等线" panose="02010600030101010101" pitchFamily="2" charset="-122"/>
                <a:cs typeface="Times New Roman" panose="02020603050405020304" pitchFamily="18" charset="0"/>
              </a:rPr>
              <a:t>(Tighe, 2022)</a:t>
            </a:r>
            <a:endParaRPr lang="zh-CN" altLang="zh-CN" kern="100" dirty="0">
              <a:latin typeface="Times New Roman" panose="02020603050405020304" pitchFamily="18" charset="0"/>
              <a:ea typeface="等线" panose="02010600030101010101" pitchFamily="2" charset="-122"/>
              <a:cs typeface="Times New Roman" panose="02020603050405020304" pitchFamily="18" charset="0"/>
            </a:endParaRPr>
          </a:p>
        </p:txBody>
      </p:sp>
      <p:sp>
        <p:nvSpPr>
          <p:cNvPr id="12" name="文本框 11">
            <a:extLst>
              <a:ext uri="{FF2B5EF4-FFF2-40B4-BE49-F238E27FC236}">
                <a16:creationId xmlns:a16="http://schemas.microsoft.com/office/drawing/2014/main" id="{4B69DF36-29F3-D0A6-FEFA-BAA881937773}"/>
              </a:ext>
            </a:extLst>
          </p:cNvPr>
          <p:cNvSpPr txBox="1"/>
          <p:nvPr/>
        </p:nvSpPr>
        <p:spPr>
          <a:xfrm>
            <a:off x="1101079" y="4549677"/>
            <a:ext cx="5857819" cy="1938992"/>
          </a:xfrm>
          <a:prstGeom prst="rect">
            <a:avLst/>
          </a:prstGeom>
          <a:noFill/>
        </p:spPr>
        <p:txBody>
          <a:bodyPr wrap="square">
            <a:spAutoFit/>
          </a:bodyPr>
          <a:lstStyle/>
          <a:p>
            <a:pPr algn="just"/>
            <a:r>
              <a:rPr lang="en-US" altLang="zh-CN" sz="2000" kern="100" dirty="0">
                <a:effectLst/>
                <a:latin typeface="Times New Roman" panose="02020603050405020304" pitchFamily="18" charset="0"/>
                <a:ea typeface="等线" panose="02010600030101010101" pitchFamily="2" charset="-122"/>
                <a:cs typeface="Times New Roman" panose="02020603050405020304" pitchFamily="18" charset="0"/>
              </a:rPr>
              <a:t>In the medium-term, adidas’ innovative digital strategy and new design concept have been successful in navigating the radically changing retail landscape. But it’s easy to analyze that the company’s income in this unparalleled period of uncertainty and accelerated digitalization hasn’t fully recovered.</a:t>
            </a:r>
            <a:endParaRPr lang="zh-CN" altLang="zh-CN" sz="1600" kern="100" dirty="0">
              <a:effectLst/>
              <a:latin typeface="等线" panose="02010600030101010101" pitchFamily="2" charset="-122"/>
              <a:ea typeface="等线"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1040571694"/>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488" name="Rectangle 2048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490" name="Rectangle 2048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92" name="Rectangle 2049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94" name="Rectangle 2049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96" name="Rectangle 2049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498" name="Freeform: Shape 2049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500" name="Rectangle 2049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83" name="Rectangle 3"/>
          <p:cNvSpPr>
            <a:spLocks noGrp="1" noChangeArrowheads="1"/>
          </p:cNvSpPr>
          <p:nvPr>
            <p:ph type="body" idx="1"/>
          </p:nvPr>
        </p:nvSpPr>
        <p:spPr>
          <a:xfrm>
            <a:off x="4220652" y="198864"/>
            <a:ext cx="7144480" cy="6480547"/>
          </a:xfrm>
        </p:spPr>
        <p:txBody>
          <a:bodyPr anchor="ctr">
            <a:noAutofit/>
          </a:bodyPr>
          <a:lstStyle/>
          <a:p>
            <a:pPr algn="just"/>
            <a:r>
              <a:rPr lang="en-US" altLang="zh-CN" sz="1200" kern="100" dirty="0">
                <a:effectLst/>
                <a:latin typeface="Times New Roman" panose="02020603050405020304" pitchFamily="18" charset="0"/>
                <a:ea typeface="等线" panose="02010600030101010101" pitchFamily="2" charset="-122"/>
                <a:cs typeface="Times New Roman" panose="02020603050405020304" pitchFamily="18" charset="0"/>
              </a:rPr>
              <a:t>Adidas (2023) History, adidas. Available at: https://www.adidas-group.com/en/about/history/ (Accessed: February 20, 2023). </a:t>
            </a:r>
            <a:endParaRPr lang="zh-CN" altLang="zh-CN" sz="1200" kern="100" dirty="0">
              <a:effectLst/>
              <a:latin typeface="等线" panose="02010600030101010101" pitchFamily="2" charset="-122"/>
              <a:ea typeface="等线" panose="02010600030101010101" pitchFamily="2" charset="-122"/>
              <a:cs typeface="Times New Roman" panose="02020603050405020304" pitchFamily="18" charset="0"/>
            </a:endParaRPr>
          </a:p>
          <a:p>
            <a:pPr marL="0" indent="0" algn="just">
              <a:buNone/>
            </a:pPr>
            <a:r>
              <a:rPr lang="en-US" altLang="zh-CN" sz="1200" kern="100" dirty="0">
                <a:effectLst/>
                <a:latin typeface="Times New Roman" panose="02020603050405020304" pitchFamily="18" charset="0"/>
                <a:ea typeface="等线" panose="02010600030101010101" pitchFamily="2" charset="-122"/>
                <a:cs typeface="Times New Roman" panose="02020603050405020304" pitchFamily="18" charset="0"/>
              </a:rPr>
              <a:t> </a:t>
            </a:r>
            <a:endParaRPr lang="zh-CN" altLang="zh-CN" sz="1200" kern="100" dirty="0">
              <a:effectLst/>
              <a:latin typeface="等线" panose="02010600030101010101" pitchFamily="2" charset="-122"/>
              <a:ea typeface="等线" panose="02010600030101010101" pitchFamily="2" charset="-122"/>
              <a:cs typeface="Times New Roman" panose="02020603050405020304" pitchFamily="18" charset="0"/>
            </a:endParaRPr>
          </a:p>
          <a:p>
            <a:pPr algn="just"/>
            <a:r>
              <a:rPr lang="en-US" altLang="zh-CN" sz="1200" kern="100" dirty="0">
                <a:effectLst/>
                <a:latin typeface="Times New Roman" panose="02020603050405020304" pitchFamily="18" charset="0"/>
                <a:ea typeface="等线" panose="02010600030101010101" pitchFamily="2" charset="-122"/>
                <a:cs typeface="Times New Roman" panose="02020603050405020304" pitchFamily="18" charset="0"/>
              </a:rPr>
              <a:t>Adidas (2021) </a:t>
            </a:r>
            <a:r>
              <a:rPr lang="en-US" altLang="zh-CN" sz="1200" i="1" kern="100" dirty="0">
                <a:effectLst/>
                <a:latin typeface="Times New Roman" panose="02020603050405020304" pitchFamily="18" charset="0"/>
                <a:ea typeface="等线" panose="02010600030101010101" pitchFamily="2" charset="-122"/>
                <a:cs typeface="Times New Roman" panose="02020603050405020304" pitchFamily="18" charset="0"/>
              </a:rPr>
              <a:t>Internal Management System, adidas Annual Report 2020.</a:t>
            </a:r>
            <a:r>
              <a:rPr lang="en-US" altLang="zh-CN" sz="1200" kern="100" dirty="0">
                <a:effectLst/>
                <a:latin typeface="Times New Roman" panose="02020603050405020304" pitchFamily="18" charset="0"/>
                <a:ea typeface="等线" panose="02010600030101010101" pitchFamily="2" charset="-122"/>
                <a:cs typeface="Times New Roman" panose="02020603050405020304" pitchFamily="18" charset="0"/>
              </a:rPr>
              <a:t> Available at: https://report.adidas-group.com/2020/en/group-management-report-financial-review/internal-management-system.html (Accessed: February 20, 2023). </a:t>
            </a:r>
            <a:endParaRPr lang="zh-CN" altLang="zh-CN" sz="1200" kern="100" dirty="0">
              <a:effectLst/>
              <a:latin typeface="等线" panose="02010600030101010101" pitchFamily="2" charset="-122"/>
              <a:ea typeface="等线" panose="02010600030101010101" pitchFamily="2" charset="-122"/>
              <a:cs typeface="Times New Roman" panose="02020603050405020304" pitchFamily="18" charset="0"/>
            </a:endParaRPr>
          </a:p>
          <a:p>
            <a:pPr marL="0" indent="0" algn="just">
              <a:buNone/>
            </a:pPr>
            <a:r>
              <a:rPr lang="en-US" altLang="zh-CN" sz="1200" kern="100" dirty="0">
                <a:effectLst/>
                <a:latin typeface="Times New Roman" panose="02020603050405020304" pitchFamily="18" charset="0"/>
                <a:ea typeface="等线" panose="02010600030101010101" pitchFamily="2" charset="-122"/>
                <a:cs typeface="Times New Roman" panose="02020603050405020304" pitchFamily="18" charset="0"/>
              </a:rPr>
              <a:t> </a:t>
            </a:r>
            <a:endParaRPr lang="zh-CN" altLang="zh-CN" sz="1200" kern="100" dirty="0">
              <a:effectLst/>
              <a:latin typeface="等线" panose="02010600030101010101" pitchFamily="2" charset="-122"/>
              <a:ea typeface="等线" panose="02010600030101010101" pitchFamily="2" charset="-122"/>
              <a:cs typeface="Times New Roman" panose="02020603050405020304" pitchFamily="18" charset="0"/>
            </a:endParaRPr>
          </a:p>
          <a:p>
            <a:pPr algn="just"/>
            <a:r>
              <a:rPr lang="en-US" altLang="zh-CN" sz="1200" kern="100" dirty="0">
                <a:effectLst/>
                <a:latin typeface="Times New Roman" panose="02020603050405020304" pitchFamily="18" charset="0"/>
                <a:ea typeface="等线" panose="02010600030101010101" pitchFamily="2" charset="-122"/>
                <a:cs typeface="Times New Roman" panose="02020603050405020304" pitchFamily="18" charset="0"/>
              </a:rPr>
              <a:t>Euromonitor International (2020) </a:t>
            </a:r>
            <a:r>
              <a:rPr lang="en-US" altLang="zh-CN" sz="1200" i="1" kern="100" dirty="0">
                <a:effectLst/>
                <a:latin typeface="Times New Roman" panose="02020603050405020304" pitchFamily="18" charset="0"/>
                <a:ea typeface="等线" panose="02010600030101010101" pitchFamily="2" charset="-122"/>
                <a:cs typeface="Times New Roman" panose="02020603050405020304" pitchFamily="18" charset="0"/>
              </a:rPr>
              <a:t>Key trends shaping the apparel and footwear industry</a:t>
            </a:r>
            <a:r>
              <a:rPr lang="en-US" altLang="zh-CN" sz="12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en-US" altLang="zh-CN" sz="1200" i="1" kern="100" dirty="0">
                <a:effectLst/>
                <a:latin typeface="Times New Roman" panose="02020603050405020304" pitchFamily="18" charset="0"/>
                <a:ea typeface="等线" panose="02010600030101010101" pitchFamily="2" charset="-122"/>
                <a:cs typeface="Times New Roman" panose="02020603050405020304" pitchFamily="18" charset="0"/>
              </a:rPr>
              <a:t>Euromonitor</a:t>
            </a:r>
            <a:r>
              <a:rPr lang="en-US" altLang="zh-CN" sz="1200" kern="100" dirty="0">
                <a:effectLst/>
                <a:latin typeface="Times New Roman" panose="02020603050405020304" pitchFamily="18" charset="0"/>
                <a:ea typeface="等线" panose="02010600030101010101" pitchFamily="2" charset="-122"/>
                <a:cs typeface="Times New Roman" panose="02020603050405020304" pitchFamily="18" charset="0"/>
              </a:rPr>
              <a:t>. Available at: https://www.euromonitor.com/article/key-trends-shaping-the-apparel-and-footwear-industry (Accessed: February 22, 2023). </a:t>
            </a:r>
            <a:endParaRPr lang="zh-CN" altLang="zh-CN" sz="1200" kern="100" dirty="0">
              <a:effectLst/>
              <a:latin typeface="等线" panose="02010600030101010101" pitchFamily="2" charset="-122"/>
              <a:ea typeface="等线" panose="02010600030101010101" pitchFamily="2" charset="-122"/>
              <a:cs typeface="Times New Roman" panose="02020603050405020304" pitchFamily="18" charset="0"/>
            </a:endParaRPr>
          </a:p>
          <a:p>
            <a:pPr marL="0" indent="0" algn="just">
              <a:buNone/>
            </a:pPr>
            <a:endParaRPr lang="zh-CN" altLang="zh-CN" sz="1200" kern="100" dirty="0">
              <a:effectLst/>
              <a:latin typeface="等线" panose="02010600030101010101" pitchFamily="2" charset="-122"/>
              <a:ea typeface="等线" panose="02010600030101010101" pitchFamily="2" charset="-122"/>
              <a:cs typeface="Times New Roman" panose="02020603050405020304" pitchFamily="18" charset="0"/>
            </a:endParaRPr>
          </a:p>
          <a:p>
            <a:pPr algn="just"/>
            <a:r>
              <a:rPr lang="en-US" altLang="zh-CN" sz="1200" kern="100" dirty="0">
                <a:effectLst/>
                <a:latin typeface="Times New Roman" panose="02020603050405020304" pitchFamily="18" charset="0"/>
                <a:ea typeface="等线" panose="02010600030101010101" pitchFamily="2" charset="-122"/>
                <a:cs typeface="Times New Roman" panose="02020603050405020304" pitchFamily="18" charset="0"/>
              </a:rPr>
              <a:t>Guo, C. (2022) “Leadership and change management within Adidas,” </a:t>
            </a:r>
            <a:r>
              <a:rPr lang="en-US" altLang="zh-CN" sz="1200" i="1" kern="100" dirty="0">
                <a:effectLst/>
                <a:latin typeface="Times New Roman" panose="02020603050405020304" pitchFamily="18" charset="0"/>
                <a:ea typeface="等线" panose="02010600030101010101" pitchFamily="2" charset="-122"/>
                <a:cs typeface="Times New Roman" panose="02020603050405020304" pitchFamily="18" charset="0"/>
              </a:rPr>
              <a:t>Academic Journal of Humanities &amp; Social Sciences</a:t>
            </a:r>
            <a:r>
              <a:rPr lang="en-US" altLang="zh-CN" sz="1200" kern="100" dirty="0">
                <a:effectLst/>
                <a:latin typeface="Times New Roman" panose="02020603050405020304" pitchFamily="18" charset="0"/>
                <a:ea typeface="等线" panose="02010600030101010101" pitchFamily="2" charset="-122"/>
                <a:cs typeface="Times New Roman" panose="02020603050405020304" pitchFamily="18" charset="0"/>
              </a:rPr>
              <a:t>, 5(17). Available at: https://doi.org/10.25236/ajhss.2022.051705. </a:t>
            </a:r>
            <a:endParaRPr lang="zh-CN" altLang="zh-CN" sz="1200" kern="100" dirty="0">
              <a:effectLst/>
              <a:latin typeface="等线" panose="02010600030101010101" pitchFamily="2" charset="-122"/>
              <a:ea typeface="等线" panose="02010600030101010101" pitchFamily="2" charset="-122"/>
              <a:cs typeface="Times New Roman" panose="02020603050405020304" pitchFamily="18" charset="0"/>
            </a:endParaRPr>
          </a:p>
          <a:p>
            <a:pPr marL="0" indent="0" algn="just">
              <a:buNone/>
            </a:pPr>
            <a:r>
              <a:rPr lang="en-US" altLang="zh-CN" sz="1200" kern="100" dirty="0">
                <a:effectLst/>
                <a:latin typeface="Times New Roman" panose="02020603050405020304" pitchFamily="18" charset="0"/>
                <a:ea typeface="等线" panose="02010600030101010101" pitchFamily="2" charset="-122"/>
                <a:cs typeface="Times New Roman" panose="02020603050405020304" pitchFamily="18" charset="0"/>
              </a:rPr>
              <a:t> </a:t>
            </a:r>
            <a:endParaRPr lang="zh-CN" altLang="zh-CN" sz="1200" kern="100" dirty="0">
              <a:effectLst/>
              <a:latin typeface="等线" panose="02010600030101010101" pitchFamily="2" charset="-122"/>
              <a:ea typeface="等线" panose="02010600030101010101" pitchFamily="2" charset="-122"/>
              <a:cs typeface="Times New Roman" panose="02020603050405020304" pitchFamily="18" charset="0"/>
            </a:endParaRPr>
          </a:p>
          <a:p>
            <a:pPr algn="just"/>
            <a:r>
              <a:rPr lang="en-US" altLang="zh-CN" sz="1200" kern="100" dirty="0">
                <a:effectLst/>
                <a:latin typeface="Times New Roman" panose="02020603050405020304" pitchFamily="18" charset="0"/>
                <a:ea typeface="等线" panose="02010600030101010101" pitchFamily="2" charset="-122"/>
                <a:cs typeface="Times New Roman" panose="02020603050405020304" pitchFamily="18" charset="0"/>
              </a:rPr>
              <a:t>Hong, J. (2021) </a:t>
            </a:r>
            <a:r>
              <a:rPr lang="en-US" altLang="zh-CN" sz="1200" i="1" kern="100" dirty="0">
                <a:effectLst/>
                <a:latin typeface="Times New Roman" panose="02020603050405020304" pitchFamily="18" charset="0"/>
                <a:ea typeface="等线" panose="02010600030101010101" pitchFamily="2" charset="-122"/>
                <a:cs typeface="Times New Roman" panose="02020603050405020304" pitchFamily="18" charset="0"/>
              </a:rPr>
              <a:t>Adidas, Nike online sales plunged in China amid Xinjiang boycott - BNN Bloomberg</a:t>
            </a:r>
            <a:r>
              <a:rPr lang="en-US" altLang="zh-CN" sz="12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en-US" altLang="zh-CN" sz="1200" i="1" kern="100" dirty="0">
                <a:effectLst/>
                <a:latin typeface="Times New Roman" panose="02020603050405020304" pitchFamily="18" charset="0"/>
                <a:ea typeface="等线" panose="02010600030101010101" pitchFamily="2" charset="-122"/>
                <a:cs typeface="Times New Roman" panose="02020603050405020304" pitchFamily="18" charset="0"/>
              </a:rPr>
              <a:t>BNN</a:t>
            </a:r>
            <a:r>
              <a:rPr lang="en-US" altLang="zh-CN" sz="1200" kern="100" dirty="0">
                <a:effectLst/>
                <a:latin typeface="Times New Roman" panose="02020603050405020304" pitchFamily="18" charset="0"/>
                <a:ea typeface="等线" panose="02010600030101010101" pitchFamily="2" charset="-122"/>
                <a:cs typeface="Times New Roman" panose="02020603050405020304" pitchFamily="18" charset="0"/>
              </a:rPr>
              <a:t>. Available at: https://www.bnnbloomberg.ca/adidas-nike-online-sales-plunged-in-china-amid-xinjiang-boycott-1.1599915 (Accessed: February 22, 2023). </a:t>
            </a:r>
            <a:endParaRPr lang="zh-CN" altLang="zh-CN" sz="1200" kern="100" dirty="0">
              <a:effectLst/>
              <a:latin typeface="等线" panose="02010600030101010101" pitchFamily="2" charset="-122"/>
              <a:ea typeface="等线" panose="02010600030101010101" pitchFamily="2" charset="-122"/>
              <a:cs typeface="Times New Roman" panose="02020603050405020304" pitchFamily="18" charset="0"/>
            </a:endParaRPr>
          </a:p>
          <a:p>
            <a:pPr marL="0" indent="0" algn="just">
              <a:buNone/>
            </a:pPr>
            <a:r>
              <a:rPr lang="en-US" altLang="zh-CN" sz="1200" kern="100" dirty="0">
                <a:effectLst/>
                <a:latin typeface="Times New Roman" panose="02020603050405020304" pitchFamily="18" charset="0"/>
                <a:ea typeface="等线" panose="02010600030101010101" pitchFamily="2" charset="-122"/>
                <a:cs typeface="Times New Roman" panose="02020603050405020304" pitchFamily="18" charset="0"/>
              </a:rPr>
              <a:t> </a:t>
            </a:r>
            <a:endParaRPr lang="zh-CN" altLang="zh-CN" sz="1200" kern="100" dirty="0">
              <a:effectLst/>
              <a:latin typeface="等线" panose="02010600030101010101" pitchFamily="2" charset="-122"/>
              <a:ea typeface="等线" panose="02010600030101010101" pitchFamily="2" charset="-122"/>
              <a:cs typeface="Times New Roman" panose="02020603050405020304" pitchFamily="18" charset="0"/>
            </a:endParaRPr>
          </a:p>
          <a:p>
            <a:pPr algn="just"/>
            <a:r>
              <a:rPr lang="en-US" altLang="zh-CN" sz="1200" kern="100" dirty="0">
                <a:effectLst/>
                <a:latin typeface="Times New Roman" panose="02020603050405020304" pitchFamily="18" charset="0"/>
                <a:ea typeface="等线" panose="02010600030101010101" pitchFamily="2" charset="-122"/>
                <a:cs typeface="Times New Roman" panose="02020603050405020304" pitchFamily="18" charset="0"/>
              </a:rPr>
              <a:t>Lewin, K. (1943) “Defining the 'field at a given time.',” </a:t>
            </a:r>
            <a:r>
              <a:rPr lang="en-US" altLang="zh-CN" sz="1200" i="1" kern="100" dirty="0">
                <a:effectLst/>
                <a:latin typeface="Times New Roman" panose="02020603050405020304" pitchFamily="18" charset="0"/>
                <a:ea typeface="等线" panose="02010600030101010101" pitchFamily="2" charset="-122"/>
                <a:cs typeface="Times New Roman" panose="02020603050405020304" pitchFamily="18" charset="0"/>
              </a:rPr>
              <a:t>Psychological Review</a:t>
            </a:r>
            <a:r>
              <a:rPr lang="en-US" altLang="zh-CN" sz="1200" kern="100" dirty="0">
                <a:effectLst/>
                <a:latin typeface="Times New Roman" panose="02020603050405020304" pitchFamily="18" charset="0"/>
                <a:ea typeface="等线" panose="02010600030101010101" pitchFamily="2" charset="-122"/>
                <a:cs typeface="Times New Roman" panose="02020603050405020304" pitchFamily="18" charset="0"/>
              </a:rPr>
              <a:t>, 50(3), pp. 292–310. Available at: https://doi.org/10.1037/h0062738. </a:t>
            </a:r>
            <a:endParaRPr lang="zh-CN" altLang="zh-CN" sz="1200" kern="100" dirty="0">
              <a:effectLst/>
              <a:latin typeface="等线" panose="02010600030101010101" pitchFamily="2" charset="-122"/>
              <a:ea typeface="等线" panose="02010600030101010101" pitchFamily="2" charset="-122"/>
              <a:cs typeface="Times New Roman" panose="02020603050405020304" pitchFamily="18" charset="0"/>
            </a:endParaRPr>
          </a:p>
          <a:p>
            <a:pPr marL="0" indent="0" algn="just">
              <a:buNone/>
            </a:pPr>
            <a:r>
              <a:rPr lang="en-US" altLang="zh-CN" sz="1200" kern="100" dirty="0">
                <a:effectLst/>
                <a:latin typeface="Times New Roman" panose="02020603050405020304" pitchFamily="18" charset="0"/>
                <a:ea typeface="等线" panose="02010600030101010101" pitchFamily="2" charset="-122"/>
                <a:cs typeface="Times New Roman" panose="02020603050405020304" pitchFamily="18" charset="0"/>
              </a:rPr>
              <a:t> </a:t>
            </a:r>
            <a:endParaRPr lang="zh-CN" altLang="zh-CN" sz="1200" kern="100" dirty="0">
              <a:effectLst/>
              <a:latin typeface="等线" panose="02010600030101010101" pitchFamily="2" charset="-122"/>
              <a:ea typeface="等线" panose="02010600030101010101" pitchFamily="2" charset="-122"/>
              <a:cs typeface="Times New Roman" panose="02020603050405020304" pitchFamily="18" charset="0"/>
            </a:endParaRPr>
          </a:p>
          <a:p>
            <a:pPr algn="just"/>
            <a:r>
              <a:rPr lang="en-US" altLang="zh-CN" sz="1200" kern="100" dirty="0">
                <a:effectLst/>
                <a:latin typeface="Times New Roman" panose="02020603050405020304" pitchFamily="18" charset="0"/>
                <a:ea typeface="等线" panose="02010600030101010101" pitchFamily="2" charset="-122"/>
                <a:cs typeface="Times New Roman" panose="02020603050405020304" pitchFamily="18" charset="0"/>
              </a:rPr>
              <a:t>Ma, Y. (2022) </a:t>
            </a:r>
            <a:r>
              <a:rPr lang="en-US" altLang="zh-CN" sz="1200" i="1" kern="100" dirty="0">
                <a:effectLst/>
                <a:latin typeface="Times New Roman" panose="02020603050405020304" pitchFamily="18" charset="0"/>
                <a:ea typeface="等线" panose="02010600030101010101" pitchFamily="2" charset="-122"/>
                <a:cs typeface="Times New Roman" panose="02020603050405020304" pitchFamily="18" charset="0"/>
              </a:rPr>
              <a:t>China: Leading Sportswear brands 2021</a:t>
            </a:r>
            <a:r>
              <a:rPr lang="en-US" altLang="zh-CN" sz="12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en-US" altLang="zh-CN" sz="1200" i="1" kern="100" dirty="0">
                <a:effectLst/>
                <a:latin typeface="Times New Roman" panose="02020603050405020304" pitchFamily="18" charset="0"/>
                <a:ea typeface="等线" panose="02010600030101010101" pitchFamily="2" charset="-122"/>
                <a:cs typeface="Times New Roman" panose="02020603050405020304" pitchFamily="18" charset="0"/>
              </a:rPr>
              <a:t>Statista</a:t>
            </a:r>
            <a:r>
              <a:rPr lang="en-US" altLang="zh-CN" sz="1200" kern="100" dirty="0">
                <a:effectLst/>
                <a:latin typeface="Times New Roman" panose="02020603050405020304" pitchFamily="18" charset="0"/>
                <a:ea typeface="等线" panose="02010600030101010101" pitchFamily="2" charset="-122"/>
                <a:cs typeface="Times New Roman" panose="02020603050405020304" pitchFamily="18" charset="0"/>
              </a:rPr>
              <a:t>. Available at: https://www.statista.com/statistics/432292/leading-sportswear-brands-in-china/ (Accessed: February 22, 2023). </a:t>
            </a:r>
            <a:endParaRPr lang="zh-CN" altLang="zh-CN" sz="1200" kern="100" dirty="0">
              <a:effectLst/>
              <a:latin typeface="等线" panose="02010600030101010101" pitchFamily="2" charset="-122"/>
              <a:ea typeface="等线" panose="02010600030101010101" pitchFamily="2" charset="-122"/>
              <a:cs typeface="Times New Roman" panose="02020603050405020304" pitchFamily="18" charset="0"/>
            </a:endParaRPr>
          </a:p>
          <a:p>
            <a:pPr marL="0" indent="0" algn="just">
              <a:buNone/>
            </a:pPr>
            <a:r>
              <a:rPr lang="en-US" altLang="zh-CN" sz="1200" kern="100" dirty="0">
                <a:effectLst/>
                <a:latin typeface="Times New Roman" panose="02020603050405020304" pitchFamily="18" charset="0"/>
                <a:ea typeface="等线" panose="02010600030101010101" pitchFamily="2" charset="-122"/>
                <a:cs typeface="Times New Roman" panose="02020603050405020304" pitchFamily="18" charset="0"/>
              </a:rPr>
              <a:t> </a:t>
            </a:r>
            <a:endParaRPr lang="zh-CN" altLang="zh-CN" sz="1200" kern="100" dirty="0">
              <a:effectLst/>
              <a:latin typeface="等线" panose="02010600030101010101" pitchFamily="2" charset="-122"/>
              <a:ea typeface="等线" panose="02010600030101010101" pitchFamily="2" charset="-122"/>
              <a:cs typeface="Times New Roman" panose="02020603050405020304" pitchFamily="18" charset="0"/>
            </a:endParaRPr>
          </a:p>
          <a:p>
            <a:pPr algn="just"/>
            <a:r>
              <a:rPr lang="en-US" altLang="zh-CN" sz="1200" kern="100" dirty="0" err="1">
                <a:effectLst/>
                <a:latin typeface="Times New Roman" panose="02020603050405020304" pitchFamily="18" charset="0"/>
                <a:ea typeface="等线" panose="02010600030101010101" pitchFamily="2" charset="-122"/>
                <a:cs typeface="Times New Roman" panose="02020603050405020304" pitchFamily="18" charset="0"/>
              </a:rPr>
              <a:t>Neerman</a:t>
            </a:r>
            <a:r>
              <a:rPr lang="en-US" altLang="zh-CN" sz="1200" kern="100" dirty="0">
                <a:effectLst/>
                <a:latin typeface="Times New Roman" panose="02020603050405020304" pitchFamily="18" charset="0"/>
                <a:ea typeface="等线" panose="02010600030101010101" pitchFamily="2" charset="-122"/>
                <a:cs typeface="Times New Roman" panose="02020603050405020304" pitchFamily="18" charset="0"/>
              </a:rPr>
              <a:t>, P. (2022) </a:t>
            </a:r>
            <a:r>
              <a:rPr lang="en-US" altLang="zh-CN" sz="1200" i="1" kern="100" dirty="0">
                <a:effectLst/>
                <a:latin typeface="Times New Roman" panose="02020603050405020304" pitchFamily="18" charset="0"/>
                <a:ea typeface="等线" panose="02010600030101010101" pitchFamily="2" charset="-122"/>
                <a:cs typeface="Times New Roman" panose="02020603050405020304" pitchFamily="18" charset="0"/>
              </a:rPr>
              <a:t>Adidas demonstrates western dependence on the Chinese market</a:t>
            </a:r>
            <a:r>
              <a:rPr lang="en-US" altLang="zh-CN" sz="12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en-US" altLang="zh-CN" sz="1200" i="1" kern="100" dirty="0" err="1">
                <a:effectLst/>
                <a:latin typeface="Times New Roman" panose="02020603050405020304" pitchFamily="18" charset="0"/>
                <a:ea typeface="等线" panose="02010600030101010101" pitchFamily="2" charset="-122"/>
                <a:cs typeface="Times New Roman" panose="02020603050405020304" pitchFamily="18" charset="0"/>
              </a:rPr>
              <a:t>RetailDetail</a:t>
            </a:r>
            <a:r>
              <a:rPr lang="en-US" altLang="zh-CN" sz="1200" i="1" kern="100" dirty="0">
                <a:effectLst/>
                <a:latin typeface="Times New Roman" panose="02020603050405020304" pitchFamily="18" charset="0"/>
                <a:ea typeface="等线" panose="02010600030101010101" pitchFamily="2" charset="-122"/>
                <a:cs typeface="Times New Roman" panose="02020603050405020304" pitchFamily="18" charset="0"/>
              </a:rPr>
              <a:t> EU</a:t>
            </a:r>
            <a:r>
              <a:rPr lang="en-US" altLang="zh-CN" sz="1200" kern="100" dirty="0">
                <a:effectLst/>
                <a:latin typeface="Times New Roman" panose="02020603050405020304" pitchFamily="18" charset="0"/>
                <a:ea typeface="等线" panose="02010600030101010101" pitchFamily="2" charset="-122"/>
                <a:cs typeface="Times New Roman" panose="02020603050405020304" pitchFamily="18" charset="0"/>
              </a:rPr>
              <a:t>. Available at: https://www.retaildetail.eu/news/fashion/adidas-toont-westerse-afhankelijkheid-van-chinese-markt-aan/ (Accessed: February 22, 2023). </a:t>
            </a:r>
            <a:endParaRPr lang="zh-CN" altLang="zh-CN" sz="1200" kern="100" dirty="0">
              <a:effectLst/>
              <a:latin typeface="等线" panose="02010600030101010101" pitchFamily="2" charset="-122"/>
              <a:ea typeface="等线" panose="02010600030101010101" pitchFamily="2" charset="-122"/>
              <a:cs typeface="Times New Roman" panose="02020603050405020304" pitchFamily="18" charset="0"/>
            </a:endParaRPr>
          </a:p>
        </p:txBody>
      </p:sp>
      <p:sp>
        <p:nvSpPr>
          <p:cNvPr id="5" name="Slide Number Placeholder 4"/>
          <p:cNvSpPr>
            <a:spLocks noGrp="1"/>
          </p:cNvSpPr>
          <p:nvPr>
            <p:ph type="sldNum" sz="quarter" idx="12"/>
          </p:nvPr>
        </p:nvSpPr>
        <p:spPr>
          <a:xfrm>
            <a:off x="11704320" y="6455664"/>
            <a:ext cx="448056" cy="365125"/>
          </a:xfrm>
        </p:spPr>
        <p:txBody>
          <a:bodyPr>
            <a:normAutofit/>
          </a:bodyPr>
          <a:lstStyle/>
          <a:p>
            <a:pPr>
              <a:spcAft>
                <a:spcPts val="600"/>
              </a:spcAft>
            </a:pPr>
            <a:fld id="{6E72C5C1-6ADF-42E4-AC1A-894460DFEA4B}" type="slidenum">
              <a:rPr lang="en-GB" sz="1100">
                <a:solidFill>
                  <a:schemeClr val="tx1">
                    <a:lumMod val="50000"/>
                    <a:lumOff val="50000"/>
                  </a:schemeClr>
                </a:solidFill>
              </a:rPr>
              <a:pPr>
                <a:spcAft>
                  <a:spcPts val="600"/>
                </a:spcAft>
              </a:pPr>
              <a:t>13</a:t>
            </a:fld>
            <a:endParaRPr lang="en-GB" sz="1100">
              <a:solidFill>
                <a:schemeClr val="tx1">
                  <a:lumMod val="50000"/>
                  <a:lumOff val="50000"/>
                </a:schemeClr>
              </a:solidFill>
            </a:endParaRPr>
          </a:p>
        </p:txBody>
      </p:sp>
      <p:sp>
        <p:nvSpPr>
          <p:cNvPr id="2" name="Title 1">
            <a:extLst>
              <a:ext uri="{FF2B5EF4-FFF2-40B4-BE49-F238E27FC236}">
                <a16:creationId xmlns:a16="http://schemas.microsoft.com/office/drawing/2014/main" id="{633CA00B-42A4-4CC4-76AE-C5D4D2D12A69}"/>
              </a:ext>
            </a:extLst>
          </p:cNvPr>
          <p:cNvSpPr>
            <a:spLocks noGrp="1"/>
          </p:cNvSpPr>
          <p:nvPr>
            <p:ph type="title"/>
          </p:nvPr>
        </p:nvSpPr>
        <p:spPr>
          <a:xfrm>
            <a:off x="248813" y="2797026"/>
            <a:ext cx="3399360" cy="1032567"/>
          </a:xfrm>
        </p:spPr>
        <p:txBody>
          <a:bodyPr anchor="b">
            <a:normAutofit/>
          </a:bodyPr>
          <a:lstStyle/>
          <a:p>
            <a:pPr algn="r"/>
            <a:r>
              <a:rPr lang="en-GB" sz="4000" dirty="0">
                <a:solidFill>
                  <a:srgbClr val="FFFFFF"/>
                </a:solidFill>
                <a:latin typeface="Times New Roman" panose="02020603050405020304" pitchFamily="18" charset="0"/>
                <a:cs typeface="Times New Roman" panose="02020603050405020304" pitchFamily="18" charset="0"/>
              </a:rPr>
              <a:t>Reference List</a:t>
            </a:r>
          </a:p>
        </p:txBody>
      </p:sp>
    </p:spTree>
    <p:extLst>
      <p:ext uri="{BB962C8B-B14F-4D97-AF65-F5344CB8AC3E}">
        <p14:creationId xmlns:p14="http://schemas.microsoft.com/office/powerpoint/2010/main" val="2099911626"/>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E7D53F3-79EE-4D17-A295-E3B76A1587FC}"/>
              </a:ext>
            </a:extLst>
          </p:cNvPr>
          <p:cNvSpPr>
            <a:spLocks noGrp="1"/>
          </p:cNvSpPr>
          <p:nvPr>
            <p:ph idx="1"/>
          </p:nvPr>
        </p:nvSpPr>
        <p:spPr>
          <a:xfrm>
            <a:off x="4504548" y="907516"/>
            <a:ext cx="6555347" cy="5940346"/>
          </a:xfrm>
        </p:spPr>
        <p:txBody>
          <a:bodyPr anchor="ctr">
            <a:normAutofit fontScale="62500" lnSpcReduction="20000"/>
          </a:bodyPr>
          <a:lstStyle/>
          <a:p>
            <a:pPr algn="just"/>
            <a:r>
              <a:rPr lang="en-US" altLang="zh-CN" sz="1800" kern="100" dirty="0" err="1">
                <a:effectLst/>
                <a:latin typeface="Times New Roman" panose="02020603050405020304" pitchFamily="18" charset="0"/>
                <a:ea typeface="等线" panose="02010600030101010101" pitchFamily="2" charset="-122"/>
                <a:cs typeface="Times New Roman" panose="02020603050405020304" pitchFamily="18" charset="0"/>
              </a:rPr>
              <a:t>Parmentier</a:t>
            </a:r>
            <a:r>
              <a:rPr lang="en-US" altLang="zh-CN" sz="1800" kern="100" dirty="0">
                <a:effectLst/>
                <a:latin typeface="Times New Roman" panose="02020603050405020304" pitchFamily="18" charset="0"/>
                <a:ea typeface="等线" panose="02010600030101010101" pitchFamily="2" charset="-122"/>
                <a:cs typeface="Times New Roman" panose="02020603050405020304" pitchFamily="18" charset="0"/>
              </a:rPr>
              <a:t>, T. and Reynaud, E. (2019) </a:t>
            </a:r>
            <a:r>
              <a:rPr lang="en-US" altLang="zh-CN" sz="1800" i="1" kern="100" dirty="0">
                <a:effectLst/>
                <a:latin typeface="Times New Roman" panose="02020603050405020304" pitchFamily="18" charset="0"/>
                <a:ea typeface="等线" panose="02010600030101010101" pitchFamily="2" charset="-122"/>
                <a:cs typeface="Times New Roman" panose="02020603050405020304" pitchFamily="18" charset="0"/>
              </a:rPr>
              <a:t>Strategic case: Change and change management in Adidas AG, HAL</a:t>
            </a:r>
            <a:r>
              <a:rPr lang="en-US" altLang="zh-CN" sz="1800" kern="100" dirty="0">
                <a:effectLst/>
                <a:latin typeface="Times New Roman" panose="02020603050405020304" pitchFamily="18" charset="0"/>
                <a:ea typeface="等线" panose="02010600030101010101" pitchFamily="2" charset="-122"/>
                <a:cs typeface="Times New Roman" panose="02020603050405020304" pitchFamily="18" charset="0"/>
              </a:rPr>
              <a:t>. Available at: https://hal-amu.archives-ouvertes.fr/hal-02073700/document (Accessed: February 15, 2023). </a:t>
            </a:r>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a:p>
            <a:pPr marL="0" indent="0" algn="just">
              <a:buNone/>
            </a:pPr>
            <a:r>
              <a:rPr lang="en-US" altLang="zh-CN" sz="1800" kern="100" dirty="0">
                <a:effectLst/>
                <a:latin typeface="Times New Roman" panose="02020603050405020304" pitchFamily="18" charset="0"/>
                <a:ea typeface="等线" panose="02010600030101010101" pitchFamily="2" charset="-122"/>
                <a:cs typeface="Times New Roman" panose="02020603050405020304" pitchFamily="18" charset="0"/>
              </a:rPr>
              <a:t> </a:t>
            </a:r>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a:p>
            <a:pPr algn="just"/>
            <a:r>
              <a:rPr lang="en-US" altLang="zh-CN" sz="1800" kern="100" dirty="0">
                <a:effectLst/>
                <a:latin typeface="Times New Roman" panose="02020603050405020304" pitchFamily="18" charset="0"/>
                <a:ea typeface="等线" panose="02010600030101010101" pitchFamily="2" charset="-122"/>
                <a:cs typeface="Times New Roman" panose="02020603050405020304" pitchFamily="18" charset="0"/>
              </a:rPr>
              <a:t>Reuters, T. (2022) </a:t>
            </a:r>
            <a:r>
              <a:rPr lang="en-US" altLang="zh-CN" sz="1800" i="1" kern="100" dirty="0">
                <a:effectLst/>
                <a:latin typeface="Times New Roman" panose="02020603050405020304" pitchFamily="18" charset="0"/>
                <a:ea typeface="等线" panose="02010600030101010101" pitchFamily="2" charset="-122"/>
                <a:cs typeface="Times New Roman" panose="02020603050405020304" pitchFamily="18" charset="0"/>
              </a:rPr>
              <a:t>Adidas posts 28% decline in Q2 operating profit despite sales increase</a:t>
            </a:r>
            <a:r>
              <a:rPr lang="en-US" altLang="zh-CN" sz="18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en-US" altLang="zh-CN" sz="1800" i="1" kern="100" dirty="0">
                <a:effectLst/>
                <a:latin typeface="Times New Roman" panose="02020603050405020304" pitchFamily="18" charset="0"/>
                <a:ea typeface="等线" panose="02010600030101010101" pitchFamily="2" charset="-122"/>
                <a:cs typeface="Times New Roman" panose="02020603050405020304" pitchFamily="18" charset="0"/>
              </a:rPr>
              <a:t>FashionNetwork.com</a:t>
            </a:r>
            <a:r>
              <a:rPr lang="en-US" altLang="zh-CN" sz="1800" kern="100" dirty="0">
                <a:effectLst/>
                <a:latin typeface="Times New Roman" panose="02020603050405020304" pitchFamily="18" charset="0"/>
                <a:ea typeface="等线" panose="02010600030101010101" pitchFamily="2" charset="-122"/>
                <a:cs typeface="Times New Roman" panose="02020603050405020304" pitchFamily="18" charset="0"/>
              </a:rPr>
              <a:t>. Available at: https://ww.fashionnetwork.com/news/Adidas-posts-28-decline-in-q2-operating-profit-despite-sales-increase,1429482.html#fashionweek-alberta-iceberg (Accessed: February 22, 2023). </a:t>
            </a:r>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a:p>
            <a:pPr marL="0" indent="0" algn="just">
              <a:buNone/>
            </a:pPr>
            <a:r>
              <a:rPr lang="en-US" altLang="zh-CN" sz="1800" kern="100" dirty="0">
                <a:effectLst/>
                <a:latin typeface="Times New Roman" panose="02020603050405020304" pitchFamily="18" charset="0"/>
                <a:ea typeface="等线" panose="02010600030101010101" pitchFamily="2" charset="-122"/>
                <a:cs typeface="Times New Roman" panose="02020603050405020304" pitchFamily="18" charset="0"/>
              </a:rPr>
              <a:t> </a:t>
            </a:r>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a:p>
            <a:pPr algn="just"/>
            <a:r>
              <a:rPr lang="en-US" altLang="zh-CN" sz="1800" kern="100" dirty="0">
                <a:effectLst/>
                <a:latin typeface="Times New Roman" panose="02020603050405020304" pitchFamily="18" charset="0"/>
                <a:ea typeface="等线" panose="02010600030101010101" pitchFamily="2" charset="-122"/>
                <a:cs typeface="Times New Roman" panose="02020603050405020304" pitchFamily="18" charset="0"/>
              </a:rPr>
              <a:t>Roper, W. and Richter, F. (2020) </a:t>
            </a:r>
            <a:r>
              <a:rPr lang="en-US" altLang="zh-CN" sz="1800" i="1" kern="100" dirty="0">
                <a:effectLst/>
                <a:latin typeface="Times New Roman" panose="02020603050405020304" pitchFamily="18" charset="0"/>
                <a:ea typeface="等线" panose="02010600030101010101" pitchFamily="2" charset="-122"/>
                <a:cs typeface="Times New Roman" panose="02020603050405020304" pitchFamily="18" charset="0"/>
              </a:rPr>
              <a:t>Infographic: Adidas Profits Crumble under covid-19</a:t>
            </a:r>
            <a:r>
              <a:rPr lang="en-US" altLang="zh-CN" sz="18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en-US" altLang="zh-CN" sz="1800" i="1" kern="100" dirty="0">
                <a:effectLst/>
                <a:latin typeface="Times New Roman" panose="02020603050405020304" pitchFamily="18" charset="0"/>
                <a:ea typeface="等线" panose="02010600030101010101" pitchFamily="2" charset="-122"/>
                <a:cs typeface="Times New Roman" panose="02020603050405020304" pitchFamily="18" charset="0"/>
              </a:rPr>
              <a:t>Statista Infographics</a:t>
            </a:r>
            <a:r>
              <a:rPr lang="en-US" altLang="zh-CN" sz="1800" kern="100" dirty="0">
                <a:effectLst/>
                <a:latin typeface="Times New Roman" panose="02020603050405020304" pitchFamily="18" charset="0"/>
                <a:ea typeface="等线" panose="02010600030101010101" pitchFamily="2" charset="-122"/>
                <a:cs typeface="Times New Roman" panose="02020603050405020304" pitchFamily="18" charset="0"/>
              </a:rPr>
              <a:t>. Available at: https://www.statista.com/chart/21516/adidas-first-quarter-covid/ (Accessed: February 22, 2023). </a:t>
            </a:r>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a:p>
            <a:pPr marL="0" indent="0" algn="just">
              <a:buNone/>
            </a:pPr>
            <a:r>
              <a:rPr lang="en-US" altLang="zh-CN" sz="1800" kern="100" dirty="0">
                <a:effectLst/>
                <a:latin typeface="Times New Roman" panose="02020603050405020304" pitchFamily="18" charset="0"/>
                <a:ea typeface="等线" panose="02010600030101010101" pitchFamily="2" charset="-122"/>
                <a:cs typeface="Times New Roman" panose="02020603050405020304" pitchFamily="18" charset="0"/>
              </a:rPr>
              <a:t> </a:t>
            </a:r>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a:p>
            <a:pPr algn="just"/>
            <a:r>
              <a:rPr lang="en-US" altLang="zh-CN" sz="1800" kern="100" dirty="0">
                <a:effectLst/>
                <a:latin typeface="Times New Roman" panose="02020603050405020304" pitchFamily="18" charset="0"/>
                <a:ea typeface="等线" panose="02010600030101010101" pitchFamily="2" charset="-122"/>
                <a:cs typeface="Times New Roman" panose="02020603050405020304" pitchFamily="18" charset="0"/>
              </a:rPr>
              <a:t>Storbeck, O. and Olcott, E. (2022) </a:t>
            </a:r>
            <a:r>
              <a:rPr lang="en-US" altLang="zh-CN" sz="1800" i="1" kern="100" dirty="0">
                <a:effectLst/>
                <a:latin typeface="Times New Roman" panose="02020603050405020304" pitchFamily="18" charset="0"/>
                <a:ea typeface="等线" panose="02010600030101010101" pitchFamily="2" charset="-122"/>
                <a:cs typeface="Times New Roman" panose="02020603050405020304" pitchFamily="18" charset="0"/>
              </a:rPr>
              <a:t>Adidas replaces China chief as sales suffer after consumer boycott over Xinjiang</a:t>
            </a:r>
            <a:r>
              <a:rPr lang="en-US" altLang="zh-CN" sz="18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en-US" altLang="zh-CN" sz="1800" i="1" kern="100" dirty="0">
                <a:effectLst/>
                <a:latin typeface="Times New Roman" panose="02020603050405020304" pitchFamily="18" charset="0"/>
                <a:ea typeface="等线" panose="02010600030101010101" pitchFamily="2" charset="-122"/>
                <a:cs typeface="Times New Roman" panose="02020603050405020304" pitchFamily="18" charset="0"/>
              </a:rPr>
              <a:t>Subscribe to read | Financial Times</a:t>
            </a:r>
            <a:r>
              <a:rPr lang="en-US" altLang="zh-CN" sz="1800" kern="100" dirty="0">
                <a:effectLst/>
                <a:latin typeface="Times New Roman" panose="02020603050405020304" pitchFamily="18" charset="0"/>
                <a:ea typeface="等线" panose="02010600030101010101" pitchFamily="2" charset="-122"/>
                <a:cs typeface="Times New Roman" panose="02020603050405020304" pitchFamily="18" charset="0"/>
              </a:rPr>
              <a:t>. Financial Times. Available at: https://www.ft.com/content/71730099-a086-4379-bbb6-3119310779de (Accessed: February 21, 2023). </a:t>
            </a:r>
          </a:p>
          <a:p>
            <a:pPr marL="0" indent="0" algn="just">
              <a:buNone/>
            </a:pPr>
            <a:endParaRPr lang="en-US" altLang="zh-CN" sz="2600" kern="100" dirty="0">
              <a:effectLst/>
              <a:latin typeface="Times New Roman" panose="02020603050405020304" pitchFamily="18" charset="0"/>
              <a:ea typeface="等线" panose="02010600030101010101" pitchFamily="2" charset="-122"/>
              <a:cs typeface="Times New Roman" panose="02020603050405020304" pitchFamily="18" charset="0"/>
            </a:endParaRPr>
          </a:p>
          <a:p>
            <a:pPr algn="just"/>
            <a:r>
              <a:rPr lang="en-US" altLang="zh-CN" sz="1800" dirty="0">
                <a:effectLst/>
                <a:latin typeface="Times New Roman" panose="02020603050405020304" pitchFamily="18" charset="0"/>
                <a:cs typeface="Times New Roman" panose="02020603050405020304" pitchFamily="18" charset="0"/>
              </a:rPr>
              <a:t>Swank, A. (2022) </a:t>
            </a:r>
            <a:r>
              <a:rPr lang="en-US" altLang="zh-CN" sz="1800" i="1" dirty="0">
                <a:effectLst/>
                <a:latin typeface="Times New Roman" panose="02020603050405020304" pitchFamily="18" charset="0"/>
                <a:cs typeface="Times New Roman" panose="02020603050405020304" pitchFamily="18" charset="0"/>
              </a:rPr>
              <a:t>What is change management – and how to address the risks to transformational change </a:t>
            </a:r>
            <a:r>
              <a:rPr lang="en-US" altLang="zh-CN" sz="1800" dirty="0">
                <a:effectLst/>
                <a:latin typeface="Times New Roman" panose="02020603050405020304" pitchFamily="18" charset="0"/>
                <a:cs typeface="Times New Roman" panose="02020603050405020304" pitchFamily="18" charset="0"/>
              </a:rPr>
              <a:t>, </a:t>
            </a:r>
            <a:r>
              <a:rPr lang="en-US" altLang="zh-CN" sz="1800" i="1" dirty="0" err="1">
                <a:effectLst/>
                <a:latin typeface="Times New Roman" panose="02020603050405020304" pitchFamily="18" charset="0"/>
                <a:cs typeface="Times New Roman" panose="02020603050405020304" pitchFamily="18" charset="0"/>
              </a:rPr>
              <a:t>Effectory</a:t>
            </a:r>
            <a:r>
              <a:rPr lang="en-US" altLang="zh-CN" sz="1800" dirty="0">
                <a:effectLst/>
                <a:latin typeface="Times New Roman" panose="02020603050405020304" pitchFamily="18" charset="0"/>
                <a:cs typeface="Times New Roman" panose="02020603050405020304" pitchFamily="18" charset="0"/>
              </a:rPr>
              <a:t>. Available at: https://www.effectory.com/knowledge/what-is-change-management/ (Accessed: February 25, 2023). </a:t>
            </a:r>
            <a:endParaRPr lang="zh-CN" altLang="zh-CN" sz="2600" kern="100" dirty="0">
              <a:effectLst/>
              <a:latin typeface="Times New Roman" panose="02020603050405020304" pitchFamily="18" charset="0"/>
              <a:ea typeface="等线" panose="02010600030101010101" pitchFamily="2" charset="-122"/>
              <a:cs typeface="Times New Roman" panose="02020603050405020304" pitchFamily="18" charset="0"/>
            </a:endParaRPr>
          </a:p>
          <a:p>
            <a:pPr marL="0" indent="0" algn="just">
              <a:buNone/>
            </a:pPr>
            <a:r>
              <a:rPr lang="en-US" altLang="zh-CN" sz="2600" kern="100" dirty="0">
                <a:effectLst/>
                <a:latin typeface="Times New Roman" panose="02020603050405020304" pitchFamily="18" charset="0"/>
                <a:ea typeface="等线" panose="02010600030101010101" pitchFamily="2" charset="-122"/>
                <a:cs typeface="Times New Roman" panose="02020603050405020304" pitchFamily="18" charset="0"/>
              </a:rPr>
              <a:t> </a:t>
            </a:r>
            <a:endParaRPr lang="zh-CN" altLang="zh-CN" sz="2600" kern="100" dirty="0">
              <a:effectLst/>
              <a:latin typeface="Times New Roman" panose="02020603050405020304" pitchFamily="18" charset="0"/>
              <a:ea typeface="等线" panose="02010600030101010101" pitchFamily="2" charset="-122"/>
              <a:cs typeface="Times New Roman" panose="02020603050405020304" pitchFamily="18" charset="0"/>
            </a:endParaRPr>
          </a:p>
          <a:p>
            <a:pPr algn="just"/>
            <a:r>
              <a:rPr lang="en-US" altLang="zh-CN" sz="1800" kern="100" dirty="0">
                <a:effectLst/>
                <a:latin typeface="Times New Roman" panose="02020603050405020304" pitchFamily="18" charset="0"/>
                <a:ea typeface="等线" panose="02010600030101010101" pitchFamily="2" charset="-122"/>
                <a:cs typeface="Times New Roman" panose="02020603050405020304" pitchFamily="18" charset="0"/>
              </a:rPr>
              <a:t>Tighe, D. (2022) </a:t>
            </a:r>
            <a:r>
              <a:rPr lang="en-US" altLang="zh-CN" sz="1800" i="1" kern="100" dirty="0">
                <a:effectLst/>
                <a:latin typeface="Times New Roman" panose="02020603050405020304" pitchFamily="18" charset="0"/>
                <a:ea typeface="等线" panose="02010600030101010101" pitchFamily="2" charset="-122"/>
                <a:cs typeface="Times New Roman" panose="02020603050405020304" pitchFamily="18" charset="0"/>
              </a:rPr>
              <a:t>Adidas Revenue 2000-2021</a:t>
            </a:r>
            <a:r>
              <a:rPr lang="en-US" altLang="zh-CN" sz="18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en-US" altLang="zh-CN" sz="1800" i="1" kern="100" dirty="0">
                <a:effectLst/>
                <a:latin typeface="Times New Roman" panose="02020603050405020304" pitchFamily="18" charset="0"/>
                <a:ea typeface="等线" panose="02010600030101010101" pitchFamily="2" charset="-122"/>
                <a:cs typeface="Times New Roman" panose="02020603050405020304" pitchFamily="18" charset="0"/>
              </a:rPr>
              <a:t>Statista</a:t>
            </a:r>
            <a:r>
              <a:rPr lang="en-US" altLang="zh-CN" sz="1800" kern="100" dirty="0">
                <a:effectLst/>
                <a:latin typeface="Times New Roman" panose="02020603050405020304" pitchFamily="18" charset="0"/>
                <a:ea typeface="等线" panose="02010600030101010101" pitchFamily="2" charset="-122"/>
                <a:cs typeface="Times New Roman" panose="02020603050405020304" pitchFamily="18" charset="0"/>
              </a:rPr>
              <a:t>. Available at: https://www.statista.com/statistics/268416/net-sales-of-the-adidas-group-worldwide-since-2000/ (Accessed: February 22, 2023). </a:t>
            </a:r>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a:p>
            <a:pPr algn="just"/>
            <a:endParaRPr lang="en-US" altLang="zh-CN" sz="1800" kern="100" dirty="0">
              <a:effectLst/>
              <a:latin typeface="Times New Roman" panose="02020603050405020304" pitchFamily="18" charset="0"/>
              <a:ea typeface="等线" panose="02010600030101010101" pitchFamily="2" charset="-122"/>
              <a:cs typeface="Times New Roman" panose="02020603050405020304" pitchFamily="18" charset="0"/>
            </a:endParaRPr>
          </a:p>
          <a:p>
            <a:pPr algn="just"/>
            <a:r>
              <a:rPr lang="en-US" altLang="zh-CN" sz="1800" kern="100" dirty="0">
                <a:effectLst/>
                <a:latin typeface="Times New Roman" panose="02020603050405020304" pitchFamily="18" charset="0"/>
                <a:ea typeface="等线" panose="02010600030101010101" pitchFamily="2" charset="-122"/>
                <a:cs typeface="Times New Roman" panose="02020603050405020304" pitchFamily="18" charset="0"/>
              </a:rPr>
              <a:t>Tighe, D. (2022) </a:t>
            </a:r>
            <a:r>
              <a:rPr lang="en-US" altLang="zh-CN" sz="1800" i="1" kern="100" dirty="0">
                <a:effectLst/>
                <a:latin typeface="Times New Roman" panose="02020603050405020304" pitchFamily="18" charset="0"/>
                <a:ea typeface="等线" panose="02010600030101010101" pitchFamily="2" charset="-122"/>
                <a:cs typeface="Times New Roman" panose="02020603050405020304" pitchFamily="18" charset="0"/>
              </a:rPr>
              <a:t>Adidas Group: Net income worldwide 2021</a:t>
            </a:r>
            <a:r>
              <a:rPr lang="en-US" altLang="zh-CN" sz="18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en-US" altLang="zh-CN" sz="1800" i="1" kern="100" dirty="0">
                <a:effectLst/>
                <a:latin typeface="Times New Roman" panose="02020603050405020304" pitchFamily="18" charset="0"/>
                <a:ea typeface="等线" panose="02010600030101010101" pitchFamily="2" charset="-122"/>
                <a:cs typeface="Times New Roman" panose="02020603050405020304" pitchFamily="18" charset="0"/>
              </a:rPr>
              <a:t>Statista</a:t>
            </a:r>
            <a:r>
              <a:rPr lang="en-US" altLang="zh-CN" sz="1800" kern="100" dirty="0">
                <a:effectLst/>
                <a:latin typeface="Times New Roman" panose="02020603050405020304" pitchFamily="18" charset="0"/>
                <a:ea typeface="等线" panose="02010600030101010101" pitchFamily="2" charset="-122"/>
                <a:cs typeface="Times New Roman" panose="02020603050405020304" pitchFamily="18" charset="0"/>
              </a:rPr>
              <a:t>. Available at: https://www.statista.com/statistics/268433/share-of-adidas-wholesale-net-sales-by-region/ (Accessed: February 22, 2023). </a:t>
            </a:r>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a:p>
            <a:pPr marL="0" indent="0" algn="just">
              <a:buNone/>
            </a:pPr>
            <a:r>
              <a:rPr lang="en-US" altLang="zh-CN" sz="1800" kern="100" dirty="0">
                <a:effectLst/>
                <a:latin typeface="Times New Roman" panose="02020603050405020304" pitchFamily="18" charset="0"/>
                <a:ea typeface="等线" panose="02010600030101010101" pitchFamily="2" charset="-122"/>
                <a:cs typeface="Times New Roman" panose="02020603050405020304" pitchFamily="18" charset="0"/>
              </a:rPr>
              <a:t> </a:t>
            </a:r>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a:p>
            <a:pPr algn="just"/>
            <a:r>
              <a:rPr lang="en-US" altLang="zh-CN" sz="1800" kern="100" dirty="0">
                <a:effectLst/>
                <a:latin typeface="Times New Roman" panose="02020603050405020304" pitchFamily="18" charset="0"/>
                <a:ea typeface="等线" panose="02010600030101010101" pitchFamily="2" charset="-122"/>
                <a:cs typeface="Times New Roman" panose="02020603050405020304" pitchFamily="18" charset="0"/>
              </a:rPr>
              <a:t>Woo, R. (2021) </a:t>
            </a:r>
            <a:r>
              <a:rPr lang="en-US" altLang="zh-CN" sz="1800" i="1" kern="100" dirty="0">
                <a:effectLst/>
                <a:latin typeface="Times New Roman" panose="02020603050405020304" pitchFamily="18" charset="0"/>
                <a:ea typeface="等线" panose="02010600030101010101" pitchFamily="2" charset="-122"/>
                <a:cs typeface="Times New Roman" panose="02020603050405020304" pitchFamily="18" charset="0"/>
              </a:rPr>
              <a:t>Nike, Adidas join Brands Feeling Chinese social media heat over Xinjiang</a:t>
            </a:r>
            <a:r>
              <a:rPr lang="en-US" altLang="zh-CN" sz="1800" kern="100" dirty="0">
                <a:effectLst/>
                <a:latin typeface="Times New Roman" panose="02020603050405020304" pitchFamily="18" charset="0"/>
                <a:ea typeface="等线" panose="02010600030101010101" pitchFamily="2" charset="-122"/>
                <a:cs typeface="Times New Roman" panose="02020603050405020304" pitchFamily="18" charset="0"/>
              </a:rPr>
              <a:t>, </a:t>
            </a:r>
            <a:r>
              <a:rPr lang="en-US" altLang="zh-CN" sz="1800" i="1" kern="100" dirty="0">
                <a:effectLst/>
                <a:latin typeface="Times New Roman" panose="02020603050405020304" pitchFamily="18" charset="0"/>
                <a:ea typeface="等线" panose="02010600030101010101" pitchFamily="2" charset="-122"/>
                <a:cs typeface="Times New Roman" panose="02020603050405020304" pitchFamily="18" charset="0"/>
              </a:rPr>
              <a:t>Reuters</a:t>
            </a:r>
            <a:r>
              <a:rPr lang="en-US" altLang="zh-CN" sz="1800" kern="100" dirty="0">
                <a:effectLst/>
                <a:latin typeface="Times New Roman" panose="02020603050405020304" pitchFamily="18" charset="0"/>
                <a:ea typeface="等线" panose="02010600030101010101" pitchFamily="2" charset="-122"/>
                <a:cs typeface="Times New Roman" panose="02020603050405020304" pitchFamily="18" charset="0"/>
              </a:rPr>
              <a:t>. Thomson Reuters. Available at: https://www.reuters.com/article/us-china-xinjiang-cotton-retailers-idUSKBN2BH0Q3 (Accessed: February 20, 2023). </a:t>
            </a:r>
            <a:endParaRPr lang="zh-CN" altLang="zh-CN" sz="1800" kern="100" dirty="0">
              <a:effectLst/>
              <a:latin typeface="等线" panose="02010600030101010101" pitchFamily="2" charset="-122"/>
              <a:ea typeface="等线" panose="02010600030101010101" pitchFamily="2" charset="-122"/>
              <a:cs typeface="Times New Roman" panose="02020603050405020304" pitchFamily="18" charset="0"/>
            </a:endParaRPr>
          </a:p>
          <a:p>
            <a:pPr>
              <a:buNone/>
            </a:pPr>
            <a:endParaRPr lang="en-GB" altLang="zh-CN" sz="1400" dirty="0"/>
          </a:p>
          <a:p>
            <a:endParaRPr lang="en-GB" altLang="zh-CN" sz="1400" dirty="0"/>
          </a:p>
          <a:p>
            <a:pPr>
              <a:buFontTx/>
              <a:buNone/>
            </a:pPr>
            <a:endParaRPr lang="en-GB" altLang="zh-CN" sz="1400" dirty="0"/>
          </a:p>
        </p:txBody>
      </p:sp>
      <p:sp>
        <p:nvSpPr>
          <p:cNvPr id="4" name="Slide Number Placeholder 3">
            <a:extLst>
              <a:ext uri="{FF2B5EF4-FFF2-40B4-BE49-F238E27FC236}">
                <a16:creationId xmlns:a16="http://schemas.microsoft.com/office/drawing/2014/main" id="{3292C968-2872-D776-7381-41CBE019404F}"/>
              </a:ext>
            </a:extLst>
          </p:cNvPr>
          <p:cNvSpPr>
            <a:spLocks noGrp="1"/>
          </p:cNvSpPr>
          <p:nvPr>
            <p:ph type="sldNum" sz="quarter" idx="12"/>
          </p:nvPr>
        </p:nvSpPr>
        <p:spPr/>
        <p:txBody>
          <a:bodyPr/>
          <a:lstStyle/>
          <a:p>
            <a:fld id="{5F0A09A3-96B8-4178-A0F9-EC62A2BD4C26}" type="slidenum">
              <a:rPr lang="en-GB" smtClean="0"/>
              <a:t>14</a:t>
            </a:fld>
            <a:endParaRPr lang="en-GB"/>
          </a:p>
        </p:txBody>
      </p:sp>
      <p:sp>
        <p:nvSpPr>
          <p:cNvPr id="7" name="Title 1">
            <a:extLst>
              <a:ext uri="{FF2B5EF4-FFF2-40B4-BE49-F238E27FC236}">
                <a16:creationId xmlns:a16="http://schemas.microsoft.com/office/drawing/2014/main" id="{9CC1F0B6-7622-3634-922E-1A5AE8531BF5}"/>
              </a:ext>
            </a:extLst>
          </p:cNvPr>
          <p:cNvSpPr txBox="1">
            <a:spLocks/>
          </p:cNvSpPr>
          <p:nvPr/>
        </p:nvSpPr>
        <p:spPr>
          <a:xfrm>
            <a:off x="248813" y="2797026"/>
            <a:ext cx="3399360" cy="1032567"/>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r"/>
            <a:r>
              <a:rPr lang="en-GB" sz="4000">
                <a:solidFill>
                  <a:srgbClr val="FFFFFF"/>
                </a:solidFill>
                <a:latin typeface="Times New Roman" panose="02020603050405020304" pitchFamily="18" charset="0"/>
                <a:cs typeface="Times New Roman" panose="02020603050405020304" pitchFamily="18" charset="0"/>
              </a:rPr>
              <a:t>Reference List</a:t>
            </a:r>
            <a:endParaRPr lang="en-GB" sz="4000" dirty="0">
              <a:solidFill>
                <a:srgbClr val="FFFFFF"/>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50067867"/>
      </p:ext>
    </p:extLst>
  </p:cSld>
  <p:clrMapOvr>
    <a:masterClrMapping/>
  </p:clrMapOvr>
  <p:transition spd="slow">
    <p:randomBar dir="vert"/>
  </p:transition>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40">
            <a:extLst>
              <a:ext uri="{FF2B5EF4-FFF2-40B4-BE49-F238E27FC236}">
                <a16:creationId xmlns:a16="http://schemas.microsoft.com/office/drawing/2014/main" id="{3E443FD7-A66B-4AA0-872D-B088B9BC5F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B71D52-B7E0-4C3A-8623-F7762A71BB3F}"/>
              </a:ext>
            </a:extLst>
          </p:cNvPr>
          <p:cNvSpPr>
            <a:spLocks noGrp="1"/>
          </p:cNvSpPr>
          <p:nvPr>
            <p:ph type="title"/>
          </p:nvPr>
        </p:nvSpPr>
        <p:spPr>
          <a:xfrm>
            <a:off x="1094095" y="851517"/>
            <a:ext cx="5238466" cy="2991416"/>
          </a:xfrm>
        </p:spPr>
        <p:txBody>
          <a:bodyPr vert="horz" lIns="91440" tIns="45720" rIns="91440" bIns="45720" rtlCol="0" anchor="b">
            <a:normAutofit/>
          </a:bodyPr>
          <a:lstStyle/>
          <a:p>
            <a:r>
              <a:rPr lang="en-US" sz="6000" kern="1200" dirty="0">
                <a:solidFill>
                  <a:schemeClr val="tx1"/>
                </a:solidFill>
                <a:latin typeface="Times New Roman" panose="02020603050405020304" pitchFamily="18" charset="0"/>
                <a:cs typeface="Times New Roman" panose="02020603050405020304" pitchFamily="18" charset="0"/>
              </a:rPr>
              <a:t>Thanks</a:t>
            </a:r>
            <a:r>
              <a:rPr lang="en-US" sz="6000" kern="1200" dirty="0">
                <a:solidFill>
                  <a:schemeClr val="tx1"/>
                </a:solidFill>
                <a:latin typeface="+mj-lt"/>
                <a:ea typeface="+mj-ea"/>
                <a:cs typeface="+mj-cs"/>
              </a:rPr>
              <a:t> </a:t>
            </a:r>
          </a:p>
        </p:txBody>
      </p:sp>
      <p:sp>
        <p:nvSpPr>
          <p:cNvPr id="56" name="Freeform: Shape 42">
            <a:extLst>
              <a:ext uri="{FF2B5EF4-FFF2-40B4-BE49-F238E27FC236}">
                <a16:creationId xmlns:a16="http://schemas.microsoft.com/office/drawing/2014/main" id="{C04BE0EF-3561-49B4-9A29-F283168A9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0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3 h 5154967"/>
              <a:gd name="connsiteX37" fmla="*/ 1625714 w 6184806"/>
              <a:gd name="connsiteY37" fmla="*/ 109243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2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0"/>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3"/>
                  <a:pt x="2445216" y="109243"/>
                </a:cubicBezTo>
                <a:cubicBezTo>
                  <a:pt x="1625714" y="109243"/>
                  <a:pt x="1625714" y="109243"/>
                  <a:pt x="1625714" y="109243"/>
                </a:cubicBezTo>
                <a:cubicBezTo>
                  <a:pt x="1572615" y="109243"/>
                  <a:pt x="1524825" y="137459"/>
                  <a:pt x="1498276" y="183309"/>
                </a:cubicBezTo>
                <a:cubicBezTo>
                  <a:pt x="1089410" y="890450"/>
                  <a:pt x="1089410" y="890450"/>
                  <a:pt x="1089410" y="890450"/>
                </a:cubicBezTo>
                <a:cubicBezTo>
                  <a:pt x="1062860" y="934537"/>
                  <a:pt x="1062860" y="990967"/>
                  <a:pt x="1089410" y="1035054"/>
                </a:cubicBezTo>
                <a:cubicBezTo>
                  <a:pt x="1498276" y="1742196"/>
                  <a:pt x="1498276" y="1742196"/>
                  <a:pt x="1498276" y="1742196"/>
                </a:cubicBezTo>
                <a:cubicBezTo>
                  <a:pt x="1511551" y="1765121"/>
                  <a:pt x="1530135" y="1783637"/>
                  <a:pt x="1552039" y="1796422"/>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5" name="Graphic 6" descr="Smiling Face with No Fill">
            <a:extLst>
              <a:ext uri="{FF2B5EF4-FFF2-40B4-BE49-F238E27FC236}">
                <a16:creationId xmlns:a16="http://schemas.microsoft.com/office/drawing/2014/main" id="{3A053A81-3927-3841-1806-2C4EC2E70D0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31503" y="2129307"/>
            <a:ext cx="3217333" cy="3217333"/>
          </a:xfrm>
          <a:prstGeom prst="rect">
            <a:avLst/>
          </a:prstGeom>
        </p:spPr>
      </p:pic>
      <p:sp>
        <p:nvSpPr>
          <p:cNvPr id="4" name="Slide Number Placeholder 3">
            <a:extLst>
              <a:ext uri="{FF2B5EF4-FFF2-40B4-BE49-F238E27FC236}">
                <a16:creationId xmlns:a16="http://schemas.microsoft.com/office/drawing/2014/main" id="{9DC7E4B2-11A6-6A36-452B-240B8D7E434B}"/>
              </a:ext>
            </a:extLst>
          </p:cNvPr>
          <p:cNvSpPr>
            <a:spLocks noGrp="1"/>
          </p:cNvSpPr>
          <p:nvPr>
            <p:ph type="sldNum" sz="quarter" idx="12"/>
          </p:nvPr>
        </p:nvSpPr>
        <p:spPr/>
        <p:txBody>
          <a:bodyPr/>
          <a:lstStyle/>
          <a:p>
            <a:fld id="{5F0A09A3-96B8-4178-A0F9-EC62A2BD4C26}" type="slidenum">
              <a:rPr lang="en-GB" smtClean="0"/>
              <a:t>15</a:t>
            </a:fld>
            <a:endParaRPr lang="en-GB"/>
          </a:p>
        </p:txBody>
      </p:sp>
    </p:spTree>
    <p:extLst>
      <p:ext uri="{BB962C8B-B14F-4D97-AF65-F5344CB8AC3E}">
        <p14:creationId xmlns:p14="http://schemas.microsoft.com/office/powerpoint/2010/main" val="82494360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35"/>
                                        </p:tgtEl>
                                        <p:attrNameLst>
                                          <p:attrName>style.visibility</p:attrName>
                                        </p:attrNameLst>
                                      </p:cBhvr>
                                      <p:to>
                                        <p:strVal val="visible"/>
                                      </p:to>
                                    </p:set>
                                    <p:animEffect transition="in" filter="fade">
                                      <p:cBhvr>
                                        <p:cTn id="7" dur="700"/>
                                        <p:tgtEl>
                                          <p:spTgt spid="35"/>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5291</TotalTime>
  <Words>1381</Words>
  <Application>Microsoft Office PowerPoint</Application>
  <PresentationFormat>宽屏</PresentationFormat>
  <Paragraphs>118</Paragraphs>
  <Slides>15</Slides>
  <Notes>4</Notes>
  <HiddenSlides>0</HiddenSlides>
  <MMClips>1</MMClips>
  <ScaleCrop>false</ScaleCrop>
  <HeadingPairs>
    <vt:vector size="6" baseType="variant">
      <vt:variant>
        <vt:lpstr>已用的字体</vt:lpstr>
      </vt:variant>
      <vt:variant>
        <vt:i4>6</vt:i4>
      </vt:variant>
      <vt:variant>
        <vt:lpstr>主题</vt:lpstr>
      </vt:variant>
      <vt:variant>
        <vt:i4>1</vt:i4>
      </vt:variant>
      <vt:variant>
        <vt:lpstr>幻灯片标题</vt:lpstr>
      </vt:variant>
      <vt:variant>
        <vt:i4>15</vt:i4>
      </vt:variant>
    </vt:vector>
  </HeadingPairs>
  <TitlesOfParts>
    <vt:vector size="22" baseType="lpstr">
      <vt:lpstr>等线</vt:lpstr>
      <vt:lpstr>Arial</vt:lpstr>
      <vt:lpstr>Calibri</vt:lpstr>
      <vt:lpstr>Calibri Light</vt:lpstr>
      <vt:lpstr>Times New Roman</vt:lpstr>
      <vt:lpstr>Wingdings</vt:lpstr>
      <vt:lpstr>Office Theme</vt:lpstr>
      <vt:lpstr>A Case Study of Adidas in Change and Stability Management</vt:lpstr>
      <vt:lpstr>PowerPoint 演示文稿</vt:lpstr>
      <vt:lpstr>Introduction</vt:lpstr>
      <vt:lpstr>Lewin’s Force Field Analysis</vt:lpstr>
      <vt:lpstr>Lewin’s Force Field Analysis</vt:lpstr>
      <vt:lpstr>Driving force 1: competition</vt:lpstr>
      <vt:lpstr>PowerPoint 演示文稿</vt:lpstr>
      <vt:lpstr>PowerPoint 演示文稿</vt:lpstr>
      <vt:lpstr>PowerPoint 演示文稿</vt:lpstr>
      <vt:lpstr>Resisting force 2: </vt:lpstr>
      <vt:lpstr>Resisting force 3:</vt:lpstr>
      <vt:lpstr>Conclusion</vt:lpstr>
      <vt:lpstr>Reference List</vt:lpstr>
      <vt:lpstr>PowerPoint 演示文稿</vt:lpstr>
      <vt:lpstr>Thanks </vt:lpstr>
    </vt:vector>
  </TitlesOfParts>
  <Company>Swansea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BMMB7005D Finance for Business Management Term 3, 2022</dc:title>
  <dc:creator>MIFTAH B. (972100)</dc:creator>
  <cp:lastModifiedBy>田 孝勇</cp:lastModifiedBy>
  <cp:revision>69</cp:revision>
  <dcterms:created xsi:type="dcterms:W3CDTF">2022-04-16T14:42:35Z</dcterms:created>
  <dcterms:modified xsi:type="dcterms:W3CDTF">2023-02-25T08:24:47Z</dcterms:modified>
</cp:coreProperties>
</file>