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ink/ink1.xml" ContentType="application/inkml+xml"/>
  <Override PartName="/ppt/ink/ink2.xml" ContentType="application/inkml+xml"/>
  <Override PartName="/ppt/ink/ink3.xml" ContentType="application/inkml+xml"/>
  <Override PartName="/ppt/ink/ink4.xml" ContentType="application/inkml+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320" r:id="rId2"/>
    <p:sldId id="319" r:id="rId3"/>
    <p:sldId id="277" r:id="rId4"/>
    <p:sldId id="278" r:id="rId5"/>
    <p:sldId id="271" r:id="rId6"/>
    <p:sldId id="274" r:id="rId7"/>
    <p:sldId id="279" r:id="rId8"/>
    <p:sldId id="275" r:id="rId9"/>
    <p:sldId id="273" r:id="rId10"/>
    <p:sldId id="280" r:id="rId11"/>
    <p:sldId id="281" r:id="rId12"/>
    <p:sldId id="282"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111" d="100"/>
          <a:sy n="111" d="100"/>
        </p:scale>
        <p:origin x="76" y="6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ink/ink1.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03T10:49:07.444"/>
    </inkml:context>
    <inkml:brush xml:id="br0">
      <inkml:brushProperty name="width" value="0.2" units="cm"/>
      <inkml:brushProperty name="height" value="0.2" units="cm"/>
      <inkml:brushProperty name="color" value="#CC0066"/>
    </inkml:brush>
  </inkml:definitions>
  <inkml:trace contextRef="#ctx0" brushRef="#br0">7972 1 24575,'-11'7'0,"1"0"0,0 1 0,1 0 0,0 1 0,0 0 0,-12 17 0,-9 8 0,-75 88 0,64-72 0,-58 56 0,-405 322 0,313-271 0,-16 13 0,117-98 0,-54 37 0,-369 224 0,414-269 0,-82 46 0,60-48 0,-216 150 0,254-144 0,-76 81 0,-45 37 0,-557 385 0,419-348 0,105-71 0,145-97 0,-153 65 0,196-97 0,-115 65 0,26-12 0,-109 41 0,-146 75 0,317-151 0,-114 42 0,67-34 0,2 5 0,-173 106 0,259-141 0,-56 23 0,56-28 0,-61 36 0,56-25 0,-1-3 0,-81 34 0,-27 9 0,-187 86 0,256-105 0,54-29 0,-1-2 0,-56 24 0,-69 3-1365</inkml:trace>
</inkml:ink>
</file>

<file path=ppt/ink/ink2.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03T10:49:22.902"/>
    </inkml:context>
    <inkml:brush xml:id="br0">
      <inkml:brushProperty name="width" value="0.2" units="cm"/>
      <inkml:brushProperty name="height" value="0.2" units="cm"/>
      <inkml:brushProperty name="color" value="#CC0066"/>
    </inkml:brush>
  </inkml:definitions>
  <inkml:trace contextRef="#ctx0" brushRef="#br0">0 1 24575,'6'1'0,"-1"1"0,1 0 0,-1 0 0,1 1 0,-1 0 0,0 0 0,0 0 0,0 0 0,7 7 0,5 2 0,170 130 0,-80-56 0,607 502 0,-406-326 0,434 340 0,400 246 0,-1139-845 0,901 611 0,-602-431 0,497 292 0,-536-316 0,69 37 0,222 72 0,-525-258 0,1-1 0,0-2 0,38 6 0,49 11 0,65 31-1365</inkml:trace>
</inkml:ink>
</file>

<file path=ppt/ink/ink3.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03T10:49:37.518"/>
    </inkml:context>
    <inkml:brush xml:id="br0">
      <inkml:brushProperty name="width" value="0.2" units="cm"/>
      <inkml:brushProperty name="height" value="0.2" units="cm"/>
      <inkml:brushProperty name="color" value="#CC0066"/>
    </inkml:brush>
  </inkml:definitions>
  <inkml:trace contextRef="#ctx0" brushRef="#br0">0 0 24575,'8'1'0,"0"1"0,0 0 0,0 0 0,-1 1 0,1 0 0,-1 0 0,0 1 0,0 0 0,0 0 0,0 1 0,8 6 0,6 4 0,626 367 0,-331-230 0,308 158 0,749 521 0,-504-306 0,50 32 0,-578-328 0,402 260 0,-285-226 0,1 0 0,-56-47 0,-253-141 0,-145-72-195,1-1 0,-1 1 0,0-1 0,1-1 0,-1 1 0,9 1 0</inkml:trace>
</inkml:ink>
</file>

<file path=ppt/ink/ink4.xml><?xml version="1.0" encoding="utf-8"?>
<inkml:ink xmlns:inkml="http://www.w3.org/2003/InkML">
  <inkml:definitions>
    <inkml:context xml:id="ctx0">
      <inkml:inkSource xml:id="inkSrc0">
        <inkml:traceFormat>
          <inkml:channel name="X" type="integer" min="-2.14748E9" max="2.14748E9" units="cm"/>
          <inkml:channel name="Y" type="integer" min="-2.14748E9" max="2.14748E9" units="cm"/>
          <inkml:channel name="F" type="integer" max="32767" units="dev"/>
        </inkml:traceFormat>
        <inkml:channelProperties>
          <inkml:channelProperty channel="X" name="resolution" value="1000" units="1/cm"/>
          <inkml:channelProperty channel="Y" name="resolution" value="1000" units="1/cm"/>
          <inkml:channelProperty channel="F" name="resolution" value="0" units="1/dev"/>
        </inkml:channelProperties>
      </inkml:inkSource>
      <inkml:timestamp xml:id="ts0" timeString="2024-09-03T10:49:40.161"/>
    </inkml:context>
    <inkml:brush xml:id="br0">
      <inkml:brushProperty name="width" value="0.2" units="cm"/>
      <inkml:brushProperty name="height" value="0.2" units="cm"/>
      <inkml:brushProperty name="color" value="#CC0066"/>
    </inkml:brush>
  </inkml:definitions>
  <inkml:trace contextRef="#ctx0" brushRef="#br0">1 4256 24575,'47'-1'0,"0"-2"0,0-1 0,0-3 0,-1-2 0,89-29 0,329-167 0,-329 139 0,1438-763 0,-808 363 0,-422 231 0,-21 12 0,-225 162 0,846-516 0,-834 513 0,141-75 0,509-280 0,-688 375 0,93-73 0,-72 41 0,212-165 0,-2-3 0,-249 199 0,-24 24 16,1 1-1,0 1 0,48-21 1,3-2-1443</inkml:trace>
</inkml:ink>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C755D1-2931-2F4C-9FA5-6C78EAA8393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6B0C7D70-FA0B-CB05-865A-B5FCCD6829F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0BD39B2-0E73-D730-1C66-88C2505EB8E5}"/>
              </a:ext>
            </a:extLst>
          </p:cNvPr>
          <p:cNvSpPr>
            <a:spLocks noGrp="1"/>
          </p:cNvSpPr>
          <p:nvPr>
            <p:ph type="dt" sz="half" idx="10"/>
          </p:nvPr>
        </p:nvSpPr>
        <p:spPr/>
        <p:txBody>
          <a:bodyPr/>
          <a:lstStyle/>
          <a:p>
            <a:fld id="{7FFE81EC-166D-4E45-8D03-53CEFD7E9D7E}" type="datetimeFigureOut">
              <a:rPr lang="en-GB" smtClean="0"/>
              <a:t>18/09/2024</a:t>
            </a:fld>
            <a:endParaRPr lang="en-GB"/>
          </a:p>
        </p:txBody>
      </p:sp>
      <p:sp>
        <p:nvSpPr>
          <p:cNvPr id="5" name="Footer Placeholder 4">
            <a:extLst>
              <a:ext uri="{FF2B5EF4-FFF2-40B4-BE49-F238E27FC236}">
                <a16:creationId xmlns:a16="http://schemas.microsoft.com/office/drawing/2014/main" id="{4E0E2924-AE9E-EA5D-8D83-190F871183C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8A1ED5-0DBA-0E39-3A98-C1E4D0615A9D}"/>
              </a:ext>
            </a:extLst>
          </p:cNvPr>
          <p:cNvSpPr>
            <a:spLocks noGrp="1"/>
          </p:cNvSpPr>
          <p:nvPr>
            <p:ph type="sldNum" sz="quarter" idx="12"/>
          </p:nvPr>
        </p:nvSpPr>
        <p:spPr/>
        <p:txBody>
          <a:bodyPr/>
          <a:lstStyle/>
          <a:p>
            <a:fld id="{804AD798-AC47-4B94-A638-DD5EBC1A1F65}" type="slidenum">
              <a:rPr lang="en-GB" smtClean="0"/>
              <a:t>‹#›</a:t>
            </a:fld>
            <a:endParaRPr lang="en-GB"/>
          </a:p>
        </p:txBody>
      </p:sp>
    </p:spTree>
    <p:extLst>
      <p:ext uri="{BB962C8B-B14F-4D97-AF65-F5344CB8AC3E}">
        <p14:creationId xmlns:p14="http://schemas.microsoft.com/office/powerpoint/2010/main" val="19898300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4BF756-9AE3-46DE-C7FD-EA4375146FB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4A78FF5-89F1-CC74-4288-E108BBE665B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9DEECB-414F-8309-1E04-ACDEFED3DEF8}"/>
              </a:ext>
            </a:extLst>
          </p:cNvPr>
          <p:cNvSpPr>
            <a:spLocks noGrp="1"/>
          </p:cNvSpPr>
          <p:nvPr>
            <p:ph type="dt" sz="half" idx="10"/>
          </p:nvPr>
        </p:nvSpPr>
        <p:spPr/>
        <p:txBody>
          <a:bodyPr/>
          <a:lstStyle/>
          <a:p>
            <a:fld id="{7FFE81EC-166D-4E45-8D03-53CEFD7E9D7E}" type="datetimeFigureOut">
              <a:rPr lang="en-GB" smtClean="0"/>
              <a:t>18/09/2024</a:t>
            </a:fld>
            <a:endParaRPr lang="en-GB"/>
          </a:p>
        </p:txBody>
      </p:sp>
      <p:sp>
        <p:nvSpPr>
          <p:cNvPr id="5" name="Footer Placeholder 4">
            <a:extLst>
              <a:ext uri="{FF2B5EF4-FFF2-40B4-BE49-F238E27FC236}">
                <a16:creationId xmlns:a16="http://schemas.microsoft.com/office/drawing/2014/main" id="{12C4CE92-5963-D9D2-D9EE-09FBFA80C54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3A4B72F-40DB-98C2-3DE3-F716961FB358}"/>
              </a:ext>
            </a:extLst>
          </p:cNvPr>
          <p:cNvSpPr>
            <a:spLocks noGrp="1"/>
          </p:cNvSpPr>
          <p:nvPr>
            <p:ph type="sldNum" sz="quarter" idx="12"/>
          </p:nvPr>
        </p:nvSpPr>
        <p:spPr/>
        <p:txBody>
          <a:bodyPr/>
          <a:lstStyle/>
          <a:p>
            <a:fld id="{804AD798-AC47-4B94-A638-DD5EBC1A1F65}" type="slidenum">
              <a:rPr lang="en-GB" smtClean="0"/>
              <a:t>‹#›</a:t>
            </a:fld>
            <a:endParaRPr lang="en-GB"/>
          </a:p>
        </p:txBody>
      </p:sp>
    </p:spTree>
    <p:extLst>
      <p:ext uri="{BB962C8B-B14F-4D97-AF65-F5344CB8AC3E}">
        <p14:creationId xmlns:p14="http://schemas.microsoft.com/office/powerpoint/2010/main" val="407289130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BDD20-87E9-6661-6F7E-90157D2AA7AD}"/>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72EABEE-5B0E-A366-B475-D4DEE15FD050}"/>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3137337-ABA4-0D84-77A9-A54A94EAE52D}"/>
              </a:ext>
            </a:extLst>
          </p:cNvPr>
          <p:cNvSpPr>
            <a:spLocks noGrp="1"/>
          </p:cNvSpPr>
          <p:nvPr>
            <p:ph type="dt" sz="half" idx="10"/>
          </p:nvPr>
        </p:nvSpPr>
        <p:spPr/>
        <p:txBody>
          <a:bodyPr/>
          <a:lstStyle/>
          <a:p>
            <a:fld id="{7FFE81EC-166D-4E45-8D03-53CEFD7E9D7E}" type="datetimeFigureOut">
              <a:rPr lang="en-GB" smtClean="0"/>
              <a:t>18/09/2024</a:t>
            </a:fld>
            <a:endParaRPr lang="en-GB"/>
          </a:p>
        </p:txBody>
      </p:sp>
      <p:sp>
        <p:nvSpPr>
          <p:cNvPr id="5" name="Footer Placeholder 4">
            <a:extLst>
              <a:ext uri="{FF2B5EF4-FFF2-40B4-BE49-F238E27FC236}">
                <a16:creationId xmlns:a16="http://schemas.microsoft.com/office/drawing/2014/main" id="{C09E296D-30A5-45D9-37E6-5F5F78EC08D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14EC174-AC40-FB81-41A6-9252B15604BF}"/>
              </a:ext>
            </a:extLst>
          </p:cNvPr>
          <p:cNvSpPr>
            <a:spLocks noGrp="1"/>
          </p:cNvSpPr>
          <p:nvPr>
            <p:ph type="sldNum" sz="quarter" idx="12"/>
          </p:nvPr>
        </p:nvSpPr>
        <p:spPr/>
        <p:txBody>
          <a:bodyPr/>
          <a:lstStyle/>
          <a:p>
            <a:fld id="{804AD798-AC47-4B94-A638-DD5EBC1A1F65}" type="slidenum">
              <a:rPr lang="en-GB" smtClean="0"/>
              <a:t>‹#›</a:t>
            </a:fld>
            <a:endParaRPr lang="en-GB"/>
          </a:p>
        </p:txBody>
      </p:sp>
    </p:spTree>
    <p:extLst>
      <p:ext uri="{BB962C8B-B14F-4D97-AF65-F5344CB8AC3E}">
        <p14:creationId xmlns:p14="http://schemas.microsoft.com/office/powerpoint/2010/main" val="4706560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E7B6BF-20CA-06CD-9F85-CAB29BBCEB6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28EC3D0-83DA-1FE7-0E07-DBAF6199F63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86C88D4-EE6F-84DA-DB6B-C23AFB79BBA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B364CD-27FF-A8D0-BC2F-D8EDEE908FAB}"/>
              </a:ext>
            </a:extLst>
          </p:cNvPr>
          <p:cNvSpPr>
            <a:spLocks noGrp="1"/>
          </p:cNvSpPr>
          <p:nvPr>
            <p:ph type="dt" sz="half" idx="10"/>
          </p:nvPr>
        </p:nvSpPr>
        <p:spPr/>
        <p:txBody>
          <a:bodyPr/>
          <a:lstStyle/>
          <a:p>
            <a:fld id="{7FFE81EC-166D-4E45-8D03-53CEFD7E9D7E}" type="datetimeFigureOut">
              <a:rPr lang="en-GB" smtClean="0"/>
              <a:t>18/09/2024</a:t>
            </a:fld>
            <a:endParaRPr lang="en-GB"/>
          </a:p>
        </p:txBody>
      </p:sp>
      <p:sp>
        <p:nvSpPr>
          <p:cNvPr id="6" name="Footer Placeholder 5">
            <a:extLst>
              <a:ext uri="{FF2B5EF4-FFF2-40B4-BE49-F238E27FC236}">
                <a16:creationId xmlns:a16="http://schemas.microsoft.com/office/drawing/2014/main" id="{C04E9898-3748-84A4-0D91-B0AD0CD752B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B1E4665-0A3B-CD03-7682-9C037F0E2375}"/>
              </a:ext>
            </a:extLst>
          </p:cNvPr>
          <p:cNvSpPr>
            <a:spLocks noGrp="1"/>
          </p:cNvSpPr>
          <p:nvPr>
            <p:ph type="sldNum" sz="quarter" idx="12"/>
          </p:nvPr>
        </p:nvSpPr>
        <p:spPr/>
        <p:txBody>
          <a:bodyPr/>
          <a:lstStyle/>
          <a:p>
            <a:fld id="{804AD798-AC47-4B94-A638-DD5EBC1A1F65}" type="slidenum">
              <a:rPr lang="en-GB" smtClean="0"/>
              <a:t>‹#›</a:t>
            </a:fld>
            <a:endParaRPr lang="en-GB"/>
          </a:p>
        </p:txBody>
      </p:sp>
    </p:spTree>
    <p:extLst>
      <p:ext uri="{BB962C8B-B14F-4D97-AF65-F5344CB8AC3E}">
        <p14:creationId xmlns:p14="http://schemas.microsoft.com/office/powerpoint/2010/main" val="16825964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AE644-6C4D-8308-EE61-E93A929434F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645065C-1FF6-24C1-D589-F434B37FFA3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FFBC99B-98E4-85D5-29AC-C32B4D21AB2F}"/>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9996F3F-3F72-DC38-ED7B-5874B8E299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F762282-B133-8056-6B1E-D8D10BDDF9FB}"/>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D68EB05-5402-1785-AA52-63FB9F5FD6AC}"/>
              </a:ext>
            </a:extLst>
          </p:cNvPr>
          <p:cNvSpPr>
            <a:spLocks noGrp="1"/>
          </p:cNvSpPr>
          <p:nvPr>
            <p:ph type="dt" sz="half" idx="10"/>
          </p:nvPr>
        </p:nvSpPr>
        <p:spPr/>
        <p:txBody>
          <a:bodyPr/>
          <a:lstStyle/>
          <a:p>
            <a:fld id="{7FFE81EC-166D-4E45-8D03-53CEFD7E9D7E}" type="datetimeFigureOut">
              <a:rPr lang="en-GB" smtClean="0"/>
              <a:t>18/09/2024</a:t>
            </a:fld>
            <a:endParaRPr lang="en-GB"/>
          </a:p>
        </p:txBody>
      </p:sp>
      <p:sp>
        <p:nvSpPr>
          <p:cNvPr id="8" name="Footer Placeholder 7">
            <a:extLst>
              <a:ext uri="{FF2B5EF4-FFF2-40B4-BE49-F238E27FC236}">
                <a16:creationId xmlns:a16="http://schemas.microsoft.com/office/drawing/2014/main" id="{ED7E0C33-3B9D-962B-FD9A-65BE5E51C88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DD71E39-18CD-8B7B-6E31-2A25A54552B8}"/>
              </a:ext>
            </a:extLst>
          </p:cNvPr>
          <p:cNvSpPr>
            <a:spLocks noGrp="1"/>
          </p:cNvSpPr>
          <p:nvPr>
            <p:ph type="sldNum" sz="quarter" idx="12"/>
          </p:nvPr>
        </p:nvSpPr>
        <p:spPr/>
        <p:txBody>
          <a:bodyPr/>
          <a:lstStyle/>
          <a:p>
            <a:fld id="{804AD798-AC47-4B94-A638-DD5EBC1A1F65}" type="slidenum">
              <a:rPr lang="en-GB" smtClean="0"/>
              <a:t>‹#›</a:t>
            </a:fld>
            <a:endParaRPr lang="en-GB"/>
          </a:p>
        </p:txBody>
      </p:sp>
    </p:spTree>
    <p:extLst>
      <p:ext uri="{BB962C8B-B14F-4D97-AF65-F5344CB8AC3E}">
        <p14:creationId xmlns:p14="http://schemas.microsoft.com/office/powerpoint/2010/main" val="274710998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A26AF7-8CD8-CA18-79DA-DBF85B84734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137186D-426A-B830-F134-3886330868FC}"/>
              </a:ext>
            </a:extLst>
          </p:cNvPr>
          <p:cNvSpPr>
            <a:spLocks noGrp="1"/>
          </p:cNvSpPr>
          <p:nvPr>
            <p:ph type="dt" sz="half" idx="10"/>
          </p:nvPr>
        </p:nvSpPr>
        <p:spPr/>
        <p:txBody>
          <a:bodyPr/>
          <a:lstStyle/>
          <a:p>
            <a:fld id="{7FFE81EC-166D-4E45-8D03-53CEFD7E9D7E}" type="datetimeFigureOut">
              <a:rPr lang="en-GB" smtClean="0"/>
              <a:t>18/09/2024</a:t>
            </a:fld>
            <a:endParaRPr lang="en-GB"/>
          </a:p>
        </p:txBody>
      </p:sp>
      <p:sp>
        <p:nvSpPr>
          <p:cNvPr id="4" name="Footer Placeholder 3">
            <a:extLst>
              <a:ext uri="{FF2B5EF4-FFF2-40B4-BE49-F238E27FC236}">
                <a16:creationId xmlns:a16="http://schemas.microsoft.com/office/drawing/2014/main" id="{1CB74D29-915F-1235-B3D0-7D383D931E51}"/>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241500D-2D55-5DB4-592A-ECAE73F950FA}"/>
              </a:ext>
            </a:extLst>
          </p:cNvPr>
          <p:cNvSpPr>
            <a:spLocks noGrp="1"/>
          </p:cNvSpPr>
          <p:nvPr>
            <p:ph type="sldNum" sz="quarter" idx="12"/>
          </p:nvPr>
        </p:nvSpPr>
        <p:spPr/>
        <p:txBody>
          <a:bodyPr/>
          <a:lstStyle/>
          <a:p>
            <a:fld id="{804AD798-AC47-4B94-A638-DD5EBC1A1F65}" type="slidenum">
              <a:rPr lang="en-GB" smtClean="0"/>
              <a:t>‹#›</a:t>
            </a:fld>
            <a:endParaRPr lang="en-GB"/>
          </a:p>
        </p:txBody>
      </p:sp>
    </p:spTree>
    <p:extLst>
      <p:ext uri="{BB962C8B-B14F-4D97-AF65-F5344CB8AC3E}">
        <p14:creationId xmlns:p14="http://schemas.microsoft.com/office/powerpoint/2010/main" val="52821675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72F7B97-06A7-EBAF-0150-502A2F4BFBAF}"/>
              </a:ext>
            </a:extLst>
          </p:cNvPr>
          <p:cNvSpPr>
            <a:spLocks noGrp="1"/>
          </p:cNvSpPr>
          <p:nvPr>
            <p:ph type="dt" sz="half" idx="10"/>
          </p:nvPr>
        </p:nvSpPr>
        <p:spPr/>
        <p:txBody>
          <a:bodyPr/>
          <a:lstStyle/>
          <a:p>
            <a:fld id="{7FFE81EC-166D-4E45-8D03-53CEFD7E9D7E}" type="datetimeFigureOut">
              <a:rPr lang="en-GB" smtClean="0"/>
              <a:t>18/09/2024</a:t>
            </a:fld>
            <a:endParaRPr lang="en-GB"/>
          </a:p>
        </p:txBody>
      </p:sp>
      <p:sp>
        <p:nvSpPr>
          <p:cNvPr id="3" name="Footer Placeholder 2">
            <a:extLst>
              <a:ext uri="{FF2B5EF4-FFF2-40B4-BE49-F238E27FC236}">
                <a16:creationId xmlns:a16="http://schemas.microsoft.com/office/drawing/2014/main" id="{8B61CEE4-3904-5636-E6B6-3E569FEC88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853374D9-DAF0-7BBB-0DAB-CE78E4742907}"/>
              </a:ext>
            </a:extLst>
          </p:cNvPr>
          <p:cNvSpPr>
            <a:spLocks noGrp="1"/>
          </p:cNvSpPr>
          <p:nvPr>
            <p:ph type="sldNum" sz="quarter" idx="12"/>
          </p:nvPr>
        </p:nvSpPr>
        <p:spPr/>
        <p:txBody>
          <a:bodyPr/>
          <a:lstStyle/>
          <a:p>
            <a:fld id="{804AD798-AC47-4B94-A638-DD5EBC1A1F65}" type="slidenum">
              <a:rPr lang="en-GB" smtClean="0"/>
              <a:t>‹#›</a:t>
            </a:fld>
            <a:endParaRPr lang="en-GB"/>
          </a:p>
        </p:txBody>
      </p:sp>
    </p:spTree>
    <p:extLst>
      <p:ext uri="{BB962C8B-B14F-4D97-AF65-F5344CB8AC3E}">
        <p14:creationId xmlns:p14="http://schemas.microsoft.com/office/powerpoint/2010/main" val="3848732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2BBB3B-A636-06F6-0746-E9C403E315D4}"/>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01B62593-EF07-2BC0-29B3-3828D805A6D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1181177F-C3FF-5D95-E2FE-EDE6B21461E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D02A694-3158-E50C-F2BE-D9823BFD3587}"/>
              </a:ext>
            </a:extLst>
          </p:cNvPr>
          <p:cNvSpPr>
            <a:spLocks noGrp="1"/>
          </p:cNvSpPr>
          <p:nvPr>
            <p:ph type="dt" sz="half" idx="10"/>
          </p:nvPr>
        </p:nvSpPr>
        <p:spPr/>
        <p:txBody>
          <a:bodyPr/>
          <a:lstStyle/>
          <a:p>
            <a:fld id="{7FFE81EC-166D-4E45-8D03-53CEFD7E9D7E}" type="datetimeFigureOut">
              <a:rPr lang="en-GB" smtClean="0"/>
              <a:t>18/09/2024</a:t>
            </a:fld>
            <a:endParaRPr lang="en-GB"/>
          </a:p>
        </p:txBody>
      </p:sp>
      <p:sp>
        <p:nvSpPr>
          <p:cNvPr id="6" name="Footer Placeholder 5">
            <a:extLst>
              <a:ext uri="{FF2B5EF4-FFF2-40B4-BE49-F238E27FC236}">
                <a16:creationId xmlns:a16="http://schemas.microsoft.com/office/drawing/2014/main" id="{40FEB24D-1D79-40B0-A317-3730FA60669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F0118AB-78BB-B609-AC24-F6FAA6B770E1}"/>
              </a:ext>
            </a:extLst>
          </p:cNvPr>
          <p:cNvSpPr>
            <a:spLocks noGrp="1"/>
          </p:cNvSpPr>
          <p:nvPr>
            <p:ph type="sldNum" sz="quarter" idx="12"/>
          </p:nvPr>
        </p:nvSpPr>
        <p:spPr/>
        <p:txBody>
          <a:bodyPr/>
          <a:lstStyle/>
          <a:p>
            <a:fld id="{804AD798-AC47-4B94-A638-DD5EBC1A1F65}" type="slidenum">
              <a:rPr lang="en-GB" smtClean="0"/>
              <a:t>‹#›</a:t>
            </a:fld>
            <a:endParaRPr lang="en-GB"/>
          </a:p>
        </p:txBody>
      </p:sp>
    </p:spTree>
    <p:extLst>
      <p:ext uri="{BB962C8B-B14F-4D97-AF65-F5344CB8AC3E}">
        <p14:creationId xmlns:p14="http://schemas.microsoft.com/office/powerpoint/2010/main" val="35259780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AA8585-302B-998B-B566-418867AEF4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40F15FF1-9778-9AA1-6382-38AC461F5B9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23CEB297-4517-85B0-6AF7-3AD257513E0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EAB5966-104A-1FDB-E72A-C2C5D80C61CB}"/>
              </a:ext>
            </a:extLst>
          </p:cNvPr>
          <p:cNvSpPr>
            <a:spLocks noGrp="1"/>
          </p:cNvSpPr>
          <p:nvPr>
            <p:ph type="dt" sz="half" idx="10"/>
          </p:nvPr>
        </p:nvSpPr>
        <p:spPr/>
        <p:txBody>
          <a:bodyPr/>
          <a:lstStyle/>
          <a:p>
            <a:fld id="{7FFE81EC-166D-4E45-8D03-53CEFD7E9D7E}" type="datetimeFigureOut">
              <a:rPr lang="en-GB" smtClean="0"/>
              <a:t>18/09/2024</a:t>
            </a:fld>
            <a:endParaRPr lang="en-GB"/>
          </a:p>
        </p:txBody>
      </p:sp>
      <p:sp>
        <p:nvSpPr>
          <p:cNvPr id="6" name="Footer Placeholder 5">
            <a:extLst>
              <a:ext uri="{FF2B5EF4-FFF2-40B4-BE49-F238E27FC236}">
                <a16:creationId xmlns:a16="http://schemas.microsoft.com/office/drawing/2014/main" id="{B5B7A0D8-5E33-7033-AFFB-C688707638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BE8BFA-6473-9CB4-FC2C-A2EFA7EE9FE3}"/>
              </a:ext>
            </a:extLst>
          </p:cNvPr>
          <p:cNvSpPr>
            <a:spLocks noGrp="1"/>
          </p:cNvSpPr>
          <p:nvPr>
            <p:ph type="sldNum" sz="quarter" idx="12"/>
          </p:nvPr>
        </p:nvSpPr>
        <p:spPr/>
        <p:txBody>
          <a:bodyPr/>
          <a:lstStyle/>
          <a:p>
            <a:fld id="{804AD798-AC47-4B94-A638-DD5EBC1A1F65}" type="slidenum">
              <a:rPr lang="en-GB" smtClean="0"/>
              <a:t>‹#›</a:t>
            </a:fld>
            <a:endParaRPr lang="en-GB"/>
          </a:p>
        </p:txBody>
      </p:sp>
    </p:spTree>
    <p:extLst>
      <p:ext uri="{BB962C8B-B14F-4D97-AF65-F5344CB8AC3E}">
        <p14:creationId xmlns:p14="http://schemas.microsoft.com/office/powerpoint/2010/main" val="8036088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A344B5-D901-49F3-2528-997464E23228}"/>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2D967D2-A5A8-244D-3C49-1D332CB83528}"/>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82C71F-7798-A66B-09A7-FB50DD67B082}"/>
              </a:ext>
            </a:extLst>
          </p:cNvPr>
          <p:cNvSpPr>
            <a:spLocks noGrp="1"/>
          </p:cNvSpPr>
          <p:nvPr>
            <p:ph type="dt" sz="half" idx="10"/>
          </p:nvPr>
        </p:nvSpPr>
        <p:spPr/>
        <p:txBody>
          <a:bodyPr/>
          <a:lstStyle/>
          <a:p>
            <a:fld id="{7FFE81EC-166D-4E45-8D03-53CEFD7E9D7E}" type="datetimeFigureOut">
              <a:rPr lang="en-GB" smtClean="0"/>
              <a:t>18/09/2024</a:t>
            </a:fld>
            <a:endParaRPr lang="en-GB"/>
          </a:p>
        </p:txBody>
      </p:sp>
      <p:sp>
        <p:nvSpPr>
          <p:cNvPr id="5" name="Footer Placeholder 4">
            <a:extLst>
              <a:ext uri="{FF2B5EF4-FFF2-40B4-BE49-F238E27FC236}">
                <a16:creationId xmlns:a16="http://schemas.microsoft.com/office/drawing/2014/main" id="{1270D023-A13D-A763-7B58-B5BB2C41D9F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AE4EE98-9F13-9876-3D74-A7D49B5D8AA9}"/>
              </a:ext>
            </a:extLst>
          </p:cNvPr>
          <p:cNvSpPr>
            <a:spLocks noGrp="1"/>
          </p:cNvSpPr>
          <p:nvPr>
            <p:ph type="sldNum" sz="quarter" idx="12"/>
          </p:nvPr>
        </p:nvSpPr>
        <p:spPr/>
        <p:txBody>
          <a:bodyPr/>
          <a:lstStyle/>
          <a:p>
            <a:fld id="{804AD798-AC47-4B94-A638-DD5EBC1A1F65}" type="slidenum">
              <a:rPr lang="en-GB" smtClean="0"/>
              <a:t>‹#›</a:t>
            </a:fld>
            <a:endParaRPr lang="en-GB"/>
          </a:p>
        </p:txBody>
      </p:sp>
    </p:spTree>
    <p:extLst>
      <p:ext uri="{BB962C8B-B14F-4D97-AF65-F5344CB8AC3E}">
        <p14:creationId xmlns:p14="http://schemas.microsoft.com/office/powerpoint/2010/main" val="39523523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A2D0462-2307-ECEE-600D-23C3A8F122D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748D2F2E-35EB-C6A4-3D06-404F83CAAC9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447042C-CC5B-5319-AD40-37B016A0E953}"/>
              </a:ext>
            </a:extLst>
          </p:cNvPr>
          <p:cNvSpPr>
            <a:spLocks noGrp="1"/>
          </p:cNvSpPr>
          <p:nvPr>
            <p:ph type="dt" sz="half" idx="10"/>
          </p:nvPr>
        </p:nvSpPr>
        <p:spPr/>
        <p:txBody>
          <a:bodyPr/>
          <a:lstStyle/>
          <a:p>
            <a:fld id="{7FFE81EC-166D-4E45-8D03-53CEFD7E9D7E}" type="datetimeFigureOut">
              <a:rPr lang="en-GB" smtClean="0"/>
              <a:t>18/09/2024</a:t>
            </a:fld>
            <a:endParaRPr lang="en-GB"/>
          </a:p>
        </p:txBody>
      </p:sp>
      <p:sp>
        <p:nvSpPr>
          <p:cNvPr id="5" name="Footer Placeholder 4">
            <a:extLst>
              <a:ext uri="{FF2B5EF4-FFF2-40B4-BE49-F238E27FC236}">
                <a16:creationId xmlns:a16="http://schemas.microsoft.com/office/drawing/2014/main" id="{A89CFEC1-D5A2-756A-7049-B371F472FE4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F4ACA3C-F4CB-7E92-E8FB-3A31E78F5D26}"/>
              </a:ext>
            </a:extLst>
          </p:cNvPr>
          <p:cNvSpPr>
            <a:spLocks noGrp="1"/>
          </p:cNvSpPr>
          <p:nvPr>
            <p:ph type="sldNum" sz="quarter" idx="12"/>
          </p:nvPr>
        </p:nvSpPr>
        <p:spPr/>
        <p:txBody>
          <a:bodyPr/>
          <a:lstStyle/>
          <a:p>
            <a:fld id="{804AD798-AC47-4B94-A638-DD5EBC1A1F65}" type="slidenum">
              <a:rPr lang="en-GB" smtClean="0"/>
              <a:t>‹#›</a:t>
            </a:fld>
            <a:endParaRPr lang="en-GB"/>
          </a:p>
        </p:txBody>
      </p:sp>
    </p:spTree>
    <p:extLst>
      <p:ext uri="{BB962C8B-B14F-4D97-AF65-F5344CB8AC3E}">
        <p14:creationId xmlns:p14="http://schemas.microsoft.com/office/powerpoint/2010/main" val="12422581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B062590-F8BA-EE42-F228-64925AC6015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BA27C2C-4265-6EB4-1FCB-356770B3462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D45B41C-687C-3ABC-5C91-183D97EA2D5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7FFE81EC-166D-4E45-8D03-53CEFD7E9D7E}" type="datetimeFigureOut">
              <a:rPr lang="en-GB" smtClean="0"/>
              <a:t>18/09/2024</a:t>
            </a:fld>
            <a:endParaRPr lang="en-GB"/>
          </a:p>
        </p:txBody>
      </p:sp>
      <p:sp>
        <p:nvSpPr>
          <p:cNvPr id="5" name="Footer Placeholder 4">
            <a:extLst>
              <a:ext uri="{FF2B5EF4-FFF2-40B4-BE49-F238E27FC236}">
                <a16:creationId xmlns:a16="http://schemas.microsoft.com/office/drawing/2014/main" id="{50AB3570-7C89-22C9-541B-F4C7D4F15ED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BA90B091-B5F0-182D-6D2C-D532732DC16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04AD798-AC47-4B94-A638-DD5EBC1A1F65}" type="slidenum">
              <a:rPr lang="en-GB" smtClean="0"/>
              <a:t>‹#›</a:t>
            </a:fld>
            <a:endParaRPr lang="en-GB"/>
          </a:p>
        </p:txBody>
      </p:sp>
    </p:spTree>
    <p:extLst>
      <p:ext uri="{BB962C8B-B14F-4D97-AF65-F5344CB8AC3E}">
        <p14:creationId xmlns:p14="http://schemas.microsoft.com/office/powerpoint/2010/main" val="71210355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png"/><Relationship Id="rId1" Type="http://schemas.openxmlformats.org/officeDocument/2006/relationships/slideLayout" Target="../slideLayouts/slideLayout4.xml"/><Relationship Id="rId6" Type="http://schemas.openxmlformats.org/officeDocument/2006/relationships/image" Target="../media/image6.png"/><Relationship Id="rId5" Type="http://schemas.openxmlformats.org/officeDocument/2006/relationships/image" Target="../media/image5.png"/><Relationship Id="rId4" Type="http://schemas.openxmlformats.org/officeDocument/2006/relationships/image" Target="../media/image4.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8" Type="http://schemas.openxmlformats.org/officeDocument/2006/relationships/image" Target="../media/image310.png"/><Relationship Id="rId13" Type="http://schemas.openxmlformats.org/officeDocument/2006/relationships/customXml" Target="../ink/ink4.xml"/><Relationship Id="rId3" Type="http://schemas.openxmlformats.org/officeDocument/2006/relationships/image" Target="../media/image8.png"/><Relationship Id="rId7" Type="http://schemas.openxmlformats.org/officeDocument/2006/relationships/customXml" Target="../ink/ink1.xml"/><Relationship Id="rId12" Type="http://schemas.openxmlformats.org/officeDocument/2006/relationships/image" Target="../media/image330.png"/><Relationship Id="rId2" Type="http://schemas.openxmlformats.org/officeDocument/2006/relationships/image" Target="../media/image10.png"/><Relationship Id="rId1" Type="http://schemas.openxmlformats.org/officeDocument/2006/relationships/slideLayout" Target="../slideLayouts/slideLayout9.xml"/><Relationship Id="rId6" Type="http://schemas.openxmlformats.org/officeDocument/2006/relationships/image" Target="../media/image2.png"/><Relationship Id="rId11" Type="http://schemas.openxmlformats.org/officeDocument/2006/relationships/customXml" Target="../ink/ink3.xml"/><Relationship Id="rId5" Type="http://schemas.openxmlformats.org/officeDocument/2006/relationships/image" Target="../media/image12.png"/><Relationship Id="rId10" Type="http://schemas.openxmlformats.org/officeDocument/2006/relationships/image" Target="../media/image320.png"/><Relationship Id="rId4" Type="http://schemas.openxmlformats.org/officeDocument/2006/relationships/image" Target="../media/image11.png"/><Relationship Id="rId9" Type="http://schemas.openxmlformats.org/officeDocument/2006/relationships/customXml" Target="../ink/ink2.xml"/><Relationship Id="rId14" Type="http://schemas.openxmlformats.org/officeDocument/2006/relationships/image" Target="../media/image340.png"/></Relationships>
</file>

<file path=ppt/slides/_rels/slide6.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image" Target="../media/image12.png"/><Relationship Id="rId1" Type="http://schemas.openxmlformats.org/officeDocument/2006/relationships/slideLayout" Target="../slideLayouts/slideLayout4.xml"/><Relationship Id="rId4" Type="http://schemas.openxmlformats.org/officeDocument/2006/relationships/image" Target="../media/image19.png"/></Relationships>
</file>

<file path=ppt/slides/_rels/slide10.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png"/><Relationship Id="rId1" Type="http://schemas.openxmlformats.org/officeDocument/2006/relationships/slideLayout" Target="../slideLayouts/slideLayout4.xml"/><Relationship Id="rId4" Type="http://schemas.openxmlformats.org/officeDocument/2006/relationships/image" Target="../media/image22.png"/></Relationships>
</file>

<file path=ppt/slides/_rels/slide11.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image" Target="../media/image23.pn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image" Target="../media/image25.png"/><Relationship Id="rId1" Type="http://schemas.openxmlformats.org/officeDocument/2006/relationships/slideLayout" Target="../slideLayouts/slideLayout4.xml"/><Relationship Id="rId5" Type="http://schemas.openxmlformats.org/officeDocument/2006/relationships/image" Target="../media/image28.jpeg"/><Relationship Id="rId4" Type="http://schemas.openxmlformats.org/officeDocument/2006/relationships/image" Target="../media/image27.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655712-24AC-2792-66FD-4521923FF3CB}"/>
              </a:ext>
            </a:extLst>
          </p:cNvPr>
          <p:cNvSpPr>
            <a:spLocks noGrp="1"/>
          </p:cNvSpPr>
          <p:nvPr>
            <p:ph type="title"/>
          </p:nvPr>
        </p:nvSpPr>
        <p:spPr>
          <a:xfrm flipH="1">
            <a:off x="7153275" y="4295775"/>
            <a:ext cx="3962400" cy="971550"/>
          </a:xfrm>
        </p:spPr>
        <p:txBody>
          <a:bodyPr>
            <a:noAutofit/>
          </a:bodyPr>
          <a:lstStyle/>
          <a:p>
            <a:r>
              <a:rPr lang="en-GB" sz="2000" dirty="0"/>
              <a:t>1.10.24. </a:t>
            </a:r>
            <a:br>
              <a:rPr lang="en-GB" sz="2000" dirty="0"/>
            </a:br>
            <a:br>
              <a:rPr lang="en-GB" sz="2000" dirty="0"/>
            </a:br>
            <a:r>
              <a:rPr lang="en-GB" sz="2000" dirty="0"/>
              <a:t>3</a:t>
            </a:r>
            <a:br>
              <a:rPr lang="en-GB" sz="2000" dirty="0"/>
            </a:br>
            <a:br>
              <a:rPr lang="en-GB" sz="2000" dirty="0"/>
            </a:br>
            <a:r>
              <a:rPr lang="en-GB" sz="2000" dirty="0"/>
              <a:t>Mechanically propelled vehicles, motor vehicles and an introduction to categories of vehicles.</a:t>
            </a:r>
          </a:p>
        </p:txBody>
      </p:sp>
      <p:sp>
        <p:nvSpPr>
          <p:cNvPr id="4" name="Text Placeholder 3">
            <a:extLst>
              <a:ext uri="{FF2B5EF4-FFF2-40B4-BE49-F238E27FC236}">
                <a16:creationId xmlns:a16="http://schemas.microsoft.com/office/drawing/2014/main" id="{A3865FF3-96EF-5410-9E2B-D9BCAA5BFE5D}"/>
              </a:ext>
            </a:extLst>
          </p:cNvPr>
          <p:cNvSpPr>
            <a:spLocks noGrp="1"/>
          </p:cNvSpPr>
          <p:nvPr>
            <p:ph type="body" sz="half" idx="2"/>
          </p:nvPr>
        </p:nvSpPr>
        <p:spPr/>
        <p:txBody>
          <a:bodyPr/>
          <a:lstStyle/>
          <a:p>
            <a:endParaRPr lang="en-GB" dirty="0"/>
          </a:p>
        </p:txBody>
      </p:sp>
      <p:pic>
        <p:nvPicPr>
          <p:cNvPr id="5" name="Picture 2" descr="Powys Roads Policing (@PowysRPU) / X">
            <a:extLst>
              <a:ext uri="{FF2B5EF4-FFF2-40B4-BE49-F238E27FC236}">
                <a16:creationId xmlns:a16="http://schemas.microsoft.com/office/drawing/2014/main" id="{074A6314-C82E-72C1-B49B-9738259C64E6}"/>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592138" y="871537"/>
            <a:ext cx="6172200" cy="536733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5630896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Powys Roads Policing (@PowysRPU) / X">
            <a:extLst>
              <a:ext uri="{FF2B5EF4-FFF2-40B4-BE49-F238E27FC236}">
                <a16:creationId xmlns:a16="http://schemas.microsoft.com/office/drawing/2014/main" id="{D18A196A-F6B8-013C-F85B-740CA154477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t="5436"/>
          <a:stretch/>
        </p:blipFill>
        <p:spPr bwMode="auto">
          <a:xfrm>
            <a:off x="1" y="10"/>
            <a:ext cx="494571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EDC879E0-96A3-867B-009B-A3F512AA6710}"/>
              </a:ext>
            </a:extLst>
          </p:cNvPr>
          <p:cNvSpPr>
            <a:spLocks noGrp="1"/>
          </p:cNvSpPr>
          <p:nvPr>
            <p:ph type="ctrTitle"/>
          </p:nvPr>
        </p:nvSpPr>
        <p:spPr>
          <a:xfrm>
            <a:off x="5573864" y="743447"/>
            <a:ext cx="5807303" cy="1485319"/>
          </a:xfrm>
          <a:noFill/>
        </p:spPr>
        <p:txBody>
          <a:bodyPr>
            <a:normAutofit/>
          </a:bodyPr>
          <a:lstStyle/>
          <a:p>
            <a:pPr algn="l"/>
            <a:r>
              <a:rPr lang="en-GB" sz="3600" dirty="0"/>
              <a:t>By the end of the session, students will be able to:</a:t>
            </a:r>
          </a:p>
        </p:txBody>
      </p:sp>
      <p:sp>
        <p:nvSpPr>
          <p:cNvPr id="3" name="Subtitle 2">
            <a:extLst>
              <a:ext uri="{FF2B5EF4-FFF2-40B4-BE49-F238E27FC236}">
                <a16:creationId xmlns:a16="http://schemas.microsoft.com/office/drawing/2014/main" id="{91ED9155-E3B3-0C4C-2F11-5F472F7EF18A}"/>
              </a:ext>
            </a:extLst>
          </p:cNvPr>
          <p:cNvSpPr>
            <a:spLocks noGrp="1"/>
          </p:cNvSpPr>
          <p:nvPr>
            <p:ph type="subTitle" idx="1"/>
          </p:nvPr>
        </p:nvSpPr>
        <p:spPr>
          <a:xfrm>
            <a:off x="5669281" y="2663688"/>
            <a:ext cx="5597718" cy="3450866"/>
          </a:xfrm>
          <a:noFill/>
        </p:spPr>
        <p:txBody>
          <a:bodyPr>
            <a:normAutofit/>
          </a:bodyPr>
          <a:lstStyle/>
          <a:p>
            <a:pPr algn="l"/>
            <a:r>
              <a:rPr lang="en-GB" dirty="0"/>
              <a:t>Define the term mechanically propelled vehicle.</a:t>
            </a:r>
          </a:p>
          <a:p>
            <a:pPr algn="l"/>
            <a:r>
              <a:rPr lang="en-GB" dirty="0"/>
              <a:t>Define the term motor vehicle</a:t>
            </a:r>
          </a:p>
          <a:p>
            <a:pPr algn="l"/>
            <a:r>
              <a:rPr lang="en-GB" dirty="0"/>
              <a:t>Identify a selection of mechanically propelled vehicles identifying which are also motor vehicles (intended for use on the road, and which are not motor vehicles).</a:t>
            </a:r>
          </a:p>
          <a:p>
            <a:pPr algn="l"/>
            <a:endParaRPr lang="en-GB" dirty="0"/>
          </a:p>
        </p:txBody>
      </p:sp>
    </p:spTree>
    <p:extLst>
      <p:ext uri="{BB962C8B-B14F-4D97-AF65-F5344CB8AC3E}">
        <p14:creationId xmlns:p14="http://schemas.microsoft.com/office/powerpoint/2010/main" val="92655674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453C45-038A-B940-2E63-AACA73561847}"/>
              </a:ext>
            </a:extLst>
          </p:cNvPr>
          <p:cNvSpPr>
            <a:spLocks noGrp="1"/>
          </p:cNvSpPr>
          <p:nvPr>
            <p:ph type="title"/>
          </p:nvPr>
        </p:nvSpPr>
        <p:spPr/>
        <p:txBody>
          <a:bodyPr>
            <a:normAutofit/>
          </a:bodyPr>
          <a:lstStyle/>
          <a:p>
            <a:r>
              <a:rPr lang="en-GB" sz="2800" dirty="0"/>
              <a:t>Mechanically propelled vehicle</a:t>
            </a:r>
          </a:p>
        </p:txBody>
      </p:sp>
      <p:sp>
        <p:nvSpPr>
          <p:cNvPr id="4" name="Content Placeholder 3">
            <a:extLst>
              <a:ext uri="{FF2B5EF4-FFF2-40B4-BE49-F238E27FC236}">
                <a16:creationId xmlns:a16="http://schemas.microsoft.com/office/drawing/2014/main" id="{5D435061-CBA2-4DBF-AA11-1D2460CD20B6}"/>
              </a:ext>
            </a:extLst>
          </p:cNvPr>
          <p:cNvSpPr>
            <a:spLocks noGrp="1"/>
          </p:cNvSpPr>
          <p:nvPr>
            <p:ph sz="half" idx="2"/>
          </p:nvPr>
        </p:nvSpPr>
        <p:spPr>
          <a:xfrm>
            <a:off x="7937368" y="443061"/>
            <a:ext cx="3416431" cy="4015818"/>
          </a:xfrm>
        </p:spPr>
        <p:txBody>
          <a:bodyPr>
            <a:normAutofit/>
          </a:bodyPr>
          <a:lstStyle/>
          <a:p>
            <a:pPr marL="0" indent="0">
              <a:buNone/>
            </a:pPr>
            <a:r>
              <a:rPr lang="en-GB" dirty="0"/>
              <a:t>Is a vehicle which is powered by a motor (electricity, petrol, diesel or other fuel).</a:t>
            </a:r>
          </a:p>
          <a:p>
            <a:pPr marL="0" indent="0">
              <a:buNone/>
            </a:pPr>
            <a:endParaRPr lang="en-GB" dirty="0"/>
          </a:p>
          <a:p>
            <a:pPr marL="0" indent="0">
              <a:buNone/>
            </a:pPr>
            <a:r>
              <a:rPr lang="en-GB" dirty="0"/>
              <a:t> Whether a vehicle is an MPV or not, is a question for the court to decide.</a:t>
            </a:r>
          </a:p>
        </p:txBody>
      </p:sp>
      <p:pic>
        <p:nvPicPr>
          <p:cNvPr id="5" name="Content Placeholder 4">
            <a:extLst>
              <a:ext uri="{FF2B5EF4-FFF2-40B4-BE49-F238E27FC236}">
                <a16:creationId xmlns:a16="http://schemas.microsoft.com/office/drawing/2014/main" id="{F264F058-0AF9-6AE1-9B54-894887BC4389}"/>
              </a:ext>
            </a:extLst>
          </p:cNvPr>
          <p:cNvPicPr>
            <a:picLocks noGrp="1" noChangeAspect="1"/>
          </p:cNvPicPr>
          <p:nvPr>
            <p:ph sz="half" idx="1"/>
          </p:nvPr>
        </p:nvPicPr>
        <p:blipFill>
          <a:blip r:embed="rId2"/>
          <a:stretch>
            <a:fillRect/>
          </a:stretch>
        </p:blipFill>
        <p:spPr>
          <a:xfrm>
            <a:off x="838198" y="1301974"/>
            <a:ext cx="2734057" cy="1619476"/>
          </a:xfrm>
          <a:prstGeom prst="rect">
            <a:avLst/>
          </a:prstGeom>
        </p:spPr>
      </p:pic>
      <p:pic>
        <p:nvPicPr>
          <p:cNvPr id="7" name="Picture 6">
            <a:extLst>
              <a:ext uri="{FF2B5EF4-FFF2-40B4-BE49-F238E27FC236}">
                <a16:creationId xmlns:a16="http://schemas.microsoft.com/office/drawing/2014/main" id="{02391E9F-A5FF-0D60-C1B1-F4ACABD0E8C1}"/>
              </a:ext>
            </a:extLst>
          </p:cNvPr>
          <p:cNvPicPr>
            <a:picLocks noChangeAspect="1"/>
          </p:cNvPicPr>
          <p:nvPr/>
        </p:nvPicPr>
        <p:blipFill>
          <a:blip r:embed="rId3"/>
          <a:stretch>
            <a:fillRect/>
          </a:stretch>
        </p:blipFill>
        <p:spPr>
          <a:xfrm>
            <a:off x="838197" y="3031549"/>
            <a:ext cx="2734057" cy="1810003"/>
          </a:xfrm>
          <a:prstGeom prst="rect">
            <a:avLst/>
          </a:prstGeom>
        </p:spPr>
      </p:pic>
      <p:pic>
        <p:nvPicPr>
          <p:cNvPr id="9" name="Picture 8">
            <a:extLst>
              <a:ext uri="{FF2B5EF4-FFF2-40B4-BE49-F238E27FC236}">
                <a16:creationId xmlns:a16="http://schemas.microsoft.com/office/drawing/2014/main" id="{CF7E4E50-261C-148E-0708-CD054687A821}"/>
              </a:ext>
            </a:extLst>
          </p:cNvPr>
          <p:cNvPicPr>
            <a:picLocks noChangeAspect="1"/>
          </p:cNvPicPr>
          <p:nvPr/>
        </p:nvPicPr>
        <p:blipFill>
          <a:blip r:embed="rId4"/>
          <a:stretch>
            <a:fillRect/>
          </a:stretch>
        </p:blipFill>
        <p:spPr>
          <a:xfrm>
            <a:off x="838197" y="4951651"/>
            <a:ext cx="2734057" cy="1629002"/>
          </a:xfrm>
          <a:prstGeom prst="rect">
            <a:avLst/>
          </a:prstGeom>
        </p:spPr>
      </p:pic>
      <p:pic>
        <p:nvPicPr>
          <p:cNvPr id="11" name="Picture 10">
            <a:extLst>
              <a:ext uri="{FF2B5EF4-FFF2-40B4-BE49-F238E27FC236}">
                <a16:creationId xmlns:a16="http://schemas.microsoft.com/office/drawing/2014/main" id="{5E0127AE-C738-0B95-B945-815912FA576E}"/>
              </a:ext>
            </a:extLst>
          </p:cNvPr>
          <p:cNvPicPr>
            <a:picLocks noChangeAspect="1"/>
          </p:cNvPicPr>
          <p:nvPr/>
        </p:nvPicPr>
        <p:blipFill>
          <a:blip r:embed="rId5"/>
          <a:stretch>
            <a:fillRect/>
          </a:stretch>
        </p:blipFill>
        <p:spPr>
          <a:xfrm>
            <a:off x="3791253" y="1301974"/>
            <a:ext cx="2686425" cy="1653301"/>
          </a:xfrm>
          <a:prstGeom prst="rect">
            <a:avLst/>
          </a:prstGeom>
        </p:spPr>
      </p:pic>
      <p:pic>
        <p:nvPicPr>
          <p:cNvPr id="13" name="Picture 12">
            <a:extLst>
              <a:ext uri="{FF2B5EF4-FFF2-40B4-BE49-F238E27FC236}">
                <a16:creationId xmlns:a16="http://schemas.microsoft.com/office/drawing/2014/main" id="{79151628-1455-A44A-BA02-AE1F141EC648}"/>
              </a:ext>
            </a:extLst>
          </p:cNvPr>
          <p:cNvPicPr>
            <a:picLocks noChangeAspect="1"/>
          </p:cNvPicPr>
          <p:nvPr/>
        </p:nvPicPr>
        <p:blipFill>
          <a:blip r:embed="rId6"/>
          <a:stretch>
            <a:fillRect/>
          </a:stretch>
        </p:blipFill>
        <p:spPr>
          <a:xfrm>
            <a:off x="4205648" y="3217859"/>
            <a:ext cx="1857634" cy="1733792"/>
          </a:xfrm>
          <a:prstGeom prst="rect">
            <a:avLst/>
          </a:prstGeom>
        </p:spPr>
      </p:pic>
      <p:pic>
        <p:nvPicPr>
          <p:cNvPr id="15" name="Picture 14">
            <a:extLst>
              <a:ext uri="{FF2B5EF4-FFF2-40B4-BE49-F238E27FC236}">
                <a16:creationId xmlns:a16="http://schemas.microsoft.com/office/drawing/2014/main" id="{B6907BCC-AB61-8E18-CA15-D1B88946A808}"/>
              </a:ext>
            </a:extLst>
          </p:cNvPr>
          <p:cNvPicPr>
            <a:picLocks noChangeAspect="1"/>
          </p:cNvPicPr>
          <p:nvPr/>
        </p:nvPicPr>
        <p:blipFill>
          <a:blip r:embed="rId7"/>
          <a:stretch>
            <a:fillRect/>
          </a:stretch>
        </p:blipFill>
        <p:spPr>
          <a:xfrm>
            <a:off x="4032482" y="5062194"/>
            <a:ext cx="2524477" cy="1495253"/>
          </a:xfrm>
          <a:prstGeom prst="rect">
            <a:avLst/>
          </a:prstGeom>
        </p:spPr>
      </p:pic>
    </p:spTree>
    <p:extLst>
      <p:ext uri="{BB962C8B-B14F-4D97-AF65-F5344CB8AC3E}">
        <p14:creationId xmlns:p14="http://schemas.microsoft.com/office/powerpoint/2010/main" val="65383169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B25D77-3DC5-45E1-2215-0B6C34C56141}"/>
              </a:ext>
            </a:extLst>
          </p:cNvPr>
          <p:cNvSpPr>
            <a:spLocks noGrp="1"/>
          </p:cNvSpPr>
          <p:nvPr>
            <p:ph type="title"/>
          </p:nvPr>
        </p:nvSpPr>
        <p:spPr>
          <a:xfrm>
            <a:off x="838200" y="365125"/>
            <a:ext cx="10515600" cy="1964607"/>
          </a:xfrm>
        </p:spPr>
        <p:txBody>
          <a:bodyPr>
            <a:normAutofit fontScale="90000"/>
          </a:bodyPr>
          <a:lstStyle/>
          <a:p>
            <a:r>
              <a:rPr lang="en-GB" sz="4000" dirty="0"/>
              <a:t>Motor Vehicle:</a:t>
            </a:r>
            <a:br>
              <a:rPr lang="en-GB" sz="4000" dirty="0"/>
            </a:br>
            <a:r>
              <a:rPr lang="en-GB" sz="4000" dirty="0"/>
              <a:t>S 1. Vehicle Excise and Registration Act 1994. (VERA)</a:t>
            </a:r>
            <a:br>
              <a:rPr lang="en-GB" dirty="0"/>
            </a:br>
            <a:endParaRPr lang="en-GB" dirty="0"/>
          </a:p>
        </p:txBody>
      </p:sp>
      <p:sp>
        <p:nvSpPr>
          <p:cNvPr id="4" name="Content Placeholder 3">
            <a:extLst>
              <a:ext uri="{FF2B5EF4-FFF2-40B4-BE49-F238E27FC236}">
                <a16:creationId xmlns:a16="http://schemas.microsoft.com/office/drawing/2014/main" id="{A0EBF380-AF9A-1A11-BB53-C936DED85E8A}"/>
              </a:ext>
            </a:extLst>
          </p:cNvPr>
          <p:cNvSpPr>
            <a:spLocks noGrp="1"/>
          </p:cNvSpPr>
          <p:nvPr>
            <p:ph sz="half" idx="2"/>
          </p:nvPr>
        </p:nvSpPr>
        <p:spPr/>
        <p:txBody>
          <a:bodyPr/>
          <a:lstStyle/>
          <a:p>
            <a:r>
              <a:rPr lang="en-GB" dirty="0"/>
              <a:t>Vehicle: “a mechanically propelled vehicle, or anything (whether or not it is a vehicle) that has been, but has ceased to be, a mechanically propelled vehicle”.  </a:t>
            </a:r>
          </a:p>
          <a:p>
            <a:endParaRPr lang="en-GB" dirty="0"/>
          </a:p>
        </p:txBody>
      </p:sp>
      <p:pic>
        <p:nvPicPr>
          <p:cNvPr id="5" name="Content Placeholder 4">
            <a:extLst>
              <a:ext uri="{FF2B5EF4-FFF2-40B4-BE49-F238E27FC236}">
                <a16:creationId xmlns:a16="http://schemas.microsoft.com/office/drawing/2014/main" id="{FADBCC96-0F31-8594-A3A7-E51D4D5CB62F}"/>
              </a:ext>
            </a:extLst>
          </p:cNvPr>
          <p:cNvPicPr>
            <a:picLocks noGrp="1" noChangeAspect="1"/>
          </p:cNvPicPr>
          <p:nvPr>
            <p:ph sz="half" idx="1"/>
          </p:nvPr>
        </p:nvPicPr>
        <p:blipFill>
          <a:blip r:embed="rId2"/>
          <a:stretch>
            <a:fillRect/>
          </a:stretch>
        </p:blipFill>
        <p:spPr>
          <a:xfrm>
            <a:off x="940989" y="4001294"/>
            <a:ext cx="2450968" cy="1808924"/>
          </a:xfrm>
          <a:prstGeom prst="rect">
            <a:avLst/>
          </a:prstGeom>
        </p:spPr>
      </p:pic>
      <p:pic>
        <p:nvPicPr>
          <p:cNvPr id="7" name="Picture 6">
            <a:extLst>
              <a:ext uri="{FF2B5EF4-FFF2-40B4-BE49-F238E27FC236}">
                <a16:creationId xmlns:a16="http://schemas.microsoft.com/office/drawing/2014/main" id="{E12D548A-88F0-5311-290D-E58D62DE0B50}"/>
              </a:ext>
            </a:extLst>
          </p:cNvPr>
          <p:cNvPicPr>
            <a:picLocks noChangeAspect="1"/>
          </p:cNvPicPr>
          <p:nvPr/>
        </p:nvPicPr>
        <p:blipFill>
          <a:blip r:embed="rId3"/>
          <a:stretch>
            <a:fillRect/>
          </a:stretch>
        </p:blipFill>
        <p:spPr>
          <a:xfrm>
            <a:off x="940989" y="2025870"/>
            <a:ext cx="2429214" cy="1524213"/>
          </a:xfrm>
          <a:prstGeom prst="rect">
            <a:avLst/>
          </a:prstGeom>
        </p:spPr>
      </p:pic>
    </p:spTree>
    <p:extLst>
      <p:ext uri="{BB962C8B-B14F-4D97-AF65-F5344CB8AC3E}">
        <p14:creationId xmlns:p14="http://schemas.microsoft.com/office/powerpoint/2010/main" val="9427962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4CE66-CEBA-1FEE-2590-B6513ECCDC22}"/>
              </a:ext>
            </a:extLst>
          </p:cNvPr>
          <p:cNvSpPr>
            <a:spLocks noGrp="1"/>
          </p:cNvSpPr>
          <p:nvPr>
            <p:ph type="title"/>
          </p:nvPr>
        </p:nvSpPr>
        <p:spPr>
          <a:xfrm>
            <a:off x="839788" y="490194"/>
            <a:ext cx="9647982" cy="923827"/>
          </a:xfrm>
        </p:spPr>
        <p:txBody>
          <a:bodyPr>
            <a:normAutofit fontScale="90000"/>
          </a:bodyPr>
          <a:lstStyle/>
          <a:p>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br>
              <a:rPr lang="en-GB" sz="2700" dirty="0">
                <a:latin typeface="Arial" panose="020B0604020202020204" pitchFamily="34" charset="0"/>
                <a:cs typeface="Arial" panose="020B0604020202020204" pitchFamily="34" charset="0"/>
              </a:rPr>
            </a:br>
            <a:br>
              <a:rPr lang="en-GB" sz="1400" dirty="0"/>
            </a:br>
            <a:r>
              <a:rPr lang="en-GB" sz="2800" dirty="0">
                <a:latin typeface="Arial" panose="020B0604020202020204" pitchFamily="34" charset="0"/>
                <a:cs typeface="Arial" panose="020B0604020202020204" pitchFamily="34" charset="0"/>
              </a:rPr>
              <a:t>Motor vehicle, </a:t>
            </a:r>
            <a:br>
              <a:rPr lang="en-GB" sz="2800" dirty="0"/>
            </a:br>
            <a:r>
              <a:rPr lang="en-GB" sz="2800" dirty="0">
                <a:solidFill>
                  <a:srgbClr val="1E1E1E"/>
                </a:solidFill>
                <a:highlight>
                  <a:srgbClr val="FFFFFF"/>
                </a:highlight>
                <a:latin typeface="arial" panose="020B0604020202020204" pitchFamily="34" charset="0"/>
              </a:rPr>
              <a:t>S.185(1)  Road Traffic Act 1988</a:t>
            </a:r>
            <a:endParaRPr lang="en-GB" sz="2800" dirty="0"/>
          </a:p>
        </p:txBody>
      </p:sp>
      <p:sp>
        <p:nvSpPr>
          <p:cNvPr id="4" name="Text Placeholder 3">
            <a:extLst>
              <a:ext uri="{FF2B5EF4-FFF2-40B4-BE49-F238E27FC236}">
                <a16:creationId xmlns:a16="http://schemas.microsoft.com/office/drawing/2014/main" id="{2D44E5A5-B9B8-F943-039F-FEC27B5C30E4}"/>
              </a:ext>
            </a:extLst>
          </p:cNvPr>
          <p:cNvSpPr>
            <a:spLocks noGrp="1"/>
          </p:cNvSpPr>
          <p:nvPr>
            <p:ph type="body" sz="half" idx="2"/>
          </p:nvPr>
        </p:nvSpPr>
        <p:spPr>
          <a:xfrm>
            <a:off x="839788" y="1121133"/>
            <a:ext cx="5584866" cy="2203835"/>
          </a:xfrm>
        </p:spPr>
        <p:txBody>
          <a:bodyPr>
            <a:normAutofit/>
          </a:bodyPr>
          <a:lstStyle/>
          <a:p>
            <a:endParaRPr lang="en-GB" dirty="0"/>
          </a:p>
          <a:p>
            <a:r>
              <a:rPr lang="en-GB" sz="2000" b="0" i="0" dirty="0">
                <a:solidFill>
                  <a:srgbClr val="1E1E1E"/>
                </a:solidFill>
                <a:effectLst/>
                <a:highlight>
                  <a:srgbClr val="FFFFFF"/>
                </a:highlight>
                <a:latin typeface="arial" panose="020B0604020202020204" pitchFamily="34" charset="0"/>
              </a:rPr>
              <a:t>“motor vehicle” </a:t>
            </a:r>
            <a:r>
              <a:rPr lang="en-GB" sz="900" b="0" i="0" dirty="0">
                <a:solidFill>
                  <a:srgbClr val="1E1E1E"/>
                </a:solidFill>
                <a:effectLst/>
                <a:highlight>
                  <a:srgbClr val="FFFFFF"/>
                </a:highlight>
                <a:latin typeface="arial" panose="020B0604020202020204" pitchFamily="34" charset="0"/>
              </a:rPr>
              <a:t>means, subject to section 20 of the Chronically Sick and Disabled Persons Act 1970 (which makes special provision about invalid carriages, within the meaning of that Act), </a:t>
            </a:r>
            <a:r>
              <a:rPr lang="en-GB" sz="2000" b="1" i="0" dirty="0">
                <a:solidFill>
                  <a:srgbClr val="1E1E1E"/>
                </a:solidFill>
                <a:effectLst/>
                <a:highlight>
                  <a:srgbClr val="FFFFFF"/>
                </a:highlight>
                <a:latin typeface="arial" panose="020B0604020202020204" pitchFamily="34" charset="0"/>
              </a:rPr>
              <a:t>a mechanically propelled vehicle intended or adapted for use on roads,</a:t>
            </a:r>
          </a:p>
          <a:p>
            <a:endParaRPr lang="en-GB" dirty="0"/>
          </a:p>
        </p:txBody>
      </p:sp>
      <p:pic>
        <p:nvPicPr>
          <p:cNvPr id="6" name="Picture 5">
            <a:extLst>
              <a:ext uri="{FF2B5EF4-FFF2-40B4-BE49-F238E27FC236}">
                <a16:creationId xmlns:a16="http://schemas.microsoft.com/office/drawing/2014/main" id="{BB5A3D5C-C701-44B0-48FF-13727976DAF3}"/>
              </a:ext>
            </a:extLst>
          </p:cNvPr>
          <p:cNvPicPr>
            <a:picLocks noChangeAspect="1"/>
          </p:cNvPicPr>
          <p:nvPr/>
        </p:nvPicPr>
        <p:blipFill>
          <a:blip r:embed="rId2"/>
          <a:stretch>
            <a:fillRect/>
          </a:stretch>
        </p:blipFill>
        <p:spPr>
          <a:xfrm>
            <a:off x="2162326" y="5276751"/>
            <a:ext cx="2286319" cy="1409897"/>
          </a:xfrm>
          <a:prstGeom prst="rect">
            <a:avLst/>
          </a:prstGeom>
        </p:spPr>
      </p:pic>
      <p:pic>
        <p:nvPicPr>
          <p:cNvPr id="8" name="Picture 7">
            <a:extLst>
              <a:ext uri="{FF2B5EF4-FFF2-40B4-BE49-F238E27FC236}">
                <a16:creationId xmlns:a16="http://schemas.microsoft.com/office/drawing/2014/main" id="{5FEF0DC8-7E88-A33C-2041-821637D22C64}"/>
              </a:ext>
            </a:extLst>
          </p:cNvPr>
          <p:cNvPicPr>
            <a:picLocks noChangeAspect="1"/>
          </p:cNvPicPr>
          <p:nvPr/>
        </p:nvPicPr>
        <p:blipFill>
          <a:blip r:embed="rId3"/>
          <a:stretch>
            <a:fillRect/>
          </a:stretch>
        </p:blipFill>
        <p:spPr>
          <a:xfrm>
            <a:off x="9331184" y="4858247"/>
            <a:ext cx="2754143" cy="1686370"/>
          </a:xfrm>
          <a:prstGeom prst="rect">
            <a:avLst/>
          </a:prstGeom>
        </p:spPr>
      </p:pic>
      <p:pic>
        <p:nvPicPr>
          <p:cNvPr id="10" name="Picture 9">
            <a:extLst>
              <a:ext uri="{FF2B5EF4-FFF2-40B4-BE49-F238E27FC236}">
                <a16:creationId xmlns:a16="http://schemas.microsoft.com/office/drawing/2014/main" id="{D3B14CFD-2DF1-373A-EBBE-474A58F72EB3}"/>
              </a:ext>
            </a:extLst>
          </p:cNvPr>
          <p:cNvPicPr>
            <a:picLocks noChangeAspect="1"/>
          </p:cNvPicPr>
          <p:nvPr/>
        </p:nvPicPr>
        <p:blipFill>
          <a:blip r:embed="rId4"/>
          <a:stretch>
            <a:fillRect/>
          </a:stretch>
        </p:blipFill>
        <p:spPr>
          <a:xfrm>
            <a:off x="839788" y="3657600"/>
            <a:ext cx="2086266" cy="1333686"/>
          </a:xfrm>
          <a:prstGeom prst="rect">
            <a:avLst/>
          </a:prstGeom>
        </p:spPr>
      </p:pic>
      <p:pic>
        <p:nvPicPr>
          <p:cNvPr id="12" name="Picture 11">
            <a:extLst>
              <a:ext uri="{FF2B5EF4-FFF2-40B4-BE49-F238E27FC236}">
                <a16:creationId xmlns:a16="http://schemas.microsoft.com/office/drawing/2014/main" id="{B870C955-EC99-2674-C222-A5D32CE0D5A1}"/>
              </a:ext>
            </a:extLst>
          </p:cNvPr>
          <p:cNvPicPr>
            <a:picLocks noChangeAspect="1"/>
          </p:cNvPicPr>
          <p:nvPr/>
        </p:nvPicPr>
        <p:blipFill>
          <a:blip r:embed="rId5"/>
          <a:stretch>
            <a:fillRect/>
          </a:stretch>
        </p:blipFill>
        <p:spPr>
          <a:xfrm>
            <a:off x="3483031" y="3652837"/>
            <a:ext cx="2410161" cy="1343212"/>
          </a:xfrm>
          <a:prstGeom prst="rect">
            <a:avLst/>
          </a:prstGeom>
        </p:spPr>
      </p:pic>
      <p:pic>
        <p:nvPicPr>
          <p:cNvPr id="5" name="Picture 4">
            <a:extLst>
              <a:ext uri="{FF2B5EF4-FFF2-40B4-BE49-F238E27FC236}">
                <a16:creationId xmlns:a16="http://schemas.microsoft.com/office/drawing/2014/main" id="{3E830907-1F9F-640D-62C7-8C1005B54C14}"/>
              </a:ext>
            </a:extLst>
          </p:cNvPr>
          <p:cNvPicPr>
            <a:picLocks noChangeAspect="1"/>
          </p:cNvPicPr>
          <p:nvPr/>
        </p:nvPicPr>
        <p:blipFill>
          <a:blip r:embed="rId6"/>
          <a:stretch>
            <a:fillRect/>
          </a:stretch>
        </p:blipFill>
        <p:spPr>
          <a:xfrm>
            <a:off x="6194573" y="3657275"/>
            <a:ext cx="2410161" cy="1619476"/>
          </a:xfrm>
          <a:prstGeom prst="rect">
            <a:avLst/>
          </a:prstGeom>
        </p:spPr>
      </p:pic>
      <mc:AlternateContent xmlns:mc="http://schemas.openxmlformats.org/markup-compatibility/2006" xmlns:p14="http://schemas.microsoft.com/office/powerpoint/2010/main">
        <mc:Choice Requires="p14">
          <p:contentPart p14:bwMode="auto" r:id="rId7">
            <p14:nvContentPartPr>
              <p14:cNvPr id="7" name="Ink 6">
                <a:extLst>
                  <a:ext uri="{FF2B5EF4-FFF2-40B4-BE49-F238E27FC236}">
                    <a16:creationId xmlns:a16="http://schemas.microsoft.com/office/drawing/2014/main" id="{3E5190B3-CF56-E905-FC0A-450610A4DB18}"/>
                  </a:ext>
                </a:extLst>
              </p14:cNvPr>
              <p14:cNvContentPartPr/>
              <p14:nvPr/>
            </p14:nvContentPartPr>
            <p14:xfrm>
              <a:off x="5908054" y="3426605"/>
              <a:ext cx="2870280" cy="1841040"/>
            </p14:xfrm>
          </p:contentPart>
        </mc:Choice>
        <mc:Fallback xmlns="">
          <p:pic>
            <p:nvPicPr>
              <p:cNvPr id="7" name="Ink 6">
                <a:extLst>
                  <a:ext uri="{FF2B5EF4-FFF2-40B4-BE49-F238E27FC236}">
                    <a16:creationId xmlns:a16="http://schemas.microsoft.com/office/drawing/2014/main" id="{3E5190B3-CF56-E905-FC0A-450610A4DB18}"/>
                  </a:ext>
                </a:extLst>
              </p:cNvPr>
              <p:cNvPicPr/>
              <p:nvPr/>
            </p:nvPicPr>
            <p:blipFill>
              <a:blip r:embed="rId8"/>
              <a:stretch>
                <a:fillRect/>
              </a:stretch>
            </p:blipFill>
            <p:spPr>
              <a:xfrm>
                <a:off x="5872054" y="3390965"/>
                <a:ext cx="2941920" cy="1912680"/>
              </a:xfrm>
              <a:prstGeom prst="rect">
                <a:avLst/>
              </a:prstGeom>
            </p:spPr>
          </p:pic>
        </mc:Fallback>
      </mc:AlternateContent>
      <mc:AlternateContent xmlns:mc="http://schemas.openxmlformats.org/markup-compatibility/2006" xmlns:p14="http://schemas.microsoft.com/office/powerpoint/2010/main">
        <mc:Choice Requires="p14">
          <p:contentPart p14:bwMode="auto" r:id="rId9">
            <p14:nvContentPartPr>
              <p14:cNvPr id="11" name="Ink 10">
                <a:extLst>
                  <a:ext uri="{FF2B5EF4-FFF2-40B4-BE49-F238E27FC236}">
                    <a16:creationId xmlns:a16="http://schemas.microsoft.com/office/drawing/2014/main" id="{B6E28EB4-78E6-B69F-7198-3120C0CC854C}"/>
                  </a:ext>
                </a:extLst>
              </p14:cNvPr>
              <p14:cNvContentPartPr/>
              <p14:nvPr/>
            </p14:nvContentPartPr>
            <p14:xfrm>
              <a:off x="6122254" y="3609485"/>
              <a:ext cx="2480760" cy="1652040"/>
            </p14:xfrm>
          </p:contentPart>
        </mc:Choice>
        <mc:Fallback xmlns="">
          <p:pic>
            <p:nvPicPr>
              <p:cNvPr id="11" name="Ink 10">
                <a:extLst>
                  <a:ext uri="{FF2B5EF4-FFF2-40B4-BE49-F238E27FC236}">
                    <a16:creationId xmlns:a16="http://schemas.microsoft.com/office/drawing/2014/main" id="{B6E28EB4-78E6-B69F-7198-3120C0CC854C}"/>
                  </a:ext>
                </a:extLst>
              </p:cNvPr>
              <p:cNvPicPr/>
              <p:nvPr/>
            </p:nvPicPr>
            <p:blipFill>
              <a:blip r:embed="rId10"/>
              <a:stretch>
                <a:fillRect/>
              </a:stretch>
            </p:blipFill>
            <p:spPr>
              <a:xfrm>
                <a:off x="6086254" y="3573845"/>
                <a:ext cx="2552400" cy="1723680"/>
              </a:xfrm>
              <a:prstGeom prst="rect">
                <a:avLst/>
              </a:prstGeom>
            </p:spPr>
          </p:pic>
        </mc:Fallback>
      </mc:AlternateContent>
      <p:grpSp>
        <p:nvGrpSpPr>
          <p:cNvPr id="17" name="Group 16">
            <a:extLst>
              <a:ext uri="{FF2B5EF4-FFF2-40B4-BE49-F238E27FC236}">
                <a16:creationId xmlns:a16="http://schemas.microsoft.com/office/drawing/2014/main" id="{E4F4385F-9980-909E-9507-088308CB135D}"/>
              </a:ext>
            </a:extLst>
          </p:cNvPr>
          <p:cNvGrpSpPr/>
          <p:nvPr/>
        </p:nvGrpSpPr>
        <p:grpSpPr>
          <a:xfrm>
            <a:off x="1907734" y="5215805"/>
            <a:ext cx="2871360" cy="1590480"/>
            <a:chOff x="1907734" y="5215805"/>
            <a:chExt cx="2871360" cy="1590480"/>
          </a:xfrm>
        </p:grpSpPr>
        <mc:AlternateContent xmlns:mc="http://schemas.openxmlformats.org/markup-compatibility/2006" xmlns:p14="http://schemas.microsoft.com/office/powerpoint/2010/main">
          <mc:Choice Requires="p14">
            <p:contentPart p14:bwMode="auto" r:id="rId11">
              <p14:nvContentPartPr>
                <p14:cNvPr id="13" name="Ink 12">
                  <a:extLst>
                    <a:ext uri="{FF2B5EF4-FFF2-40B4-BE49-F238E27FC236}">
                      <a16:creationId xmlns:a16="http://schemas.microsoft.com/office/drawing/2014/main" id="{DEF9F15E-844E-20D7-91CB-DAB54A598BD8}"/>
                    </a:ext>
                  </a:extLst>
                </p14:cNvPr>
                <p14:cNvContentPartPr/>
                <p14:nvPr/>
              </p14:nvContentPartPr>
              <p14:xfrm>
                <a:off x="2090974" y="5215805"/>
                <a:ext cx="2688120" cy="1572480"/>
              </p14:xfrm>
            </p:contentPart>
          </mc:Choice>
          <mc:Fallback xmlns="">
            <p:pic>
              <p:nvPicPr>
                <p:cNvPr id="13" name="Ink 12">
                  <a:extLst>
                    <a:ext uri="{FF2B5EF4-FFF2-40B4-BE49-F238E27FC236}">
                      <a16:creationId xmlns:a16="http://schemas.microsoft.com/office/drawing/2014/main" id="{DEF9F15E-844E-20D7-91CB-DAB54A598BD8}"/>
                    </a:ext>
                  </a:extLst>
                </p:cNvPr>
                <p:cNvPicPr/>
                <p:nvPr/>
              </p:nvPicPr>
              <p:blipFill>
                <a:blip r:embed="rId12"/>
                <a:stretch>
                  <a:fillRect/>
                </a:stretch>
              </p:blipFill>
              <p:spPr>
                <a:xfrm>
                  <a:off x="2054974" y="5179805"/>
                  <a:ext cx="2759760" cy="1644120"/>
                </a:xfrm>
                <a:prstGeom prst="rect">
                  <a:avLst/>
                </a:prstGeom>
              </p:spPr>
            </p:pic>
          </mc:Fallback>
        </mc:AlternateContent>
        <mc:AlternateContent xmlns:mc="http://schemas.openxmlformats.org/markup-compatibility/2006" xmlns:p14="http://schemas.microsoft.com/office/powerpoint/2010/main">
          <mc:Choice Requires="p14">
            <p:contentPart p14:bwMode="auto" r:id="rId13">
              <p14:nvContentPartPr>
                <p14:cNvPr id="14" name="Ink 13">
                  <a:extLst>
                    <a:ext uri="{FF2B5EF4-FFF2-40B4-BE49-F238E27FC236}">
                      <a16:creationId xmlns:a16="http://schemas.microsoft.com/office/drawing/2014/main" id="{B24C9CC3-4A31-6B18-7CEB-2295360DDC8C}"/>
                    </a:ext>
                  </a:extLst>
                </p14:cNvPr>
                <p14:cNvContentPartPr/>
                <p14:nvPr/>
              </p14:nvContentPartPr>
              <p14:xfrm>
                <a:off x="1907734" y="5274125"/>
                <a:ext cx="2651040" cy="1532160"/>
              </p14:xfrm>
            </p:contentPart>
          </mc:Choice>
          <mc:Fallback xmlns="">
            <p:pic>
              <p:nvPicPr>
                <p:cNvPr id="14" name="Ink 13">
                  <a:extLst>
                    <a:ext uri="{FF2B5EF4-FFF2-40B4-BE49-F238E27FC236}">
                      <a16:creationId xmlns:a16="http://schemas.microsoft.com/office/drawing/2014/main" id="{B24C9CC3-4A31-6B18-7CEB-2295360DDC8C}"/>
                    </a:ext>
                  </a:extLst>
                </p:cNvPr>
                <p:cNvPicPr/>
                <p:nvPr/>
              </p:nvPicPr>
              <p:blipFill>
                <a:blip r:embed="rId14"/>
                <a:stretch>
                  <a:fillRect/>
                </a:stretch>
              </p:blipFill>
              <p:spPr>
                <a:xfrm>
                  <a:off x="1872094" y="5238485"/>
                  <a:ext cx="2722680" cy="1603800"/>
                </a:xfrm>
                <a:prstGeom prst="rect">
                  <a:avLst/>
                </a:prstGeom>
              </p:spPr>
            </p:pic>
          </mc:Fallback>
        </mc:AlternateContent>
      </p:grpSp>
    </p:spTree>
    <p:extLst>
      <p:ext uri="{BB962C8B-B14F-4D97-AF65-F5344CB8AC3E}">
        <p14:creationId xmlns:p14="http://schemas.microsoft.com/office/powerpoint/2010/main" val="18626228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AC7338-EF63-0707-447C-94379A953540}"/>
              </a:ext>
            </a:extLst>
          </p:cNvPr>
          <p:cNvSpPr>
            <a:spLocks noGrp="1"/>
          </p:cNvSpPr>
          <p:nvPr>
            <p:ph type="title"/>
          </p:nvPr>
        </p:nvSpPr>
        <p:spPr/>
        <p:txBody>
          <a:bodyPr/>
          <a:lstStyle/>
          <a:p>
            <a:r>
              <a:rPr lang="en-GB" dirty="0"/>
              <a:t>Heavy locomotive S. 185(1) RTA 1988</a:t>
            </a:r>
          </a:p>
        </p:txBody>
      </p:sp>
      <p:sp>
        <p:nvSpPr>
          <p:cNvPr id="3" name="Content Placeholder 2">
            <a:extLst>
              <a:ext uri="{FF2B5EF4-FFF2-40B4-BE49-F238E27FC236}">
                <a16:creationId xmlns:a16="http://schemas.microsoft.com/office/drawing/2014/main" id="{8B06B5BD-EF0F-1387-D593-7169F9FA8941}"/>
              </a:ext>
            </a:extLst>
          </p:cNvPr>
          <p:cNvSpPr>
            <a:spLocks noGrp="1"/>
          </p:cNvSpPr>
          <p:nvPr>
            <p:ph sz="half" idx="1"/>
          </p:nvPr>
        </p:nvSpPr>
        <p:spPr/>
        <p:txBody>
          <a:bodyPr/>
          <a:lstStyle/>
          <a:p>
            <a:r>
              <a:rPr lang="en-GB" b="0" i="0" dirty="0">
                <a:solidFill>
                  <a:srgbClr val="1E1E1E"/>
                </a:solidFill>
                <a:effectLst/>
                <a:highlight>
                  <a:srgbClr val="FFFFFF"/>
                </a:highlight>
                <a:latin typeface="arial" panose="020B0604020202020204" pitchFamily="34" charset="0"/>
              </a:rPr>
              <a:t>“heavy locomotive” means a mechanically propelled vehicle which is not constructed itself to carry a load other than any of the excepted articles and the weight of which unladen exceeds 11690 kilograms,</a:t>
            </a:r>
          </a:p>
          <a:p>
            <a:endParaRPr lang="en-GB" dirty="0"/>
          </a:p>
        </p:txBody>
      </p:sp>
      <p:pic>
        <p:nvPicPr>
          <p:cNvPr id="5" name="Picture 2" descr="driving test vehicle rules ...">
            <a:extLst>
              <a:ext uri="{FF2B5EF4-FFF2-40B4-BE49-F238E27FC236}">
                <a16:creationId xmlns:a16="http://schemas.microsoft.com/office/drawing/2014/main" id="{65784F0F-26E7-6826-97C0-BFFFFE2247D1}"/>
              </a:ext>
            </a:extLst>
          </p:cNvPr>
          <p:cNvPicPr>
            <a:picLocks noGrp="1" noChangeAspect="1" noChangeArrowheads="1"/>
          </p:cNvPicPr>
          <p:nvPr>
            <p:ph sz="half" idx="2"/>
          </p:nvPr>
        </p:nvPicPr>
        <p:blipFill>
          <a:blip r:embed="rId2">
            <a:extLst>
              <a:ext uri="{28A0092B-C50C-407E-A947-70E740481C1C}">
                <a14:useLocalDpi xmlns:a14="http://schemas.microsoft.com/office/drawing/2010/main" val="0"/>
              </a:ext>
            </a:extLst>
          </a:blip>
          <a:srcRect/>
          <a:stretch>
            <a:fillRect/>
          </a:stretch>
        </p:blipFill>
        <p:spPr bwMode="auto">
          <a:xfrm>
            <a:off x="7453312" y="3129756"/>
            <a:ext cx="2619375" cy="174307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352598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348E9F-8395-A3D9-C83F-C833A30754DA}"/>
              </a:ext>
            </a:extLst>
          </p:cNvPr>
          <p:cNvSpPr>
            <a:spLocks noGrp="1"/>
          </p:cNvSpPr>
          <p:nvPr>
            <p:ph type="title"/>
          </p:nvPr>
        </p:nvSpPr>
        <p:spPr/>
        <p:txBody>
          <a:bodyPr/>
          <a:lstStyle/>
          <a:p>
            <a:r>
              <a:rPr lang="en-GB" dirty="0"/>
              <a:t>Light locomotive S.185(1) RTA 1988</a:t>
            </a:r>
          </a:p>
        </p:txBody>
      </p:sp>
      <p:sp>
        <p:nvSpPr>
          <p:cNvPr id="4" name="Content Placeholder 3">
            <a:extLst>
              <a:ext uri="{FF2B5EF4-FFF2-40B4-BE49-F238E27FC236}">
                <a16:creationId xmlns:a16="http://schemas.microsoft.com/office/drawing/2014/main" id="{E6F8F555-51A7-7405-7D66-645EC33305B9}"/>
              </a:ext>
            </a:extLst>
          </p:cNvPr>
          <p:cNvSpPr>
            <a:spLocks noGrp="1"/>
          </p:cNvSpPr>
          <p:nvPr>
            <p:ph sz="half" idx="2"/>
          </p:nvPr>
        </p:nvSpPr>
        <p:spPr/>
        <p:txBody>
          <a:bodyPr>
            <a:normAutofit/>
          </a:bodyPr>
          <a:lstStyle/>
          <a:p>
            <a:pPr marL="0" indent="0" algn="just">
              <a:buNone/>
            </a:pPr>
            <a:r>
              <a:rPr lang="en-GB" sz="2000" b="0" i="0" dirty="0">
                <a:solidFill>
                  <a:srgbClr val="1E1E1E"/>
                </a:solidFill>
                <a:effectLst/>
                <a:highlight>
                  <a:srgbClr val="FFFFFF"/>
                </a:highlight>
                <a:latin typeface="arial" panose="020B0604020202020204" pitchFamily="34" charset="0"/>
              </a:rPr>
              <a:t>“light locomotive” means a mechanically propelled vehicle which is not constructed itself to carry a load other than any of the excepted articles and the weight of which unladen does not exceed 11690 kilograms but does exceed 7370 kilograms,</a:t>
            </a:r>
          </a:p>
        </p:txBody>
      </p:sp>
      <p:pic>
        <p:nvPicPr>
          <p:cNvPr id="8" name="Content Placeholder 7">
            <a:extLst>
              <a:ext uri="{FF2B5EF4-FFF2-40B4-BE49-F238E27FC236}">
                <a16:creationId xmlns:a16="http://schemas.microsoft.com/office/drawing/2014/main" id="{77A8784E-6E76-F50A-84E7-4DF25EE39311}"/>
              </a:ext>
            </a:extLst>
          </p:cNvPr>
          <p:cNvPicPr>
            <a:picLocks noGrp="1" noChangeAspect="1"/>
          </p:cNvPicPr>
          <p:nvPr>
            <p:ph sz="half" idx="1"/>
          </p:nvPr>
        </p:nvPicPr>
        <p:blipFill>
          <a:blip r:embed="rId2"/>
          <a:stretch>
            <a:fillRect/>
          </a:stretch>
        </p:blipFill>
        <p:spPr>
          <a:xfrm>
            <a:off x="1381464" y="2008841"/>
            <a:ext cx="2888878" cy="1552792"/>
          </a:xfrm>
        </p:spPr>
      </p:pic>
      <p:pic>
        <p:nvPicPr>
          <p:cNvPr id="10" name="Picture 9">
            <a:extLst>
              <a:ext uri="{FF2B5EF4-FFF2-40B4-BE49-F238E27FC236}">
                <a16:creationId xmlns:a16="http://schemas.microsoft.com/office/drawing/2014/main" id="{95CBA635-AA49-8EAE-6FBB-953C905A661C}"/>
              </a:ext>
            </a:extLst>
          </p:cNvPr>
          <p:cNvPicPr>
            <a:picLocks noChangeAspect="1"/>
          </p:cNvPicPr>
          <p:nvPr/>
        </p:nvPicPr>
        <p:blipFill>
          <a:blip r:embed="rId3"/>
          <a:stretch>
            <a:fillRect/>
          </a:stretch>
        </p:blipFill>
        <p:spPr>
          <a:xfrm>
            <a:off x="1461156" y="4001294"/>
            <a:ext cx="2809186" cy="1619476"/>
          </a:xfrm>
          <a:prstGeom prst="rect">
            <a:avLst/>
          </a:prstGeom>
        </p:spPr>
      </p:pic>
    </p:spTree>
    <p:extLst>
      <p:ext uri="{BB962C8B-B14F-4D97-AF65-F5344CB8AC3E}">
        <p14:creationId xmlns:p14="http://schemas.microsoft.com/office/powerpoint/2010/main" val="91325537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914FEC-F9C3-92BE-C363-632FA09FE88F}"/>
              </a:ext>
            </a:extLst>
          </p:cNvPr>
          <p:cNvSpPr>
            <a:spLocks noGrp="1"/>
          </p:cNvSpPr>
          <p:nvPr>
            <p:ph type="title"/>
          </p:nvPr>
        </p:nvSpPr>
        <p:spPr/>
        <p:txBody>
          <a:bodyPr/>
          <a:lstStyle/>
          <a:p>
            <a:r>
              <a:rPr lang="en-GB" dirty="0"/>
              <a:t>Heavy Motor car S. 185(1) RTA 1988</a:t>
            </a:r>
          </a:p>
        </p:txBody>
      </p:sp>
      <p:sp>
        <p:nvSpPr>
          <p:cNvPr id="4" name="Content Placeholder 3">
            <a:extLst>
              <a:ext uri="{FF2B5EF4-FFF2-40B4-BE49-F238E27FC236}">
                <a16:creationId xmlns:a16="http://schemas.microsoft.com/office/drawing/2014/main" id="{84BE1D48-9792-982E-C57A-B7C3DA8EEE03}"/>
              </a:ext>
            </a:extLst>
          </p:cNvPr>
          <p:cNvSpPr>
            <a:spLocks noGrp="1"/>
          </p:cNvSpPr>
          <p:nvPr>
            <p:ph sz="half" idx="2"/>
          </p:nvPr>
        </p:nvSpPr>
        <p:spPr/>
        <p:txBody>
          <a:bodyPr>
            <a:normAutofit fontScale="92500" lnSpcReduction="10000"/>
          </a:bodyPr>
          <a:lstStyle/>
          <a:p>
            <a:r>
              <a:rPr lang="en-GB" b="0" i="0" dirty="0">
                <a:solidFill>
                  <a:srgbClr val="1E1E1E"/>
                </a:solidFill>
                <a:effectLst/>
                <a:highlight>
                  <a:srgbClr val="FFFFFF"/>
                </a:highlight>
                <a:latin typeface="arial" panose="020B0604020202020204" pitchFamily="34" charset="0"/>
              </a:rPr>
              <a:t>“</a:t>
            </a:r>
            <a:r>
              <a:rPr lang="en-GB" b="1" i="0" dirty="0">
                <a:solidFill>
                  <a:srgbClr val="1E1E1E"/>
                </a:solidFill>
                <a:effectLst/>
                <a:highlight>
                  <a:srgbClr val="FFFFFF"/>
                </a:highlight>
                <a:latin typeface="arial" panose="020B0604020202020204" pitchFamily="34" charset="0"/>
              </a:rPr>
              <a:t>heavy motor car</a:t>
            </a:r>
            <a:r>
              <a:rPr lang="en-GB" b="0" i="0" dirty="0">
                <a:solidFill>
                  <a:srgbClr val="1E1E1E"/>
                </a:solidFill>
                <a:effectLst/>
                <a:highlight>
                  <a:srgbClr val="FFFFFF"/>
                </a:highlight>
                <a:latin typeface="arial" panose="020B0604020202020204" pitchFamily="34" charset="0"/>
              </a:rPr>
              <a:t>” means a mechanically propelled vehicle, not being a motor car, which is constructed itself to carry a load or passengers and the weight of which unladen exceeds 2540 kilograms,</a:t>
            </a:r>
          </a:p>
          <a:p>
            <a:r>
              <a:rPr lang="en-GB" dirty="0"/>
              <a:t>(Hummer is </a:t>
            </a:r>
            <a:r>
              <a:rPr lang="en-GB" b="0" i="0" dirty="0">
                <a:solidFill>
                  <a:srgbClr val="1F1F1F"/>
                </a:solidFill>
                <a:effectLst/>
                <a:highlight>
                  <a:srgbClr val="FFFFFF"/>
                </a:highlight>
                <a:latin typeface="Google Sans"/>
              </a:rPr>
              <a:t>4,500 kg)</a:t>
            </a:r>
          </a:p>
          <a:p>
            <a:r>
              <a:rPr lang="en-GB" dirty="0">
                <a:solidFill>
                  <a:srgbClr val="1F1F1F"/>
                </a:solidFill>
                <a:highlight>
                  <a:srgbClr val="FFFFFF"/>
                </a:highlight>
                <a:latin typeface="Google Sans"/>
              </a:rPr>
              <a:t>(Land rover is approximately </a:t>
            </a:r>
            <a:r>
              <a:rPr lang="en-GB" i="0" dirty="0">
                <a:solidFill>
                  <a:srgbClr val="1F1F1F"/>
                </a:solidFill>
                <a:effectLst/>
                <a:highlight>
                  <a:srgbClr val="FFFFFF"/>
                </a:highlight>
                <a:latin typeface="Google Sans"/>
              </a:rPr>
              <a:t>2603 kg).</a:t>
            </a:r>
          </a:p>
          <a:p>
            <a:r>
              <a:rPr lang="en-GB" dirty="0">
                <a:solidFill>
                  <a:srgbClr val="1F1F1F"/>
                </a:solidFill>
                <a:highlight>
                  <a:srgbClr val="FFFFFF"/>
                </a:highlight>
                <a:latin typeface="Google Sans"/>
              </a:rPr>
              <a:t>(“Luton</a:t>
            </a:r>
            <a:r>
              <a:rPr lang="en-GB" b="1" dirty="0">
                <a:solidFill>
                  <a:srgbClr val="1F1F1F"/>
                </a:solidFill>
                <a:highlight>
                  <a:srgbClr val="FFFFFF"/>
                </a:highlight>
                <a:latin typeface="Google Sans"/>
              </a:rPr>
              <a:t> van</a:t>
            </a:r>
            <a:r>
              <a:rPr lang="en-GB" dirty="0">
                <a:solidFill>
                  <a:srgbClr val="1F1F1F"/>
                </a:solidFill>
                <a:highlight>
                  <a:srgbClr val="FFFFFF"/>
                </a:highlight>
                <a:latin typeface="Google Sans"/>
              </a:rPr>
              <a:t>” is 3,500kg unladen).</a:t>
            </a:r>
            <a:endParaRPr lang="en-GB" dirty="0"/>
          </a:p>
        </p:txBody>
      </p:sp>
      <p:pic>
        <p:nvPicPr>
          <p:cNvPr id="5122" name="Picture 2" descr="GMC Hummer EV - Wikipedia">
            <a:extLst>
              <a:ext uri="{FF2B5EF4-FFF2-40B4-BE49-F238E27FC236}">
                <a16:creationId xmlns:a16="http://schemas.microsoft.com/office/drawing/2014/main" id="{56967109-DC74-2653-C26A-8DB57D40E969}"/>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051767" y="1545666"/>
            <a:ext cx="2066925" cy="1524000"/>
          </a:xfrm>
          <a:prstGeom prst="rect">
            <a:avLst/>
          </a:prstGeom>
          <a:noFill/>
          <a:extLst>
            <a:ext uri="{909E8E84-426E-40DD-AFC4-6F175D3DCCD1}">
              <a14:hiddenFill xmlns:a14="http://schemas.microsoft.com/office/drawing/2010/main">
                <a:solidFill>
                  <a:srgbClr val="FFFFFF"/>
                </a:solidFill>
              </a14:hiddenFill>
            </a:ext>
          </a:extLst>
        </p:spPr>
      </p:pic>
      <p:pic>
        <p:nvPicPr>
          <p:cNvPr id="5" name="Picture 4">
            <a:extLst>
              <a:ext uri="{FF2B5EF4-FFF2-40B4-BE49-F238E27FC236}">
                <a16:creationId xmlns:a16="http://schemas.microsoft.com/office/drawing/2014/main" id="{82E1BAE8-0228-3421-28BC-9781AFD9B10F}"/>
              </a:ext>
            </a:extLst>
          </p:cNvPr>
          <p:cNvPicPr>
            <a:picLocks noChangeAspect="1"/>
          </p:cNvPicPr>
          <p:nvPr/>
        </p:nvPicPr>
        <p:blipFill>
          <a:blip r:embed="rId3"/>
          <a:stretch>
            <a:fillRect/>
          </a:stretch>
        </p:blipFill>
        <p:spPr>
          <a:xfrm>
            <a:off x="1051767" y="3656907"/>
            <a:ext cx="2066925" cy="1486107"/>
          </a:xfrm>
          <a:prstGeom prst="rect">
            <a:avLst/>
          </a:prstGeom>
        </p:spPr>
      </p:pic>
    </p:spTree>
    <p:extLst>
      <p:ext uri="{BB962C8B-B14F-4D97-AF65-F5344CB8AC3E}">
        <p14:creationId xmlns:p14="http://schemas.microsoft.com/office/powerpoint/2010/main" val="261533106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C6DAF6-CEA5-1B5D-FB69-B9FBB39975D7}"/>
              </a:ext>
            </a:extLst>
          </p:cNvPr>
          <p:cNvSpPr>
            <a:spLocks noGrp="1"/>
          </p:cNvSpPr>
          <p:nvPr>
            <p:ph type="title"/>
          </p:nvPr>
        </p:nvSpPr>
        <p:spPr/>
        <p:txBody>
          <a:bodyPr/>
          <a:lstStyle/>
          <a:p>
            <a:r>
              <a:rPr lang="en-GB" dirty="0"/>
              <a:t>Motor car S. 185(1) RTA 1988</a:t>
            </a:r>
          </a:p>
        </p:txBody>
      </p:sp>
      <p:sp>
        <p:nvSpPr>
          <p:cNvPr id="4" name="Content Placeholder 3">
            <a:extLst>
              <a:ext uri="{FF2B5EF4-FFF2-40B4-BE49-F238E27FC236}">
                <a16:creationId xmlns:a16="http://schemas.microsoft.com/office/drawing/2014/main" id="{4634E082-4F9D-B1AF-481A-4DE5EDEF84AA}"/>
              </a:ext>
            </a:extLst>
          </p:cNvPr>
          <p:cNvSpPr>
            <a:spLocks noGrp="1"/>
          </p:cNvSpPr>
          <p:nvPr>
            <p:ph sz="half" idx="2"/>
          </p:nvPr>
        </p:nvSpPr>
        <p:spPr/>
        <p:txBody>
          <a:bodyPr>
            <a:normAutofit fontScale="55000" lnSpcReduction="20000"/>
          </a:bodyPr>
          <a:lstStyle/>
          <a:p>
            <a:pPr algn="just">
              <a:buFont typeface="Arial" panose="020B0604020202020204" pitchFamily="34" charset="0"/>
              <a:buChar char="•"/>
            </a:pPr>
            <a:r>
              <a:rPr lang="en-GB" b="0" i="0" dirty="0">
                <a:solidFill>
                  <a:srgbClr val="1E1E1E"/>
                </a:solidFill>
                <a:effectLst/>
                <a:highlight>
                  <a:srgbClr val="FFFFFF"/>
                </a:highlight>
                <a:latin typeface="arial" panose="020B0604020202020204" pitchFamily="34" charset="0"/>
              </a:rPr>
              <a:t>“motor car” means a mechanically propelled vehicle, not being a motorcycle or an invalid carriage, which is constructed itself to carry a load or passengers and the weight of which unladen—</a:t>
            </a:r>
          </a:p>
          <a:p>
            <a:pPr algn="l"/>
            <a:r>
              <a:rPr lang="en-GB" b="0" i="0" dirty="0">
                <a:solidFill>
                  <a:srgbClr val="1E1E1E"/>
                </a:solidFill>
                <a:effectLst/>
                <a:highlight>
                  <a:srgbClr val="FFFFFF"/>
                </a:highlight>
                <a:latin typeface="arial" panose="020B0604020202020204" pitchFamily="34" charset="0"/>
              </a:rPr>
              <a:t>(a)if it is constructed solely for the carriage of passengers and their effects, is adapted to carry not more than seven passengers exclusive of the driver and is fitted with tyres of such type as may be specified in regulations made by the Secretary of State, does not exceed 3050 kilograms,</a:t>
            </a:r>
          </a:p>
          <a:p>
            <a:pPr algn="l"/>
            <a:r>
              <a:rPr lang="en-GB" b="0" i="0" dirty="0">
                <a:solidFill>
                  <a:srgbClr val="1E1E1E"/>
                </a:solidFill>
                <a:effectLst/>
                <a:highlight>
                  <a:srgbClr val="FFFFFF"/>
                </a:highlight>
                <a:latin typeface="arial" panose="020B0604020202020204" pitchFamily="34" charset="0"/>
              </a:rPr>
              <a:t>(b)if it is constructed or adapted for use for the conveyance of goods or burden of any description, does not exceed 3050 kilograms, or 3500 kilograms if the vehicle carries a container or containers for holding for the purposes of its propulsion any fuel which is wholly gaseous at 17.5 degrees Celsius under a pressure of 1.013 bar or plant and materials for producing such fuel,</a:t>
            </a:r>
          </a:p>
          <a:p>
            <a:pPr algn="l"/>
            <a:r>
              <a:rPr lang="en-GB" b="0" i="0" dirty="0">
                <a:solidFill>
                  <a:srgbClr val="1E1E1E"/>
                </a:solidFill>
                <a:effectLst/>
                <a:highlight>
                  <a:srgbClr val="FFFFFF"/>
                </a:highlight>
                <a:latin typeface="arial" panose="020B0604020202020204" pitchFamily="34" charset="0"/>
              </a:rPr>
              <a:t>(c)does not exceed 2540 kilograms in a case not falling within sub-paragraph (a) or (b) above,</a:t>
            </a:r>
          </a:p>
          <a:p>
            <a:endParaRPr lang="en-GB" dirty="0"/>
          </a:p>
        </p:txBody>
      </p:sp>
      <p:pic>
        <p:nvPicPr>
          <p:cNvPr id="5" name="Content Placeholder 4">
            <a:extLst>
              <a:ext uri="{FF2B5EF4-FFF2-40B4-BE49-F238E27FC236}">
                <a16:creationId xmlns:a16="http://schemas.microsoft.com/office/drawing/2014/main" id="{8514B3E1-7DF4-C9D9-11E4-410085DE17C3}"/>
              </a:ext>
            </a:extLst>
          </p:cNvPr>
          <p:cNvPicPr>
            <a:picLocks noGrp="1" noChangeAspect="1"/>
          </p:cNvPicPr>
          <p:nvPr>
            <p:ph sz="half" idx="1"/>
          </p:nvPr>
        </p:nvPicPr>
        <p:blipFill>
          <a:blip r:embed="rId2"/>
          <a:stretch>
            <a:fillRect/>
          </a:stretch>
        </p:blipFill>
        <p:spPr>
          <a:xfrm>
            <a:off x="838200" y="4833751"/>
            <a:ext cx="2410161" cy="1343212"/>
          </a:xfrm>
          <a:prstGeom prst="rect">
            <a:avLst/>
          </a:prstGeom>
        </p:spPr>
      </p:pic>
      <p:pic>
        <p:nvPicPr>
          <p:cNvPr id="7" name="Picture 6">
            <a:extLst>
              <a:ext uri="{FF2B5EF4-FFF2-40B4-BE49-F238E27FC236}">
                <a16:creationId xmlns:a16="http://schemas.microsoft.com/office/drawing/2014/main" id="{67595B70-E037-DD4A-7493-AE812687089A}"/>
              </a:ext>
            </a:extLst>
          </p:cNvPr>
          <p:cNvPicPr>
            <a:picLocks noChangeAspect="1"/>
          </p:cNvPicPr>
          <p:nvPr/>
        </p:nvPicPr>
        <p:blipFill>
          <a:blip r:embed="rId3"/>
          <a:stretch>
            <a:fillRect/>
          </a:stretch>
        </p:blipFill>
        <p:spPr>
          <a:xfrm>
            <a:off x="857252" y="1871375"/>
            <a:ext cx="2391109" cy="1390844"/>
          </a:xfrm>
          <a:prstGeom prst="rect">
            <a:avLst/>
          </a:prstGeom>
        </p:spPr>
      </p:pic>
      <p:pic>
        <p:nvPicPr>
          <p:cNvPr id="9" name="Picture 8">
            <a:extLst>
              <a:ext uri="{FF2B5EF4-FFF2-40B4-BE49-F238E27FC236}">
                <a16:creationId xmlns:a16="http://schemas.microsoft.com/office/drawing/2014/main" id="{D8313F98-D94C-3A30-4501-8FDD45A8EC08}"/>
              </a:ext>
            </a:extLst>
          </p:cNvPr>
          <p:cNvPicPr>
            <a:picLocks noChangeAspect="1"/>
          </p:cNvPicPr>
          <p:nvPr/>
        </p:nvPicPr>
        <p:blipFill>
          <a:blip r:embed="rId4"/>
          <a:stretch>
            <a:fillRect/>
          </a:stretch>
        </p:blipFill>
        <p:spPr>
          <a:xfrm>
            <a:off x="838200" y="3371615"/>
            <a:ext cx="2410161" cy="1352739"/>
          </a:xfrm>
          <a:prstGeom prst="rect">
            <a:avLst/>
          </a:prstGeom>
        </p:spPr>
      </p:pic>
    </p:spTree>
    <p:extLst>
      <p:ext uri="{BB962C8B-B14F-4D97-AF65-F5344CB8AC3E}">
        <p14:creationId xmlns:p14="http://schemas.microsoft.com/office/powerpoint/2010/main" val="256670859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060128-5630-6FFA-3C9A-901F878AB06A}"/>
              </a:ext>
            </a:extLst>
          </p:cNvPr>
          <p:cNvSpPr>
            <a:spLocks noGrp="1"/>
          </p:cNvSpPr>
          <p:nvPr>
            <p:ph type="title"/>
          </p:nvPr>
        </p:nvSpPr>
        <p:spPr/>
        <p:txBody>
          <a:bodyPr/>
          <a:lstStyle/>
          <a:p>
            <a:r>
              <a:rPr lang="en-GB" dirty="0"/>
              <a:t>Motorcycle S. 185(1) RTA 1988</a:t>
            </a:r>
          </a:p>
        </p:txBody>
      </p:sp>
      <p:sp>
        <p:nvSpPr>
          <p:cNvPr id="4" name="Content Placeholder 3">
            <a:extLst>
              <a:ext uri="{FF2B5EF4-FFF2-40B4-BE49-F238E27FC236}">
                <a16:creationId xmlns:a16="http://schemas.microsoft.com/office/drawing/2014/main" id="{89B74AE2-869D-4B38-1E5D-5AC56FEF400F}"/>
              </a:ext>
            </a:extLst>
          </p:cNvPr>
          <p:cNvSpPr>
            <a:spLocks noGrp="1"/>
          </p:cNvSpPr>
          <p:nvPr>
            <p:ph sz="half" idx="2"/>
          </p:nvPr>
        </p:nvSpPr>
        <p:spPr/>
        <p:txBody>
          <a:bodyPr/>
          <a:lstStyle/>
          <a:p>
            <a:r>
              <a:rPr lang="en-GB" b="0" i="0" dirty="0">
                <a:solidFill>
                  <a:srgbClr val="1E1E1E"/>
                </a:solidFill>
                <a:effectLst/>
                <a:highlight>
                  <a:srgbClr val="FFFFFF"/>
                </a:highlight>
                <a:latin typeface="arial" panose="020B0604020202020204" pitchFamily="34" charset="0"/>
              </a:rPr>
              <a:t>“motorcycle” means a mechanically propelled vehicle, not being an invalid carriage, with less than four wheels and the weight of which unladen does not exceed 410 kilograms,</a:t>
            </a:r>
          </a:p>
          <a:p>
            <a:endParaRPr lang="en-GB" dirty="0"/>
          </a:p>
        </p:txBody>
      </p:sp>
      <p:pic>
        <p:nvPicPr>
          <p:cNvPr id="5" name="Content Placeholder 5">
            <a:extLst>
              <a:ext uri="{FF2B5EF4-FFF2-40B4-BE49-F238E27FC236}">
                <a16:creationId xmlns:a16="http://schemas.microsoft.com/office/drawing/2014/main" id="{37970D5F-7938-AF96-B204-5CB77B92E9D1}"/>
              </a:ext>
            </a:extLst>
          </p:cNvPr>
          <p:cNvPicPr>
            <a:picLocks noGrp="1" noChangeAspect="1"/>
          </p:cNvPicPr>
          <p:nvPr>
            <p:ph sz="half" idx="1"/>
          </p:nvPr>
        </p:nvPicPr>
        <p:blipFill>
          <a:blip r:embed="rId2"/>
          <a:stretch>
            <a:fillRect/>
          </a:stretch>
        </p:blipFill>
        <p:spPr>
          <a:xfrm>
            <a:off x="1107029" y="1960562"/>
            <a:ext cx="2375642" cy="1362265"/>
          </a:xfrm>
        </p:spPr>
      </p:pic>
      <p:pic>
        <p:nvPicPr>
          <p:cNvPr id="6" name="Picture 5">
            <a:extLst>
              <a:ext uri="{FF2B5EF4-FFF2-40B4-BE49-F238E27FC236}">
                <a16:creationId xmlns:a16="http://schemas.microsoft.com/office/drawing/2014/main" id="{23663C3E-DD94-F355-6913-3DA2ECE81928}"/>
              </a:ext>
            </a:extLst>
          </p:cNvPr>
          <p:cNvPicPr>
            <a:picLocks noChangeAspect="1"/>
          </p:cNvPicPr>
          <p:nvPr/>
        </p:nvPicPr>
        <p:blipFill>
          <a:blip r:embed="rId3"/>
          <a:stretch>
            <a:fillRect/>
          </a:stretch>
        </p:blipFill>
        <p:spPr>
          <a:xfrm>
            <a:off x="1107028" y="3429000"/>
            <a:ext cx="2375642" cy="1581371"/>
          </a:xfrm>
          <a:prstGeom prst="rect">
            <a:avLst/>
          </a:prstGeom>
        </p:spPr>
      </p:pic>
      <p:pic>
        <p:nvPicPr>
          <p:cNvPr id="7" name="Picture 6">
            <a:extLst>
              <a:ext uri="{FF2B5EF4-FFF2-40B4-BE49-F238E27FC236}">
                <a16:creationId xmlns:a16="http://schemas.microsoft.com/office/drawing/2014/main" id="{D603CC81-AFEA-CBB5-E953-CDDD4D24B4C5}"/>
              </a:ext>
            </a:extLst>
          </p:cNvPr>
          <p:cNvPicPr>
            <a:picLocks noChangeAspect="1"/>
          </p:cNvPicPr>
          <p:nvPr/>
        </p:nvPicPr>
        <p:blipFill>
          <a:blip r:embed="rId4"/>
          <a:stretch>
            <a:fillRect/>
          </a:stretch>
        </p:blipFill>
        <p:spPr>
          <a:xfrm>
            <a:off x="1107028" y="5122226"/>
            <a:ext cx="2375642" cy="1590897"/>
          </a:xfrm>
          <a:prstGeom prst="rect">
            <a:avLst/>
          </a:prstGeom>
        </p:spPr>
      </p:pic>
    </p:spTree>
    <p:extLst>
      <p:ext uri="{BB962C8B-B14F-4D97-AF65-F5344CB8AC3E}">
        <p14:creationId xmlns:p14="http://schemas.microsoft.com/office/powerpoint/2010/main" val="112563847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283C2C-A444-00FB-B5E2-D24811ABC834}"/>
              </a:ext>
            </a:extLst>
          </p:cNvPr>
          <p:cNvSpPr>
            <a:spLocks noGrp="1"/>
          </p:cNvSpPr>
          <p:nvPr>
            <p:ph type="title"/>
          </p:nvPr>
        </p:nvSpPr>
        <p:spPr/>
        <p:txBody>
          <a:bodyPr/>
          <a:lstStyle/>
          <a:p>
            <a:r>
              <a:rPr lang="en-GB" dirty="0"/>
              <a:t>Motor Tractor S. 185(1) RTA 1988</a:t>
            </a:r>
          </a:p>
        </p:txBody>
      </p:sp>
      <p:sp>
        <p:nvSpPr>
          <p:cNvPr id="4" name="Content Placeholder 3">
            <a:extLst>
              <a:ext uri="{FF2B5EF4-FFF2-40B4-BE49-F238E27FC236}">
                <a16:creationId xmlns:a16="http://schemas.microsoft.com/office/drawing/2014/main" id="{2D885B79-203B-4BFE-4354-5CA945440F61}"/>
              </a:ext>
            </a:extLst>
          </p:cNvPr>
          <p:cNvSpPr>
            <a:spLocks noGrp="1"/>
          </p:cNvSpPr>
          <p:nvPr>
            <p:ph sz="half" idx="2"/>
          </p:nvPr>
        </p:nvSpPr>
        <p:spPr/>
        <p:txBody>
          <a:bodyPr/>
          <a:lstStyle/>
          <a:p>
            <a:r>
              <a:rPr lang="en-GB" b="0" i="0" dirty="0">
                <a:solidFill>
                  <a:srgbClr val="1E1E1E"/>
                </a:solidFill>
                <a:effectLst/>
                <a:highlight>
                  <a:srgbClr val="FFFFFF"/>
                </a:highlight>
                <a:latin typeface="arial" panose="020B0604020202020204" pitchFamily="34" charset="0"/>
              </a:rPr>
              <a:t>“motor tractor” means a mechanically propelled vehicle which is not constructed itself to carry a load, other than the excepted articles, and the weight of which unladen does not exceed 7370 kilograms,</a:t>
            </a:r>
          </a:p>
          <a:p>
            <a:r>
              <a:rPr lang="en-GB" b="0" i="0" dirty="0">
                <a:solidFill>
                  <a:srgbClr val="1E1E1E"/>
                </a:solidFill>
                <a:effectLst/>
                <a:highlight>
                  <a:srgbClr val="FFFFFF"/>
                </a:highlight>
                <a:latin typeface="arial" panose="020B0604020202020204" pitchFamily="34" charset="0"/>
              </a:rPr>
              <a:t>“trailer” means a vehicle drawn by a motor vehicle.</a:t>
            </a:r>
          </a:p>
          <a:p>
            <a:endParaRPr lang="en-GB" dirty="0"/>
          </a:p>
        </p:txBody>
      </p:sp>
      <p:pic>
        <p:nvPicPr>
          <p:cNvPr id="5" name="Content Placeholder 4">
            <a:extLst>
              <a:ext uri="{FF2B5EF4-FFF2-40B4-BE49-F238E27FC236}">
                <a16:creationId xmlns:a16="http://schemas.microsoft.com/office/drawing/2014/main" id="{21BDE5FB-855D-3E16-84E4-A2367A9C904A}"/>
              </a:ext>
            </a:extLst>
          </p:cNvPr>
          <p:cNvPicPr>
            <a:picLocks noGrp="1" noChangeAspect="1"/>
          </p:cNvPicPr>
          <p:nvPr>
            <p:ph sz="half" idx="1"/>
          </p:nvPr>
        </p:nvPicPr>
        <p:blipFill>
          <a:blip r:embed="rId2"/>
          <a:stretch>
            <a:fillRect/>
          </a:stretch>
        </p:blipFill>
        <p:spPr>
          <a:xfrm>
            <a:off x="1031185" y="1690688"/>
            <a:ext cx="2362530" cy="1571844"/>
          </a:xfrm>
          <a:prstGeom prst="rect">
            <a:avLst/>
          </a:prstGeom>
        </p:spPr>
      </p:pic>
      <p:pic>
        <p:nvPicPr>
          <p:cNvPr id="6" name="Picture 5">
            <a:extLst>
              <a:ext uri="{FF2B5EF4-FFF2-40B4-BE49-F238E27FC236}">
                <a16:creationId xmlns:a16="http://schemas.microsoft.com/office/drawing/2014/main" id="{7E07FDF8-26D2-339B-DA90-8BACDC2F1547}"/>
              </a:ext>
            </a:extLst>
          </p:cNvPr>
          <p:cNvPicPr>
            <a:picLocks noChangeAspect="1"/>
          </p:cNvPicPr>
          <p:nvPr/>
        </p:nvPicPr>
        <p:blipFill>
          <a:blip r:embed="rId3"/>
          <a:stretch>
            <a:fillRect/>
          </a:stretch>
        </p:blipFill>
        <p:spPr>
          <a:xfrm>
            <a:off x="1031185" y="3869953"/>
            <a:ext cx="2362530" cy="1681549"/>
          </a:xfrm>
          <a:prstGeom prst="rect">
            <a:avLst/>
          </a:prstGeom>
        </p:spPr>
      </p:pic>
    </p:spTree>
    <p:extLst>
      <p:ext uri="{BB962C8B-B14F-4D97-AF65-F5344CB8AC3E}">
        <p14:creationId xmlns:p14="http://schemas.microsoft.com/office/powerpoint/2010/main" val="22827874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918E3B-6708-91CC-DD36-AB6F2F76DAEA}"/>
              </a:ext>
            </a:extLst>
          </p:cNvPr>
          <p:cNvSpPr>
            <a:spLocks noGrp="1"/>
          </p:cNvSpPr>
          <p:nvPr>
            <p:ph type="title"/>
          </p:nvPr>
        </p:nvSpPr>
        <p:spPr/>
        <p:txBody>
          <a:bodyPr/>
          <a:lstStyle/>
          <a:p>
            <a:r>
              <a:rPr lang="en-GB" dirty="0"/>
              <a:t>Invalid Carriage S. 185 RTA 1988</a:t>
            </a:r>
          </a:p>
        </p:txBody>
      </p:sp>
      <p:sp>
        <p:nvSpPr>
          <p:cNvPr id="3" name="Content Placeholder 2">
            <a:extLst>
              <a:ext uri="{FF2B5EF4-FFF2-40B4-BE49-F238E27FC236}">
                <a16:creationId xmlns:a16="http://schemas.microsoft.com/office/drawing/2014/main" id="{4F1480DA-3905-9D47-C75B-A51B5A53989C}"/>
              </a:ext>
            </a:extLst>
          </p:cNvPr>
          <p:cNvSpPr>
            <a:spLocks noGrp="1"/>
          </p:cNvSpPr>
          <p:nvPr>
            <p:ph sz="half" idx="1"/>
          </p:nvPr>
        </p:nvSpPr>
        <p:spPr/>
        <p:txBody>
          <a:bodyPr>
            <a:normAutofit fontScale="92500" lnSpcReduction="20000"/>
          </a:bodyPr>
          <a:lstStyle/>
          <a:p>
            <a:r>
              <a:rPr lang="en-GB" sz="2400" b="0" i="0" dirty="0">
                <a:solidFill>
                  <a:srgbClr val="1E1E1E"/>
                </a:solidFill>
                <a:effectLst/>
                <a:highlight>
                  <a:srgbClr val="FFFFFF"/>
                </a:highlight>
                <a:latin typeface="arial" panose="020B0604020202020204" pitchFamily="34" charset="0"/>
              </a:rPr>
              <a:t>“invalid carriage” means a mechanically propelled vehicle the weight of which unladen does not exceed 254 kilograms and which is specially designed and constructed, and not merely adapted, for the use of a person suffering from some physical defect or disability and is used solely by such a person.</a:t>
            </a:r>
          </a:p>
          <a:p>
            <a:endParaRPr lang="en-GB" sz="2400" dirty="0">
              <a:solidFill>
                <a:srgbClr val="1E1E1E"/>
              </a:solidFill>
              <a:highlight>
                <a:srgbClr val="FFFFFF"/>
              </a:highlight>
              <a:latin typeface="arial" panose="020B0604020202020204" pitchFamily="34" charset="0"/>
            </a:endParaRPr>
          </a:p>
          <a:p>
            <a:r>
              <a:rPr lang="en-GB" sz="2400" dirty="0">
                <a:solidFill>
                  <a:srgbClr val="1E1E1E"/>
                </a:solidFill>
                <a:highlight>
                  <a:srgbClr val="FFFFFF"/>
                </a:highlight>
                <a:latin typeface="arial" panose="020B0604020202020204" pitchFamily="34" charset="0"/>
              </a:rPr>
              <a:t>A three-wheeler motor car </a:t>
            </a:r>
            <a:r>
              <a:rPr lang="en-GB" sz="2400" b="1" dirty="0">
                <a:solidFill>
                  <a:srgbClr val="1E1E1E"/>
                </a:solidFill>
                <a:highlight>
                  <a:srgbClr val="FFFFFF"/>
                </a:highlight>
                <a:latin typeface="arial" panose="020B0604020202020204" pitchFamily="34" charset="0"/>
              </a:rPr>
              <a:t>is not </a:t>
            </a:r>
            <a:r>
              <a:rPr lang="en-GB" sz="2400" dirty="0">
                <a:solidFill>
                  <a:srgbClr val="1E1E1E"/>
                </a:solidFill>
                <a:highlight>
                  <a:srgbClr val="FFFFFF"/>
                </a:highlight>
                <a:latin typeface="arial" panose="020B0604020202020204" pitchFamily="34" charset="0"/>
              </a:rPr>
              <a:t>an invalid carriage it is classified as an unrestricted motorcycle at 850cc, 456kg and top speed of 80-85mph requiring a Cat A licence.</a:t>
            </a:r>
            <a:endParaRPr lang="en-GB" sz="2400" dirty="0"/>
          </a:p>
        </p:txBody>
      </p:sp>
      <p:pic>
        <p:nvPicPr>
          <p:cNvPr id="5" name="Content Placeholder 4">
            <a:extLst>
              <a:ext uri="{FF2B5EF4-FFF2-40B4-BE49-F238E27FC236}">
                <a16:creationId xmlns:a16="http://schemas.microsoft.com/office/drawing/2014/main" id="{65B723C2-5677-4638-291A-F18AB1E5E733}"/>
              </a:ext>
            </a:extLst>
          </p:cNvPr>
          <p:cNvPicPr>
            <a:picLocks noGrp="1" noChangeAspect="1"/>
          </p:cNvPicPr>
          <p:nvPr>
            <p:ph sz="half" idx="2"/>
          </p:nvPr>
        </p:nvPicPr>
        <p:blipFill>
          <a:blip r:embed="rId2"/>
          <a:stretch>
            <a:fillRect/>
          </a:stretch>
        </p:blipFill>
        <p:spPr>
          <a:xfrm>
            <a:off x="7360863" y="1780945"/>
            <a:ext cx="2581635" cy="1648055"/>
          </a:xfrm>
          <a:prstGeom prst="rect">
            <a:avLst/>
          </a:prstGeom>
        </p:spPr>
      </p:pic>
      <p:pic>
        <p:nvPicPr>
          <p:cNvPr id="6" name="Picture 5">
            <a:extLst>
              <a:ext uri="{FF2B5EF4-FFF2-40B4-BE49-F238E27FC236}">
                <a16:creationId xmlns:a16="http://schemas.microsoft.com/office/drawing/2014/main" id="{069AE06A-0FEF-920B-57FA-B684987603E7}"/>
              </a:ext>
            </a:extLst>
          </p:cNvPr>
          <p:cNvPicPr>
            <a:picLocks noChangeAspect="1"/>
          </p:cNvPicPr>
          <p:nvPr/>
        </p:nvPicPr>
        <p:blipFill>
          <a:blip r:embed="rId3"/>
          <a:stretch>
            <a:fillRect/>
          </a:stretch>
        </p:blipFill>
        <p:spPr>
          <a:xfrm>
            <a:off x="7191025" y="3890960"/>
            <a:ext cx="2742536" cy="1776415"/>
          </a:xfrm>
          <a:prstGeom prst="rect">
            <a:avLst/>
          </a:prstGeom>
        </p:spPr>
      </p:pic>
      <p:pic>
        <p:nvPicPr>
          <p:cNvPr id="1026" name="Picture 2" descr="Correct Tick Vector Images (over 27,000)">
            <a:extLst>
              <a:ext uri="{FF2B5EF4-FFF2-40B4-BE49-F238E27FC236}">
                <a16:creationId xmlns:a16="http://schemas.microsoft.com/office/drawing/2014/main" id="{3E0305DE-43F1-61A0-31C6-2BEEA6999BB8}"/>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344150" y="1825625"/>
            <a:ext cx="1409700" cy="14097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Wrong Cross Images | Free Photos, PNG Stickers, Wallpapers ...">
            <a:extLst>
              <a:ext uri="{FF2B5EF4-FFF2-40B4-BE49-F238E27FC236}">
                <a16:creationId xmlns:a16="http://schemas.microsoft.com/office/drawing/2014/main" id="{26E5DFE4-DFA4-5760-3A19-4C4690CC348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0694504" y="4071068"/>
            <a:ext cx="922352" cy="85874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398710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777</Words>
  <Application>Microsoft Office PowerPoint</Application>
  <PresentationFormat>Widescreen</PresentationFormat>
  <Paragraphs>37</Paragraphs>
  <Slides>12</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12</vt:i4>
      </vt:variant>
    </vt:vector>
  </HeadingPairs>
  <TitlesOfParts>
    <vt:vector size="18" baseType="lpstr">
      <vt:lpstr>Google Sans</vt:lpstr>
      <vt:lpstr>Aptos</vt:lpstr>
      <vt:lpstr>Aptos Display</vt:lpstr>
      <vt:lpstr>arial</vt:lpstr>
      <vt:lpstr>arial</vt:lpstr>
      <vt:lpstr>Office Theme</vt:lpstr>
      <vt:lpstr>1.10.24.   3  Mechanically propelled vehicles, motor vehicles and an introduction to categories of vehicles.</vt:lpstr>
      <vt:lpstr>By the end of the session, students will be able to:</vt:lpstr>
      <vt:lpstr>Mechanically propelled vehicle</vt:lpstr>
      <vt:lpstr>Motor Vehicle: S 1. Vehicle Excise and Registration Act 1994. (VERA) </vt:lpstr>
      <vt:lpstr>     Motor vehicle,  S.185(1)  Road Traffic Act 1988</vt:lpstr>
      <vt:lpstr>Heavy locomotive S. 185(1) RTA 1988</vt:lpstr>
      <vt:lpstr>Light locomotive S.185(1) RTA 1988</vt:lpstr>
      <vt:lpstr>Heavy Motor car S. 185(1) RTA 1988</vt:lpstr>
      <vt:lpstr>Motor car S. 185(1) RTA 1988</vt:lpstr>
      <vt:lpstr>Motorcycle S. 185(1) RTA 1988</vt:lpstr>
      <vt:lpstr>Motor Tractor S. 185(1) RTA 1988</vt:lpstr>
      <vt:lpstr>Invalid Carriage S. 185 RTA 1988</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Melanie Thomas</dc:creator>
  <cp:lastModifiedBy>Melanie Thomas</cp:lastModifiedBy>
  <cp:revision>3</cp:revision>
  <dcterms:created xsi:type="dcterms:W3CDTF">2024-09-13T14:20:46Z</dcterms:created>
  <dcterms:modified xsi:type="dcterms:W3CDTF">2024-09-18T21:53:14Z</dcterms:modified>
</cp:coreProperties>
</file>