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7D31"/>
    <a:srgbClr val="9A659B"/>
    <a:srgbClr val="1FBC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3E046A-E350-496D-BD15-F435467D3F16}" v="320" dt="2019-11-11T17:16:22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5368" autoAdjust="0"/>
    <p:restoredTop sz="94660"/>
  </p:normalViewPr>
  <p:slideViewPr>
    <p:cSldViewPr snapToGrid="0">
      <p:cViewPr varScale="1">
        <p:scale>
          <a:sx n="72" d="100"/>
          <a:sy n="72" d="100"/>
        </p:scale>
        <p:origin x="115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B7CBE-F931-43A6-8264-805EDE9A0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168F79-0E48-45C3-9525-A8F4AE04C3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A88C8-CFCB-418E-8BB1-B1D860D4B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9336F-1626-45D9-99BA-E53D049B8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A1931-5D27-4AE0-A5A4-8CFDAA350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218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2DE1E-D6F6-43B3-953E-43BD1D20D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BE21B-1335-403D-95C4-B483798BC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5C8AD-0A56-4966-B5A1-7C61F0685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C7769-C5E3-48CA-9B15-69822B429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D500F-99E4-4FF3-8026-B6331E55E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906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D9C82-72C0-400B-AA8E-777CBDCC2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C97EF-53C8-4F3E-9F67-0CF6742375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A4882-2437-45AA-B703-67C2BF32A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F86D79-8628-4675-981A-032884FBC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21FCB-A3FE-498F-B507-D40BA9AEF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374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262D2-15BE-4D0A-838B-CFF2401E0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BC45F-FFC2-4394-AF01-3BAF349B25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963C4F-4F8E-41D6-BFCB-004F7F1B66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B2C5E3-A85C-4EAE-9467-EB4C285E1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2ADC85-40A6-48E0-A0FE-8069070DA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B23966-4F3A-41EF-BE68-68A10D9D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78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559C6-FBF2-42FD-911C-72CD0F7F8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DE527B-8689-47EA-9480-AEC52AB69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8C2E68-1F34-48F6-A537-0226596277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C598F-0201-4B54-945D-6423AEC32F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69BFB1-B404-4A1E-AA61-20555FEAB3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108C94-67BE-44EB-89D8-D3456913D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D9ADA3-F866-474A-AE51-674260CD3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5E5D45-5DAA-40E2-A048-8442ADEFA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731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5BCF0-5557-43E4-B312-6C909D5A6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FBC24D-4703-47BC-9FD3-8C909CAA4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237E74-5BB4-4502-AC22-2604982A4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53E617-91B7-4C33-9180-EAB3A7982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003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AA361B-7CC8-4C9C-9C91-8F386A925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3024BE-ECED-4E6F-90A0-0898819A4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C52D06-E900-4BD6-83B6-B3FA324E6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036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B9C31-16E3-46EF-BBED-6985392A4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124B8-DCB2-40A7-9C27-DB3FC295E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BDB03-F128-4092-9C48-DB429085D0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23458-B48F-4D82-8CB0-13C157A40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ED8BC-D541-43CE-9D2B-0BFF4B727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C10F6F-B7E9-4CCC-BA52-CE148D077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19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03FD8-8A32-4239-A19A-CBB84D9AC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E8FFCB-DFF1-4986-86A5-1E5C8B32ED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16B84-1548-4952-9397-171011ACE9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1F7752-2659-4AD8-BD97-8643082E3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8A6E3-7FE9-45B0-933D-C8E4F9F31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CFE85-8AA6-4C18-81FC-3F778DA33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123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75AC2-D742-4C0E-889B-37A5FB81C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0B6DD4-0E68-4E5A-BED2-E9389F0A99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163E4-05F3-4BFC-8352-9D8EBF9C3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25C48-C188-480D-9FD3-22FF99170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D9826-0A9C-492D-9386-A6C0AFB05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940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198001-1055-44F6-B505-D082E9B504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325B81-CED9-45C0-B74D-65FE11526A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FE726-8E4E-4EDC-82FA-0A6787AB3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6FAF6-E0A5-4651-B81C-BCB89E0AB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27580-7E2E-4D4F-A271-F75D92E44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845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6B1341-300C-4F1F-8F94-23B47845F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544819-8AF5-4259-9ADF-AC14E7939D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46D5C-4C6A-4E08-9F0E-C27E05BD01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C771AF-E769-4A5F-91B9-211F59C6FA6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3259D-7F7E-4B59-A539-92498DDA0D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96D10-788A-4E8F-B63E-34FDE51BED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343E4-3F02-44A4-A091-6AB6FDC9FE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334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chabad.org/library/article_cdo/aid/365931/jewish/The-Holy-Ark-Aron-Hakodesh.htm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rgbClr val="ED7D31"/>
            </a:gs>
            <a:gs pos="100000">
              <a:schemeClr val="accent4">
                <a:lumMod val="10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AD8D1D-2A28-4765-BA05-DE2D4FC1F12F}"/>
              </a:ext>
            </a:extLst>
          </p:cNvPr>
          <p:cNvSpPr txBox="1"/>
          <p:nvPr/>
        </p:nvSpPr>
        <p:spPr>
          <a:xfrm>
            <a:off x="4016525" y="2304762"/>
            <a:ext cx="3319669" cy="13234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The </a:t>
            </a:r>
          </a:p>
          <a:p>
            <a:pPr algn="ctr"/>
            <a:r>
              <a:rPr lang="en-GB" sz="4000" dirty="0"/>
              <a:t>Synagogue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4149A5-D775-4AC9-9652-107B8C8CE33D}"/>
              </a:ext>
            </a:extLst>
          </p:cNvPr>
          <p:cNvSpPr txBox="1"/>
          <p:nvPr/>
        </p:nvSpPr>
        <p:spPr>
          <a:xfrm>
            <a:off x="1265673" y="539041"/>
            <a:ext cx="2941983" cy="14773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Within traditional </a:t>
            </a:r>
          </a:p>
          <a:p>
            <a:r>
              <a:rPr lang="en-GB" dirty="0"/>
              <a:t>and orthodox Judaism it is common for men and women to be seated separately in the Synagogue.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B254D6-41BB-4D6E-8846-6DCA34F650DE}"/>
              </a:ext>
            </a:extLst>
          </p:cNvPr>
          <p:cNvSpPr txBox="1"/>
          <p:nvPr/>
        </p:nvSpPr>
        <p:spPr>
          <a:xfrm>
            <a:off x="4016525" y="4052736"/>
            <a:ext cx="2941983" cy="147732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There must be ten adult male present for a service to be considered public worship. This is a result of the concept of minyan.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402103-A199-4059-AA51-6D86FE19C78A}"/>
              </a:ext>
            </a:extLst>
          </p:cNvPr>
          <p:cNvSpPr txBox="1"/>
          <p:nvPr/>
        </p:nvSpPr>
        <p:spPr>
          <a:xfrm>
            <a:off x="220895" y="2700519"/>
            <a:ext cx="3246782" cy="175432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4)</a:t>
            </a:r>
          </a:p>
          <a:p>
            <a:r>
              <a:rPr lang="en-GB" dirty="0"/>
              <a:t>‘’and these words which I command you today shall be in your heart. You shall teach them diligently to your children…’’.(Deuteronomy 6:6-7)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CBB5B6-CCEC-491E-82B9-8922D647B833}"/>
              </a:ext>
            </a:extLst>
          </p:cNvPr>
          <p:cNvSpPr txBox="1"/>
          <p:nvPr/>
        </p:nvSpPr>
        <p:spPr>
          <a:xfrm>
            <a:off x="7986632" y="4022484"/>
            <a:ext cx="3851841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Before the destruction </a:t>
            </a:r>
          </a:p>
          <a:p>
            <a:r>
              <a:rPr lang="en-GB" dirty="0"/>
              <a:t>Of the Temple in 70CE, an aspect of worship was the sacrifice of animals.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214D14-A729-4183-A6E6-E20B71B10CBE}"/>
              </a:ext>
            </a:extLst>
          </p:cNvPr>
          <p:cNvSpPr txBox="1"/>
          <p:nvPr/>
        </p:nvSpPr>
        <p:spPr>
          <a:xfrm>
            <a:off x="-10981" y="5835152"/>
            <a:ext cx="1220298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Sources Used: Oxford Handbook of Jewish Studies: N. De Lange , An introduction to Judaism (Cambridge: Cambridge University Press, 2010)p.115-127): E. Segal, Introducing Judaism (Routledge: Oxon, 2009), p.248-255: PEW Report Centre (2015),L. S. </a:t>
            </a:r>
            <a:r>
              <a:rPr lang="en-GB" sz="1600" dirty="0" err="1"/>
              <a:t>Weissbach</a:t>
            </a:r>
            <a:r>
              <a:rPr lang="en-GB" sz="1600" dirty="0"/>
              <a:t>, Jewish History Volume ‘Special issue on Synagogue Architecture in Context’ 25(1) (2011), pp. 1-11 </a:t>
            </a:r>
            <a:r>
              <a:rPr lang="en-GB" sz="1400" dirty="0"/>
              <a:t> </a:t>
            </a:r>
            <a:r>
              <a:rPr lang="en-GB" sz="1600" dirty="0"/>
              <a:t>Picture: </a:t>
            </a:r>
            <a:r>
              <a:rPr lang="en-GB" sz="1600" dirty="0">
                <a:hlinkClick r:id="rId2"/>
              </a:rPr>
              <a:t>https://www.chabad.org/library/article_cdo/aid/365931/jewish/The-Holy-Ark-Aron-Hakodesh.htm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7E2F36-578E-4216-8E2B-E33A76FB69CF}"/>
              </a:ext>
            </a:extLst>
          </p:cNvPr>
          <p:cNvSpPr txBox="1"/>
          <p:nvPr/>
        </p:nvSpPr>
        <p:spPr>
          <a:xfrm>
            <a:off x="3173894" y="309479"/>
            <a:ext cx="1718428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Women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A0C2A-EB1A-42B9-94D1-17110881EFD5}"/>
              </a:ext>
            </a:extLst>
          </p:cNvPr>
          <p:cNvSpPr txBox="1"/>
          <p:nvPr/>
        </p:nvSpPr>
        <p:spPr>
          <a:xfrm>
            <a:off x="5316372" y="5268454"/>
            <a:ext cx="1908313" cy="5232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Community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C35B5B-D711-4A6E-9577-FEC0B2E3954B}"/>
              </a:ext>
            </a:extLst>
          </p:cNvPr>
          <p:cNvSpPr txBox="1"/>
          <p:nvPr/>
        </p:nvSpPr>
        <p:spPr>
          <a:xfrm>
            <a:off x="203325" y="2484484"/>
            <a:ext cx="1736035" cy="52322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Education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47928E-B236-45BF-9FE5-60BAB66B0A5B}"/>
              </a:ext>
            </a:extLst>
          </p:cNvPr>
          <p:cNvSpPr txBox="1"/>
          <p:nvPr/>
        </p:nvSpPr>
        <p:spPr>
          <a:xfrm>
            <a:off x="10228211" y="3743546"/>
            <a:ext cx="1404729" cy="52322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Worship</a:t>
            </a:r>
          </a:p>
        </p:txBody>
      </p:sp>
      <p:pic>
        <p:nvPicPr>
          <p:cNvPr id="1028" name="Picture 4" descr="The bimah, used for the reading of the Torah.">
            <a:extLst>
              <a:ext uri="{FF2B5EF4-FFF2-40B4-BE49-F238E27FC236}">
                <a16:creationId xmlns:a16="http://schemas.microsoft.com/office/drawing/2014/main" id="{A502953B-140A-445E-82B9-FE58B7032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200" y="427179"/>
            <a:ext cx="3851841" cy="2626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F8F986-AD50-4AFF-9EE1-C454971FD449}"/>
              </a:ext>
            </a:extLst>
          </p:cNvPr>
          <p:cNvSpPr txBox="1"/>
          <p:nvPr/>
        </p:nvSpPr>
        <p:spPr>
          <a:xfrm>
            <a:off x="8896490" y="2634130"/>
            <a:ext cx="2941983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There is no strict architecture of a synagogue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FC58E0-EA0D-4DE9-98AB-ED61B2CF3CFA}"/>
              </a:ext>
            </a:extLst>
          </p:cNvPr>
          <p:cNvSpPr txBox="1"/>
          <p:nvPr/>
        </p:nvSpPr>
        <p:spPr>
          <a:xfrm>
            <a:off x="6482583" y="377077"/>
            <a:ext cx="2093844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Architecture</a:t>
            </a:r>
          </a:p>
        </p:txBody>
      </p:sp>
    </p:spTree>
    <p:extLst>
      <p:ext uri="{BB962C8B-B14F-4D97-AF65-F5344CB8AC3E}">
        <p14:creationId xmlns:p14="http://schemas.microsoft.com/office/powerpoint/2010/main" val="3570757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1772</TotalTime>
  <Words>214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Caitlin Watts</dc:creator>
  <cp:lastModifiedBy>Caitlin Watts</cp:lastModifiedBy>
  <cp:revision>6</cp:revision>
  <dcterms:created xsi:type="dcterms:W3CDTF">2019-11-07T10:42:13Z</dcterms:created>
  <dcterms:modified xsi:type="dcterms:W3CDTF">2019-11-11T17:17:55Z</dcterms:modified>
</cp:coreProperties>
</file>