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3B22CC4-C5E4-4334-92B8-3BE781171BA6}"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732200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B22CC4-C5E4-4334-92B8-3BE781171BA6}"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4000120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22CC4-C5E4-4334-92B8-3BE781171BA6}"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624691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3B22CC4-C5E4-4334-92B8-3BE781171BA6}"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1191786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3B22CC4-C5E4-4334-92B8-3BE781171BA6}" type="datetimeFigureOut">
              <a:rPr lang="en-GB" smtClean="0"/>
              <a:t>31/10/2019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2465880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3B22CC4-C5E4-4334-92B8-3BE781171BA6}" type="datetimeFigureOut">
              <a:rPr lang="en-GB" smtClean="0"/>
              <a:t>31/10/2019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1633427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B22CC4-C5E4-4334-92B8-3BE781171BA6}" type="datetimeFigureOut">
              <a:rPr lang="en-GB" smtClean="0"/>
              <a:t>31/10/2019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1261980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B22CC4-C5E4-4334-92B8-3BE781171BA6}"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1988791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B22CC4-C5E4-4334-92B8-3BE781171BA6}"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3212638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B22CC4-C5E4-4334-92B8-3BE781171BA6}"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3314404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B22CC4-C5E4-4334-92B8-3BE781171BA6}"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56A1FD-D780-4462-8363-5D446BB189DA}" type="slidenum">
              <a:rPr lang="en-GB" smtClean="0"/>
              <a:t>‹#›</a:t>
            </a:fld>
            <a:endParaRPr lang="en-GB"/>
          </a:p>
        </p:txBody>
      </p:sp>
    </p:spTree>
    <p:extLst>
      <p:ext uri="{BB962C8B-B14F-4D97-AF65-F5344CB8AC3E}">
        <p14:creationId xmlns:p14="http://schemas.microsoft.com/office/powerpoint/2010/main" val="1468601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B22CC4-C5E4-4334-92B8-3BE781171BA6}" type="datetimeFigureOut">
              <a:rPr lang="en-GB" smtClean="0"/>
              <a:t>31/10/2019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56A1FD-D780-4462-8363-5D446BB189DA}" type="slidenum">
              <a:rPr lang="en-GB" smtClean="0"/>
              <a:t>‹#›</a:t>
            </a:fld>
            <a:endParaRPr lang="en-GB"/>
          </a:p>
        </p:txBody>
      </p:sp>
    </p:spTree>
    <p:extLst>
      <p:ext uri="{BB962C8B-B14F-4D97-AF65-F5344CB8AC3E}">
        <p14:creationId xmlns:p14="http://schemas.microsoft.com/office/powerpoint/2010/main" val="1682284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11097" y="377199"/>
            <a:ext cx="10697825" cy="5574714"/>
          </a:xfrm>
          <a:prstGeom prst="rect">
            <a:avLst/>
          </a:prstGeom>
        </p:spPr>
      </p:pic>
    </p:spTree>
    <p:extLst>
      <p:ext uri="{BB962C8B-B14F-4D97-AF65-F5344CB8AC3E}">
        <p14:creationId xmlns:p14="http://schemas.microsoft.com/office/powerpoint/2010/main" val="4093532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6620" y="356404"/>
            <a:ext cx="10620995" cy="5931109"/>
          </a:xfrm>
          <a:prstGeom prst="rect">
            <a:avLst/>
          </a:prstGeom>
        </p:spPr>
      </p:pic>
    </p:spTree>
    <p:extLst>
      <p:ext uri="{BB962C8B-B14F-4D97-AF65-F5344CB8AC3E}">
        <p14:creationId xmlns:p14="http://schemas.microsoft.com/office/powerpoint/2010/main" val="3578292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r="10967" b="13087"/>
          <a:stretch/>
        </p:blipFill>
        <p:spPr>
          <a:xfrm>
            <a:off x="342372" y="322626"/>
            <a:ext cx="10916101" cy="5837105"/>
          </a:xfrm>
          <a:prstGeom prst="rect">
            <a:avLst/>
          </a:prstGeom>
        </p:spPr>
      </p:pic>
    </p:spTree>
    <p:extLst>
      <p:ext uri="{BB962C8B-B14F-4D97-AF65-F5344CB8AC3E}">
        <p14:creationId xmlns:p14="http://schemas.microsoft.com/office/powerpoint/2010/main" val="637931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9822" r="19345" b="7891"/>
          <a:stretch/>
        </p:blipFill>
        <p:spPr>
          <a:xfrm>
            <a:off x="228769" y="216131"/>
            <a:ext cx="11026664" cy="6334298"/>
          </a:xfrm>
          <a:prstGeom prst="rect">
            <a:avLst/>
          </a:prstGeom>
        </p:spPr>
      </p:pic>
    </p:spTree>
    <p:extLst>
      <p:ext uri="{BB962C8B-B14F-4D97-AF65-F5344CB8AC3E}">
        <p14:creationId xmlns:p14="http://schemas.microsoft.com/office/powerpoint/2010/main" val="660902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9689" r="16971" b="7341"/>
          <a:stretch/>
        </p:blipFill>
        <p:spPr>
          <a:xfrm>
            <a:off x="342115" y="340822"/>
            <a:ext cx="10896691" cy="6059978"/>
          </a:xfrm>
          <a:prstGeom prst="rect">
            <a:avLst/>
          </a:prstGeom>
        </p:spPr>
      </p:pic>
    </p:spTree>
    <p:extLst>
      <p:ext uri="{BB962C8B-B14F-4D97-AF65-F5344CB8AC3E}">
        <p14:creationId xmlns:p14="http://schemas.microsoft.com/office/powerpoint/2010/main" val="626484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7898" r="1810"/>
          <a:stretch/>
        </p:blipFill>
        <p:spPr>
          <a:xfrm>
            <a:off x="2011679" y="412760"/>
            <a:ext cx="8113223" cy="6011084"/>
          </a:xfrm>
          <a:prstGeom prst="rect">
            <a:avLst/>
          </a:prstGeom>
        </p:spPr>
      </p:pic>
    </p:spTree>
    <p:extLst>
      <p:ext uri="{BB962C8B-B14F-4D97-AF65-F5344CB8AC3E}">
        <p14:creationId xmlns:p14="http://schemas.microsoft.com/office/powerpoint/2010/main" val="587129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7803" y="492960"/>
            <a:ext cx="11299768" cy="1200329"/>
          </a:xfrm>
          <a:prstGeom prst="rect">
            <a:avLst/>
          </a:prstGeom>
          <a:solidFill>
            <a:srgbClr val="92D050"/>
          </a:solidFill>
        </p:spPr>
        <p:txBody>
          <a:bodyPr wrap="square">
            <a:spAutoFit/>
          </a:bodyPr>
          <a:lstStyle/>
          <a:p>
            <a:r>
              <a:rPr lang="en-GB" sz="2400" spc="15" dirty="0">
                <a:solidFill>
                  <a:srgbClr val="000000"/>
                </a:solidFill>
                <a:latin typeface="Arial" panose="020B0604020202020204" pitchFamily="34" charset="0"/>
                <a:ea typeface="Times New Roman" panose="02020603050405020304" pitchFamily="18" charset="0"/>
              </a:rPr>
              <a:t>Beta diversity measures the change in diversity of species from one environment to another. In simpler terms, it calculates the number of species that are not the same in two different environments</a:t>
            </a:r>
            <a:endParaRPr lang="en-GB" sz="2400" dirty="0"/>
          </a:p>
        </p:txBody>
      </p:sp>
      <p:sp>
        <p:nvSpPr>
          <p:cNvPr id="3" name="Rectangle 2"/>
          <p:cNvSpPr/>
          <p:nvPr/>
        </p:nvSpPr>
        <p:spPr>
          <a:xfrm>
            <a:off x="512617" y="2428728"/>
            <a:ext cx="11224953" cy="3118803"/>
          </a:xfrm>
          <a:prstGeom prst="rect">
            <a:avLst/>
          </a:prstGeom>
          <a:solidFill>
            <a:schemeClr val="bg2"/>
          </a:solidFill>
        </p:spPr>
        <p:txBody>
          <a:bodyPr wrap="square">
            <a:spAutoFit/>
          </a:bodyPr>
          <a:lstStyle/>
          <a:p>
            <a:pPr>
              <a:lnSpc>
                <a:spcPts val="3000"/>
              </a:lnSpc>
              <a:spcBef>
                <a:spcPts val="1200"/>
              </a:spcBef>
              <a:spcAft>
                <a:spcPts val="1200"/>
              </a:spcAft>
            </a:pPr>
            <a:r>
              <a:rPr lang="en-GB" sz="3200" dirty="0" smtClea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Basic Beta Diversity Calculation</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Let \"S1\" be the total number of species in the first environment.</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Let \"S2\" be the total number of species in the second environment.</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Let \"c\" be the number of species that the two environments have in common.</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Let ? be beta diversity</a:t>
            </a:r>
            <a:r>
              <a:rPr lang="en-GB"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p>
          <a:p>
            <a:pPr>
              <a:lnSpc>
                <a:spcPts val="2160"/>
              </a:lnSpc>
              <a:spcAft>
                <a:spcPts val="800"/>
              </a:spcAft>
            </a:pP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Then ? = (S1-c) + (S2-c). That is, subtract c from S1 and then subtract c from S2. Add the result of both subtractions, and that is the beta diversity.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7582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0821" y="616553"/>
            <a:ext cx="10831484" cy="5042406"/>
          </a:xfrm>
          <a:prstGeom prst="rect">
            <a:avLst/>
          </a:prstGeom>
        </p:spPr>
        <p:txBody>
          <a:bodyPr wrap="square">
            <a:spAutoFit/>
          </a:bodyPr>
          <a:lstStyle/>
          <a:p>
            <a:pPr>
              <a:lnSpc>
                <a:spcPts val="3000"/>
              </a:lnSpc>
              <a:spcBef>
                <a:spcPts val="1200"/>
              </a:spcBef>
              <a:spcAft>
                <a:spcPts val="1200"/>
              </a:spcAft>
            </a:pPr>
            <a:r>
              <a:rPr lang="en-GB" sz="4000" dirty="0" smtClea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Example</a:t>
            </a:r>
            <a:endParaRPr lang="en-GB" sz="40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Two environments have a total of 12 species: A, B, C, D, E, F, G, H, I, J, K, L</a:t>
            </a:r>
            <a:r>
              <a:rPr lang="en-GB" sz="2400"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p>
          <a:p>
            <a:pPr>
              <a:lnSpc>
                <a:spcPts val="2160"/>
              </a:lnSpc>
              <a:spcAft>
                <a:spcPts val="800"/>
              </a:spcAft>
            </a:pPr>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In environment 1 there are 10 species: A-J</a:t>
            </a:r>
            <a:r>
              <a:rPr lang="en-GB" sz="2400"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p>
          <a:p>
            <a:pPr>
              <a:lnSpc>
                <a:spcPts val="2160"/>
              </a:lnSpc>
              <a:spcAft>
                <a:spcPts val="800"/>
              </a:spcAft>
            </a:pPr>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In environment 2 there are 7 species: F-L</a:t>
            </a:r>
            <a:r>
              <a:rPr lang="en-GB" sz="2400"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p>
          <a:p>
            <a:pPr>
              <a:lnSpc>
                <a:spcPts val="2160"/>
              </a:lnSpc>
              <a:spcAft>
                <a:spcPts val="800"/>
              </a:spcAft>
            </a:pPr>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Both environments have F-J; they have 5 species in common</a:t>
            </a:r>
            <a:r>
              <a:rPr lang="en-GB" sz="2400"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p>
          <a:p>
            <a:pPr>
              <a:lnSpc>
                <a:spcPts val="2160"/>
              </a:lnSpc>
              <a:spcAft>
                <a:spcPts val="800"/>
              </a:spcAft>
            </a:pPr>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So ? = (10-5) + (7-5) = 7. </a:t>
            </a:r>
            <a:endParaRPr lang="en-GB" sz="2400"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a:lnSpc>
                <a:spcPts val="2160"/>
              </a:lnSpc>
              <a:spcAft>
                <a:spcPts val="800"/>
              </a:spcAft>
            </a:pPr>
            <a:endPar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a:lnSpc>
                <a:spcPts val="2160"/>
              </a:lnSpc>
              <a:spcAft>
                <a:spcPts val="800"/>
              </a:spcAft>
            </a:pPr>
            <a:r>
              <a:rPr lang="en-GB" sz="2400" spc="15"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a:t>
            </a:r>
            <a:r>
              <a:rPr lang="en-GB" sz="2400"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beta diversity of the two environments is 7. That is, there are seven species which are either only in environment one or only in environment two.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74184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0944" y="457856"/>
            <a:ext cx="11205557" cy="4939494"/>
          </a:xfrm>
          <a:prstGeom prst="rect">
            <a:avLst/>
          </a:prstGeom>
        </p:spPr>
        <p:txBody>
          <a:bodyPr wrap="square">
            <a:spAutoFit/>
          </a:bodyPr>
          <a:lstStyle/>
          <a:p>
            <a:pPr>
              <a:lnSpc>
                <a:spcPts val="3000"/>
              </a:lnSpc>
              <a:spcBef>
                <a:spcPts val="1200"/>
              </a:spcBef>
              <a:spcAft>
                <a:spcPts val="1200"/>
              </a:spcAft>
            </a:pPr>
            <a:r>
              <a:rPr lang="en-GB" sz="3200" b="1" u="sng" dirty="0" smtClean="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Basic Beta Diversity Index</a:t>
            </a:r>
            <a:endParaRPr lang="en-GB" sz="1400" b="1" u="sng" dirty="0" smtClean="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Same variables as before: S1, S2, c, and ?.</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Multiply c by two.</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Divide that number by the sum of S1 and S2 (S1+S2). </a:t>
            </a:r>
            <a:r>
              <a:rPr lang="en-GB" u="sng" spc="15" dirty="0">
                <a:solidFill>
                  <a:srgbClr val="FF0000"/>
                </a:solidFill>
                <a:latin typeface="Arial" panose="020B0604020202020204" pitchFamily="34" charset="0"/>
                <a:ea typeface="Times New Roman" panose="02020603050405020304" pitchFamily="18" charset="0"/>
                <a:cs typeface="Times New Roman" panose="02020603050405020304" pitchFamily="18" charset="0"/>
              </a:rPr>
              <a:t>That number is the beta diversity index</a:t>
            </a: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3000"/>
              </a:lnSpc>
              <a:spcBef>
                <a:spcPts val="1200"/>
              </a:spcBef>
              <a:spcAft>
                <a:spcPts val="1200"/>
              </a:spcAft>
            </a:pPr>
            <a:endParaRPr lang="en-GB" sz="3200" dirty="0" smtClea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ts val="3000"/>
              </a:lnSpc>
              <a:spcBef>
                <a:spcPts val="1200"/>
              </a:spcBef>
              <a:spcAft>
                <a:spcPts val="1200"/>
              </a:spcAft>
            </a:pPr>
            <a:r>
              <a:rPr lang="en-GB" sz="3200" dirty="0" smtClea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Example</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Same situation as before.</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 is equal to 5, so twice that is 10.</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S1+S2 is 17.</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ts val="2160"/>
              </a:lnSpc>
              <a:spcAft>
                <a:spcPts val="800"/>
              </a:spcAft>
            </a:pPr>
            <a:r>
              <a:rPr lang="en-GB" spc="1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10 divided by 17 is 0.59, </a:t>
            </a:r>
            <a:r>
              <a:rPr lang="en-GB" u="sng" spc="15" dirty="0">
                <a:solidFill>
                  <a:srgbClr val="FF0000"/>
                </a:solidFill>
                <a:latin typeface="Arial" panose="020B0604020202020204" pitchFamily="34" charset="0"/>
                <a:ea typeface="Times New Roman" panose="02020603050405020304" pitchFamily="18" charset="0"/>
                <a:cs typeface="Times New Roman" panose="02020603050405020304" pitchFamily="18" charset="0"/>
              </a:rPr>
              <a:t>so 0.59 is the diversity index</a:t>
            </a:r>
            <a:r>
              <a:rPr lang="en-GB" u="sng" spc="15" dirty="0" smtClean="0">
                <a:solidFill>
                  <a:srgbClr val="FF0000"/>
                </a:solidFill>
                <a:latin typeface="Arial" panose="020B0604020202020204" pitchFamily="34" charset="0"/>
                <a:ea typeface="Times New Roman" panose="02020603050405020304" pitchFamily="18" charset="0"/>
                <a:cs typeface="Times New Roman" panose="02020603050405020304" pitchFamily="18" charset="0"/>
              </a:rPr>
              <a:t>.    Indexes are always between 0 - 1</a:t>
            </a:r>
            <a:endParaRPr lang="en-GB" sz="1400" u="sng" dirty="0" smtClean="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33274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92439728"/>
              </p:ext>
            </p:extLst>
          </p:nvPr>
        </p:nvGraphicFramePr>
        <p:xfrm>
          <a:off x="838200" y="2390616"/>
          <a:ext cx="10515600" cy="3221355"/>
        </p:xfrm>
        <a:graphic>
          <a:graphicData uri="http://schemas.openxmlformats.org/drawingml/2006/table">
            <a:tbl>
              <a:tblPr firstRow="1" firstCol="1" bandRow="1">
                <a:tableStyleId>{5C22544A-7EE6-4342-B048-85BDC9FD1C3A}</a:tableStyleId>
              </a:tblPr>
              <a:tblGrid>
                <a:gridCol w="2628900">
                  <a:extLst>
                    <a:ext uri="{9D8B030D-6E8A-4147-A177-3AD203B41FA5}">
                      <a16:colId xmlns:a16="http://schemas.microsoft.com/office/drawing/2014/main" val="3901587388"/>
                    </a:ext>
                  </a:extLst>
                </a:gridCol>
                <a:gridCol w="2628900">
                  <a:extLst>
                    <a:ext uri="{9D8B030D-6E8A-4147-A177-3AD203B41FA5}">
                      <a16:colId xmlns:a16="http://schemas.microsoft.com/office/drawing/2014/main" val="4221160710"/>
                    </a:ext>
                  </a:extLst>
                </a:gridCol>
                <a:gridCol w="2628900">
                  <a:extLst>
                    <a:ext uri="{9D8B030D-6E8A-4147-A177-3AD203B41FA5}">
                      <a16:colId xmlns:a16="http://schemas.microsoft.com/office/drawing/2014/main" val="144959922"/>
                    </a:ext>
                  </a:extLst>
                </a:gridCol>
                <a:gridCol w="2628900">
                  <a:extLst>
                    <a:ext uri="{9D8B030D-6E8A-4147-A177-3AD203B41FA5}">
                      <a16:colId xmlns:a16="http://schemas.microsoft.com/office/drawing/2014/main" val="1717689540"/>
                    </a:ext>
                  </a:extLst>
                </a:gridCol>
              </a:tblGrid>
              <a:tr h="0">
                <a:tc>
                  <a:txBody>
                    <a:bodyPr/>
                    <a:lstStyle/>
                    <a:p>
                      <a:pPr>
                        <a:lnSpc>
                          <a:spcPct val="107000"/>
                        </a:lnSpc>
                        <a:spcAft>
                          <a:spcPts val="0"/>
                        </a:spcAft>
                      </a:pPr>
                      <a:r>
                        <a:rPr lang="en-GB" sz="1200">
                          <a:effectLst/>
                        </a:rPr>
                        <a:t>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980016227"/>
                  </a:ext>
                </a:extLst>
              </a:tr>
              <a:tr h="0">
                <a:tc>
                  <a:txBody>
                    <a:bodyPr/>
                    <a:lstStyle/>
                    <a:p>
                      <a:pPr>
                        <a:lnSpc>
                          <a:spcPct val="107000"/>
                        </a:lnSpc>
                        <a:spcAft>
                          <a:spcPts val="0"/>
                        </a:spcAft>
                      </a:pPr>
                      <a:r>
                        <a:rPr lang="en-GB" sz="1200">
                          <a:effectLst/>
                        </a:rPr>
                        <a:t>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72494197"/>
                  </a:ext>
                </a:extLst>
              </a:tr>
              <a:tr h="0">
                <a:tc>
                  <a:txBody>
                    <a:bodyPr/>
                    <a:lstStyle/>
                    <a:p>
                      <a:pPr>
                        <a:lnSpc>
                          <a:spcPct val="107000"/>
                        </a:lnSpc>
                        <a:spcAft>
                          <a:spcPts val="0"/>
                        </a:spcAft>
                      </a:pPr>
                      <a:r>
                        <a:rPr lang="en-GB" sz="1200">
                          <a:effectLst/>
                        </a:rPr>
                        <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88432166"/>
                  </a:ext>
                </a:extLst>
              </a:tr>
              <a:tr h="0">
                <a:tc>
                  <a:txBody>
                    <a:bodyPr/>
                    <a:lstStyle/>
                    <a:p>
                      <a:pPr>
                        <a:lnSpc>
                          <a:spcPct val="107000"/>
                        </a:lnSpc>
                        <a:spcAft>
                          <a:spcPts val="0"/>
                        </a:spcAft>
                      </a:pPr>
                      <a:r>
                        <a:rPr lang="en-GB" sz="1200">
                          <a:effectLst/>
                        </a:rPr>
                        <a:t>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47268924"/>
                  </a:ext>
                </a:extLst>
              </a:tr>
              <a:tr h="0">
                <a:tc>
                  <a:txBody>
                    <a:bodyPr/>
                    <a:lstStyle/>
                    <a:p>
                      <a:pPr>
                        <a:lnSpc>
                          <a:spcPct val="107000"/>
                        </a:lnSpc>
                        <a:spcAft>
                          <a:spcPts val="0"/>
                        </a:spcAft>
                      </a:pPr>
                      <a:r>
                        <a:rPr lang="en-GB" sz="1200">
                          <a:effectLst/>
                        </a:rPr>
                        <a:t>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08292296"/>
                  </a:ext>
                </a:extLst>
              </a:tr>
              <a:tr h="0">
                <a:tc>
                  <a:txBody>
                    <a:bodyPr/>
                    <a:lstStyle/>
                    <a:p>
                      <a:pPr>
                        <a:lnSpc>
                          <a:spcPct val="107000"/>
                        </a:lnSpc>
                        <a:spcAft>
                          <a:spcPts val="0"/>
                        </a:spcAft>
                      </a:pPr>
                      <a:r>
                        <a:rPr lang="en-GB" sz="1200">
                          <a:effectLst/>
                        </a:rPr>
                        <a: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44156377"/>
                  </a:ext>
                </a:extLst>
              </a:tr>
              <a:tr h="0">
                <a:tc>
                  <a:txBody>
                    <a:bodyPr/>
                    <a:lstStyle/>
                    <a:p>
                      <a:pPr>
                        <a:lnSpc>
                          <a:spcPct val="107000"/>
                        </a:lnSpc>
                        <a:spcAft>
                          <a:spcPts val="0"/>
                        </a:spcAft>
                      </a:pPr>
                      <a:r>
                        <a:rPr lang="en-GB" sz="1200">
                          <a:effectLst/>
                        </a:rPr>
                        <a:t>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978679109"/>
                  </a:ext>
                </a:extLst>
              </a:tr>
              <a:tr h="0">
                <a:tc>
                  <a:txBody>
                    <a:bodyPr/>
                    <a:lstStyle/>
                    <a:p>
                      <a:pPr>
                        <a:lnSpc>
                          <a:spcPct val="107000"/>
                        </a:lnSpc>
                        <a:spcAft>
                          <a:spcPts val="0"/>
                        </a:spcAft>
                      </a:pPr>
                      <a:r>
                        <a:rPr lang="en-GB" sz="1200">
                          <a:effectLst/>
                        </a:rPr>
                        <a:t>J</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24400542"/>
                  </a:ext>
                </a:extLst>
              </a:tr>
              <a:tr h="0">
                <a:tc>
                  <a:txBody>
                    <a:bodyPr/>
                    <a:lstStyle/>
                    <a:p>
                      <a:pPr>
                        <a:lnSpc>
                          <a:spcPct val="107000"/>
                        </a:lnSpc>
                        <a:spcAft>
                          <a:spcPts val="0"/>
                        </a:spcAft>
                      </a:pPr>
                      <a:r>
                        <a:rPr lang="en-GB" sz="1200">
                          <a:effectLst/>
                        </a:rPr>
                        <a:t>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13464841"/>
                  </a:ext>
                </a:extLst>
              </a:tr>
              <a:tr h="0">
                <a:tc>
                  <a:txBody>
                    <a:bodyPr/>
                    <a:lstStyle/>
                    <a:p>
                      <a:pPr>
                        <a:lnSpc>
                          <a:spcPct val="107000"/>
                        </a:lnSpc>
                        <a:spcAft>
                          <a:spcPts val="0"/>
                        </a:spcAft>
                      </a:pPr>
                      <a:r>
                        <a:rPr lang="en-GB" sz="1200">
                          <a:effectLst/>
                        </a:rPr>
                        <a:t>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64804036"/>
                  </a:ext>
                </a:extLst>
              </a:tr>
              <a:tr h="0">
                <a:tc>
                  <a:txBody>
                    <a:bodyPr/>
                    <a:lstStyle/>
                    <a:p>
                      <a:pPr>
                        <a:lnSpc>
                          <a:spcPct val="107000"/>
                        </a:lnSpc>
                        <a:spcAft>
                          <a:spcPts val="0"/>
                        </a:spcAft>
                      </a:pPr>
                      <a:r>
                        <a:rPr lang="en-GB" sz="1200">
                          <a:effectLst/>
                        </a:rPr>
                        <a:t>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08411772"/>
                  </a:ext>
                </a:extLst>
              </a:tr>
              <a:tr h="0">
                <a:tc>
                  <a:txBody>
                    <a:bodyPr/>
                    <a:lstStyle/>
                    <a:p>
                      <a:pPr>
                        <a:lnSpc>
                          <a:spcPct val="107000"/>
                        </a:lnSpc>
                        <a:spcAft>
                          <a:spcPts val="0"/>
                        </a:spcAft>
                      </a:pPr>
                      <a:r>
                        <a:rPr lang="en-GB" sz="1200">
                          <a:effectLst/>
                        </a:rPr>
                        <a:t>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65971603"/>
                  </a:ext>
                </a:extLst>
              </a:tr>
              <a:tr h="0">
                <a:tc>
                  <a:txBody>
                    <a:bodyPr/>
                    <a:lstStyle/>
                    <a:p>
                      <a:pPr>
                        <a:lnSpc>
                          <a:spcPct val="107000"/>
                        </a:lnSpc>
                        <a:spcAft>
                          <a:spcPts val="0"/>
                        </a:spcAft>
                      </a:pPr>
                      <a:r>
                        <a:rPr lang="en-GB" sz="1200">
                          <a:effectLst/>
                        </a:rPr>
                        <a:t>Alpha diversity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0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91065981"/>
                  </a:ext>
                </a:extLst>
              </a:tr>
              <a:tr h="0">
                <a:tc>
                  <a:txBody>
                    <a:bodyPr/>
                    <a:lstStyle/>
                    <a:p>
                      <a:pPr>
                        <a:lnSpc>
                          <a:spcPct val="107000"/>
                        </a:lnSpc>
                        <a:spcAft>
                          <a:spcPts val="0"/>
                        </a:spcAft>
                      </a:pPr>
                      <a:r>
                        <a:rPr lang="en-GB" sz="1200">
                          <a:effectLst/>
                        </a:rPr>
                        <a:t>Beta diversity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Woodland vs. hedgerow: 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000">
                          <a:effectLst/>
                        </a:rPr>
                        <a:t>Hedgerow vs. open field: 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0"/>
                        </a:spcAft>
                      </a:pPr>
                      <a:r>
                        <a:rPr lang="en-GB" sz="1200">
                          <a:effectLst/>
                        </a:rPr>
                        <a:t>Woodland vs. open field: 13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11012247"/>
                  </a:ext>
                </a:extLst>
              </a:tr>
              <a:tr h="0">
                <a:tc>
                  <a:txBody>
                    <a:bodyPr/>
                    <a:lstStyle/>
                    <a:p>
                      <a:pPr>
                        <a:lnSpc>
                          <a:spcPct val="107000"/>
                        </a:lnSpc>
                        <a:spcAft>
                          <a:spcPts val="0"/>
                        </a:spcAft>
                      </a:pPr>
                      <a:r>
                        <a:rPr lang="en-GB" sz="1200">
                          <a:effectLst/>
                        </a:rPr>
                        <a:t>Gamma diversity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gridSpan="3">
                  <a:txBody>
                    <a:bodyPr/>
                    <a:lstStyle/>
                    <a:p>
                      <a:pPr>
                        <a:lnSpc>
                          <a:spcPct val="107000"/>
                        </a:lnSpc>
                        <a:spcAft>
                          <a:spcPts val="0"/>
                        </a:spcAft>
                      </a:pPr>
                      <a:r>
                        <a:rPr lang="en-GB" sz="1200" dirty="0" smtClean="0">
                          <a:effectLst/>
                        </a:rPr>
                        <a:t>14  ( total number of species in</a:t>
                      </a:r>
                      <a:r>
                        <a:rPr lang="en-GB" sz="1200" baseline="0" dirty="0" smtClean="0">
                          <a:effectLst/>
                        </a:rPr>
                        <a:t> the </a:t>
                      </a:r>
                      <a:r>
                        <a:rPr lang="en-GB" sz="1200" baseline="0" smtClean="0">
                          <a:effectLst/>
                        </a:rPr>
                        <a:t>tree ecosystems)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27425880"/>
                  </a:ext>
                </a:extLst>
              </a:tr>
            </a:tbl>
          </a:graphicData>
        </a:graphic>
      </p:graphicFrame>
      <p:sp>
        <p:nvSpPr>
          <p:cNvPr id="4" name="TextBox 3"/>
          <p:cNvSpPr txBox="1"/>
          <p:nvPr/>
        </p:nvSpPr>
        <p:spPr>
          <a:xfrm>
            <a:off x="838200" y="1579417"/>
            <a:ext cx="10515600" cy="738664"/>
          </a:xfrm>
          <a:prstGeom prst="rect">
            <a:avLst/>
          </a:prstGeom>
          <a:solidFill>
            <a:schemeClr val="accent1">
              <a:lumMod val="60000"/>
              <a:lumOff val="40000"/>
            </a:schemeClr>
          </a:solidFill>
        </p:spPr>
        <p:txBody>
          <a:bodyPr wrap="square" rtlCol="0">
            <a:spAutoFit/>
          </a:bodyPr>
          <a:lstStyle/>
          <a:p>
            <a:r>
              <a:rPr lang="en-GB" sz="1400" dirty="0" smtClean="0"/>
              <a:t>Alpha, Beta and Gamma diversity for hypothetical species of birds in three different ecosystems</a:t>
            </a:r>
          </a:p>
          <a:p>
            <a:endParaRPr lang="en-GB" sz="1400" dirty="0"/>
          </a:p>
          <a:p>
            <a:r>
              <a:rPr lang="en-GB" sz="1400" dirty="0" smtClean="0"/>
              <a:t>Hypothetical species                                       woodland habitat                                       hedgerow habitat                           open field habitat</a:t>
            </a:r>
            <a:endParaRPr lang="en-GB" sz="1400" dirty="0"/>
          </a:p>
        </p:txBody>
      </p:sp>
    </p:spTree>
    <p:extLst>
      <p:ext uri="{BB962C8B-B14F-4D97-AF65-F5344CB8AC3E}">
        <p14:creationId xmlns:p14="http://schemas.microsoft.com/office/powerpoint/2010/main" val="768831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7931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418</Words>
  <Application>Microsoft Office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Sergio Garate</dc:creator>
  <cp:lastModifiedBy>Sergio Garate</cp:lastModifiedBy>
  <cp:revision>5</cp:revision>
  <dcterms:created xsi:type="dcterms:W3CDTF">2019-10-31T09:50:05Z</dcterms:created>
  <dcterms:modified xsi:type="dcterms:W3CDTF">2019-10-31T10:28:22Z</dcterms:modified>
</cp:coreProperties>
</file>