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1" d="100"/>
          <a:sy n="81" d="100"/>
        </p:scale>
        <p:origin x="52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80B2D9-EC50-4C3E-82F2-099BBA8D92B9}" type="datetimeFigureOut">
              <a:rPr lang="en-US" smtClean="0"/>
              <a:t>8/3/2022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E753BD-36C2-42A3-9B74-CE1BBE917982}" type="slidenum">
              <a:rPr lang="en-US" smtClean="0"/>
              <a:t>‹#›</a:t>
            </a:fld>
            <a:endParaRPr lang="en-US"/>
          </a:p>
        </p:txBody>
      </p:sp>
    </p:spTree>
    <p:extLst>
      <p:ext uri="{BB962C8B-B14F-4D97-AF65-F5344CB8AC3E}">
        <p14:creationId xmlns:p14="http://schemas.microsoft.com/office/powerpoint/2010/main" val="3549291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Office for National Statistics. (2022). </a:t>
            </a:r>
            <a:r>
              <a:rPr lang="en-US" sz="1800" i="1" dirty="0">
                <a:effectLst/>
                <a:latin typeface="Arial" panose="020B0604020202020204" pitchFamily="34" charset="0"/>
                <a:ea typeface="Calibri" panose="020F0502020204030204" pitchFamily="34" charset="0"/>
                <a:cs typeface="Times New Roman" panose="02020603050405020304" pitchFamily="18" charset="0"/>
              </a:rPr>
              <a:t>United Kingdom Population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Retrieved 07 15, 2022, from Trading Economics: https://tradingeconomics.com/united-kingdom/population#:~:text=Population%20in%20the%20United%20Kingdom%20is%20expected%20to%20reach%2067.44,macro%20models%20and%20analysts%20expectations.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ons.gov.uk. (2018). </a:t>
            </a:r>
            <a:r>
              <a:rPr lang="en-US" sz="1800" i="1" dirty="0">
                <a:effectLst/>
                <a:latin typeface="Arial" panose="020B0604020202020204" pitchFamily="34" charset="0"/>
                <a:ea typeface="Calibri" panose="020F0502020204030204" pitchFamily="34" charset="0"/>
                <a:cs typeface="Times New Roman" panose="02020603050405020304" pitchFamily="18" charset="0"/>
              </a:rPr>
              <a:t>Nottinghamshire</a:t>
            </a:r>
            <a:r>
              <a:rPr lang="en-US" sz="1800" dirty="0">
                <a:effectLst/>
                <a:latin typeface="Arial" panose="020B0604020202020204" pitchFamily="34" charset="0"/>
                <a:ea typeface="Calibri" panose="020F0502020204030204" pitchFamily="34" charset="0"/>
                <a:cs typeface="Times New Roman" panose="02020603050405020304" pitchFamily="18" charset="0"/>
              </a:rPr>
              <a:t>. Retrieved 07 15, 2022, from Data Commons: https://datacommons.org/place/wikidataId/Q23092?utm_medium=explore&amp;mprop=count&amp;popt=Person&amp;hl=en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FE753BD-36C2-42A3-9B74-CE1BBE917982}" type="slidenum">
              <a:rPr lang="en-US" smtClean="0"/>
              <a:t>2</a:t>
            </a:fld>
            <a:endParaRPr lang="en-US"/>
          </a:p>
        </p:txBody>
      </p:sp>
    </p:spTree>
    <p:extLst>
      <p:ext uri="{BB962C8B-B14F-4D97-AF65-F5344CB8AC3E}">
        <p14:creationId xmlns:p14="http://schemas.microsoft.com/office/powerpoint/2010/main" val="3263841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Kotler, P., &amp; Gary, A. (2013). </a:t>
            </a:r>
            <a:r>
              <a:rPr lang="en-US" sz="1800" i="1" dirty="0">
                <a:effectLst/>
                <a:latin typeface="Arial" panose="020B0604020202020204" pitchFamily="34" charset="0"/>
                <a:ea typeface="Calibri" panose="020F0502020204030204" pitchFamily="34" charset="0"/>
                <a:cs typeface="Times New Roman" panose="02020603050405020304" pitchFamily="18" charset="0"/>
              </a:rPr>
              <a:t>Principles of marketing.</a:t>
            </a:r>
            <a:r>
              <a:rPr lang="en-US" sz="1800" dirty="0">
                <a:effectLst/>
                <a:latin typeface="Arial" panose="020B0604020202020204" pitchFamily="34" charset="0"/>
                <a:ea typeface="Calibri" panose="020F0502020204030204" pitchFamily="34" charset="0"/>
                <a:cs typeface="Times New Roman" panose="02020603050405020304" pitchFamily="18" charset="0"/>
              </a:rPr>
              <a:t> Harlow: Pearson Education.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FE753BD-36C2-42A3-9B74-CE1BBE917982}" type="slidenum">
              <a:rPr lang="en-US" smtClean="0"/>
              <a:t>4</a:t>
            </a:fld>
            <a:endParaRPr lang="en-US"/>
          </a:p>
        </p:txBody>
      </p:sp>
    </p:spTree>
    <p:extLst>
      <p:ext uri="{BB962C8B-B14F-4D97-AF65-F5344CB8AC3E}">
        <p14:creationId xmlns:p14="http://schemas.microsoft.com/office/powerpoint/2010/main" val="2090080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Alan, S. (2016). </a:t>
            </a:r>
            <a:r>
              <a:rPr lang="en-US" sz="1800" i="1" dirty="0">
                <a:effectLst/>
                <a:latin typeface="Arial" panose="020B0604020202020204" pitchFamily="34" charset="0"/>
                <a:ea typeface="Calibri" panose="020F0502020204030204" pitchFamily="34" charset="0"/>
                <a:cs typeface="Times New Roman" panose="02020603050405020304" pitchFamily="18" charset="0"/>
              </a:rPr>
              <a:t>Swot analysis : a guide to SWOT for students of business studies.</a:t>
            </a:r>
            <a:r>
              <a:rPr lang="en-US" sz="1800" dirty="0">
                <a:effectLst/>
                <a:latin typeface="Arial" panose="020B0604020202020204" pitchFamily="34" charset="0"/>
                <a:ea typeface="Calibri" panose="020F0502020204030204" pitchFamily="34" charset="0"/>
                <a:cs typeface="Times New Roman" panose="02020603050405020304" pitchFamily="18" charset="0"/>
              </a:rPr>
              <a:t> United Kingdom: Leadership Library, an imprint of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Spectaris</a:t>
            </a:r>
            <a:r>
              <a:rPr lang="en-US" sz="1800" dirty="0">
                <a:effectLst/>
                <a:latin typeface="Arial" panose="020B0604020202020204" pitchFamily="34" charset="0"/>
                <a:ea typeface="Calibri" panose="020F0502020204030204" pitchFamily="34" charset="0"/>
                <a:cs typeface="Times New Roman" panose="02020603050405020304" pitchFamily="18" charset="0"/>
              </a:rPr>
              <a:t> Limited.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FE753BD-36C2-42A3-9B74-CE1BBE917982}" type="slidenum">
              <a:rPr lang="en-US" smtClean="0"/>
              <a:t>5</a:t>
            </a:fld>
            <a:endParaRPr lang="en-US"/>
          </a:p>
        </p:txBody>
      </p:sp>
    </p:spTree>
    <p:extLst>
      <p:ext uri="{BB962C8B-B14F-4D97-AF65-F5344CB8AC3E}">
        <p14:creationId xmlns:p14="http://schemas.microsoft.com/office/powerpoint/2010/main" val="2910188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Kotler, P., &amp; Gary, A. (2013). </a:t>
            </a:r>
            <a:r>
              <a:rPr lang="en-US" sz="1800" i="1" dirty="0">
                <a:effectLst/>
                <a:latin typeface="Arial" panose="020B0604020202020204" pitchFamily="34" charset="0"/>
                <a:ea typeface="Calibri" panose="020F0502020204030204" pitchFamily="34" charset="0"/>
                <a:cs typeface="Times New Roman" panose="02020603050405020304" pitchFamily="18" charset="0"/>
              </a:rPr>
              <a:t>Principles of marketing.</a:t>
            </a:r>
            <a:r>
              <a:rPr lang="en-US" sz="1800" dirty="0">
                <a:effectLst/>
                <a:latin typeface="Arial" panose="020B0604020202020204" pitchFamily="34" charset="0"/>
                <a:ea typeface="Calibri" panose="020F0502020204030204" pitchFamily="34" charset="0"/>
                <a:cs typeface="Times New Roman" panose="02020603050405020304" pitchFamily="18" charset="0"/>
              </a:rPr>
              <a:t> Harlow: Pearson Education.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FE753BD-36C2-42A3-9B74-CE1BBE917982}" type="slidenum">
              <a:rPr lang="en-US" smtClean="0"/>
              <a:t>7</a:t>
            </a:fld>
            <a:endParaRPr lang="en-US"/>
          </a:p>
        </p:txBody>
      </p:sp>
    </p:spTree>
    <p:extLst>
      <p:ext uri="{BB962C8B-B14F-4D97-AF65-F5344CB8AC3E}">
        <p14:creationId xmlns:p14="http://schemas.microsoft.com/office/powerpoint/2010/main" val="2681767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8/3/2022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7126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5048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3347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4359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12043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79845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83997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307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937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23308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8/3/2022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390390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8/3/2022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966115373"/>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88" r:id="rId6"/>
    <p:sldLayoutId id="2147483884" r:id="rId7"/>
    <p:sldLayoutId id="2147483885" r:id="rId8"/>
    <p:sldLayoutId id="2147483886" r:id="rId9"/>
    <p:sldLayoutId id="2147483887" r:id="rId10"/>
    <p:sldLayoutId id="2147483889"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3">
            <a:extLst>
              <a:ext uri="{FF2B5EF4-FFF2-40B4-BE49-F238E27FC236}">
                <a16:creationId xmlns:a16="http://schemas.microsoft.com/office/drawing/2014/main" id="{94161FF0-86C0-31AB-8F1E-0F6D98741DEF}"/>
              </a:ext>
            </a:extLst>
          </p:cNvPr>
          <p:cNvPicPr>
            <a:picLocks noChangeAspect="1"/>
          </p:cNvPicPr>
          <p:nvPr/>
        </p:nvPicPr>
        <p:blipFill rotWithShape="1">
          <a:blip r:embed="rId2">
            <a:alphaModFix amt="50000"/>
          </a:blip>
          <a:srcRect t="17517" r="-1" b="26218"/>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1927429"/>
          </a:xfrm>
        </p:spPr>
        <p:txBody>
          <a:bodyPr>
            <a:normAutofit/>
          </a:bodyPr>
          <a:lstStyle/>
          <a:p>
            <a:pPr algn="ctr">
              <a:lnSpc>
                <a:spcPct val="90000"/>
              </a:lnSpc>
            </a:pPr>
            <a:r>
              <a:rPr lang="en-US" sz="3600" dirty="0">
                <a:latin typeface="Sitka Heading"/>
                <a:ea typeface="+mj-lt"/>
                <a:cs typeface="+mj-lt"/>
              </a:rPr>
              <a:t>"Larisa LTD" (vending machines business)</a:t>
            </a:r>
            <a:endParaRPr lang="en-US" sz="3600" dirty="0">
              <a:latin typeface="Sitka Heading"/>
            </a:endParaRPr>
          </a:p>
        </p:txBody>
      </p:sp>
      <p:sp>
        <p:nvSpPr>
          <p:cNvPr id="3" name="Subtitle 2"/>
          <p:cNvSpPr>
            <a:spLocks noGrp="1"/>
          </p:cNvSpPr>
          <p:nvPr>
            <p:ph type="subTitle" idx="1"/>
          </p:nvPr>
        </p:nvSpPr>
        <p:spPr>
          <a:xfrm>
            <a:off x="1524000" y="4599432"/>
            <a:ext cx="9144000" cy="1225296"/>
          </a:xfrm>
        </p:spPr>
        <p:txBody>
          <a:bodyPr vert="horz" lIns="0" tIns="0" rIns="0" bIns="0" rtlCol="0" anchor="t">
            <a:normAutofit/>
          </a:bodyPr>
          <a:lstStyle/>
          <a:p>
            <a:pPr algn="ctr">
              <a:lnSpc>
                <a:spcPct val="100000"/>
              </a:lnSpc>
            </a:pPr>
            <a:r>
              <a:rPr lang="en-US" sz="2000" dirty="0">
                <a:latin typeface="Sitka Heading"/>
                <a:ea typeface="+mj-lt"/>
                <a:cs typeface="+mj-lt"/>
              </a:rPr>
              <a:t>Student : Madalina Larisa Vasile (2022389)</a:t>
            </a:r>
            <a:endParaRPr lang="en-US" sz="2000" dirty="0"/>
          </a:p>
          <a:p>
            <a:pPr algn="ctr">
              <a:lnSpc>
                <a:spcPct val="100000"/>
              </a:lnSpc>
            </a:pPr>
            <a:r>
              <a:rPr lang="en-US" sz="2000" dirty="0">
                <a:latin typeface="Sitka Heading"/>
                <a:ea typeface="+mj-lt"/>
                <a:cs typeface="+mj-lt"/>
              </a:rPr>
              <a:t>Module : Entrepreneurship</a:t>
            </a:r>
          </a:p>
          <a:p>
            <a:pPr algn="ctr">
              <a:lnSpc>
                <a:spcPct val="100000"/>
              </a:lnSpc>
            </a:pPr>
            <a:r>
              <a:rPr lang="en-US" sz="2000" dirty="0">
                <a:latin typeface="Sitka Heading"/>
                <a:ea typeface="+mj-lt"/>
                <a:cs typeface="+mj-lt"/>
              </a:rPr>
              <a:t>Lecturer : Vasilios </a:t>
            </a:r>
            <a:r>
              <a:rPr lang="en-US" sz="2000" dirty="0" err="1">
                <a:latin typeface="Sitka Heading"/>
                <a:ea typeface="+mj-lt"/>
                <a:cs typeface="+mj-lt"/>
              </a:rPr>
              <a:t>Tavlaridis</a:t>
            </a:r>
          </a:p>
        </p:txBody>
      </p:sp>
      <p:sp>
        <p:nvSpPr>
          <p:cNvPr id="63"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E2C07871-6DCC-2C6F-24E8-42B696BCC374}"/>
              </a:ext>
            </a:extLst>
          </p:cNvPr>
          <p:cNvPicPr>
            <a:picLocks noChangeAspect="1"/>
          </p:cNvPicPr>
          <p:nvPr/>
        </p:nvPicPr>
        <p:blipFill rotWithShape="1">
          <a:blip r:embed="rId3">
            <a:alphaModFix amt="40000"/>
          </a:blip>
          <a:srcRect t="3127" b="3123"/>
          <a:stretch/>
        </p:blipFill>
        <p:spPr>
          <a:xfrm>
            <a:off x="-158131" y="10"/>
            <a:ext cx="12188930" cy="6857990"/>
          </a:xfrm>
          <a:prstGeom prst="rect">
            <a:avLst/>
          </a:prstGeom>
        </p:spPr>
      </p:pic>
      <p:sp>
        <p:nvSpPr>
          <p:cNvPr id="14" name="Title 1">
            <a:extLst>
              <a:ext uri="{FF2B5EF4-FFF2-40B4-BE49-F238E27FC236}">
                <a16:creationId xmlns:a16="http://schemas.microsoft.com/office/drawing/2014/main" id="{581ABC13-2053-C342-E0FC-35868B8D2050}"/>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7200" dirty="0"/>
              <a:t>Business overview</a:t>
            </a:r>
          </a:p>
        </p:txBody>
      </p:sp>
      <p:sp>
        <p:nvSpPr>
          <p:cNvPr id="23"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17">
            <a:extLst>
              <a:ext uri="{FF2B5EF4-FFF2-40B4-BE49-F238E27FC236}">
                <a16:creationId xmlns:a16="http://schemas.microsoft.com/office/drawing/2014/main" id="{224FE602-D150-4344-0EAA-02216A419680}"/>
              </a:ext>
            </a:extLst>
          </p:cNvPr>
          <p:cNvSpPr>
            <a:spLocks noGrp="1"/>
          </p:cNvSpPr>
          <p:nvPr>
            <p:ph idx="1"/>
          </p:nvPr>
        </p:nvSpPr>
        <p:spPr>
          <a:xfrm>
            <a:off x="838200" y="2004446"/>
            <a:ext cx="10702505" cy="4176897"/>
          </a:xfrm>
        </p:spPr>
        <p:txBody>
          <a:bodyPr vert="horz" lIns="91440" tIns="45720" rIns="91440" bIns="45720" rtlCol="0" anchor="t">
            <a:normAutofit/>
          </a:bodyPr>
          <a:lstStyle/>
          <a:p>
            <a:pPr algn="just"/>
            <a:r>
              <a:rPr lang="en-US" sz="3200" b="1" dirty="0">
                <a:ea typeface="+mn-lt"/>
                <a:cs typeface="+mn-lt"/>
              </a:rPr>
              <a:t>BUSINESS WITH GREAT POTENTIAL IN UK: 1 machine for every 55 people (68.64 million people in UK). </a:t>
            </a:r>
            <a:r>
              <a:rPr lang="en-US" sz="1800" b="1" dirty="0">
                <a:ea typeface="+mn-lt"/>
                <a:cs typeface="+mn-lt"/>
              </a:rPr>
              <a:t>(Office for National Statistics, 2022)</a:t>
            </a:r>
          </a:p>
          <a:p>
            <a:pPr algn="just"/>
            <a:r>
              <a:rPr lang="en-US" sz="3200" b="1" dirty="0">
                <a:ea typeface="+mn-lt"/>
                <a:cs typeface="+mn-lt"/>
              </a:rPr>
              <a:t>The area of activity being Nottinghamshire (with 823K people). </a:t>
            </a:r>
            <a:r>
              <a:rPr lang="en-US" sz="1800" b="1" dirty="0">
                <a:ea typeface="+mn-lt"/>
                <a:cs typeface="+mn-lt"/>
              </a:rPr>
              <a:t>(ons.gov.uk, 2018)</a:t>
            </a:r>
          </a:p>
          <a:p>
            <a:pPr algn="just"/>
            <a:endParaRPr lang="en-US" sz="3200" b="1" dirty="0"/>
          </a:p>
          <a:p>
            <a:pPr algn="just"/>
            <a:r>
              <a:rPr lang="en-US" sz="3200" b="1" dirty="0">
                <a:ea typeface="+mn-lt"/>
                <a:cs typeface="+mn-lt"/>
              </a:rPr>
              <a:t>The products for sale will be cold drinks and snacks (with future orientation to sell a variety of products such as household or personal hygiene products).</a:t>
            </a:r>
          </a:p>
          <a:p>
            <a:pPr algn="just"/>
            <a:r>
              <a:rPr lang="en-US" sz="3200" b="1" dirty="0">
                <a:ea typeface="+mn-lt"/>
                <a:cs typeface="+mn-lt"/>
              </a:rPr>
              <a:t>For all categories and all types of individuals (possibility of payment by card or cash).</a:t>
            </a:r>
            <a:endParaRPr lang="en-US" sz="3200" dirty="0">
              <a:ea typeface="+mn-lt"/>
              <a:cs typeface="+mn-lt"/>
            </a:endParaRPr>
          </a:p>
        </p:txBody>
      </p:sp>
    </p:spTree>
    <p:extLst>
      <p:ext uri="{BB962C8B-B14F-4D97-AF65-F5344CB8AC3E}">
        <p14:creationId xmlns:p14="http://schemas.microsoft.com/office/powerpoint/2010/main" val="19660248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7FB34-0067-8DC3-AE25-2C54A495B312}"/>
              </a:ext>
            </a:extLst>
          </p:cNvPr>
          <p:cNvSpPr>
            <a:spLocks noGrp="1"/>
          </p:cNvSpPr>
          <p:nvPr>
            <p:ph type="title"/>
          </p:nvPr>
        </p:nvSpPr>
        <p:spPr>
          <a:xfrm>
            <a:off x="576072" y="367935"/>
            <a:ext cx="11032897" cy="1305019"/>
          </a:xfrm>
        </p:spPr>
        <p:txBody>
          <a:bodyPr anchor="b">
            <a:normAutofit/>
          </a:bodyPr>
          <a:lstStyle/>
          <a:p>
            <a:pPr algn="ctr"/>
            <a:r>
              <a:rPr lang="en-US" sz="7200" dirty="0"/>
              <a:t> </a:t>
            </a:r>
            <a:r>
              <a:rPr lang="en-US" sz="4800" dirty="0"/>
              <a:t>Goals  (</a:t>
            </a:r>
            <a:r>
              <a:rPr lang="en-US" sz="4800" b="1" dirty="0">
                <a:ea typeface="+mj-lt"/>
                <a:cs typeface="+mj-lt"/>
              </a:rPr>
              <a:t>PERIOD: to be achieved in the next 5 years)</a:t>
            </a:r>
            <a:endParaRPr lang="en-US" sz="4800" dirty="0"/>
          </a:p>
        </p:txBody>
      </p:sp>
      <p:sp>
        <p:nvSpPr>
          <p:cNvPr id="2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4F696"/>
          </a:solidFill>
          <a:ln w="38100" cap="rnd">
            <a:solidFill>
              <a:srgbClr val="F4F69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CDE09FE9-0207-F637-1B0A-41AAFAD20487}"/>
              </a:ext>
            </a:extLst>
          </p:cNvPr>
          <p:cNvSpPr>
            <a:spLocks noGrp="1"/>
          </p:cNvSpPr>
          <p:nvPr>
            <p:ph idx="1"/>
          </p:nvPr>
        </p:nvSpPr>
        <p:spPr>
          <a:xfrm>
            <a:off x="342456" y="1481845"/>
            <a:ext cx="7101740" cy="5801322"/>
          </a:xfrm>
        </p:spPr>
        <p:txBody>
          <a:bodyPr vert="horz" lIns="91440" tIns="45720" rIns="91440" bIns="45720" rtlCol="0" anchor="t">
            <a:noAutofit/>
          </a:bodyPr>
          <a:lstStyle/>
          <a:p>
            <a:pPr marL="0" indent="0">
              <a:lnSpc>
                <a:spcPct val="100000"/>
              </a:lnSpc>
              <a:buNone/>
            </a:pPr>
            <a:endParaRPr lang="en-US" sz="1800" b="1" dirty="0">
              <a:ea typeface="+mn-lt"/>
              <a:cs typeface="+mn-lt"/>
            </a:endParaRPr>
          </a:p>
          <a:p>
            <a:pPr>
              <a:lnSpc>
                <a:spcPct val="100000"/>
              </a:lnSpc>
            </a:pPr>
            <a:r>
              <a:rPr lang="en-US" sz="2000" b="1" dirty="0">
                <a:ea typeface="+mn-lt"/>
                <a:cs typeface="+mn-lt"/>
              </a:rPr>
              <a:t>Start: 5 vending machines</a:t>
            </a:r>
            <a:endParaRPr lang="en-US" sz="2000" b="1" dirty="0"/>
          </a:p>
          <a:p>
            <a:pPr>
              <a:lnSpc>
                <a:spcPct val="100000"/>
              </a:lnSpc>
            </a:pPr>
            <a:r>
              <a:rPr lang="en-US" sz="2000" b="1" dirty="0">
                <a:ea typeface="+mn-lt"/>
                <a:cs typeface="+mn-lt"/>
              </a:rPr>
              <a:t>Development: 20 - 50 vending machines (local networks)</a:t>
            </a:r>
            <a:endParaRPr lang="en-US" sz="2000" b="1" dirty="0"/>
          </a:p>
          <a:p>
            <a:pPr>
              <a:lnSpc>
                <a:spcPct val="100000"/>
              </a:lnSpc>
            </a:pPr>
            <a:endParaRPr lang="en-US" sz="2000" b="1" dirty="0"/>
          </a:p>
          <a:p>
            <a:pPr>
              <a:lnSpc>
                <a:spcPct val="100000"/>
              </a:lnSpc>
            </a:pPr>
            <a:r>
              <a:rPr lang="en-US" sz="2000" b="1" dirty="0">
                <a:ea typeface="+mn-lt"/>
                <a:cs typeface="+mn-lt"/>
              </a:rPr>
              <a:t>Start: sale of cold drinks and snacks</a:t>
            </a:r>
            <a:endParaRPr lang="en-US" sz="2000" b="1" dirty="0"/>
          </a:p>
          <a:p>
            <a:pPr>
              <a:lnSpc>
                <a:spcPct val="100000"/>
              </a:lnSpc>
            </a:pPr>
            <a:r>
              <a:rPr lang="en-US" sz="2000" b="1" dirty="0">
                <a:ea typeface="+mn-lt"/>
                <a:cs typeface="+mn-lt"/>
              </a:rPr>
              <a:t>Development: sale of household products and personal hygiene</a:t>
            </a:r>
            <a:endParaRPr lang="en-US" sz="2000" b="1" dirty="0"/>
          </a:p>
          <a:p>
            <a:pPr>
              <a:lnSpc>
                <a:spcPct val="100000"/>
              </a:lnSpc>
            </a:pPr>
            <a:endParaRPr lang="en-US" sz="2000" b="1" dirty="0"/>
          </a:p>
          <a:p>
            <a:pPr>
              <a:lnSpc>
                <a:spcPct val="100000"/>
              </a:lnSpc>
            </a:pPr>
            <a:r>
              <a:rPr lang="en-US" sz="2000" b="1" dirty="0">
                <a:ea typeface="+mn-lt"/>
                <a:cs typeface="+mn-lt"/>
              </a:rPr>
              <a:t>Start: powering personal devices and personal collection of income from vending machines</a:t>
            </a:r>
            <a:endParaRPr lang="en-US" sz="2000" b="1" dirty="0"/>
          </a:p>
          <a:p>
            <a:pPr>
              <a:lnSpc>
                <a:spcPct val="100000"/>
              </a:lnSpc>
            </a:pPr>
            <a:r>
              <a:rPr lang="en-US" sz="2000" b="1" dirty="0">
                <a:ea typeface="+mn-lt"/>
                <a:cs typeface="+mn-lt"/>
              </a:rPr>
              <a:t>Development: employment of staff to carry out the tasks</a:t>
            </a:r>
            <a:endParaRPr lang="en-US" sz="2000" b="1" dirty="0"/>
          </a:p>
          <a:p>
            <a:pPr>
              <a:lnSpc>
                <a:spcPct val="100000"/>
              </a:lnSpc>
            </a:pPr>
            <a:endParaRPr lang="en-US" sz="2000" b="1" dirty="0"/>
          </a:p>
          <a:p>
            <a:pPr>
              <a:lnSpc>
                <a:spcPct val="100000"/>
              </a:lnSpc>
            </a:pPr>
            <a:r>
              <a:rPr lang="en-US" sz="2000" b="1" dirty="0">
                <a:ea typeface="+mn-lt"/>
                <a:cs typeface="+mn-lt"/>
              </a:rPr>
              <a:t>Start: choosing any available location at an advantageous price</a:t>
            </a:r>
            <a:endParaRPr lang="en-US" sz="2000" b="1" dirty="0"/>
          </a:p>
          <a:p>
            <a:pPr>
              <a:lnSpc>
                <a:spcPct val="100000"/>
              </a:lnSpc>
            </a:pPr>
            <a:r>
              <a:rPr lang="en-US" sz="2000" b="1" dirty="0">
                <a:ea typeface="+mn-lt"/>
                <a:cs typeface="+mn-lt"/>
              </a:rPr>
              <a:t>Development: finding locations that provide a minimum of 100 customers per day for each device (vending machines)</a:t>
            </a:r>
            <a:endParaRPr lang="en-US" sz="2000" dirty="0"/>
          </a:p>
        </p:txBody>
      </p:sp>
      <p:pic>
        <p:nvPicPr>
          <p:cNvPr id="7" name="Picture 7" descr="Graphical user interface&#10;&#10;Description automatically generated">
            <a:extLst>
              <a:ext uri="{FF2B5EF4-FFF2-40B4-BE49-F238E27FC236}">
                <a16:creationId xmlns:a16="http://schemas.microsoft.com/office/drawing/2014/main" id="{C210F379-9DCA-E45F-A64A-390CEDBB3587}"/>
              </a:ext>
            </a:extLst>
          </p:cNvPr>
          <p:cNvPicPr>
            <a:picLocks noChangeAspect="1"/>
          </p:cNvPicPr>
          <p:nvPr/>
        </p:nvPicPr>
        <p:blipFill rotWithShape="1">
          <a:blip r:embed="rId2"/>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35351102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DCB408EB-4ED6-1A12-E2F9-F8E7BEDF0C67}"/>
              </a:ext>
            </a:extLst>
          </p:cNvPr>
          <p:cNvPicPr>
            <a:picLocks noChangeAspect="1"/>
          </p:cNvPicPr>
          <p:nvPr/>
        </p:nvPicPr>
        <p:blipFill rotWithShape="1">
          <a:blip r:embed="rId3">
            <a:alphaModFix amt="40000"/>
          </a:blip>
          <a:srcRect t="8411" b="15832"/>
          <a:stretch/>
        </p:blipFill>
        <p:spPr>
          <a:xfrm>
            <a:off x="20" y="10"/>
            <a:ext cx="12191979" cy="6857990"/>
          </a:xfrm>
          <a:prstGeom prst="rect">
            <a:avLst/>
          </a:prstGeom>
        </p:spPr>
      </p:pic>
      <p:sp>
        <p:nvSpPr>
          <p:cNvPr id="2" name="Title 1">
            <a:extLst>
              <a:ext uri="{FF2B5EF4-FFF2-40B4-BE49-F238E27FC236}">
                <a16:creationId xmlns:a16="http://schemas.microsoft.com/office/drawing/2014/main" id="{90E75071-D154-8E49-D48B-AD03D6B045E6}"/>
              </a:ext>
            </a:extLst>
          </p:cNvPr>
          <p:cNvSpPr>
            <a:spLocks noGrp="1"/>
          </p:cNvSpPr>
          <p:nvPr>
            <p:ph type="title"/>
          </p:nvPr>
        </p:nvSpPr>
        <p:spPr>
          <a:xfrm>
            <a:off x="838200" y="365125"/>
            <a:ext cx="10515600" cy="1325563"/>
          </a:xfrm>
        </p:spPr>
        <p:txBody>
          <a:bodyPr>
            <a:normAutofit/>
          </a:bodyPr>
          <a:lstStyle/>
          <a:p>
            <a:r>
              <a:rPr lang="en-US" dirty="0"/>
              <a:t>Ownership, legal format and management</a:t>
            </a:r>
          </a:p>
        </p:txBody>
      </p:sp>
      <p:sp>
        <p:nvSpPr>
          <p:cNvPr id="13"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6399D3F-A0D8-07D7-A5EA-91F705051970}"/>
              </a:ext>
            </a:extLst>
          </p:cNvPr>
          <p:cNvSpPr>
            <a:spLocks noGrp="1"/>
          </p:cNvSpPr>
          <p:nvPr>
            <p:ph idx="1"/>
          </p:nvPr>
        </p:nvSpPr>
        <p:spPr>
          <a:xfrm>
            <a:off x="838200" y="2004446"/>
            <a:ext cx="10515600" cy="4176897"/>
          </a:xfrm>
        </p:spPr>
        <p:txBody>
          <a:bodyPr vert="horz" lIns="91440" tIns="45720" rIns="91440" bIns="45720" rtlCol="0" anchor="t">
            <a:normAutofit fontScale="92500" lnSpcReduction="20000"/>
          </a:bodyPr>
          <a:lstStyle/>
          <a:p>
            <a:r>
              <a:rPr lang="en-US" sz="3200" b="1" dirty="0">
                <a:ea typeface="+mn-lt"/>
                <a:cs typeface="+mn-lt"/>
              </a:rPr>
              <a:t>"Larisa LTD" (a limited liability company) is a type of corporation that benefits from personal liability protection. </a:t>
            </a:r>
            <a:r>
              <a:rPr lang="en-US" sz="2200" b="1" dirty="0">
                <a:ea typeface="+mn-lt"/>
                <a:cs typeface="+mn-lt"/>
              </a:rPr>
              <a:t>(Kotler &amp; Gary, 2013).</a:t>
            </a:r>
          </a:p>
          <a:p>
            <a:endParaRPr lang="en-US" sz="3200" b="1" dirty="0"/>
          </a:p>
          <a:p>
            <a:r>
              <a:rPr lang="en-US" sz="3200" b="1" dirty="0">
                <a:ea typeface="+mn-lt"/>
                <a:cs typeface="+mn-lt"/>
              </a:rPr>
              <a:t>TO DO: I purchase vending machines and place them in different places, then supply them and most importantly maintain them.</a:t>
            </a:r>
          </a:p>
          <a:p>
            <a:endParaRPr lang="en-US" b="1" dirty="0">
              <a:ea typeface="+mn-lt"/>
              <a:cs typeface="+mn-lt"/>
            </a:endParaRPr>
          </a:p>
          <a:p>
            <a:pPr marL="0" indent="0" algn="ctr">
              <a:buNone/>
            </a:pPr>
            <a:r>
              <a:rPr lang="en-US" sz="3600" b="1" dirty="0">
                <a:solidFill>
                  <a:srgbClr val="FF0000"/>
                </a:solidFill>
                <a:ea typeface="+mn-lt"/>
                <a:cs typeface="+mn-lt"/>
              </a:rPr>
              <a:t>!!! </a:t>
            </a:r>
            <a:r>
              <a:rPr lang="en-US" sz="3200" b="1" dirty="0">
                <a:ea typeface="+mn-lt"/>
                <a:cs typeface="+mn-lt"/>
              </a:rPr>
              <a:t>These vending machines for drinks and snacks will </a:t>
            </a:r>
            <a:endParaRPr lang="en-US" sz="3600" dirty="0">
              <a:solidFill>
                <a:srgbClr val="FF0000"/>
              </a:solidFill>
              <a:ea typeface="+mn-lt"/>
              <a:cs typeface="+mn-lt"/>
            </a:endParaRPr>
          </a:p>
          <a:p>
            <a:pPr marL="0" indent="0" algn="ctr">
              <a:buNone/>
            </a:pPr>
            <a:r>
              <a:rPr lang="en-US" sz="3200" b="1" dirty="0">
                <a:ea typeface="+mn-lt"/>
                <a:cs typeface="+mn-lt"/>
              </a:rPr>
              <a:t>be located in busy places to ensure sufficient number of customers and generate profit </a:t>
            </a:r>
            <a:r>
              <a:rPr lang="en-US" b="1" dirty="0">
                <a:ea typeface="+mn-lt"/>
                <a:cs typeface="+mn-lt"/>
              </a:rPr>
              <a:t> </a:t>
            </a:r>
            <a:r>
              <a:rPr lang="en-US" sz="3600" b="1" dirty="0">
                <a:solidFill>
                  <a:srgbClr val="FF0000"/>
                </a:solidFill>
                <a:ea typeface="+mn-lt"/>
                <a:cs typeface="+mn-lt"/>
              </a:rPr>
              <a:t>!!!!</a:t>
            </a:r>
            <a:endParaRPr lang="en-US" sz="3600" dirty="0">
              <a:solidFill>
                <a:srgbClr val="FF0000"/>
              </a:solidFill>
            </a:endParaRPr>
          </a:p>
        </p:txBody>
      </p:sp>
    </p:spTree>
    <p:extLst>
      <p:ext uri="{BB962C8B-B14F-4D97-AF65-F5344CB8AC3E}">
        <p14:creationId xmlns:p14="http://schemas.microsoft.com/office/powerpoint/2010/main" val="6099926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3984C-39BC-06A8-F636-A7CCDD6B0FEC}"/>
              </a:ext>
            </a:extLst>
          </p:cNvPr>
          <p:cNvSpPr>
            <a:spLocks noGrp="1"/>
          </p:cNvSpPr>
          <p:nvPr>
            <p:ph type="title"/>
          </p:nvPr>
        </p:nvSpPr>
        <p:spPr>
          <a:xfrm>
            <a:off x="5753542" y="703293"/>
            <a:ext cx="6064746" cy="1403476"/>
          </a:xfrm>
        </p:spPr>
        <p:txBody>
          <a:bodyPr anchor="b">
            <a:normAutofit/>
          </a:bodyPr>
          <a:lstStyle/>
          <a:p>
            <a:pPr algn="ctr"/>
            <a:r>
              <a:rPr lang="en-US" sz="6000" dirty="0"/>
              <a:t>Swot analysis</a:t>
            </a:r>
            <a:endParaRPr lang="en-US" dirty="0"/>
          </a:p>
        </p:txBody>
      </p:sp>
      <p:pic>
        <p:nvPicPr>
          <p:cNvPr id="4" name="Picture 4" descr="A picture containing chart&#10;&#10;Description automatically generated">
            <a:extLst>
              <a:ext uri="{FF2B5EF4-FFF2-40B4-BE49-F238E27FC236}">
                <a16:creationId xmlns:a16="http://schemas.microsoft.com/office/drawing/2014/main" id="{97D029BD-85E1-12F8-A5D5-878E575851E1}"/>
              </a:ext>
            </a:extLst>
          </p:cNvPr>
          <p:cNvPicPr>
            <a:picLocks noChangeAspect="1"/>
          </p:cNvPicPr>
          <p:nvPr/>
        </p:nvPicPr>
        <p:blipFill rotWithShape="1">
          <a:blip r:embed="rId3"/>
          <a:srcRect t="8509" r="3" b="9812"/>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3"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747BFE"/>
          </a:solidFill>
          <a:ln w="38100" cap="rnd">
            <a:solidFill>
              <a:srgbClr val="747BF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E3D70C8-5B32-824A-7F69-FF2C48719FB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2" name="TextBox 11">
            <a:extLst>
              <a:ext uri="{FF2B5EF4-FFF2-40B4-BE49-F238E27FC236}">
                <a16:creationId xmlns:a16="http://schemas.microsoft.com/office/drawing/2014/main" id="{989C60E2-2C25-7FFA-F46F-29AFD01D6902}"/>
              </a:ext>
            </a:extLst>
          </p:cNvPr>
          <p:cNvSpPr txBox="1"/>
          <p:nvPr/>
        </p:nvSpPr>
        <p:spPr>
          <a:xfrm>
            <a:off x="6819899" y="2997679"/>
            <a:ext cx="466437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ea typeface="+mn-lt"/>
                <a:cs typeface="+mn-lt"/>
              </a:rPr>
              <a:t>This "SWOT" analysis assumes an acronym for 4 parameters to be examined. It analyzes the strengths and weaknesses that are often internal, then analyzes the opportunities and threats that are often external. This analysis is meant to bring business benefits (over others). A proper analysis can provide information to help me make important business decisions . </a:t>
            </a:r>
            <a:r>
              <a:rPr lang="en-US" b="1" dirty="0">
                <a:ea typeface="+mn-lt"/>
                <a:cs typeface="+mn-lt"/>
              </a:rPr>
              <a:t>(Alan, 2016)</a:t>
            </a:r>
            <a:endParaRPr lang="en-US" sz="2800" b="1" dirty="0">
              <a:ea typeface="+mn-lt"/>
              <a:cs typeface="+mn-lt"/>
            </a:endParaRPr>
          </a:p>
        </p:txBody>
      </p:sp>
    </p:spTree>
    <p:extLst>
      <p:ext uri="{BB962C8B-B14F-4D97-AF65-F5344CB8AC3E}">
        <p14:creationId xmlns:p14="http://schemas.microsoft.com/office/powerpoint/2010/main" val="9110455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0">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9324305-7760-C76F-1066-59FFED5A1120}"/>
              </a:ext>
            </a:extLst>
          </p:cNvPr>
          <p:cNvPicPr>
            <a:picLocks noChangeAspect="1"/>
          </p:cNvPicPr>
          <p:nvPr/>
        </p:nvPicPr>
        <p:blipFill rotWithShape="1">
          <a:blip r:embed="rId2">
            <a:alphaModFix amt="40000"/>
          </a:blip>
          <a:srcRect t="21224" b="22526"/>
          <a:stretch/>
        </p:blipFill>
        <p:spPr>
          <a:xfrm>
            <a:off x="20" y="10"/>
            <a:ext cx="12191979" cy="6857990"/>
          </a:xfrm>
          <a:prstGeom prst="rect">
            <a:avLst/>
          </a:prstGeom>
        </p:spPr>
      </p:pic>
      <p:sp>
        <p:nvSpPr>
          <p:cNvPr id="14" name="Title 1">
            <a:extLst>
              <a:ext uri="{FF2B5EF4-FFF2-40B4-BE49-F238E27FC236}">
                <a16:creationId xmlns:a16="http://schemas.microsoft.com/office/drawing/2014/main" id="{15C0DE5C-8124-65E8-9224-EAFD3D013A38}"/>
              </a:ext>
            </a:extLst>
          </p:cNvPr>
          <p:cNvSpPr>
            <a:spLocks noGrp="1"/>
          </p:cNvSpPr>
          <p:nvPr>
            <p:ph type="title"/>
          </p:nvPr>
        </p:nvSpPr>
        <p:spPr>
          <a:xfrm>
            <a:off x="640080" y="853673"/>
            <a:ext cx="4023360" cy="5004794"/>
          </a:xfrm>
        </p:spPr>
        <p:txBody>
          <a:bodyPr>
            <a:normAutofit/>
          </a:bodyPr>
          <a:lstStyle/>
          <a:p>
            <a:endParaRPr lang="en-US" sz="7200"/>
          </a:p>
        </p:txBody>
      </p:sp>
      <p:sp>
        <p:nvSpPr>
          <p:cNvPr id="20"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0">
            <a:extLst>
              <a:ext uri="{FF2B5EF4-FFF2-40B4-BE49-F238E27FC236}">
                <a16:creationId xmlns:a16="http://schemas.microsoft.com/office/drawing/2014/main" id="{56EBCB25-2483-A242-E198-BC4F1AE2B648}"/>
              </a:ext>
            </a:extLst>
          </p:cNvPr>
          <p:cNvGraphicFramePr>
            <a:graphicFrameLocks noGrp="1"/>
          </p:cNvGraphicFramePr>
          <p:nvPr>
            <p:ph idx="1"/>
            <p:extLst>
              <p:ext uri="{D42A27DB-BD31-4B8C-83A1-F6EECF244321}">
                <p14:modId xmlns:p14="http://schemas.microsoft.com/office/powerpoint/2010/main" val="3032420284"/>
              </p:ext>
            </p:extLst>
          </p:nvPr>
        </p:nvGraphicFramePr>
        <p:xfrm>
          <a:off x="242956" y="375478"/>
          <a:ext cx="11666984" cy="5796531"/>
        </p:xfrm>
        <a:graphic>
          <a:graphicData uri="http://schemas.openxmlformats.org/drawingml/2006/table">
            <a:tbl>
              <a:tblPr firstRow="1" firstCol="1" bandRow="1">
                <a:tableStyleId>{5C22544A-7EE6-4342-B048-85BDC9FD1C3A}</a:tableStyleId>
              </a:tblPr>
              <a:tblGrid>
                <a:gridCol w="5947252">
                  <a:extLst>
                    <a:ext uri="{9D8B030D-6E8A-4147-A177-3AD203B41FA5}">
                      <a16:colId xmlns:a16="http://schemas.microsoft.com/office/drawing/2014/main" val="714999082"/>
                    </a:ext>
                  </a:extLst>
                </a:gridCol>
                <a:gridCol w="5719732">
                  <a:extLst>
                    <a:ext uri="{9D8B030D-6E8A-4147-A177-3AD203B41FA5}">
                      <a16:colId xmlns:a16="http://schemas.microsoft.com/office/drawing/2014/main" val="3944918586"/>
                    </a:ext>
                  </a:extLst>
                </a:gridCol>
              </a:tblGrid>
              <a:tr h="293242">
                <a:tc>
                  <a:txBody>
                    <a:bodyPr/>
                    <a:lstStyle/>
                    <a:p>
                      <a:pPr algn="ctr">
                        <a:lnSpc>
                          <a:spcPct val="150000"/>
                        </a:lnSpc>
                        <a:spcAft>
                          <a:spcPts val="0"/>
                        </a:spcAft>
                      </a:pPr>
                      <a:r>
                        <a:rPr lang="en-US" sz="1600" b="1" dirty="0">
                          <a:solidFill>
                            <a:schemeClr val="bg1"/>
                          </a:solidFill>
                          <a:effectLst/>
                        </a:rPr>
                        <a:t>STRENGTH</a:t>
                      </a:r>
                    </a:p>
                  </a:txBody>
                  <a:tcPr marL="68580" marR="68580" marT="0" marB="0">
                    <a:solidFill>
                      <a:schemeClr val="accent6"/>
                    </a:solidFill>
                  </a:tcPr>
                </a:tc>
                <a:tc>
                  <a:txBody>
                    <a:bodyPr/>
                    <a:lstStyle/>
                    <a:p>
                      <a:pPr algn="ctr">
                        <a:lnSpc>
                          <a:spcPct val="150000"/>
                        </a:lnSpc>
                        <a:spcAft>
                          <a:spcPts val="0"/>
                        </a:spcAft>
                      </a:pPr>
                      <a:r>
                        <a:rPr lang="en-US" sz="1600" b="1" dirty="0">
                          <a:solidFill>
                            <a:schemeClr val="bg1"/>
                          </a:solidFill>
                          <a:effectLst/>
                        </a:rPr>
                        <a:t>OPPORTUNITIES</a:t>
                      </a:r>
                    </a:p>
                  </a:txBody>
                  <a:tcPr marL="68580" marR="68580" marT="0" marB="0">
                    <a:solidFill>
                      <a:schemeClr val="accent6"/>
                    </a:solidFill>
                  </a:tcPr>
                </a:tc>
                <a:extLst>
                  <a:ext uri="{0D108BD9-81ED-4DB2-BD59-A6C34878D82A}">
                    <a16:rowId xmlns:a16="http://schemas.microsoft.com/office/drawing/2014/main" val="2878280805"/>
                  </a:ext>
                </a:extLst>
              </a:tr>
              <a:tr h="3047999">
                <a:tc>
                  <a:txBody>
                    <a:bodyPr/>
                    <a:lstStyle/>
                    <a:p>
                      <a:pPr marL="342900" marR="0" lvl="0" indent="-342900" algn="just">
                        <a:lnSpc>
                          <a:spcPct val="150000"/>
                        </a:lnSpc>
                        <a:spcBef>
                          <a:spcPts val="0"/>
                        </a:spcBef>
                        <a:spcAft>
                          <a:spcPts val="0"/>
                        </a:spcAft>
                        <a:buFont typeface="Arial"/>
                        <a:buChar char="•"/>
                      </a:pPr>
                      <a:r>
                        <a:rPr lang="en-US" sz="1800" b="1" dirty="0">
                          <a:solidFill>
                            <a:schemeClr val="bg1"/>
                          </a:solidFill>
                          <a:effectLst/>
                        </a:rPr>
                        <a:t>a small space is required for a fast service, which automatically has low costs and easy distribution</a:t>
                      </a:r>
                    </a:p>
                    <a:p>
                      <a:pPr marL="342900" marR="0" lvl="0" indent="-342900" algn="just">
                        <a:lnSpc>
                          <a:spcPct val="150000"/>
                        </a:lnSpc>
                        <a:spcBef>
                          <a:spcPts val="0"/>
                        </a:spcBef>
                        <a:spcAft>
                          <a:spcPts val="0"/>
                        </a:spcAft>
                        <a:buFont typeface="Arial"/>
                        <a:buChar char="•"/>
                      </a:pPr>
                      <a:r>
                        <a:rPr lang="en-US" sz="1800" b="1" dirty="0">
                          <a:solidFill>
                            <a:schemeClr val="bg1"/>
                          </a:solidFill>
                          <a:effectLst/>
                        </a:rPr>
                        <a:t>the development of the business up to a network with 50 vending machines will create the premises of a high profitability</a:t>
                      </a:r>
                    </a:p>
                    <a:p>
                      <a:pPr marL="342900" marR="0" lvl="0" indent="-342900" algn="just">
                        <a:lnSpc>
                          <a:spcPct val="150000"/>
                        </a:lnSpc>
                        <a:spcBef>
                          <a:spcPts val="0"/>
                        </a:spcBef>
                        <a:spcAft>
                          <a:spcPts val="0"/>
                        </a:spcAft>
                        <a:buFont typeface="Arial"/>
                        <a:buChar char="•"/>
                      </a:pPr>
                      <a:r>
                        <a:rPr lang="en-US" sz="1800" b="1" dirty="0">
                          <a:solidFill>
                            <a:schemeClr val="bg1"/>
                          </a:solidFill>
                          <a:effectLst/>
                        </a:rPr>
                        <a:t>the initial financing from the majority own funds will allow the preservation of the incomes within the business and the acceleration of its development</a:t>
                      </a:r>
                    </a:p>
                    <a:p>
                      <a:pPr marL="342900" marR="0" lvl="0" indent="-342900" algn="just">
                        <a:lnSpc>
                          <a:spcPct val="150000"/>
                        </a:lnSpc>
                        <a:spcBef>
                          <a:spcPts val="0"/>
                        </a:spcBef>
                        <a:spcAft>
                          <a:spcPts val="0"/>
                        </a:spcAft>
                        <a:buFont typeface="Arial"/>
                        <a:buChar char="•"/>
                      </a:pPr>
                      <a:r>
                        <a:rPr lang="en-US" sz="1800" b="1" dirty="0">
                          <a:solidFill>
                            <a:schemeClr val="bg1"/>
                          </a:solidFill>
                          <a:effectLst/>
                        </a:rPr>
                        <a:t> good knowledge of the area will facilitate the correct location of the vending machine</a:t>
                      </a:r>
                    </a:p>
                  </a:txBody>
                  <a:tcPr marL="68580" marR="68580" marT="0" marB="0">
                    <a:solidFill>
                      <a:schemeClr val="accent6">
                        <a:lumMod val="40000"/>
                        <a:lumOff val="60000"/>
                      </a:schemeClr>
                    </a:solidFill>
                  </a:tcPr>
                </a:tc>
                <a:tc>
                  <a:txBody>
                    <a:bodyPr/>
                    <a:lstStyle/>
                    <a:p>
                      <a:pPr marL="742950" marR="0" lvl="1" indent="-285750" algn="just">
                        <a:lnSpc>
                          <a:spcPct val="150000"/>
                        </a:lnSpc>
                        <a:spcBef>
                          <a:spcPts val="0"/>
                        </a:spcBef>
                        <a:spcAft>
                          <a:spcPts val="0"/>
                        </a:spcAft>
                        <a:buFont typeface="Arial"/>
                        <a:buChar char="•"/>
                      </a:pPr>
                      <a:r>
                        <a:rPr lang="en-US" sz="1800" b="1" dirty="0">
                          <a:solidFill>
                            <a:schemeClr val="bg1"/>
                          </a:solidFill>
                          <a:effectLst/>
                        </a:rPr>
                        <a:t>new distribution channel &amp; lower personal taxes</a:t>
                      </a:r>
                    </a:p>
                    <a:p>
                      <a:pPr marL="742950" marR="0" lvl="1" indent="-285750" algn="just">
                        <a:lnSpc>
                          <a:spcPct val="150000"/>
                        </a:lnSpc>
                        <a:spcBef>
                          <a:spcPts val="0"/>
                        </a:spcBef>
                        <a:spcAft>
                          <a:spcPts val="0"/>
                        </a:spcAft>
                        <a:buFont typeface="Arial"/>
                        <a:buChar char="•"/>
                      </a:pPr>
                      <a:r>
                        <a:rPr lang="en-US" sz="1800" b="1" dirty="0">
                          <a:solidFill>
                            <a:schemeClr val="bg1"/>
                          </a:solidFill>
                          <a:effectLst/>
                        </a:rPr>
                        <a:t>the introduction of payment with banknotes and not only card will lead to the development of trade</a:t>
                      </a:r>
                    </a:p>
                    <a:p>
                      <a:pPr algn="just">
                        <a:lnSpc>
                          <a:spcPct val="150000"/>
                        </a:lnSpc>
                        <a:spcAft>
                          <a:spcPts val="0"/>
                        </a:spcAft>
                      </a:pPr>
                      <a:endParaRPr lang="en-US" sz="1050" b="1" dirty="0">
                        <a:solidFill>
                          <a:schemeClr val="bg1"/>
                        </a:solidFill>
                        <a:effectLst/>
                      </a:endParaRPr>
                    </a:p>
                  </a:txBody>
                  <a:tcPr marL="68580" marR="68580" marT="0" marB="0">
                    <a:solidFill>
                      <a:schemeClr val="accent6">
                        <a:lumMod val="40000"/>
                        <a:lumOff val="60000"/>
                      </a:schemeClr>
                    </a:solidFill>
                  </a:tcPr>
                </a:tc>
                <a:extLst>
                  <a:ext uri="{0D108BD9-81ED-4DB2-BD59-A6C34878D82A}">
                    <a16:rowId xmlns:a16="http://schemas.microsoft.com/office/drawing/2014/main" val="4067225837"/>
                  </a:ext>
                </a:extLst>
              </a:tr>
              <a:tr h="356996">
                <a:tc>
                  <a:txBody>
                    <a:bodyPr/>
                    <a:lstStyle/>
                    <a:p>
                      <a:pPr algn="ctr">
                        <a:lnSpc>
                          <a:spcPct val="150000"/>
                        </a:lnSpc>
                        <a:spcAft>
                          <a:spcPts val="0"/>
                        </a:spcAft>
                      </a:pPr>
                      <a:r>
                        <a:rPr lang="en-US" sz="1600" b="1" dirty="0">
                          <a:solidFill>
                            <a:schemeClr val="bg1"/>
                          </a:solidFill>
                          <a:effectLst/>
                        </a:rPr>
                        <a:t>WEAKNESS</a:t>
                      </a:r>
                    </a:p>
                  </a:txBody>
                  <a:tcPr marL="68580" marR="68580" marT="0" marB="0">
                    <a:solidFill>
                      <a:schemeClr val="accent6"/>
                    </a:solidFill>
                  </a:tcPr>
                </a:tc>
                <a:tc>
                  <a:txBody>
                    <a:bodyPr/>
                    <a:lstStyle/>
                    <a:p>
                      <a:pPr algn="ctr">
                        <a:lnSpc>
                          <a:spcPct val="150000"/>
                        </a:lnSpc>
                        <a:spcAft>
                          <a:spcPts val="0"/>
                        </a:spcAft>
                      </a:pPr>
                      <a:r>
                        <a:rPr lang="en-US" sz="1600" b="1" dirty="0">
                          <a:solidFill>
                            <a:schemeClr val="bg1"/>
                          </a:solidFill>
                          <a:effectLst/>
                        </a:rPr>
                        <a:t>THREAT</a:t>
                      </a:r>
                    </a:p>
                  </a:txBody>
                  <a:tcPr marL="68580" marR="68580" marT="0" marB="0">
                    <a:solidFill>
                      <a:schemeClr val="accent6"/>
                    </a:solidFill>
                  </a:tcPr>
                </a:tc>
                <a:extLst>
                  <a:ext uri="{0D108BD9-81ED-4DB2-BD59-A6C34878D82A}">
                    <a16:rowId xmlns:a16="http://schemas.microsoft.com/office/drawing/2014/main" val="2838677016"/>
                  </a:ext>
                </a:extLst>
              </a:tr>
              <a:tr h="2065781">
                <a:tc>
                  <a:txBody>
                    <a:bodyPr/>
                    <a:lstStyle/>
                    <a:p>
                      <a:pPr marL="342900" marR="0" lvl="0" indent="-342900" algn="just">
                        <a:lnSpc>
                          <a:spcPct val="150000"/>
                        </a:lnSpc>
                        <a:spcBef>
                          <a:spcPts val="0"/>
                        </a:spcBef>
                        <a:spcAft>
                          <a:spcPts val="0"/>
                        </a:spcAft>
                        <a:buFont typeface="Arial"/>
                        <a:buChar char="•"/>
                      </a:pPr>
                      <a:r>
                        <a:rPr lang="en-US" sz="1800" b="1" dirty="0">
                          <a:solidFill>
                            <a:schemeClr val="bg1"/>
                          </a:solidFill>
                          <a:effectLst/>
                        </a:rPr>
                        <a:t>lack of experience in the field of activity, which can lead to mistakes in business administration</a:t>
                      </a:r>
                    </a:p>
                    <a:p>
                      <a:pPr marL="342900" marR="0" lvl="0" indent="-342900" algn="just">
                        <a:lnSpc>
                          <a:spcPct val="150000"/>
                        </a:lnSpc>
                        <a:spcBef>
                          <a:spcPts val="0"/>
                        </a:spcBef>
                        <a:spcAft>
                          <a:spcPts val="0"/>
                        </a:spcAft>
                        <a:buFont typeface="Arial"/>
                        <a:buChar char="•"/>
                      </a:pPr>
                      <a:r>
                        <a:rPr lang="en-US" sz="1800" b="1" dirty="0">
                          <a:solidFill>
                            <a:schemeClr val="bg1"/>
                          </a:solidFill>
                          <a:effectLst/>
                        </a:rPr>
                        <a:t>the small number of vending machines in the first years which will lead to a reduced profitability</a:t>
                      </a:r>
                    </a:p>
                    <a:p>
                      <a:pPr marL="342900" marR="0" lvl="0" indent="-342900" algn="just">
                        <a:lnSpc>
                          <a:spcPct val="150000"/>
                        </a:lnSpc>
                        <a:spcBef>
                          <a:spcPts val="0"/>
                        </a:spcBef>
                        <a:spcAft>
                          <a:spcPts val="0"/>
                        </a:spcAft>
                        <a:buFont typeface="Arial"/>
                        <a:buChar char="•"/>
                      </a:pPr>
                      <a:r>
                        <a:rPr lang="en-US" sz="1800" b="1" dirty="0">
                          <a:solidFill>
                            <a:schemeClr val="bg1"/>
                          </a:solidFill>
                          <a:effectLst/>
                        </a:rPr>
                        <a:t>the use of used devices can lead to product quality problems and high service costs</a:t>
                      </a:r>
                    </a:p>
                  </a:txBody>
                  <a:tcPr marL="68580" marR="68580" marT="0" marB="0">
                    <a:solidFill>
                      <a:schemeClr val="accent6">
                        <a:lumMod val="40000"/>
                        <a:lumOff val="60000"/>
                      </a:schemeClr>
                    </a:solidFill>
                  </a:tcPr>
                </a:tc>
                <a:tc>
                  <a:txBody>
                    <a:bodyPr/>
                    <a:lstStyle/>
                    <a:p>
                      <a:pPr marL="342900" marR="0" lvl="0" indent="-342900" algn="just">
                        <a:lnSpc>
                          <a:spcPct val="150000"/>
                        </a:lnSpc>
                        <a:spcBef>
                          <a:spcPts val="0"/>
                        </a:spcBef>
                        <a:spcAft>
                          <a:spcPts val="0"/>
                        </a:spcAft>
                        <a:buFont typeface="Arial"/>
                        <a:buChar char="•"/>
                      </a:pPr>
                      <a:r>
                        <a:rPr lang="en-US" sz="1800" b="1" dirty="0">
                          <a:solidFill>
                            <a:schemeClr val="bg1"/>
                          </a:solidFill>
                          <a:effectLst/>
                        </a:rPr>
                        <a:t>strong competitors, who get better locations and bring better devices</a:t>
                      </a:r>
                    </a:p>
                    <a:p>
                      <a:pPr marL="342900" marR="0" lvl="0" indent="-342900" algn="just">
                        <a:lnSpc>
                          <a:spcPct val="150000"/>
                        </a:lnSpc>
                        <a:spcBef>
                          <a:spcPts val="0"/>
                        </a:spcBef>
                        <a:spcAft>
                          <a:spcPts val="0"/>
                        </a:spcAft>
                        <a:buFont typeface="Arial"/>
                        <a:buChar char="•"/>
                      </a:pPr>
                      <a:r>
                        <a:rPr lang="en-US" sz="1800" b="1" dirty="0">
                          <a:solidFill>
                            <a:schemeClr val="bg1"/>
                          </a:solidFill>
                          <a:effectLst/>
                        </a:rPr>
                        <a:t>legislative changes leading to the limitation of sales of this type</a:t>
                      </a:r>
                    </a:p>
                    <a:p>
                      <a:pPr marL="285750" indent="-285750" algn="just">
                        <a:lnSpc>
                          <a:spcPct val="150000"/>
                        </a:lnSpc>
                        <a:spcAft>
                          <a:spcPts val="0"/>
                        </a:spcAft>
                        <a:buFont typeface="Arial"/>
                        <a:buChar char="•"/>
                      </a:pPr>
                      <a:endParaRPr lang="en-US" sz="1800" b="1" dirty="0">
                        <a:solidFill>
                          <a:schemeClr val="bg1"/>
                        </a:solidFill>
                        <a:effectLst/>
                      </a:endParaRPr>
                    </a:p>
                  </a:txBody>
                  <a:tcPr marL="68580" marR="68580" marT="0" marB="0">
                    <a:solidFill>
                      <a:schemeClr val="accent6">
                        <a:lumMod val="40000"/>
                        <a:lumOff val="60000"/>
                      </a:schemeClr>
                    </a:solidFill>
                  </a:tcPr>
                </a:tc>
                <a:extLst>
                  <a:ext uri="{0D108BD9-81ED-4DB2-BD59-A6C34878D82A}">
                    <a16:rowId xmlns:a16="http://schemas.microsoft.com/office/drawing/2014/main" val="3641004954"/>
                  </a:ext>
                </a:extLst>
              </a:tr>
            </a:tbl>
          </a:graphicData>
        </a:graphic>
      </p:graphicFrame>
      <p:sp>
        <p:nvSpPr>
          <p:cNvPr id="22" name="TextBox 21">
            <a:extLst>
              <a:ext uri="{FF2B5EF4-FFF2-40B4-BE49-F238E27FC236}">
                <a16:creationId xmlns:a16="http://schemas.microsoft.com/office/drawing/2014/main" id="{093F97E7-7AD8-3B43-A354-69CF62DE0F7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27073937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406EA-922B-5D64-1353-C0EA266E048C}"/>
              </a:ext>
            </a:extLst>
          </p:cNvPr>
          <p:cNvSpPr>
            <a:spLocks noGrp="1"/>
          </p:cNvSpPr>
          <p:nvPr>
            <p:ph type="title"/>
          </p:nvPr>
        </p:nvSpPr>
        <p:spPr>
          <a:xfrm>
            <a:off x="5297762" y="329184"/>
            <a:ext cx="6251110" cy="1783080"/>
          </a:xfrm>
        </p:spPr>
        <p:txBody>
          <a:bodyPr anchor="b">
            <a:normAutofit/>
          </a:bodyPr>
          <a:lstStyle/>
          <a:p>
            <a:r>
              <a:rPr lang="en-US" sz="7200" dirty="0"/>
              <a:t>4ps of marketing mix</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8F17D"/>
          </a:solidFill>
          <a:ln w="38100" cap="rnd">
            <a:solidFill>
              <a:srgbClr val="E8F17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E32FF66-48DA-C9A1-E408-8199250EFFE6}"/>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lgn="ctr">
              <a:buNone/>
            </a:pPr>
            <a:r>
              <a:rPr lang="en-US" sz="3600" b="1" dirty="0">
                <a:ea typeface="+mn-lt"/>
                <a:cs typeface="+mn-lt"/>
              </a:rPr>
              <a:t>This model helps to evaluate and optimize my business plan. An analysis of these 4 factors (product, price, place and promotion) helped me to develop a marketing strategy .</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2000" b="1" dirty="0">
                <a:ea typeface="+mn-lt"/>
                <a:cs typeface="+mn-lt"/>
              </a:rPr>
              <a:t>(Kotler &amp; Gary, 2013)</a:t>
            </a:r>
          </a:p>
          <a:p>
            <a:pPr marL="0" indent="0" algn="ctr">
              <a:buNone/>
            </a:pPr>
            <a:endParaRPr lang="en-US" sz="3600" dirty="0"/>
          </a:p>
        </p:txBody>
      </p:sp>
      <p:pic>
        <p:nvPicPr>
          <p:cNvPr id="4" name="Picture 4" descr="Diagram&#10;&#10;Description automatically generated">
            <a:extLst>
              <a:ext uri="{FF2B5EF4-FFF2-40B4-BE49-F238E27FC236}">
                <a16:creationId xmlns:a16="http://schemas.microsoft.com/office/drawing/2014/main" id="{7EC51428-B5FC-17A9-9F59-887EDF7ECE62}"/>
              </a:ext>
            </a:extLst>
          </p:cNvPr>
          <p:cNvPicPr>
            <a:picLocks noChangeAspect="1"/>
          </p:cNvPicPr>
          <p:nvPr/>
        </p:nvPicPr>
        <p:blipFill rotWithShape="1">
          <a:blip r:embed="rId3"/>
          <a:srcRect r="1208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4458337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BC5C4-115F-95A3-A843-75AF55F29C77}"/>
              </a:ext>
            </a:extLst>
          </p:cNvPr>
          <p:cNvSpPr>
            <a:spLocks noGrp="1"/>
          </p:cNvSpPr>
          <p:nvPr>
            <p:ph type="title"/>
          </p:nvPr>
        </p:nvSpPr>
        <p:spPr/>
        <p:txBody>
          <a:bodyPr>
            <a:normAutofit fontScale="90000"/>
          </a:bodyPr>
          <a:lstStyle/>
          <a:p>
            <a:r>
              <a:rPr lang="en-US" b="1" dirty="0">
                <a:ea typeface="+mj-lt"/>
                <a:cs typeface="+mj-lt"/>
              </a:rPr>
              <a:t>Product : </a:t>
            </a:r>
            <a:r>
              <a:rPr lang="en-US" dirty="0">
                <a:ea typeface="+mj-lt"/>
                <a:cs typeface="+mj-lt"/>
              </a:rPr>
              <a:t>Those that are being on sale through vending machines are capturing the market. </a:t>
            </a:r>
            <a:endParaRPr lang="en-US" dirty="0"/>
          </a:p>
        </p:txBody>
      </p:sp>
      <p:sp>
        <p:nvSpPr>
          <p:cNvPr id="3" name="Content Placeholder 2">
            <a:extLst>
              <a:ext uri="{FF2B5EF4-FFF2-40B4-BE49-F238E27FC236}">
                <a16:creationId xmlns:a16="http://schemas.microsoft.com/office/drawing/2014/main" id="{11A58F56-87DA-1412-39B1-221005D37957}"/>
              </a:ext>
            </a:extLst>
          </p:cNvPr>
          <p:cNvSpPr>
            <a:spLocks noGrp="1"/>
          </p:cNvSpPr>
          <p:nvPr>
            <p:ph idx="1"/>
          </p:nvPr>
        </p:nvSpPr>
        <p:spPr/>
        <p:txBody>
          <a:bodyPr vert="horz" lIns="91440" tIns="45720" rIns="91440" bIns="45720" rtlCol="0" anchor="t">
            <a:normAutofit/>
          </a:bodyPr>
          <a:lstStyle/>
          <a:p>
            <a:pPr marL="0" indent="0" algn="just">
              <a:buNone/>
            </a:pPr>
            <a:endParaRPr lang="en-US" b="1" dirty="0"/>
          </a:p>
          <a:p>
            <a:pPr algn="just"/>
            <a:r>
              <a:rPr lang="en-US" sz="3600" b="1" u="sng" dirty="0">
                <a:ea typeface="+mn-lt"/>
                <a:cs typeface="+mn-lt"/>
              </a:rPr>
              <a:t>Ideas:</a:t>
            </a:r>
            <a:r>
              <a:rPr lang="en-US" sz="3600" b="1" dirty="0">
                <a:ea typeface="+mn-lt"/>
                <a:cs typeface="+mn-lt"/>
              </a:rPr>
              <a:t> Continuous addition of new merchandise. That is, keeping some products for a certain period of time and then removing those that do not seem to be profitable. Reassemble existing products to inspire a different look every month. Trying to collaborate with small companies that offer products not very well known (thus popularizing them and obtaining in return a discount on products for a long time). </a:t>
            </a:r>
            <a:endParaRPr lang="en-US" sz="3600" b="1"/>
          </a:p>
        </p:txBody>
      </p:sp>
    </p:spTree>
    <p:extLst>
      <p:ext uri="{BB962C8B-B14F-4D97-AF65-F5344CB8AC3E}">
        <p14:creationId xmlns:p14="http://schemas.microsoft.com/office/powerpoint/2010/main" val="240282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CF58-8942-0196-96E0-A5470ECE317C}"/>
              </a:ext>
            </a:extLst>
          </p:cNvPr>
          <p:cNvSpPr>
            <a:spLocks noGrp="1"/>
          </p:cNvSpPr>
          <p:nvPr>
            <p:ph type="title"/>
          </p:nvPr>
        </p:nvSpPr>
        <p:spPr/>
        <p:txBody>
          <a:bodyPr>
            <a:normAutofit fontScale="90000"/>
          </a:bodyPr>
          <a:lstStyle/>
          <a:p>
            <a:r>
              <a:rPr lang="en-US" b="1" dirty="0">
                <a:ea typeface="+mj-lt"/>
                <a:cs typeface="+mj-lt"/>
              </a:rPr>
              <a:t>Place : </a:t>
            </a:r>
            <a:r>
              <a:rPr lang="en-US" dirty="0">
                <a:ea typeface="+mj-lt"/>
                <a:cs typeface="+mj-lt"/>
              </a:rPr>
              <a:t>Distribution channels that are only through vending machines in crowded places</a:t>
            </a:r>
            <a:r>
              <a:rPr lang="en-US" b="1" dirty="0">
                <a:ea typeface="+mj-lt"/>
                <a:cs typeface="+mj-lt"/>
              </a:rPr>
              <a:t>.</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9EE4E2DB-4FEB-443F-C3A1-FAEC2B33B8B2}"/>
              </a:ext>
            </a:extLst>
          </p:cNvPr>
          <p:cNvSpPr>
            <a:spLocks noGrp="1"/>
          </p:cNvSpPr>
          <p:nvPr>
            <p:ph idx="1"/>
          </p:nvPr>
        </p:nvSpPr>
        <p:spPr/>
        <p:txBody>
          <a:bodyPr vert="horz" lIns="91440" tIns="45720" rIns="91440" bIns="45720" rtlCol="0" anchor="t">
            <a:normAutofit/>
          </a:bodyPr>
          <a:lstStyle/>
          <a:p>
            <a:pPr algn="just"/>
            <a:endParaRPr lang="en-US" dirty="0"/>
          </a:p>
          <a:p>
            <a:pPr algn="just"/>
            <a:r>
              <a:rPr lang="en-US" sz="3600" b="1" u="sng" dirty="0">
                <a:ea typeface="+mn-lt"/>
                <a:cs typeface="+mn-lt"/>
              </a:rPr>
              <a:t>Ideas: </a:t>
            </a:r>
            <a:r>
              <a:rPr lang="en-US" sz="3600" b="1" dirty="0">
                <a:ea typeface="+mn-lt"/>
                <a:cs typeface="+mn-lt"/>
              </a:rPr>
              <a:t>The way I "deliver" products to customers. Product quality assurance, supply of various products, etc. In principle, the easy availability of products is important for consumers. Allowing anyone to quickly purchase. </a:t>
            </a:r>
            <a:endParaRPr lang="en-US" sz="3600" b="1"/>
          </a:p>
        </p:txBody>
      </p:sp>
    </p:spTree>
    <p:extLst>
      <p:ext uri="{BB962C8B-B14F-4D97-AF65-F5344CB8AC3E}">
        <p14:creationId xmlns:p14="http://schemas.microsoft.com/office/powerpoint/2010/main" val="296805210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A143F-789B-4F4E-29D0-CD4C128280EF}"/>
              </a:ext>
            </a:extLst>
          </p:cNvPr>
          <p:cNvSpPr>
            <a:spLocks noGrp="1"/>
          </p:cNvSpPr>
          <p:nvPr>
            <p:ph type="title"/>
          </p:nvPr>
        </p:nvSpPr>
        <p:spPr/>
        <p:txBody>
          <a:bodyPr>
            <a:normAutofit fontScale="90000"/>
          </a:bodyPr>
          <a:lstStyle/>
          <a:p>
            <a:r>
              <a:rPr lang="en-US" b="1" dirty="0">
                <a:ea typeface="+mj-lt"/>
                <a:cs typeface="+mj-lt"/>
              </a:rPr>
              <a:t>Price : </a:t>
            </a:r>
            <a:r>
              <a:rPr lang="en-US" dirty="0">
                <a:ea typeface="+mj-lt"/>
                <a:cs typeface="+mj-lt"/>
              </a:rPr>
              <a:t>A pricing strategy is needed to have all types of customers. </a:t>
            </a:r>
            <a:endParaRPr lang="en-US" dirty="0"/>
          </a:p>
        </p:txBody>
      </p:sp>
      <p:sp>
        <p:nvSpPr>
          <p:cNvPr id="3" name="Content Placeholder 2">
            <a:extLst>
              <a:ext uri="{FF2B5EF4-FFF2-40B4-BE49-F238E27FC236}">
                <a16:creationId xmlns:a16="http://schemas.microsoft.com/office/drawing/2014/main" id="{75B3B402-E6D7-9ACE-16C3-AABE3DBD6995}"/>
              </a:ext>
            </a:extLst>
          </p:cNvPr>
          <p:cNvSpPr>
            <a:spLocks noGrp="1"/>
          </p:cNvSpPr>
          <p:nvPr>
            <p:ph idx="1"/>
          </p:nvPr>
        </p:nvSpPr>
        <p:spPr/>
        <p:txBody>
          <a:bodyPr vert="horz" lIns="91440" tIns="45720" rIns="91440" bIns="45720" rtlCol="0" anchor="t">
            <a:normAutofit/>
          </a:bodyPr>
          <a:lstStyle/>
          <a:p>
            <a:pPr algn="just"/>
            <a:endParaRPr lang="en-US" dirty="0"/>
          </a:p>
          <a:p>
            <a:pPr algn="just"/>
            <a:r>
              <a:rPr lang="en-US" sz="3600" b="1" u="sng" dirty="0">
                <a:ea typeface="+mn-lt"/>
                <a:cs typeface="+mn-lt"/>
              </a:rPr>
              <a:t>Ideas:</a:t>
            </a:r>
            <a:r>
              <a:rPr lang="en-US" sz="3600" b="1" dirty="0">
                <a:ea typeface="+mn-lt"/>
                <a:cs typeface="+mn-lt"/>
              </a:rPr>
              <a:t> There are also pricing strategies. I have to choose prices for very slightly high products but somehow maintained mediocre. The kind price represents the product, but at the same time it brings customers. It must be chosen after extensive evaluations thus keeping the competitors aside. </a:t>
            </a:r>
            <a:endParaRPr lang="en-US" sz="3600" b="1"/>
          </a:p>
        </p:txBody>
      </p:sp>
    </p:spTree>
    <p:extLst>
      <p:ext uri="{BB962C8B-B14F-4D97-AF65-F5344CB8AC3E}">
        <p14:creationId xmlns:p14="http://schemas.microsoft.com/office/powerpoint/2010/main" val="149063832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D9D94-416A-3F1F-4E2B-A8404CC18517}"/>
              </a:ext>
            </a:extLst>
          </p:cNvPr>
          <p:cNvSpPr>
            <a:spLocks noGrp="1"/>
          </p:cNvSpPr>
          <p:nvPr>
            <p:ph type="title"/>
          </p:nvPr>
        </p:nvSpPr>
        <p:spPr>
          <a:xfrm>
            <a:off x="838200" y="365125"/>
            <a:ext cx="10515600" cy="1929411"/>
          </a:xfrm>
        </p:spPr>
        <p:txBody>
          <a:bodyPr vert="horz" lIns="91440" tIns="45720" rIns="91440" bIns="45720" rtlCol="0" anchor="ctr">
            <a:noAutofit/>
          </a:bodyPr>
          <a:lstStyle/>
          <a:p>
            <a:pPr marL="285750" indent="-285750" algn="just">
              <a:lnSpc>
                <a:spcPct val="110000"/>
              </a:lnSpc>
              <a:spcBef>
                <a:spcPts val="1000"/>
              </a:spcBef>
              <a:buFont typeface="Arial"/>
              <a:buChar char="•"/>
            </a:pPr>
            <a:r>
              <a:rPr lang="en-US" sz="4400" b="1" dirty="0">
                <a:ea typeface="+mj-lt"/>
                <a:cs typeface="+mj-lt"/>
              </a:rPr>
              <a:t>Promotion : </a:t>
            </a:r>
            <a:r>
              <a:rPr lang="en-US" sz="4400" dirty="0">
                <a:ea typeface="+mj-lt"/>
                <a:cs typeface="+mj-lt"/>
              </a:rPr>
              <a:t>Promotion through the online environment or direct communication through the vending machines aspect. </a:t>
            </a:r>
          </a:p>
          <a:p>
            <a:endParaRPr lang="en-US" dirty="0"/>
          </a:p>
        </p:txBody>
      </p:sp>
      <p:sp>
        <p:nvSpPr>
          <p:cNvPr id="3" name="Content Placeholder 2">
            <a:extLst>
              <a:ext uri="{FF2B5EF4-FFF2-40B4-BE49-F238E27FC236}">
                <a16:creationId xmlns:a16="http://schemas.microsoft.com/office/drawing/2014/main" id="{A1933499-38D2-7383-D5D0-641F3019100D}"/>
              </a:ext>
            </a:extLst>
          </p:cNvPr>
          <p:cNvSpPr>
            <a:spLocks noGrp="1"/>
          </p:cNvSpPr>
          <p:nvPr>
            <p:ph idx="1"/>
          </p:nvPr>
        </p:nvSpPr>
        <p:spPr/>
        <p:txBody>
          <a:bodyPr vert="horz" lIns="91440" tIns="45720" rIns="91440" bIns="45720" rtlCol="0" anchor="t">
            <a:normAutofit/>
          </a:bodyPr>
          <a:lstStyle/>
          <a:p>
            <a:endParaRPr lang="en-US" u="sng" dirty="0">
              <a:ea typeface="+mn-lt"/>
              <a:cs typeface="+mn-lt"/>
            </a:endParaRPr>
          </a:p>
          <a:p>
            <a:pPr algn="just"/>
            <a:r>
              <a:rPr lang="en-US" sz="3600" b="1" u="sng" dirty="0">
                <a:ea typeface="+mn-lt"/>
                <a:cs typeface="+mn-lt"/>
              </a:rPr>
              <a:t>Ideas:</a:t>
            </a:r>
            <a:r>
              <a:rPr lang="en-US" sz="3600" b="1" dirty="0">
                <a:ea typeface="+mn-lt"/>
                <a:cs typeface="+mn-lt"/>
              </a:rPr>
              <a:t> Promotion is communication with existing or potential customers. I have to communicate to the clients through the products I choose, the prices I set, the place where I place vending machines, the method of payment and delivery of the product, etc. </a:t>
            </a:r>
            <a:endParaRPr lang="en-US" sz="3600" b="1"/>
          </a:p>
        </p:txBody>
      </p:sp>
    </p:spTree>
    <p:extLst>
      <p:ext uri="{BB962C8B-B14F-4D97-AF65-F5344CB8AC3E}">
        <p14:creationId xmlns:p14="http://schemas.microsoft.com/office/powerpoint/2010/main" val="239731089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display, screenshot, picture frame&#10;&#10;Description automatically generated">
            <a:extLst>
              <a:ext uri="{FF2B5EF4-FFF2-40B4-BE49-F238E27FC236}">
                <a16:creationId xmlns:a16="http://schemas.microsoft.com/office/drawing/2014/main" id="{8493FB78-8183-B856-68D7-5B98C8C01E2D}"/>
              </a:ext>
            </a:extLst>
          </p:cNvPr>
          <p:cNvPicPr>
            <a:picLocks noChangeAspect="1"/>
          </p:cNvPicPr>
          <p:nvPr/>
        </p:nvPicPr>
        <p:blipFill rotWithShape="1">
          <a:blip r:embed="rId2">
            <a:alphaModFix amt="40000"/>
          </a:blip>
          <a:srcRect t="23379" b="20371"/>
          <a:stretch/>
        </p:blipFill>
        <p:spPr>
          <a:xfrm>
            <a:off x="20" y="10"/>
            <a:ext cx="12191979" cy="6857990"/>
          </a:xfrm>
          <a:prstGeom prst="rect">
            <a:avLst/>
          </a:prstGeom>
        </p:spPr>
      </p:pic>
      <p:sp>
        <p:nvSpPr>
          <p:cNvPr id="2" name="Title 1">
            <a:extLst>
              <a:ext uri="{FF2B5EF4-FFF2-40B4-BE49-F238E27FC236}">
                <a16:creationId xmlns:a16="http://schemas.microsoft.com/office/drawing/2014/main" id="{DD8D7F40-139C-907F-0B43-186372BBF303}"/>
              </a:ext>
            </a:extLst>
          </p:cNvPr>
          <p:cNvSpPr>
            <a:spLocks noGrp="1"/>
          </p:cNvSpPr>
          <p:nvPr>
            <p:ph type="title"/>
          </p:nvPr>
        </p:nvSpPr>
        <p:spPr>
          <a:xfrm>
            <a:off x="838200" y="365125"/>
            <a:ext cx="10515600" cy="1325563"/>
          </a:xfrm>
        </p:spPr>
        <p:txBody>
          <a:bodyPr>
            <a:normAutofit fontScale="90000"/>
          </a:bodyPr>
          <a:lstStyle/>
          <a:p>
            <a:r>
              <a:rPr lang="en-US" sz="7200" dirty="0"/>
              <a:t>Target market and marketing strategies</a:t>
            </a:r>
          </a:p>
        </p:txBody>
      </p:sp>
      <p:sp>
        <p:nvSpPr>
          <p:cNvPr id="13" name="Rectangle 6">
            <a:extLst>
              <a:ext uri="{FF2B5EF4-FFF2-40B4-BE49-F238E27FC236}">
                <a16:creationId xmlns:a16="http://schemas.microsoft.com/office/drawing/2014/main" id="{1CA8A97F-67F0-4D5F-A850-0C30727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578" y="1802192"/>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1163294C-A944-702E-77AF-183D350EFB4C}"/>
              </a:ext>
            </a:extLst>
          </p:cNvPr>
          <p:cNvPicPr>
            <a:picLocks noGrp="1" noChangeAspect="1"/>
          </p:cNvPicPr>
          <p:nvPr>
            <p:ph idx="1"/>
          </p:nvPr>
        </p:nvPicPr>
        <p:blipFill>
          <a:blip r:embed="rId3"/>
          <a:stretch>
            <a:fillRect/>
          </a:stretch>
        </p:blipFill>
        <p:spPr>
          <a:xfrm>
            <a:off x="-3504" y="2001618"/>
            <a:ext cx="3572594" cy="3032364"/>
          </a:xfrm>
        </p:spPr>
      </p:pic>
      <p:sp>
        <p:nvSpPr>
          <p:cNvPr id="6" name="TextBox 5">
            <a:extLst>
              <a:ext uri="{FF2B5EF4-FFF2-40B4-BE49-F238E27FC236}">
                <a16:creationId xmlns:a16="http://schemas.microsoft.com/office/drawing/2014/main" id="{008D66D9-3E82-19DC-28F6-2F439A9456B3}"/>
              </a:ext>
            </a:extLst>
          </p:cNvPr>
          <p:cNvSpPr txBox="1"/>
          <p:nvPr/>
        </p:nvSpPr>
        <p:spPr>
          <a:xfrm>
            <a:off x="3502325" y="2150853"/>
            <a:ext cx="847976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latin typeface="+mj-lt"/>
                <a:ea typeface="+mj-ea"/>
                <a:cs typeface="+mj-cs"/>
              </a:rPr>
              <a:t>For captive consumers (from schools, universities, offices, hospitals, etc.), who need products (cold drinks and snacks) I come up with convenience solutions. I will bring vending machines close to them</a:t>
            </a:r>
            <a:endParaRPr lang="en-US">
              <a:ea typeface="+mj-ea"/>
              <a:cs typeface="+mj-cs"/>
            </a:endParaRPr>
          </a:p>
        </p:txBody>
      </p:sp>
      <p:sp>
        <p:nvSpPr>
          <p:cNvPr id="7" name="TextBox 6">
            <a:extLst>
              <a:ext uri="{FF2B5EF4-FFF2-40B4-BE49-F238E27FC236}">
                <a16:creationId xmlns:a16="http://schemas.microsoft.com/office/drawing/2014/main" id="{47BD3B3C-3FA8-B5EC-9799-CADEA8357819}"/>
              </a:ext>
            </a:extLst>
          </p:cNvPr>
          <p:cNvSpPr txBox="1"/>
          <p:nvPr/>
        </p:nvSpPr>
        <p:spPr>
          <a:xfrm>
            <a:off x="3675212" y="3984324"/>
            <a:ext cx="78104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rgbClr val="FF0000"/>
                </a:solidFill>
                <a:ea typeface="+mn-lt"/>
                <a:cs typeface="+mn-lt"/>
              </a:rPr>
              <a:t>!!! </a:t>
            </a:r>
            <a:r>
              <a:rPr lang="en-US" sz="2800" b="1" dirty="0">
                <a:ea typeface="+mn-lt"/>
                <a:cs typeface="+mn-lt"/>
              </a:rPr>
              <a:t> Furthermore, the correct location can bring the greatest advantages  </a:t>
            </a:r>
            <a:r>
              <a:rPr lang="en-US" sz="2800" b="1" dirty="0">
                <a:solidFill>
                  <a:srgbClr val="FF0000"/>
                </a:solidFill>
                <a:ea typeface="+mn-lt"/>
                <a:cs typeface="+mn-lt"/>
              </a:rPr>
              <a:t>!!!</a:t>
            </a:r>
            <a:endParaRPr lang="en-US" sz="2800" b="1" dirty="0">
              <a:solidFill>
                <a:srgbClr val="FF0000"/>
              </a:solidFill>
            </a:endParaRPr>
          </a:p>
        </p:txBody>
      </p:sp>
      <p:sp>
        <p:nvSpPr>
          <p:cNvPr id="9" name="TextBox 8">
            <a:extLst>
              <a:ext uri="{FF2B5EF4-FFF2-40B4-BE49-F238E27FC236}">
                <a16:creationId xmlns:a16="http://schemas.microsoft.com/office/drawing/2014/main" id="{F6DACA47-E792-FB37-5B13-27A994CDD009}"/>
              </a:ext>
            </a:extLst>
          </p:cNvPr>
          <p:cNvSpPr txBox="1"/>
          <p:nvPr/>
        </p:nvSpPr>
        <p:spPr>
          <a:xfrm>
            <a:off x="247649" y="5029199"/>
            <a:ext cx="1154429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dirty="0">
                <a:ea typeface="+mn-lt"/>
                <a:cs typeface="+mn-lt"/>
              </a:rPr>
              <a:t>As a mission, what is already implied is to meet the immediate needs of customers' soft drinks and snacks. I want to offer them the products they need, in high quality conditions and in the place where they are needed. </a:t>
            </a:r>
            <a:endParaRPr lang="en-US" b="1"/>
          </a:p>
        </p:txBody>
      </p:sp>
    </p:spTree>
    <p:extLst>
      <p:ext uri="{BB962C8B-B14F-4D97-AF65-F5344CB8AC3E}">
        <p14:creationId xmlns:p14="http://schemas.microsoft.com/office/powerpoint/2010/main" val="40701623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96D3C-E4B5-ED5F-D9DC-38646A872406}"/>
              </a:ext>
            </a:extLst>
          </p:cNvPr>
          <p:cNvSpPr>
            <a:spLocks noGrp="1"/>
          </p:cNvSpPr>
          <p:nvPr>
            <p:ph type="title"/>
          </p:nvPr>
        </p:nvSpPr>
        <p:spPr>
          <a:xfrm>
            <a:off x="6085680" y="703293"/>
            <a:ext cx="5533826" cy="1949815"/>
          </a:xfrm>
        </p:spPr>
        <p:txBody>
          <a:bodyPr anchor="b">
            <a:normAutofit/>
          </a:bodyPr>
          <a:lstStyle/>
          <a:p>
            <a:pPr algn="ctr">
              <a:lnSpc>
                <a:spcPct val="90000"/>
              </a:lnSpc>
            </a:pPr>
            <a:r>
              <a:rPr lang="en-US" sz="4200" dirty="0">
                <a:ea typeface="+mj-lt"/>
                <a:cs typeface="+mj-lt"/>
              </a:rPr>
              <a:t>Key aspects designed for the success of this business</a:t>
            </a:r>
            <a:endParaRPr lang="en-US" sz="4200" dirty="0"/>
          </a:p>
        </p:txBody>
      </p:sp>
      <p:pic>
        <p:nvPicPr>
          <p:cNvPr id="4" name="Picture 4" descr="A picture containing text, display, screenshot, picture frame&#10;&#10;Description automatically generated">
            <a:extLst>
              <a:ext uri="{FF2B5EF4-FFF2-40B4-BE49-F238E27FC236}">
                <a16:creationId xmlns:a16="http://schemas.microsoft.com/office/drawing/2014/main" id="{923AB0D6-2B9F-FEC4-13DC-CA872CCB0826}"/>
              </a:ext>
            </a:extLst>
          </p:cNvPr>
          <p:cNvPicPr>
            <a:picLocks noChangeAspect="1"/>
          </p:cNvPicPr>
          <p:nvPr/>
        </p:nvPicPr>
        <p:blipFill rotWithShape="1">
          <a:blip r:embed="rId2"/>
          <a:srcRect t="10663" r="3" b="7657"/>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6"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0AD6FB"/>
          </a:solidFill>
          <a:ln w="38100" cap="rnd">
            <a:solidFill>
              <a:srgbClr val="0AD6F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4BE361C-D374-B673-A045-9D596A81EA9F}"/>
              </a:ext>
            </a:extLst>
          </p:cNvPr>
          <p:cNvSpPr>
            <a:spLocks noGrp="1"/>
          </p:cNvSpPr>
          <p:nvPr>
            <p:ph idx="1"/>
          </p:nvPr>
        </p:nvSpPr>
        <p:spPr>
          <a:xfrm>
            <a:off x="6286963" y="3164618"/>
            <a:ext cx="5850127" cy="3596590"/>
          </a:xfrm>
        </p:spPr>
        <p:txBody>
          <a:bodyPr anchor="t">
            <a:normAutofit fontScale="77500" lnSpcReduction="20000"/>
          </a:bodyPr>
          <a:lstStyle/>
          <a:p>
            <a:pPr algn="just"/>
            <a:r>
              <a:rPr lang="en-US" b="1" dirty="0">
                <a:ea typeface="+mn-lt"/>
                <a:cs typeface="+mn-lt"/>
              </a:rPr>
              <a:t>finding locations to ensure a minimum of 100 customers per day for each vending machine. This number is necessary to ensure the profitability of the business. And the places chosen for the location of vending machines must ensure access to the necessary utilities, also the maintenance of the physical integrity of the vending machines must be ensured.</a:t>
            </a:r>
            <a:endParaRPr lang="en-US" b="1"/>
          </a:p>
          <a:p>
            <a:pPr algn="just"/>
            <a:r>
              <a:rPr lang="en-US" b="1" dirty="0">
                <a:ea typeface="+mn-lt"/>
                <a:cs typeface="+mn-lt"/>
              </a:rPr>
              <a:t>maintaining the devices in a good operating condition. This optimal operation of the devices is essential for "serving customers" (at the same time for providing quality products to maintain customer satisfaction).</a:t>
            </a:r>
            <a:endParaRPr lang="en-US" b="1"/>
          </a:p>
          <a:p>
            <a:pPr algn="just"/>
            <a:r>
              <a:rPr lang="en-US" b="1" dirty="0">
                <a:ea typeface="+mn-lt"/>
                <a:cs typeface="+mn-lt"/>
              </a:rPr>
              <a:t>putting on sale some sought-after products, of quality and at competitive prices.</a:t>
            </a:r>
            <a:r>
              <a:rPr lang="en-US" dirty="0">
                <a:ea typeface="+mn-lt"/>
                <a:cs typeface="+mn-lt"/>
              </a:rPr>
              <a:t> </a:t>
            </a:r>
            <a:endParaRPr lang="en-US" dirty="0"/>
          </a:p>
        </p:txBody>
      </p:sp>
    </p:spTree>
    <p:extLst>
      <p:ext uri="{BB962C8B-B14F-4D97-AF65-F5344CB8AC3E}">
        <p14:creationId xmlns:p14="http://schemas.microsoft.com/office/powerpoint/2010/main" val="78870985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47EE5-4258-E992-E187-036C6D6CB689}"/>
              </a:ext>
            </a:extLst>
          </p:cNvPr>
          <p:cNvSpPr>
            <a:spLocks noGrp="1"/>
          </p:cNvSpPr>
          <p:nvPr>
            <p:ph type="title"/>
          </p:nvPr>
        </p:nvSpPr>
        <p:spPr/>
        <p:txBody>
          <a:bodyPr/>
          <a:lstStyle/>
          <a:p>
            <a:r>
              <a:rPr lang="en-US" dirty="0">
                <a:ea typeface="+mj-lt"/>
                <a:cs typeface="+mj-lt"/>
              </a:rPr>
              <a:t>THANK YOU FOR BEING HERE AND FOR YOUR ATTENTION !</a:t>
            </a:r>
            <a:endParaRPr lang="en-US" dirty="0"/>
          </a:p>
        </p:txBody>
      </p:sp>
    </p:spTree>
    <p:extLst>
      <p:ext uri="{BB962C8B-B14F-4D97-AF65-F5344CB8AC3E}">
        <p14:creationId xmlns:p14="http://schemas.microsoft.com/office/powerpoint/2010/main" val="34481623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1292</Words>
  <Application>Microsoft Office PowerPoint</Application>
  <PresentationFormat>Widescreen</PresentationFormat>
  <Paragraphs>81</Paragraphs>
  <Slides>14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Sitka Heading</vt:lpstr>
      <vt:lpstr>The Hand Bold</vt:lpstr>
      <vt:lpstr>The Serif Hand Black</vt:lpstr>
      <vt:lpstr>SketchyVTI</vt:lpstr>
      <vt:lpstr>"Larisa LTD" (vending machines business)</vt:lpstr>
      <vt:lpstr>Business overview</vt:lpstr>
      <vt:lpstr> Goals  (PERIOD: to be achieved in the next 5 years)</vt:lpstr>
      <vt:lpstr>Ownership, legal format and management</vt:lpstr>
      <vt:lpstr>Swot analysis</vt:lpstr>
      <vt:lpstr>PowerPoint Presentation</vt:lpstr>
      <vt:lpstr>4ps of marketing mix</vt:lpstr>
      <vt:lpstr>Product : Those that are being on sale through vending machines are capturing the market. </vt:lpstr>
      <vt:lpstr>Place : Distribution channels that are only through vending machines in crowded places. </vt:lpstr>
      <vt:lpstr>Price : A pricing strategy is needed to have all types of customers. </vt:lpstr>
      <vt:lpstr>Promotion : Promotion through the online environment or direct communication through the vending machines aspect.  </vt:lpstr>
      <vt:lpstr>Target market and marketing strategies</vt:lpstr>
      <vt:lpstr>Key aspects designed for the success of this business</vt:lpstr>
      <vt:lpstr>THANK YOU FOR BEING HERE AND FOR YOUR ATTENTION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Larisa</dc:creator>
  <cp:lastModifiedBy>Madalina Larisa Vasile (2022389)</cp:lastModifiedBy>
  <cp:revision>275</cp:revision>
  <dcterms:created xsi:type="dcterms:W3CDTF">2022-07-27T19:33:22Z</dcterms:created>
  <dcterms:modified xsi:type="dcterms:W3CDTF">2022-08-03T20:26:48Z</dcterms:modified>
</cp:coreProperties>
</file>