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notesMasterIdLst>
    <p:notesMasterId r:id="rId10"/>
  </p:notesMasterIdLst>
  <p:sldIdLst>
    <p:sldId id="256" r:id="rId2"/>
    <p:sldId id="260" r:id="rId3"/>
    <p:sldId id="257" r:id="rId4"/>
    <p:sldId id="258" r:id="rId5"/>
    <p:sldId id="262" r:id="rId6"/>
    <p:sldId id="263" r:id="rId7"/>
    <p:sldId id="259"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8989" autoAdjust="0"/>
  </p:normalViewPr>
  <p:slideViewPr>
    <p:cSldViewPr snapToGrid="0">
      <p:cViewPr varScale="1">
        <p:scale>
          <a:sx n="67" d="100"/>
          <a:sy n="67" d="100"/>
        </p:scale>
        <p:origin x="22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FE4679-AC59-46CB-9F94-3356808D992E}" type="datetimeFigureOut">
              <a:rPr lang="ro-RO" smtClean="0"/>
              <a:t>12.11.2023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24C47-A931-4F9F-98C2-F106108DB2D9}" type="slidenum">
              <a:rPr lang="ro-RO" smtClean="0"/>
              <a:t>‹#›</a:t>
            </a:fld>
            <a:endParaRPr lang="ro-RO"/>
          </a:p>
        </p:txBody>
      </p:sp>
    </p:spTree>
    <p:extLst>
      <p:ext uri="{BB962C8B-B14F-4D97-AF65-F5344CB8AC3E}">
        <p14:creationId xmlns:p14="http://schemas.microsoft.com/office/powerpoint/2010/main" val="3228543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24C47-A931-4F9F-98C2-F106108DB2D9}" type="slidenum">
              <a:rPr lang="ro-RO" smtClean="0"/>
              <a:t>1</a:t>
            </a:fld>
            <a:endParaRPr lang="ro-RO"/>
          </a:p>
        </p:txBody>
      </p:sp>
    </p:spTree>
    <p:extLst>
      <p:ext uri="{BB962C8B-B14F-4D97-AF65-F5344CB8AC3E}">
        <p14:creationId xmlns:p14="http://schemas.microsoft.com/office/powerpoint/2010/main" val="1706430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6AB24C47-A931-4F9F-98C2-F106108DB2D9}" type="slidenum">
              <a:rPr lang="ro-RO" smtClean="0"/>
              <a:t>2</a:t>
            </a:fld>
            <a:endParaRPr lang="ro-RO" dirty="0"/>
          </a:p>
        </p:txBody>
      </p:sp>
    </p:spTree>
    <p:extLst>
      <p:ext uri="{BB962C8B-B14F-4D97-AF65-F5344CB8AC3E}">
        <p14:creationId xmlns:p14="http://schemas.microsoft.com/office/powerpoint/2010/main" val="3308158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6AB24C47-A931-4F9F-98C2-F106108DB2D9}" type="slidenum">
              <a:rPr lang="ro-RO" smtClean="0"/>
              <a:t>3</a:t>
            </a:fld>
            <a:endParaRPr lang="ro-RO" dirty="0"/>
          </a:p>
        </p:txBody>
      </p:sp>
    </p:spTree>
    <p:extLst>
      <p:ext uri="{BB962C8B-B14F-4D97-AF65-F5344CB8AC3E}">
        <p14:creationId xmlns:p14="http://schemas.microsoft.com/office/powerpoint/2010/main" val="527183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Carillion PLC was a prominent UK-based public limited company specializing in diverse construction services, including commercial buildings, roads, and specialized construction activities. Established in 1999, Carillion faced challenges in financial health, with overdue accounts and delayed corporate filings. The company's operations extended to global markets, engaging in facilities management, energy services, and international construction projects before its eventual downfall.</a:t>
            </a:r>
          </a:p>
          <a:p>
            <a:endParaRPr lang="en-GB" dirty="0"/>
          </a:p>
          <a:p>
            <a:r>
              <a:rPr lang="en-GB" dirty="0"/>
              <a:t>Carillion's failure stemmed from financial mismanagement, including substantial debt accumulation and overdue accounts. Governance controversies, such as contentious executive compensation, damaged stakeholder trust. Ambitious strategies, like global expansion and failed mergers, contributed to strategic missteps. The company's inability to balance innovation with prudent financial practices ultimately led to its downfall in the construction and services industry.</a:t>
            </a:r>
          </a:p>
          <a:p>
            <a:endParaRPr lang="en-GB" dirty="0"/>
          </a:p>
          <a:p>
            <a:endParaRPr lang="en-GB" dirty="0"/>
          </a:p>
        </p:txBody>
      </p:sp>
      <p:sp>
        <p:nvSpPr>
          <p:cNvPr id="4" name="Slide Number Placeholder 3"/>
          <p:cNvSpPr>
            <a:spLocks noGrp="1"/>
          </p:cNvSpPr>
          <p:nvPr>
            <p:ph type="sldNum" sz="quarter" idx="5"/>
          </p:nvPr>
        </p:nvSpPr>
        <p:spPr/>
        <p:txBody>
          <a:bodyPr/>
          <a:lstStyle/>
          <a:p>
            <a:fld id="{6AB24C47-A931-4F9F-98C2-F106108DB2D9}" type="slidenum">
              <a:rPr lang="ro-RO" smtClean="0"/>
              <a:t>5</a:t>
            </a:fld>
            <a:endParaRPr lang="ro-RO"/>
          </a:p>
        </p:txBody>
      </p:sp>
    </p:spTree>
    <p:extLst>
      <p:ext uri="{BB962C8B-B14F-4D97-AF65-F5344CB8AC3E}">
        <p14:creationId xmlns:p14="http://schemas.microsoft.com/office/powerpoint/2010/main" val="527483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b="1" dirty="0"/>
              <a:t>Substitute:</a:t>
            </a:r>
            <a:r>
              <a:rPr lang="en-GB" dirty="0"/>
              <a:t> Explore new services, like smart infrastructure, beyond traditional construction.</a:t>
            </a:r>
          </a:p>
          <a:p>
            <a:pPr>
              <a:buFont typeface="+mj-lt"/>
              <a:buAutoNum type="arabicPeriod"/>
            </a:pPr>
            <a:r>
              <a:rPr lang="en-GB" b="1" dirty="0"/>
              <a:t>Combine:</a:t>
            </a:r>
            <a:r>
              <a:rPr lang="en-GB" dirty="0"/>
              <a:t> Integrate construction and facilities management for comprehensive client solutions.</a:t>
            </a:r>
          </a:p>
          <a:p>
            <a:pPr>
              <a:buFont typeface="+mj-lt"/>
              <a:buAutoNum type="arabicPeriod"/>
            </a:pPr>
            <a:r>
              <a:rPr lang="en-GB" b="1" dirty="0"/>
              <a:t>Adapt:</a:t>
            </a:r>
            <a:r>
              <a:rPr lang="en-GB" dirty="0"/>
              <a:t> Embrace agile project management, sustainable practices, and versatile employee training.</a:t>
            </a:r>
          </a:p>
          <a:p>
            <a:pPr>
              <a:buFont typeface="+mj-lt"/>
              <a:buAutoNum type="arabicPeriod"/>
            </a:pPr>
            <a:r>
              <a:rPr lang="en-GB" b="1" dirty="0"/>
              <a:t>Modify:</a:t>
            </a:r>
            <a:r>
              <a:rPr lang="en-GB" dirty="0"/>
              <a:t> Adjust financial strategies, risk assessments, and project execution for resilience.</a:t>
            </a:r>
          </a:p>
          <a:p>
            <a:pPr>
              <a:buFont typeface="+mj-lt"/>
              <a:buAutoNum type="arabicPeriod"/>
            </a:pPr>
            <a:r>
              <a:rPr lang="en-GB" b="1" dirty="0"/>
              <a:t>Put to Another Use:</a:t>
            </a:r>
            <a:r>
              <a:rPr lang="en-GB" dirty="0"/>
              <a:t> Diversify services, act as a bridge for foreign investors, innovate.</a:t>
            </a:r>
          </a:p>
          <a:p>
            <a:pPr>
              <a:buFont typeface="+mj-lt"/>
              <a:buAutoNum type="arabicPeriod"/>
            </a:pPr>
            <a:r>
              <a:rPr lang="en-GB" b="1" dirty="0"/>
              <a:t>Eliminate:</a:t>
            </a:r>
            <a:r>
              <a:rPr lang="en-GB" dirty="0"/>
              <a:t> Streamline operations by evaluating and removing inefficient processes or projects.</a:t>
            </a:r>
          </a:p>
          <a:p>
            <a:pPr>
              <a:buFont typeface="+mj-lt"/>
              <a:buAutoNum type="arabicPeriod"/>
            </a:pPr>
            <a:r>
              <a:rPr lang="en-GB" b="1" dirty="0"/>
              <a:t>Reverse:</a:t>
            </a:r>
            <a:r>
              <a:rPr lang="en-GB" dirty="0"/>
              <a:t> Explore reverse engineering for better planning and client-focused innovation.</a:t>
            </a:r>
          </a:p>
          <a:p>
            <a:endParaRPr lang="en-GB" dirty="0"/>
          </a:p>
          <a:p>
            <a:r>
              <a:rPr lang="en-GB" dirty="0"/>
              <a:t>Recommendations: </a:t>
            </a:r>
          </a:p>
          <a:p>
            <a:r>
              <a:rPr lang="en-GB" dirty="0"/>
              <a:t>•Carillion could have explored innovative service areas, like smart infrastructure, and embraced collaboration with startups for technological advancement.</a:t>
            </a:r>
          </a:p>
          <a:p>
            <a:r>
              <a:rPr lang="en-GB" dirty="0"/>
              <a:t>•Offer more concrete data and statistics on the financial impact of Carillion's innovations, such as the exact amount of debt accumulation, to provide a clearer</a:t>
            </a:r>
          </a:p>
          <a:p>
            <a:r>
              <a:rPr lang="en-GB" dirty="0"/>
              <a:t>•Agile project management, sustainable practices, versatile employee training, and market-specific risk management could have bolstered resilience.</a:t>
            </a:r>
          </a:p>
          <a:p>
            <a:r>
              <a:rPr lang="en-GB" dirty="0"/>
              <a:t>•Diversifying services, acting as a bridge for foreign investors, prioritizing innovation, and harnessing data analytics could have opened new avenues for growth.</a:t>
            </a:r>
          </a:p>
          <a:p>
            <a:r>
              <a:rPr lang="en-GB" dirty="0"/>
              <a:t>•Employing reverse engineering, fostering client partnerships, and encouraging bottom-up innovation could have led to fresh perspectives and solutions.</a:t>
            </a:r>
          </a:p>
          <a:p>
            <a:endParaRPr lang="en-GB" dirty="0"/>
          </a:p>
        </p:txBody>
      </p:sp>
      <p:sp>
        <p:nvSpPr>
          <p:cNvPr id="4" name="Slide Number Placeholder 3"/>
          <p:cNvSpPr>
            <a:spLocks noGrp="1"/>
          </p:cNvSpPr>
          <p:nvPr>
            <p:ph type="sldNum" sz="quarter" idx="5"/>
          </p:nvPr>
        </p:nvSpPr>
        <p:spPr/>
        <p:txBody>
          <a:bodyPr/>
          <a:lstStyle/>
          <a:p>
            <a:fld id="{6AB24C47-A931-4F9F-98C2-F106108DB2D9}" type="slidenum">
              <a:rPr lang="ro-RO" smtClean="0"/>
              <a:t>6</a:t>
            </a:fld>
            <a:endParaRPr lang="ro-RO"/>
          </a:p>
        </p:txBody>
      </p:sp>
    </p:spTree>
    <p:extLst>
      <p:ext uri="{BB962C8B-B14F-4D97-AF65-F5344CB8AC3E}">
        <p14:creationId xmlns:p14="http://schemas.microsoft.com/office/powerpoint/2010/main" val="2331521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the Importance of Prudent Financial Management:</a:t>
            </a:r>
          </a:p>
          <a:p>
            <a:r>
              <a:rPr lang="en-GB" b="1" dirty="0"/>
              <a:t>Learning Outcome:</a:t>
            </a:r>
            <a:r>
              <a:rPr lang="en-GB" dirty="0"/>
              <a:t> I recognize the significance of maintaining a balanced and sustainable financial approach, avoiding overreliance on debt for expansion.</a:t>
            </a:r>
          </a:p>
          <a:p>
            <a:r>
              <a:rPr lang="en-GB" b="1" dirty="0"/>
              <a:t>Benefit:</a:t>
            </a:r>
            <a:r>
              <a:rPr lang="en-GB" dirty="0"/>
              <a:t> As a future business leader and decision-maker, I can apply this understanding to ensure sound financial health and minimize the risks associated with excessive debt.</a:t>
            </a:r>
          </a:p>
          <a:p>
            <a:r>
              <a:rPr lang="en-GB" dirty="0"/>
              <a:t>Applying Innovation Strategically:</a:t>
            </a:r>
          </a:p>
          <a:p>
            <a:r>
              <a:rPr lang="en-GB" b="1" dirty="0"/>
              <a:t>Learning Outcome:</a:t>
            </a:r>
            <a:r>
              <a:rPr lang="en-GB" dirty="0"/>
              <a:t> I understand the dual nature of innovation—how it can be beneficial when applied strategically but also risky when not carefully managed.</a:t>
            </a:r>
          </a:p>
          <a:p>
            <a:r>
              <a:rPr lang="en-GB" b="1" dirty="0"/>
              <a:t>Benefit:</a:t>
            </a:r>
            <a:r>
              <a:rPr lang="en-GB" dirty="0"/>
              <a:t> I can apply this knowledge to navigate innovation in my future organization, ensuring a balanced and sustainable approach that considers potential risks and benefits.</a:t>
            </a:r>
          </a:p>
          <a:p>
            <a:r>
              <a:rPr lang="en-GB" dirty="0"/>
              <a:t>Utilizing the SCAMPER Model for Creative Problem-Solving:</a:t>
            </a:r>
          </a:p>
          <a:p>
            <a:r>
              <a:rPr lang="en-GB" b="1" dirty="0"/>
              <a:t>Learning Outcome:</a:t>
            </a:r>
            <a:r>
              <a:rPr lang="en-GB" dirty="0"/>
              <a:t> I am familiar with the SCAMPER model and its elements—Substitute, Combine, Adapt, Modify, Put to Another Use, Eliminate, and Reverse—for generating innovative solutions.</a:t>
            </a:r>
          </a:p>
          <a:p>
            <a:r>
              <a:rPr lang="en-GB" b="1" dirty="0"/>
              <a:t>Benefit:</a:t>
            </a:r>
            <a:r>
              <a:rPr lang="en-GB" dirty="0"/>
              <a:t> I can apply the SCAMPER model in my own problem-solving contexts, fostering creativity and encouraging a structured approach to generating fresh ideas and solutions.</a:t>
            </a:r>
          </a:p>
          <a:p>
            <a:r>
              <a:rPr lang="en-GB" dirty="0"/>
              <a:t>Enhancing Project Management with Agile Methodologies:</a:t>
            </a:r>
          </a:p>
          <a:p>
            <a:r>
              <a:rPr lang="en-GB" b="1" dirty="0"/>
              <a:t>Learning Outcome:</a:t>
            </a:r>
            <a:r>
              <a:rPr lang="en-GB" dirty="0"/>
              <a:t> I recognize the potential benefits of Agile project management techniques, such as Scrum or Kanban, for improving project efficiency and adaptability.</a:t>
            </a:r>
          </a:p>
          <a:p>
            <a:r>
              <a:rPr lang="en-GB" b="1" dirty="0"/>
              <a:t>Benefit:</a:t>
            </a:r>
            <a:r>
              <a:rPr lang="en-GB" dirty="0"/>
              <a:t> As a future project manager, I can incorporate Agile methodologies into my practices to respond more effectively to changing project requirements and enhance overall project outcomes.</a:t>
            </a:r>
          </a:p>
          <a:p>
            <a:r>
              <a:rPr lang="en-GB" dirty="0"/>
              <a:t>Fostering Client Partnerships and Innovation Culture:</a:t>
            </a:r>
          </a:p>
          <a:p>
            <a:r>
              <a:rPr lang="en-GB" b="1" dirty="0"/>
              <a:t>Learning Outcome:</a:t>
            </a:r>
            <a:r>
              <a:rPr lang="en-GB" dirty="0"/>
              <a:t> I recognize the importance of client partnerships and fostering a culture of continuous improvement and innovation.</a:t>
            </a:r>
          </a:p>
          <a:p>
            <a:r>
              <a:rPr lang="en-GB" b="1" dirty="0"/>
              <a:t>Benefit:</a:t>
            </a:r>
            <a:r>
              <a:rPr lang="en-GB" dirty="0"/>
              <a:t> In my role, I can build stronger relationships with clients by adopting a partnership-oriented approach. Additionally, encouraging bottom-up innovation can lead to a more dynamic and innovative organizational culture.</a:t>
            </a:r>
          </a:p>
        </p:txBody>
      </p:sp>
      <p:sp>
        <p:nvSpPr>
          <p:cNvPr id="4" name="Slide Number Placeholder 3"/>
          <p:cNvSpPr>
            <a:spLocks noGrp="1"/>
          </p:cNvSpPr>
          <p:nvPr>
            <p:ph type="sldNum" sz="quarter" idx="5"/>
          </p:nvPr>
        </p:nvSpPr>
        <p:spPr/>
        <p:txBody>
          <a:bodyPr/>
          <a:lstStyle/>
          <a:p>
            <a:fld id="{6AB24C47-A931-4F9F-98C2-F106108DB2D9}" type="slidenum">
              <a:rPr lang="ro-RO" smtClean="0"/>
              <a:t>7</a:t>
            </a:fld>
            <a:endParaRPr lang="ro-RO"/>
          </a:p>
        </p:txBody>
      </p:sp>
    </p:spTree>
    <p:extLst>
      <p:ext uri="{BB962C8B-B14F-4D97-AF65-F5344CB8AC3E}">
        <p14:creationId xmlns:p14="http://schemas.microsoft.com/office/powerpoint/2010/main" val="51927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24C47-A931-4F9F-98C2-F106108DB2D9}" type="slidenum">
              <a:rPr lang="ro-RO" smtClean="0"/>
              <a:t>8</a:t>
            </a:fld>
            <a:endParaRPr lang="ro-RO"/>
          </a:p>
        </p:txBody>
      </p:sp>
    </p:spTree>
    <p:extLst>
      <p:ext uri="{BB962C8B-B14F-4D97-AF65-F5344CB8AC3E}">
        <p14:creationId xmlns:p14="http://schemas.microsoft.com/office/powerpoint/2010/main" val="1475361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271292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818522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875789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41BCC-AD73-4203-A5A6-E62EB28B0F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265450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41BCC-AD73-4203-A5A6-E62EB28B0FE6}"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971409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155115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446703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220695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245967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41BCC-AD73-4203-A5A6-E62EB28B0FE6}"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4203378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2537491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847110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41BCC-AD73-4203-A5A6-E62EB28B0FE6}"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13947793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D41BCC-AD73-4203-A5A6-E62EB28B0FE6}" type="datetimeFigureOut">
              <a:rPr lang="en-US" smtClean="0"/>
              <a:pPr/>
              <a:t>11/12/2023</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2130536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D41BCC-AD73-4203-A5A6-E62EB28B0FE6}" type="datetimeFigureOut">
              <a:rPr lang="en-US" smtClean="0"/>
              <a:pPr/>
              <a:t>11/12/2023</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37F8FC-4B86-4690-8888-22AB2F781BEF}" type="slidenum">
              <a:rPr lang="en-US" smtClean="0"/>
              <a:pPr/>
              <a:t>‹#›</a:t>
            </a:fld>
            <a:endParaRPr lang="en-US"/>
          </a:p>
        </p:txBody>
      </p:sp>
    </p:spTree>
    <p:extLst>
      <p:ext uri="{BB962C8B-B14F-4D97-AF65-F5344CB8AC3E}">
        <p14:creationId xmlns:p14="http://schemas.microsoft.com/office/powerpoint/2010/main" val="29327150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065714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41BCC-AD73-4203-A5A6-E62EB28B0F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123093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D41BCC-AD73-4203-A5A6-E62EB28B0FE6}" type="datetimeFigureOut">
              <a:rPr lang="en-US" smtClean="0"/>
              <a:pPr/>
              <a:t>11/12/2023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1341244090"/>
      </p:ext>
    </p:extLst>
  </p:cSld>
  <p:clrMap bg1="dk1" tx1="lt1" bg2="dk2" tx2="lt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 id="214748383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8BFF-E04C-3C2C-EA50-C0D81ECEE408}"/>
              </a:ext>
            </a:extLst>
          </p:cNvPr>
          <p:cNvSpPr>
            <a:spLocks noGrp="1"/>
          </p:cNvSpPr>
          <p:nvPr>
            <p:ph type="ctrTitle"/>
          </p:nvPr>
        </p:nvSpPr>
        <p:spPr>
          <a:xfrm>
            <a:off x="1562352" y="618408"/>
            <a:ext cx="8991349" cy="1506381"/>
          </a:xfrm>
        </p:spPr>
        <p:txBody>
          <a:bodyPr vert="horz" lIns="91440" tIns="45720" rIns="91440" bIns="45720" rtlCol="0" anchor="ctr">
            <a:normAutofit fontScale="90000"/>
          </a:bodyPr>
          <a:lstStyle/>
          <a:p>
            <a:r>
              <a:rPr lang="en-US" b="1" kern="1200" dirty="0">
                <a:solidFill>
                  <a:schemeClr val="tx1"/>
                </a:solidFill>
                <a:latin typeface="+mj-lt"/>
                <a:ea typeface="+mj-ea"/>
                <a:cs typeface="+mj-cs"/>
              </a:rPr>
              <a:t>Analyzing the Failure of CARILLION PLC</a:t>
            </a:r>
          </a:p>
        </p:txBody>
      </p:sp>
      <p:sp>
        <p:nvSpPr>
          <p:cNvPr id="3" name="Subtitle 2">
            <a:extLst>
              <a:ext uri="{FF2B5EF4-FFF2-40B4-BE49-F238E27FC236}">
                <a16:creationId xmlns:a16="http://schemas.microsoft.com/office/drawing/2014/main" id="{D76767AF-ADE4-FB6C-236C-14FB01BB6CB8}"/>
              </a:ext>
            </a:extLst>
          </p:cNvPr>
          <p:cNvSpPr>
            <a:spLocks noGrp="1"/>
          </p:cNvSpPr>
          <p:nvPr>
            <p:ph type="subTitle" idx="1"/>
          </p:nvPr>
        </p:nvSpPr>
        <p:spPr>
          <a:xfrm>
            <a:off x="1638299" y="3429000"/>
            <a:ext cx="5568952" cy="2847702"/>
          </a:xfrm>
        </p:spPr>
        <p:txBody>
          <a:bodyPr vert="horz" lIns="91440" tIns="45720" rIns="91440" bIns="45720" rtlCol="0">
            <a:normAutofit/>
          </a:bodyPr>
          <a:lstStyle/>
          <a:p>
            <a:pPr indent="-228600">
              <a:buFont typeface="Arial" panose="020B0604020202020204" pitchFamily="34" charset="0"/>
              <a:buChar char="•"/>
            </a:pPr>
            <a:r>
              <a:rPr lang="en-US" dirty="0"/>
              <a:t>Student Name: David Marian Beltic</a:t>
            </a:r>
          </a:p>
          <a:p>
            <a:pPr indent="-228600">
              <a:buFont typeface="Arial" panose="020B0604020202020204" pitchFamily="34" charset="0"/>
              <a:buChar char="•"/>
            </a:pPr>
            <a:r>
              <a:rPr lang="en-US" dirty="0"/>
              <a:t>Student ID: 2020289</a:t>
            </a:r>
          </a:p>
          <a:p>
            <a:pPr indent="-228600">
              <a:buFont typeface="Arial" panose="020B0604020202020204" pitchFamily="34" charset="0"/>
              <a:buChar char="•"/>
            </a:pPr>
            <a:r>
              <a:rPr lang="en-US" dirty="0"/>
              <a:t>Lecturer’s Name: Abdi Rahman</a:t>
            </a:r>
          </a:p>
          <a:p>
            <a:pPr indent="-228600">
              <a:buFont typeface="Arial" panose="020B0604020202020204" pitchFamily="34" charset="0"/>
              <a:buChar char="•"/>
            </a:pPr>
            <a:r>
              <a:rPr lang="en-US" dirty="0"/>
              <a:t>Module: BMSW6102</a:t>
            </a:r>
          </a:p>
          <a:p>
            <a:pPr indent="-228600">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4A2EAB29-8AEC-E38E-74B6-BE4CD9247871}"/>
              </a:ext>
            </a:extLst>
          </p:cNvPr>
          <p:cNvPicPr>
            <a:picLocks noChangeAspect="1"/>
          </p:cNvPicPr>
          <p:nvPr/>
        </p:nvPicPr>
        <p:blipFill>
          <a:blip r:embed="rId3"/>
          <a:stretch>
            <a:fillRect/>
          </a:stretch>
        </p:blipFill>
        <p:spPr>
          <a:xfrm>
            <a:off x="7207251" y="4381905"/>
            <a:ext cx="2546350" cy="837390"/>
          </a:xfrm>
          <a:prstGeom prst="rect">
            <a:avLst/>
          </a:prstGeom>
        </p:spPr>
      </p:pic>
    </p:spTree>
    <p:extLst>
      <p:ext uri="{BB962C8B-B14F-4D97-AF65-F5344CB8AC3E}">
        <p14:creationId xmlns:p14="http://schemas.microsoft.com/office/powerpoint/2010/main" val="1347564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FF97-C72F-85BF-BAEA-B1A9EF1191DE}"/>
              </a:ext>
            </a:extLst>
          </p:cNvPr>
          <p:cNvSpPr>
            <a:spLocks noGrp="1"/>
          </p:cNvSpPr>
          <p:nvPr>
            <p:ph type="title"/>
          </p:nvPr>
        </p:nvSpPr>
        <p:spPr>
          <a:xfrm>
            <a:off x="200026" y="435247"/>
            <a:ext cx="10152514" cy="1186903"/>
          </a:xfrm>
        </p:spPr>
        <p:txBody>
          <a:bodyPr>
            <a:normAutofit/>
          </a:bodyPr>
          <a:lstStyle/>
          <a:p>
            <a:pPr>
              <a:lnSpc>
                <a:spcPct val="90000"/>
              </a:lnSpc>
            </a:pPr>
            <a:r>
              <a:rPr lang="en-GB" sz="2500" dirty="0"/>
              <a:t>In today presentation will explore together the following key points:</a:t>
            </a:r>
            <a:br>
              <a:rPr lang="en-GB" sz="2500" dirty="0"/>
            </a:br>
            <a:endParaRPr lang="ro-RO" sz="2500" dirty="0"/>
          </a:p>
        </p:txBody>
      </p:sp>
      <p:sp>
        <p:nvSpPr>
          <p:cNvPr id="3" name="Content Placeholder 2">
            <a:extLst>
              <a:ext uri="{FF2B5EF4-FFF2-40B4-BE49-F238E27FC236}">
                <a16:creationId xmlns:a16="http://schemas.microsoft.com/office/drawing/2014/main" id="{28FCFB8B-F07B-45CC-C37E-82D26D6CB2AC}"/>
              </a:ext>
            </a:extLst>
          </p:cNvPr>
          <p:cNvSpPr>
            <a:spLocks noGrp="1"/>
          </p:cNvSpPr>
          <p:nvPr>
            <p:ph idx="1"/>
          </p:nvPr>
        </p:nvSpPr>
        <p:spPr>
          <a:xfrm>
            <a:off x="200025" y="2748405"/>
            <a:ext cx="7122003" cy="3418587"/>
          </a:xfrm>
        </p:spPr>
        <p:txBody>
          <a:bodyPr>
            <a:normAutofit/>
          </a:bodyPr>
          <a:lstStyle/>
          <a:p>
            <a:r>
              <a:rPr lang="en-GB" dirty="0"/>
              <a:t>An overview of the procedures followed to complete the assignment</a:t>
            </a:r>
          </a:p>
          <a:p>
            <a:r>
              <a:rPr lang="en-GB" dirty="0"/>
              <a:t>Challenges faced in completing the assignment </a:t>
            </a:r>
          </a:p>
          <a:p>
            <a:r>
              <a:rPr lang="en-GB" dirty="0"/>
              <a:t>An overview of the Failure of CARILLION</a:t>
            </a:r>
          </a:p>
          <a:p>
            <a:r>
              <a:rPr lang="en-GB" dirty="0"/>
              <a:t>Learning outcomes of the assignment </a:t>
            </a:r>
            <a:endParaRPr lang="ro-RO" dirty="0"/>
          </a:p>
        </p:txBody>
      </p:sp>
      <p:sp>
        <p:nvSpPr>
          <p:cNvPr id="9" name="Date Placeholder 3">
            <a:extLst>
              <a:ext uri="{FF2B5EF4-FFF2-40B4-BE49-F238E27FC236}">
                <a16:creationId xmlns:a16="http://schemas.microsoft.com/office/drawing/2014/main" id="{B9EB0472-F505-4D1D-A3EE-FED6D85BC981}"/>
              </a:ext>
            </a:extLst>
          </p:cNvPr>
          <p:cNvSpPr>
            <a:spLocks noGrp="1"/>
          </p:cNvSpPr>
          <p:nvPr>
            <p:ph type="dt" sz="half" idx="10"/>
          </p:nvPr>
        </p:nvSpPr>
        <p:spPr/>
        <p:txBody>
          <a:bodyPr>
            <a:normAutofit/>
          </a:bodyPr>
          <a:lstStyle/>
          <a:p>
            <a:pPr>
              <a:spcAft>
                <a:spcPts val="600"/>
              </a:spcAft>
            </a:pPr>
            <a:fld id="{A42CE256-A16D-4C05-82F9-D2517162EDD4}" type="datetime1">
              <a:rPr lang="en-US" smtClean="0"/>
              <a:pPr>
                <a:spcAft>
                  <a:spcPts val="600"/>
                </a:spcAft>
              </a:pPr>
              <a:t>11/12/2023</a:t>
            </a:fld>
            <a:endParaRPr lang="en-US" dirty="0"/>
          </a:p>
        </p:txBody>
      </p:sp>
      <p:sp>
        <p:nvSpPr>
          <p:cNvPr id="13" name="Slide Number Placeholder 5">
            <a:extLst>
              <a:ext uri="{FF2B5EF4-FFF2-40B4-BE49-F238E27FC236}">
                <a16:creationId xmlns:a16="http://schemas.microsoft.com/office/drawing/2014/main" id="{3109FE0B-0AFC-4929-8515-CCE334CA89A5}"/>
              </a:ext>
            </a:extLst>
          </p:cNvPr>
          <p:cNvSpPr>
            <a:spLocks noGrp="1"/>
          </p:cNvSpPr>
          <p:nvPr>
            <p:ph type="sldNum" sz="quarter" idx="12"/>
          </p:nvPr>
        </p:nvSpPr>
        <p:spPr/>
        <p:txBody>
          <a:bodyPr>
            <a:normAutofit/>
          </a:bodyPr>
          <a:lstStyle/>
          <a:p>
            <a:pPr>
              <a:spcAft>
                <a:spcPts val="600"/>
              </a:spcAft>
            </a:pPr>
            <a:fld id="{C15563AB-8317-4F4A-8C10-D6F570F02A77}" type="slidenum">
              <a:rPr lang="en-US" smtClean="0"/>
              <a:pPr>
                <a:spcAft>
                  <a:spcPts val="600"/>
                </a:spcAft>
              </a:pPr>
              <a:t>2</a:t>
            </a:fld>
            <a:endParaRPr lang="en-US" dirty="0"/>
          </a:p>
        </p:txBody>
      </p:sp>
      <p:pic>
        <p:nvPicPr>
          <p:cNvPr id="4" name="Picture 3">
            <a:extLst>
              <a:ext uri="{FF2B5EF4-FFF2-40B4-BE49-F238E27FC236}">
                <a16:creationId xmlns:a16="http://schemas.microsoft.com/office/drawing/2014/main" id="{2EC1A9C9-96DD-72C0-3EED-CAB001C5BB66}"/>
              </a:ext>
            </a:extLst>
          </p:cNvPr>
          <p:cNvPicPr>
            <a:picLocks noChangeAspect="1"/>
          </p:cNvPicPr>
          <p:nvPr/>
        </p:nvPicPr>
        <p:blipFill rotWithShape="1">
          <a:blip r:embed="rId3"/>
          <a:srcRect l="23785" r="20473" b="-1"/>
          <a:stretch/>
        </p:blipFill>
        <p:spPr>
          <a:xfrm>
            <a:off x="7322029" y="2057400"/>
            <a:ext cx="4069871" cy="4800600"/>
          </a:xfrm>
          <a:prstGeom prst="rect">
            <a:avLst/>
          </a:prstGeom>
          <a:noFill/>
        </p:spPr>
      </p:pic>
    </p:spTree>
    <p:extLst>
      <p:ext uri="{BB962C8B-B14F-4D97-AF65-F5344CB8AC3E}">
        <p14:creationId xmlns:p14="http://schemas.microsoft.com/office/powerpoint/2010/main" val="1326257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89139-98FF-B070-828B-31087886A0A3}"/>
              </a:ext>
            </a:extLst>
          </p:cNvPr>
          <p:cNvSpPr>
            <a:spLocks noGrp="1"/>
          </p:cNvSpPr>
          <p:nvPr>
            <p:ph type="ctrTitle"/>
          </p:nvPr>
        </p:nvSpPr>
        <p:spPr>
          <a:xfrm>
            <a:off x="1" y="1585914"/>
            <a:ext cx="7240526" cy="3200400"/>
          </a:xfrm>
        </p:spPr>
        <p:txBody>
          <a:bodyPr anchor="b">
            <a:normAutofit/>
          </a:bodyPr>
          <a:lstStyle/>
          <a:p>
            <a:pPr>
              <a:lnSpc>
                <a:spcPct val="90000"/>
              </a:lnSpc>
            </a:pPr>
            <a:r>
              <a:rPr lang="en-GB" sz="4400" b="1" dirty="0"/>
              <a:t>An overview of the procedures followed to complete the assignment</a:t>
            </a:r>
            <a:br>
              <a:rPr lang="en-GB" sz="2200" dirty="0"/>
            </a:br>
            <a:endParaRPr lang="ro-RO" sz="2200" dirty="0"/>
          </a:p>
        </p:txBody>
      </p:sp>
      <p:sp>
        <p:nvSpPr>
          <p:cNvPr id="11" name="Date Placeholder 3">
            <a:extLst>
              <a:ext uri="{FF2B5EF4-FFF2-40B4-BE49-F238E27FC236}">
                <a16:creationId xmlns:a16="http://schemas.microsoft.com/office/drawing/2014/main" id="{B9EB0472-F505-4D1D-A3EE-FED6D85BC981}"/>
              </a:ext>
            </a:extLst>
          </p:cNvPr>
          <p:cNvSpPr>
            <a:spLocks noGrp="1"/>
          </p:cNvSpPr>
          <p:nvPr>
            <p:ph type="dt" sz="half" idx="10"/>
          </p:nvPr>
        </p:nvSpPr>
        <p:spPr/>
        <p:txBody>
          <a:bodyPr>
            <a:normAutofit/>
          </a:bodyPr>
          <a:lstStyle/>
          <a:p>
            <a:pPr>
              <a:spcAft>
                <a:spcPts val="600"/>
              </a:spcAft>
            </a:pPr>
            <a:fld id="{A42CE256-A16D-4C05-82F9-D2517162EDD4}" type="datetime1">
              <a:rPr lang="en-US" smtClean="0"/>
              <a:pPr>
                <a:spcAft>
                  <a:spcPts val="600"/>
                </a:spcAft>
              </a:pPr>
              <a:t>11/12/2023</a:t>
            </a:fld>
            <a:endParaRPr lang="en-US" dirty="0"/>
          </a:p>
        </p:txBody>
      </p:sp>
      <p:sp>
        <p:nvSpPr>
          <p:cNvPr id="15" name="Slide Number Placeholder 5">
            <a:extLst>
              <a:ext uri="{FF2B5EF4-FFF2-40B4-BE49-F238E27FC236}">
                <a16:creationId xmlns:a16="http://schemas.microsoft.com/office/drawing/2014/main" id="{3109FE0B-0AFC-4929-8515-CCE334CA89A5}"/>
              </a:ext>
            </a:extLst>
          </p:cNvPr>
          <p:cNvSpPr>
            <a:spLocks noGrp="1"/>
          </p:cNvSpPr>
          <p:nvPr>
            <p:ph type="sldNum" sz="quarter" idx="12"/>
          </p:nvPr>
        </p:nvSpPr>
        <p:spPr/>
        <p:txBody>
          <a:bodyPr>
            <a:normAutofit/>
          </a:bodyPr>
          <a:lstStyle/>
          <a:p>
            <a:pPr>
              <a:spcAft>
                <a:spcPts val="600"/>
              </a:spcAft>
            </a:pPr>
            <a:fld id="{C15563AB-8317-4F4A-8C10-D6F570F02A77}" type="slidenum">
              <a:rPr lang="en-US" smtClean="0"/>
              <a:pPr>
                <a:spcAft>
                  <a:spcPts val="600"/>
                </a:spcAft>
              </a:pPr>
              <a:t>3</a:t>
            </a:fld>
            <a:endParaRPr lang="en-US" dirty="0"/>
          </a:p>
        </p:txBody>
      </p:sp>
      <p:pic>
        <p:nvPicPr>
          <p:cNvPr id="6" name="Picture 5">
            <a:extLst>
              <a:ext uri="{FF2B5EF4-FFF2-40B4-BE49-F238E27FC236}">
                <a16:creationId xmlns:a16="http://schemas.microsoft.com/office/drawing/2014/main" id="{B7668287-5630-D8D8-D17E-65B0397482BC}"/>
              </a:ext>
            </a:extLst>
          </p:cNvPr>
          <p:cNvPicPr>
            <a:picLocks noChangeAspect="1"/>
          </p:cNvPicPr>
          <p:nvPr/>
        </p:nvPicPr>
        <p:blipFill>
          <a:blip r:embed="rId3"/>
          <a:stretch>
            <a:fillRect/>
          </a:stretch>
        </p:blipFill>
        <p:spPr>
          <a:xfrm>
            <a:off x="7240526" y="1228725"/>
            <a:ext cx="4951474" cy="5486399"/>
          </a:xfrm>
          <a:prstGeom prst="rect">
            <a:avLst/>
          </a:prstGeom>
          <a:noFill/>
        </p:spPr>
      </p:pic>
    </p:spTree>
    <p:extLst>
      <p:ext uri="{BB962C8B-B14F-4D97-AF65-F5344CB8AC3E}">
        <p14:creationId xmlns:p14="http://schemas.microsoft.com/office/powerpoint/2010/main" val="2916654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7BFC9-4F71-D015-FC71-8CE0C7534A07}"/>
              </a:ext>
            </a:extLst>
          </p:cNvPr>
          <p:cNvSpPr>
            <a:spLocks noGrp="1"/>
          </p:cNvSpPr>
          <p:nvPr>
            <p:ph type="title"/>
          </p:nvPr>
        </p:nvSpPr>
        <p:spPr/>
        <p:txBody>
          <a:bodyPr>
            <a:normAutofit fontScale="90000"/>
          </a:bodyPr>
          <a:lstStyle/>
          <a:p>
            <a:r>
              <a:rPr lang="en-GB" dirty="0"/>
              <a:t>Challenges faced in completing the assignment </a:t>
            </a:r>
            <a:br>
              <a:rPr lang="en-GB" dirty="0"/>
            </a:br>
            <a:endParaRPr lang="ro-RO" dirty="0"/>
          </a:p>
        </p:txBody>
      </p:sp>
      <p:pic>
        <p:nvPicPr>
          <p:cNvPr id="4" name="Content Placeholder 3">
            <a:extLst>
              <a:ext uri="{FF2B5EF4-FFF2-40B4-BE49-F238E27FC236}">
                <a16:creationId xmlns:a16="http://schemas.microsoft.com/office/drawing/2014/main" id="{D61643A4-3466-A939-7301-08D2007206DE}"/>
              </a:ext>
            </a:extLst>
          </p:cNvPr>
          <p:cNvPicPr>
            <a:picLocks noGrp="1" noChangeAspect="1"/>
          </p:cNvPicPr>
          <p:nvPr>
            <p:ph idx="1"/>
          </p:nvPr>
        </p:nvPicPr>
        <p:blipFill>
          <a:blip r:embed="rId2"/>
          <a:stretch>
            <a:fillRect/>
          </a:stretch>
        </p:blipFill>
        <p:spPr>
          <a:xfrm>
            <a:off x="5800725" y="1853249"/>
            <a:ext cx="6129338" cy="4230748"/>
          </a:xfrm>
          <a:prstGeom prst="rect">
            <a:avLst/>
          </a:prstGeom>
        </p:spPr>
      </p:pic>
      <p:pic>
        <p:nvPicPr>
          <p:cNvPr id="5" name="Picture 4">
            <a:extLst>
              <a:ext uri="{FF2B5EF4-FFF2-40B4-BE49-F238E27FC236}">
                <a16:creationId xmlns:a16="http://schemas.microsoft.com/office/drawing/2014/main" id="{63D59B8F-4DB5-7588-0113-B1C97129E714}"/>
              </a:ext>
            </a:extLst>
          </p:cNvPr>
          <p:cNvPicPr>
            <a:picLocks noChangeAspect="1"/>
          </p:cNvPicPr>
          <p:nvPr/>
        </p:nvPicPr>
        <p:blipFill>
          <a:blip r:embed="rId3"/>
          <a:stretch>
            <a:fillRect/>
          </a:stretch>
        </p:blipFill>
        <p:spPr>
          <a:xfrm>
            <a:off x="597160" y="1853248"/>
            <a:ext cx="5074978" cy="4230749"/>
          </a:xfrm>
          <a:prstGeom prst="rect">
            <a:avLst/>
          </a:prstGeom>
        </p:spPr>
      </p:pic>
    </p:spTree>
    <p:extLst>
      <p:ext uri="{BB962C8B-B14F-4D97-AF65-F5344CB8AC3E}">
        <p14:creationId xmlns:p14="http://schemas.microsoft.com/office/powerpoint/2010/main" val="1536646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ILIP statement on Carillion - CILIP: the library and information  association">
            <a:extLst>
              <a:ext uri="{FF2B5EF4-FFF2-40B4-BE49-F238E27FC236}">
                <a16:creationId xmlns:a16="http://schemas.microsoft.com/office/drawing/2014/main" id="{B725EB7C-BF9F-455E-6638-FF23AB96801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245091"/>
            <a:ext cx="12192000" cy="4612909"/>
          </a:xfrm>
          <a:prstGeom prst="rect">
            <a:avLst/>
          </a:prstGeom>
          <a:noFill/>
          <a:ln>
            <a:noFill/>
          </a:ln>
        </p:spPr>
      </p:pic>
      <p:sp>
        <p:nvSpPr>
          <p:cNvPr id="2" name="Title 1">
            <a:extLst>
              <a:ext uri="{FF2B5EF4-FFF2-40B4-BE49-F238E27FC236}">
                <a16:creationId xmlns:a16="http://schemas.microsoft.com/office/drawing/2014/main" id="{AB26A055-A758-DAF2-D032-6821B3B01130}"/>
              </a:ext>
            </a:extLst>
          </p:cNvPr>
          <p:cNvSpPr>
            <a:spLocks noGrp="1"/>
          </p:cNvSpPr>
          <p:nvPr>
            <p:ph type="title"/>
          </p:nvPr>
        </p:nvSpPr>
        <p:spPr/>
        <p:txBody>
          <a:bodyPr/>
          <a:lstStyle/>
          <a:p>
            <a:r>
              <a:rPr lang="en-GB" dirty="0"/>
              <a:t>CARILLION</a:t>
            </a:r>
          </a:p>
        </p:txBody>
      </p:sp>
      <p:sp>
        <p:nvSpPr>
          <p:cNvPr id="3" name="Content Placeholder 2">
            <a:extLst>
              <a:ext uri="{FF2B5EF4-FFF2-40B4-BE49-F238E27FC236}">
                <a16:creationId xmlns:a16="http://schemas.microsoft.com/office/drawing/2014/main" id="{A19284A0-0AA3-C203-61FE-A35163FBB82E}"/>
              </a:ext>
            </a:extLst>
          </p:cNvPr>
          <p:cNvSpPr>
            <a:spLocks noGrp="1"/>
          </p:cNvSpPr>
          <p:nvPr>
            <p:ph idx="1"/>
          </p:nvPr>
        </p:nvSpPr>
        <p:spPr>
          <a:xfrm>
            <a:off x="3514725" y="2386013"/>
            <a:ext cx="7249750" cy="3575171"/>
          </a:xfrm>
        </p:spPr>
        <p:txBody>
          <a:bodyPr/>
          <a:lstStyle/>
          <a:p>
            <a:r>
              <a:rPr lang="en-GB" dirty="0">
                <a:solidFill>
                  <a:schemeClr val="bg1"/>
                </a:solidFill>
              </a:rPr>
              <a:t>Who is Carillion? What they do?</a:t>
            </a:r>
          </a:p>
          <a:p>
            <a:r>
              <a:rPr lang="en-GB" dirty="0">
                <a:solidFill>
                  <a:schemeClr val="bg1"/>
                </a:solidFill>
              </a:rPr>
              <a:t>Why did they fail?</a:t>
            </a:r>
          </a:p>
          <a:p>
            <a:r>
              <a:rPr lang="en-GB" dirty="0">
                <a:solidFill>
                  <a:schemeClr val="bg1"/>
                </a:solidFill>
              </a:rPr>
              <a:t>What could they do better?</a:t>
            </a:r>
          </a:p>
        </p:txBody>
      </p:sp>
    </p:spTree>
    <p:extLst>
      <p:ext uri="{BB962C8B-B14F-4D97-AF65-F5344CB8AC3E}">
        <p14:creationId xmlns:p14="http://schemas.microsoft.com/office/powerpoint/2010/main" val="379445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9" name="Rectangle 18">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F9DDA3-4A38-78B5-05DF-91006C6F1C3D}"/>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000"/>
              <a:t>Apply SCAMPER</a:t>
            </a:r>
          </a:p>
        </p:txBody>
      </p:sp>
      <p:sp>
        <p:nvSpPr>
          <p:cNvPr id="21" name="Rectangle 20">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4" name="Content Placeholder 3">
            <a:extLst>
              <a:ext uri="{FF2B5EF4-FFF2-40B4-BE49-F238E27FC236}">
                <a16:creationId xmlns:a16="http://schemas.microsoft.com/office/drawing/2014/main" id="{50F2097F-0D33-1C53-9E05-3A1FB0E97F6D}"/>
              </a:ext>
            </a:extLst>
          </p:cNvPr>
          <p:cNvPicPr>
            <a:picLocks noGrp="1" noChangeAspect="1"/>
          </p:cNvPicPr>
          <p:nvPr>
            <p:ph idx="1"/>
          </p:nvPr>
        </p:nvPicPr>
        <p:blipFill>
          <a:blip r:embed="rId8"/>
          <a:stretch>
            <a:fillRect/>
          </a:stretch>
        </p:blipFill>
        <p:spPr>
          <a:xfrm>
            <a:off x="998115" y="647698"/>
            <a:ext cx="5562139" cy="5562139"/>
          </a:xfrm>
          <a:prstGeom prst="rect">
            <a:avLst/>
          </a:prstGeom>
          <a:effectLst/>
        </p:spPr>
      </p:pic>
    </p:spTree>
    <p:extLst>
      <p:ext uri="{BB962C8B-B14F-4D97-AF65-F5344CB8AC3E}">
        <p14:creationId xmlns:p14="http://schemas.microsoft.com/office/powerpoint/2010/main" val="79391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F7324-0FF6-BF80-ABA2-F01E02B0CF3B}"/>
              </a:ext>
            </a:extLst>
          </p:cNvPr>
          <p:cNvSpPr>
            <a:spLocks noGrp="1"/>
          </p:cNvSpPr>
          <p:nvPr>
            <p:ph type="title"/>
          </p:nvPr>
        </p:nvSpPr>
        <p:spPr/>
        <p:txBody>
          <a:bodyPr/>
          <a:lstStyle/>
          <a:p>
            <a:r>
              <a:rPr lang="en-GB" dirty="0"/>
              <a:t>Learning outcomes of the assignment </a:t>
            </a:r>
            <a:br>
              <a:rPr lang="en-GB" dirty="0"/>
            </a:br>
            <a:endParaRPr lang="ro-RO" dirty="0"/>
          </a:p>
        </p:txBody>
      </p:sp>
      <p:sp>
        <p:nvSpPr>
          <p:cNvPr id="3" name="Content Placeholder 2">
            <a:extLst>
              <a:ext uri="{FF2B5EF4-FFF2-40B4-BE49-F238E27FC236}">
                <a16:creationId xmlns:a16="http://schemas.microsoft.com/office/drawing/2014/main" id="{82499F3F-B888-99FB-ACDD-514B1A34B20C}"/>
              </a:ext>
            </a:extLst>
          </p:cNvPr>
          <p:cNvSpPr>
            <a:spLocks noGrp="1"/>
          </p:cNvSpPr>
          <p:nvPr>
            <p:ph idx="1"/>
          </p:nvPr>
        </p:nvSpPr>
        <p:spPr/>
        <p:txBody>
          <a:bodyPr/>
          <a:lstStyle/>
          <a:p>
            <a:r>
              <a:rPr lang="en-GB" dirty="0"/>
              <a:t>1.	Understanding the Importance of Prudent Financial Management</a:t>
            </a:r>
          </a:p>
          <a:p>
            <a:r>
              <a:rPr lang="ro-RO" dirty="0"/>
              <a:t>2.	Applying </a:t>
            </a:r>
            <a:r>
              <a:rPr lang="en-GB" noProof="1"/>
              <a:t>Innovation</a:t>
            </a:r>
            <a:r>
              <a:rPr lang="ro-RO" dirty="0"/>
              <a:t> </a:t>
            </a:r>
            <a:r>
              <a:rPr lang="en-GB" noProof="1"/>
              <a:t>Strategically</a:t>
            </a:r>
          </a:p>
          <a:p>
            <a:r>
              <a:rPr lang="en-GB" dirty="0"/>
              <a:t>3.	Utilizing the SCAMPER Model for Creative Problem-Solving</a:t>
            </a:r>
          </a:p>
          <a:p>
            <a:r>
              <a:rPr lang="en-GB" dirty="0"/>
              <a:t>4.	Enhancing Project Management with Agile Methodologies</a:t>
            </a:r>
          </a:p>
          <a:p>
            <a:r>
              <a:rPr lang="en-GB" dirty="0"/>
              <a:t>5.	Fostering Client Partnerships and Innovation Culture</a:t>
            </a:r>
            <a:endParaRPr lang="ro-RO" dirty="0"/>
          </a:p>
        </p:txBody>
      </p:sp>
    </p:spTree>
    <p:extLst>
      <p:ext uri="{BB962C8B-B14F-4D97-AF65-F5344CB8AC3E}">
        <p14:creationId xmlns:p14="http://schemas.microsoft.com/office/powerpoint/2010/main" val="697797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EFB1F-1704-D5F6-774C-A6A2F6580DCE}"/>
              </a:ext>
            </a:extLst>
          </p:cNvPr>
          <p:cNvSpPr>
            <a:spLocks noGrp="1"/>
          </p:cNvSpPr>
          <p:nvPr>
            <p:ph type="title"/>
          </p:nvPr>
        </p:nvSpPr>
        <p:spPr/>
        <p:txBody>
          <a:bodyPr/>
          <a:lstStyle/>
          <a:p>
            <a:r>
              <a:rPr lang="ro-RO" dirty="0" err="1"/>
              <a:t>References</a:t>
            </a:r>
            <a:endParaRPr lang="ro-RO" dirty="0"/>
          </a:p>
        </p:txBody>
      </p:sp>
      <p:sp>
        <p:nvSpPr>
          <p:cNvPr id="3" name="Content Placeholder 2">
            <a:extLst>
              <a:ext uri="{FF2B5EF4-FFF2-40B4-BE49-F238E27FC236}">
                <a16:creationId xmlns:a16="http://schemas.microsoft.com/office/drawing/2014/main" id="{FE2F9632-59D9-B794-9357-625762AB9A3C}"/>
              </a:ext>
            </a:extLst>
          </p:cNvPr>
          <p:cNvSpPr>
            <a:spLocks noGrp="1"/>
          </p:cNvSpPr>
          <p:nvPr>
            <p:ph idx="1"/>
          </p:nvPr>
        </p:nvSpPr>
        <p:spPr/>
        <p:txBody>
          <a:bodyPr>
            <a:normAutofit fontScale="92500" lnSpcReduction="20000"/>
          </a:bodyPr>
          <a:lstStyle/>
          <a:p>
            <a:r>
              <a:rPr lang="en-GB" dirty="0"/>
              <a:t>Alexander, M. (2023) Agile project management: Principles, benefits, tools, tips, and when to make the switch, CIO. Available at: https://www.cio.com/article/237027/agile-project-management-a-beginners-guide.html (Accessed: 05 October 2023). </a:t>
            </a:r>
          </a:p>
          <a:p>
            <a:r>
              <a:rPr lang="en-GB" dirty="0" err="1"/>
              <a:t>Elmansy</a:t>
            </a:r>
            <a:r>
              <a:rPr lang="en-GB" dirty="0"/>
              <a:t>, R. (2015) A Guide to the SCAMPER Technique for Creative Thinking, </a:t>
            </a:r>
            <a:r>
              <a:rPr lang="en-GB" dirty="0" err="1"/>
              <a:t>Designorate</a:t>
            </a:r>
            <a:r>
              <a:rPr lang="en-GB" dirty="0"/>
              <a:t>. Available at: https://www.designorate.com/a-guide-to-the-scamper-technique-for-creative-thinking/ (Accessed: 05 October 2023). </a:t>
            </a:r>
          </a:p>
          <a:p>
            <a:r>
              <a:rPr lang="en-GB" dirty="0"/>
              <a:t>GOV.UK (no date) Carillion plc overview – find and update company information, GOV.UK. Available at: https://find-and-update.company-information.service.gov.uk/company/03782379 (Accessed: 05 October 2023). </a:t>
            </a:r>
          </a:p>
          <a:p>
            <a:r>
              <a:rPr lang="en-GB" dirty="0"/>
              <a:t>Joseph, A. and Smith, Jr. (2018) Carillion Plc: A Governance Case Study from the UK, The </a:t>
            </a:r>
            <a:r>
              <a:rPr lang="en-GB" dirty="0" err="1"/>
              <a:t>FinReg</a:t>
            </a:r>
            <a:r>
              <a:rPr lang="en-GB" dirty="0"/>
              <a:t> Blog. Available at: https://sites.duke.edu/thefinregblog/2018/07/18/carillion-plc-a-governance-case-study-from-the-uk/ (Accessed: 05 October 2023). </a:t>
            </a:r>
          </a:p>
          <a:p>
            <a:endParaRPr lang="ro-RO" dirty="0"/>
          </a:p>
        </p:txBody>
      </p:sp>
    </p:spTree>
    <p:extLst>
      <p:ext uri="{BB962C8B-B14F-4D97-AF65-F5344CB8AC3E}">
        <p14:creationId xmlns:p14="http://schemas.microsoft.com/office/powerpoint/2010/main" val="28319829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94</TotalTime>
  <Words>1029</Words>
  <Application>Microsoft Office PowerPoint</Application>
  <PresentationFormat>Widescreen</PresentationFormat>
  <Paragraphs>71</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vt:lpstr>
      <vt:lpstr>Analyzing the Failure of CARILLION PLC</vt:lpstr>
      <vt:lpstr>In today presentation will explore together the following key points: </vt:lpstr>
      <vt:lpstr>An overview of the procedures followed to complete the assignment </vt:lpstr>
      <vt:lpstr>Challenges faced in completing the assignment  </vt:lpstr>
      <vt:lpstr>CARILLION</vt:lpstr>
      <vt:lpstr>Apply SCAMPER</vt:lpstr>
      <vt:lpstr>Learning outcomes of the assignment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Analyzing the Failure of CARILLION PLC</dc:title>
  <dc:creator>david beltic</dc:creator>
  <cp:lastModifiedBy>david beltic</cp:lastModifiedBy>
  <cp:revision>5</cp:revision>
  <dcterms:created xsi:type="dcterms:W3CDTF">2023-11-11T14:57:10Z</dcterms:created>
  <dcterms:modified xsi:type="dcterms:W3CDTF">2023-11-12T22:44:16Z</dcterms:modified>
</cp:coreProperties>
</file>