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Lst>
  <p:sldSz cx="18288000" cy="10287000"/>
  <p:notesSz cx="6858000" cy="9144000"/>
  <p:embeddedFontLst>
    <p:embeddedFont>
      <p:font typeface="Agrandir Wide Thin" charset="1" panose="00000205000000000000"/>
      <p:regular r:id="rId25"/>
    </p:embeddedFont>
    <p:embeddedFont>
      <p:font typeface="Agrandir Wide Medium" charset="1" panose="00000605000000000000"/>
      <p:regular r:id="rId26"/>
    </p:embeddedFont>
    <p:embeddedFont>
      <p:font typeface="Agrandir Wide" charset="1" panose="00000505000000000000"/>
      <p:regular r:id="rId27"/>
    </p:embeddedFont>
    <p:embeddedFont>
      <p:font typeface="Agrandir Wide Bold" charset="1" panose="00000805000000000000"/>
      <p:regular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slides/slide17.xml" Type="http://schemas.openxmlformats.org/officeDocument/2006/relationships/slide"/><Relationship Id="rId23" Target="slides/slide18.xml" Type="http://schemas.openxmlformats.org/officeDocument/2006/relationships/slide"/><Relationship Id="rId24" Target="slides/slide19.xml" Type="http://schemas.openxmlformats.org/officeDocument/2006/relationships/slide"/><Relationship Id="rId25" Target="fonts/font25.fntdata" Type="http://schemas.openxmlformats.org/officeDocument/2006/relationships/font"/><Relationship Id="rId26" Target="fonts/font26.fntdata" Type="http://schemas.openxmlformats.org/officeDocument/2006/relationships/font"/><Relationship Id="rId27" Target="fonts/font27.fntdata" Type="http://schemas.openxmlformats.org/officeDocument/2006/relationships/font"/><Relationship Id="rId28" Target="fonts/font28.fntdata" Type="http://schemas.openxmlformats.org/officeDocument/2006/relationships/font"/><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https://www.google.com/search?client=safari&amp;rls=en&amp;q=Attention+Deficit+Hyperactivity+Disorder&amp;ie=UTF-8&amp;oe=UTF-8&amp;ved=2ahUKEwjHo8zkhvCSAxWBUUEAHZwKJpwQgK4QegYIAQgAEAU"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sv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png" Type="http://schemas.openxmlformats.org/officeDocument/2006/relationships/image"/><Relationship Id="rId3" Target="../media/image8.sv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png" Type="http://schemas.openxmlformats.org/officeDocument/2006/relationships/image"/><Relationship Id="rId3" Target="../media/image10.svg" Type="http://schemas.openxmlformats.org/officeDocument/2006/relationships/image"/><Relationship Id="rId4" Target="../media/image11.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2.png" Type="http://schemas.openxmlformats.org/officeDocument/2006/relationships/image"/><Relationship Id="rId3" Target="../media/image13.svg" Type="http://schemas.openxmlformats.org/officeDocument/2006/relationships/image"/><Relationship Id="rId4" Target="../media/image14.png" Type="http://schemas.openxmlformats.org/officeDocument/2006/relationships/image"/><Relationship Id="rId5" Target="../media/image15.sv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2.png" Type="http://schemas.openxmlformats.org/officeDocument/2006/relationships/image"/><Relationship Id="rId3" Target="../media/image13.svg" Type="http://schemas.openxmlformats.org/officeDocument/2006/relationships/image"/><Relationship Id="rId4" Target="../media/image14.png" Type="http://schemas.openxmlformats.org/officeDocument/2006/relationships/image"/><Relationship Id="rId5" Target="../media/image15.sv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6.png" Type="http://schemas.openxmlformats.org/officeDocument/2006/relationships/image"/><Relationship Id="rId3" Target="../media/image17.sv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6.png" Type="http://schemas.openxmlformats.org/officeDocument/2006/relationships/image"/><Relationship Id="rId3" Target="../media/image17.sv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8.png" Type="http://schemas.openxmlformats.org/officeDocument/2006/relationships/image"/><Relationship Id="rId3" Target="../media/image19.sv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8.png" Type="http://schemas.openxmlformats.org/officeDocument/2006/relationships/image"/><Relationship Id="rId3" Target="../media/image19.sv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 Id="rId3" Target="../media/image4.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5E0E17"/>
        </a:solidFill>
      </p:bgPr>
    </p:bg>
    <p:spTree>
      <p:nvGrpSpPr>
        <p:cNvPr id="1" name=""/>
        <p:cNvGrpSpPr/>
        <p:nvPr/>
      </p:nvGrpSpPr>
      <p:grpSpPr>
        <a:xfrm>
          <a:off x="0" y="0"/>
          <a:ext cx="0" cy="0"/>
          <a:chOff x="0" y="0"/>
          <a:chExt cx="0" cy="0"/>
        </a:xfrm>
      </p:grpSpPr>
      <p:grpSp>
        <p:nvGrpSpPr>
          <p:cNvPr name="Group 2" id="2"/>
          <p:cNvGrpSpPr/>
          <p:nvPr/>
        </p:nvGrpSpPr>
        <p:grpSpPr>
          <a:xfrm rot="0">
            <a:off x="2651847" y="3500926"/>
            <a:ext cx="13379967" cy="1448070"/>
            <a:chOff x="0" y="0"/>
            <a:chExt cx="3523942" cy="381385"/>
          </a:xfrm>
        </p:grpSpPr>
        <p:sp>
          <p:nvSpPr>
            <p:cNvPr name="Freeform 3" id="3"/>
            <p:cNvSpPr/>
            <p:nvPr/>
          </p:nvSpPr>
          <p:spPr>
            <a:xfrm flipH="false" flipV="false" rot="0">
              <a:off x="0" y="0"/>
              <a:ext cx="3523942" cy="381385"/>
            </a:xfrm>
            <a:custGeom>
              <a:avLst/>
              <a:gdLst/>
              <a:ahLst/>
              <a:cxnLst/>
              <a:rect r="r" b="b" t="t" l="l"/>
              <a:pathLst>
                <a:path h="381385" w="3523942">
                  <a:moveTo>
                    <a:pt x="29510" y="0"/>
                  </a:moveTo>
                  <a:lnTo>
                    <a:pt x="3494432" y="0"/>
                  </a:lnTo>
                  <a:cubicBezTo>
                    <a:pt x="3502259" y="0"/>
                    <a:pt x="3509764" y="3109"/>
                    <a:pt x="3515299" y="8643"/>
                  </a:cubicBezTo>
                  <a:cubicBezTo>
                    <a:pt x="3520833" y="14177"/>
                    <a:pt x="3523942" y="21683"/>
                    <a:pt x="3523942" y="29510"/>
                  </a:cubicBezTo>
                  <a:lnTo>
                    <a:pt x="3523942" y="351875"/>
                  </a:lnTo>
                  <a:cubicBezTo>
                    <a:pt x="3523942" y="368173"/>
                    <a:pt x="3510730" y="381385"/>
                    <a:pt x="3494432" y="381385"/>
                  </a:cubicBezTo>
                  <a:lnTo>
                    <a:pt x="29510" y="381385"/>
                  </a:lnTo>
                  <a:cubicBezTo>
                    <a:pt x="13212" y="381385"/>
                    <a:pt x="0" y="368173"/>
                    <a:pt x="0" y="351875"/>
                  </a:cubicBezTo>
                  <a:lnTo>
                    <a:pt x="0" y="29510"/>
                  </a:lnTo>
                  <a:cubicBezTo>
                    <a:pt x="0" y="13212"/>
                    <a:pt x="13212" y="0"/>
                    <a:pt x="29510" y="0"/>
                  </a:cubicBezTo>
                  <a:close/>
                </a:path>
              </a:pathLst>
            </a:custGeom>
            <a:ln w="38100" cap="rnd">
              <a:solidFill>
                <a:srgbClr val="FFFFFF"/>
              </a:solidFill>
              <a:prstDash val="solid"/>
              <a:round/>
            </a:ln>
          </p:spPr>
        </p:sp>
        <p:sp>
          <p:nvSpPr>
            <p:cNvPr name="TextBox 4" id="4"/>
            <p:cNvSpPr txBox="true"/>
            <p:nvPr/>
          </p:nvSpPr>
          <p:spPr>
            <a:xfrm>
              <a:off x="0" y="-114300"/>
              <a:ext cx="3523942" cy="495685"/>
            </a:xfrm>
            <a:prstGeom prst="rect">
              <a:avLst/>
            </a:prstGeom>
          </p:spPr>
          <p:txBody>
            <a:bodyPr anchor="ctr" rtlCol="false" tIns="50800" lIns="50800" bIns="50800" rIns="50800"/>
            <a:lstStyle/>
            <a:p>
              <a:pPr algn="ctr">
                <a:lnSpc>
                  <a:spcPts val="3499"/>
                </a:lnSpc>
              </a:pPr>
            </a:p>
          </p:txBody>
        </p:sp>
      </p:grpSp>
      <p:sp>
        <p:nvSpPr>
          <p:cNvPr name="Freeform 5" id="5"/>
          <p:cNvSpPr/>
          <p:nvPr/>
        </p:nvSpPr>
        <p:spPr>
          <a:xfrm flipH="false" flipV="false" rot="0">
            <a:off x="-547594" y="-1319212"/>
            <a:ext cx="4145016" cy="4077188"/>
          </a:xfrm>
          <a:custGeom>
            <a:avLst/>
            <a:gdLst/>
            <a:ahLst/>
            <a:cxnLst/>
            <a:rect r="r" b="b" t="t" l="l"/>
            <a:pathLst>
              <a:path h="4077188" w="4145016">
                <a:moveTo>
                  <a:pt x="0" y="0"/>
                </a:moveTo>
                <a:lnTo>
                  <a:pt x="4145015" y="0"/>
                </a:lnTo>
                <a:lnTo>
                  <a:pt x="4145015" y="4077188"/>
                </a:lnTo>
                <a:lnTo>
                  <a:pt x="0" y="407718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547594" y="7219706"/>
            <a:ext cx="4145016" cy="4077188"/>
          </a:xfrm>
          <a:custGeom>
            <a:avLst/>
            <a:gdLst/>
            <a:ahLst/>
            <a:cxnLst/>
            <a:rect r="r" b="b" t="t" l="l"/>
            <a:pathLst>
              <a:path h="4077188" w="4145016">
                <a:moveTo>
                  <a:pt x="0" y="0"/>
                </a:moveTo>
                <a:lnTo>
                  <a:pt x="4145015" y="0"/>
                </a:lnTo>
                <a:lnTo>
                  <a:pt x="4145015" y="4077188"/>
                </a:lnTo>
                <a:lnTo>
                  <a:pt x="0" y="4077188"/>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0">
            <a:off x="15186792" y="-932107"/>
            <a:ext cx="4145016" cy="4077188"/>
          </a:xfrm>
          <a:custGeom>
            <a:avLst/>
            <a:gdLst/>
            <a:ahLst/>
            <a:cxnLst/>
            <a:rect r="r" b="b" t="t" l="l"/>
            <a:pathLst>
              <a:path h="4077188" w="4145016">
                <a:moveTo>
                  <a:pt x="0" y="0"/>
                </a:moveTo>
                <a:lnTo>
                  <a:pt x="4145016" y="0"/>
                </a:lnTo>
                <a:lnTo>
                  <a:pt x="4145016" y="4077189"/>
                </a:lnTo>
                <a:lnTo>
                  <a:pt x="0" y="4077189"/>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8" id="8"/>
          <p:cNvSpPr/>
          <p:nvPr/>
        </p:nvSpPr>
        <p:spPr>
          <a:xfrm flipH="false" flipV="false" rot="0">
            <a:off x="15186792" y="7340938"/>
            <a:ext cx="4145016" cy="4077188"/>
          </a:xfrm>
          <a:custGeom>
            <a:avLst/>
            <a:gdLst/>
            <a:ahLst/>
            <a:cxnLst/>
            <a:rect r="r" b="b" t="t" l="l"/>
            <a:pathLst>
              <a:path h="4077188" w="4145016">
                <a:moveTo>
                  <a:pt x="0" y="0"/>
                </a:moveTo>
                <a:lnTo>
                  <a:pt x="4145016" y="0"/>
                </a:lnTo>
                <a:lnTo>
                  <a:pt x="4145016" y="4077188"/>
                </a:lnTo>
                <a:lnTo>
                  <a:pt x="0" y="4077188"/>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9" id="9"/>
          <p:cNvSpPr txBox="true"/>
          <p:nvPr/>
        </p:nvSpPr>
        <p:spPr>
          <a:xfrm rot="0">
            <a:off x="2112316" y="3053251"/>
            <a:ext cx="14535082" cy="1875787"/>
          </a:xfrm>
          <a:prstGeom prst="rect">
            <a:avLst/>
          </a:prstGeom>
        </p:spPr>
        <p:txBody>
          <a:bodyPr anchor="t" rtlCol="false" tIns="0" lIns="0" bIns="0" rIns="0">
            <a:spAutoFit/>
          </a:bodyPr>
          <a:lstStyle/>
          <a:p>
            <a:pPr algn="ctr">
              <a:lnSpc>
                <a:spcPts val="13160"/>
              </a:lnSpc>
            </a:pPr>
            <a:r>
              <a:rPr lang="en-US" sz="9400">
                <a:solidFill>
                  <a:srgbClr val="DDDDDB"/>
                </a:solidFill>
                <a:latin typeface="Agrandir Wide Thin"/>
                <a:ea typeface="Agrandir Wide Thin"/>
                <a:cs typeface="Agrandir Wide Thin"/>
                <a:sym typeface="Agrandir Wide Thin"/>
              </a:rPr>
              <a:t>case study analysis</a:t>
            </a:r>
          </a:p>
        </p:txBody>
      </p:sp>
      <p:sp>
        <p:nvSpPr>
          <p:cNvPr name="TextBox 10" id="10"/>
          <p:cNvSpPr txBox="true"/>
          <p:nvPr/>
        </p:nvSpPr>
        <p:spPr>
          <a:xfrm rot="0">
            <a:off x="2961350" y="5237892"/>
            <a:ext cx="12525762" cy="1240155"/>
          </a:xfrm>
          <a:prstGeom prst="rect">
            <a:avLst/>
          </a:prstGeom>
        </p:spPr>
        <p:txBody>
          <a:bodyPr anchor="t" rtlCol="false" tIns="0" lIns="0" bIns="0" rIns="0">
            <a:spAutoFit/>
          </a:bodyPr>
          <a:lstStyle/>
          <a:p>
            <a:pPr algn="ctr">
              <a:lnSpc>
                <a:spcPts val="4620"/>
              </a:lnSpc>
            </a:pPr>
            <a:r>
              <a:rPr lang="en-US" b="true" sz="3300" spc="1155">
                <a:solidFill>
                  <a:srgbClr val="DDDDDB"/>
                </a:solidFill>
                <a:latin typeface="Agrandir Wide Medium"/>
                <a:ea typeface="Agrandir Wide Medium"/>
                <a:cs typeface="Agrandir Wide Medium"/>
                <a:sym typeface="Agrandir Wide Medium"/>
                <a:hlinkClick r:id="rId6" tooltip="https://www.google.com/search?client=safari&amp;rls=en&amp;q=Attention+Deficit+Hyperactivity+Disorder&amp;ie=UTF-8&amp;oe=UTF-8&amp;ved=2ahUKEwjHo8zkhvCSAxWBUUEAHZwKJpwQgK4QegYIAQgAEAU"/>
              </a:rPr>
              <a:t>Attention Deficit Hyperactivity Disorde</a:t>
            </a:r>
            <a:r>
              <a:rPr lang="en-US" sz="3300" spc="1155">
                <a:solidFill>
                  <a:srgbClr val="DDDDDB"/>
                </a:solidFill>
                <a:latin typeface="Agrandir Wide"/>
                <a:ea typeface="Agrandir Wide"/>
                <a:cs typeface="Agrandir Wide"/>
                <a:sym typeface="Agrandir Wide"/>
              </a:rPr>
              <a:t>r</a:t>
            </a:r>
          </a:p>
        </p:txBody>
      </p:sp>
      <p:sp>
        <p:nvSpPr>
          <p:cNvPr name="TextBox 11" id="11"/>
          <p:cNvSpPr txBox="true"/>
          <p:nvPr/>
        </p:nvSpPr>
        <p:spPr>
          <a:xfrm rot="0">
            <a:off x="5017140" y="992188"/>
            <a:ext cx="8093258" cy="488950"/>
          </a:xfrm>
          <a:prstGeom prst="rect">
            <a:avLst/>
          </a:prstGeom>
        </p:spPr>
        <p:txBody>
          <a:bodyPr anchor="t" rtlCol="false" tIns="0" lIns="0" bIns="0" rIns="0">
            <a:spAutoFit/>
          </a:bodyPr>
          <a:lstStyle/>
          <a:p>
            <a:pPr algn="ctr">
              <a:lnSpc>
                <a:spcPts val="3499"/>
              </a:lnSpc>
            </a:pPr>
            <a:r>
              <a:rPr lang="en-US" b="true" sz="2499">
                <a:solidFill>
                  <a:srgbClr val="DDDDDB"/>
                </a:solidFill>
                <a:latin typeface="Agrandir Wide Medium"/>
                <a:ea typeface="Agrandir Wide Medium"/>
                <a:cs typeface="Agrandir Wide Medium"/>
                <a:sym typeface="Agrandir Wide Medium"/>
              </a:rPr>
              <a:t>Presentation by Gwen Jones</a:t>
            </a:r>
          </a:p>
        </p:txBody>
      </p:sp>
      <p:sp>
        <p:nvSpPr>
          <p:cNvPr name="TextBox 12" id="12"/>
          <p:cNvSpPr txBox="true"/>
          <p:nvPr/>
        </p:nvSpPr>
        <p:spPr>
          <a:xfrm rot="0">
            <a:off x="5257833" y="6904376"/>
            <a:ext cx="7772334" cy="701675"/>
          </a:xfrm>
          <a:prstGeom prst="rect">
            <a:avLst/>
          </a:prstGeom>
        </p:spPr>
        <p:txBody>
          <a:bodyPr anchor="t" rtlCol="false" tIns="0" lIns="0" bIns="0" rIns="0">
            <a:spAutoFit/>
          </a:bodyPr>
          <a:lstStyle/>
          <a:p>
            <a:pPr algn="ctr">
              <a:lnSpc>
                <a:spcPts val="4900"/>
              </a:lnSpc>
            </a:pPr>
            <a:r>
              <a:rPr lang="en-US" b="true" sz="3500" spc="1225">
                <a:solidFill>
                  <a:srgbClr val="DDDDDB"/>
                </a:solidFill>
                <a:latin typeface="Agrandir Wide Medium"/>
                <a:ea typeface="Agrandir Wide Medium"/>
                <a:cs typeface="Agrandir Wide Medium"/>
                <a:sym typeface="Agrandir Wide Medium"/>
              </a:rPr>
              <a:t>(ADHD)</a:t>
            </a:r>
          </a:p>
        </p:txBody>
      </p:sp>
    </p:spTree>
  </p:cSld>
  <p:clrMapOvr>
    <a:masterClrMapping/>
  </p:clrMapOvr>
</p:sld>
</file>

<file path=ppt/slides/slide2.xml><?xml version="1.0" encoding="utf-8"?>
<p:sld xmlns:p="http://schemas.openxmlformats.org/presentationml/2006/main" xmlns:a="http://schemas.openxmlformats.org/drawingml/2006/main">
  <p:cSld>
    <p:bg>
      <p:bgPr>
        <a:solidFill>
          <a:srgbClr val="5E0E17"/>
        </a:solidFill>
      </p:bgPr>
    </p:bg>
    <p:spTree>
      <p:nvGrpSpPr>
        <p:cNvPr id="1" name=""/>
        <p:cNvGrpSpPr/>
        <p:nvPr/>
      </p:nvGrpSpPr>
      <p:grpSpPr>
        <a:xfrm>
          <a:off x="0" y="0"/>
          <a:ext cx="0" cy="0"/>
          <a:chOff x="0" y="0"/>
          <a:chExt cx="0" cy="0"/>
        </a:xfrm>
      </p:grpSpPr>
      <p:sp>
        <p:nvSpPr>
          <p:cNvPr name="TextBox 2" id="2"/>
          <p:cNvSpPr txBox="true"/>
          <p:nvPr/>
        </p:nvSpPr>
        <p:spPr>
          <a:xfrm rot="0">
            <a:off x="7481353" y="561975"/>
            <a:ext cx="9777947" cy="3720465"/>
          </a:xfrm>
          <a:prstGeom prst="rect">
            <a:avLst/>
          </a:prstGeom>
        </p:spPr>
        <p:txBody>
          <a:bodyPr anchor="t" rtlCol="false" tIns="0" lIns="0" bIns="0" rIns="0">
            <a:spAutoFit/>
          </a:bodyPr>
          <a:lstStyle/>
          <a:p>
            <a:pPr algn="ctr">
              <a:lnSpc>
                <a:spcPts val="13860"/>
              </a:lnSpc>
            </a:pPr>
            <a:r>
              <a:rPr lang="en-US" sz="9900">
                <a:solidFill>
                  <a:srgbClr val="DDDDDB"/>
                </a:solidFill>
                <a:latin typeface="Agrandir Wide Thin"/>
                <a:ea typeface="Agrandir Wide Thin"/>
                <a:cs typeface="Agrandir Wide Thin"/>
                <a:sym typeface="Agrandir Wide Thin"/>
              </a:rPr>
              <a:t>Table of content</a:t>
            </a:r>
          </a:p>
        </p:txBody>
      </p:sp>
      <p:grpSp>
        <p:nvGrpSpPr>
          <p:cNvPr name="Group 3" id="3"/>
          <p:cNvGrpSpPr/>
          <p:nvPr/>
        </p:nvGrpSpPr>
        <p:grpSpPr>
          <a:xfrm rot="0">
            <a:off x="2326057" y="3307607"/>
            <a:ext cx="6117282" cy="1077349"/>
            <a:chOff x="0" y="0"/>
            <a:chExt cx="1611136" cy="283746"/>
          </a:xfrm>
        </p:grpSpPr>
        <p:sp>
          <p:nvSpPr>
            <p:cNvPr name="Freeform 4" id="4"/>
            <p:cNvSpPr/>
            <p:nvPr/>
          </p:nvSpPr>
          <p:spPr>
            <a:xfrm flipH="false" flipV="false" rot="0">
              <a:off x="0" y="0"/>
              <a:ext cx="1611136" cy="283746"/>
            </a:xfrm>
            <a:custGeom>
              <a:avLst/>
              <a:gdLst/>
              <a:ahLst/>
              <a:cxnLst/>
              <a:rect r="r" b="b" t="t" l="l"/>
              <a:pathLst>
                <a:path h="283746" w="1611136">
                  <a:moveTo>
                    <a:pt x="0" y="0"/>
                  </a:moveTo>
                  <a:lnTo>
                    <a:pt x="1611136" y="0"/>
                  </a:lnTo>
                  <a:lnTo>
                    <a:pt x="1611136" y="283746"/>
                  </a:lnTo>
                  <a:lnTo>
                    <a:pt x="0" y="283746"/>
                  </a:lnTo>
                  <a:close/>
                </a:path>
              </a:pathLst>
            </a:custGeom>
            <a:solidFill>
              <a:srgbClr val="C9C7C4"/>
            </a:solidFill>
          </p:spPr>
        </p:sp>
        <p:sp>
          <p:nvSpPr>
            <p:cNvPr name="TextBox 5" id="5"/>
            <p:cNvSpPr txBox="true"/>
            <p:nvPr/>
          </p:nvSpPr>
          <p:spPr>
            <a:xfrm>
              <a:off x="0" y="-114300"/>
              <a:ext cx="1611136" cy="398046"/>
            </a:xfrm>
            <a:prstGeom prst="rect">
              <a:avLst/>
            </a:prstGeom>
          </p:spPr>
          <p:txBody>
            <a:bodyPr anchor="ctr" rtlCol="false" tIns="50800" lIns="50800" bIns="50800" rIns="50800"/>
            <a:lstStyle/>
            <a:p>
              <a:pPr algn="ctr">
                <a:lnSpc>
                  <a:spcPts val="3499"/>
                </a:lnSpc>
              </a:pPr>
            </a:p>
          </p:txBody>
        </p:sp>
      </p:grpSp>
      <p:grpSp>
        <p:nvGrpSpPr>
          <p:cNvPr name="Group 6" id="6"/>
          <p:cNvGrpSpPr/>
          <p:nvPr/>
        </p:nvGrpSpPr>
        <p:grpSpPr>
          <a:xfrm rot="0">
            <a:off x="2326057" y="5137432"/>
            <a:ext cx="6117282" cy="1077349"/>
            <a:chOff x="0" y="0"/>
            <a:chExt cx="1611136" cy="283746"/>
          </a:xfrm>
        </p:grpSpPr>
        <p:sp>
          <p:nvSpPr>
            <p:cNvPr name="Freeform 7" id="7"/>
            <p:cNvSpPr/>
            <p:nvPr/>
          </p:nvSpPr>
          <p:spPr>
            <a:xfrm flipH="false" flipV="false" rot="0">
              <a:off x="0" y="0"/>
              <a:ext cx="1611136" cy="283746"/>
            </a:xfrm>
            <a:custGeom>
              <a:avLst/>
              <a:gdLst/>
              <a:ahLst/>
              <a:cxnLst/>
              <a:rect r="r" b="b" t="t" l="l"/>
              <a:pathLst>
                <a:path h="283746" w="1611136">
                  <a:moveTo>
                    <a:pt x="0" y="0"/>
                  </a:moveTo>
                  <a:lnTo>
                    <a:pt x="1611136" y="0"/>
                  </a:lnTo>
                  <a:lnTo>
                    <a:pt x="1611136" y="283746"/>
                  </a:lnTo>
                  <a:lnTo>
                    <a:pt x="0" y="283746"/>
                  </a:lnTo>
                  <a:close/>
                </a:path>
              </a:pathLst>
            </a:custGeom>
            <a:solidFill>
              <a:srgbClr val="C9C7C4"/>
            </a:solidFill>
          </p:spPr>
        </p:sp>
        <p:sp>
          <p:nvSpPr>
            <p:cNvPr name="TextBox 8" id="8"/>
            <p:cNvSpPr txBox="true"/>
            <p:nvPr/>
          </p:nvSpPr>
          <p:spPr>
            <a:xfrm>
              <a:off x="0" y="-114300"/>
              <a:ext cx="1611136" cy="398046"/>
            </a:xfrm>
            <a:prstGeom prst="rect">
              <a:avLst/>
            </a:prstGeom>
          </p:spPr>
          <p:txBody>
            <a:bodyPr anchor="ctr" rtlCol="false" tIns="50800" lIns="50800" bIns="50800" rIns="50800"/>
            <a:lstStyle/>
            <a:p>
              <a:pPr algn="ctr">
                <a:lnSpc>
                  <a:spcPts val="3499"/>
                </a:lnSpc>
              </a:pPr>
            </a:p>
          </p:txBody>
        </p:sp>
      </p:grpSp>
      <p:grpSp>
        <p:nvGrpSpPr>
          <p:cNvPr name="Group 9" id="9"/>
          <p:cNvGrpSpPr/>
          <p:nvPr/>
        </p:nvGrpSpPr>
        <p:grpSpPr>
          <a:xfrm rot="0">
            <a:off x="2326057" y="6967256"/>
            <a:ext cx="6117282" cy="1077349"/>
            <a:chOff x="0" y="0"/>
            <a:chExt cx="1611136" cy="283746"/>
          </a:xfrm>
        </p:grpSpPr>
        <p:sp>
          <p:nvSpPr>
            <p:cNvPr name="Freeform 10" id="10"/>
            <p:cNvSpPr/>
            <p:nvPr/>
          </p:nvSpPr>
          <p:spPr>
            <a:xfrm flipH="false" flipV="false" rot="0">
              <a:off x="0" y="0"/>
              <a:ext cx="1611136" cy="283746"/>
            </a:xfrm>
            <a:custGeom>
              <a:avLst/>
              <a:gdLst/>
              <a:ahLst/>
              <a:cxnLst/>
              <a:rect r="r" b="b" t="t" l="l"/>
              <a:pathLst>
                <a:path h="283746" w="1611136">
                  <a:moveTo>
                    <a:pt x="0" y="0"/>
                  </a:moveTo>
                  <a:lnTo>
                    <a:pt x="1611136" y="0"/>
                  </a:lnTo>
                  <a:lnTo>
                    <a:pt x="1611136" y="283746"/>
                  </a:lnTo>
                  <a:lnTo>
                    <a:pt x="0" y="283746"/>
                  </a:lnTo>
                  <a:close/>
                </a:path>
              </a:pathLst>
            </a:custGeom>
            <a:solidFill>
              <a:srgbClr val="C9C7C4"/>
            </a:solidFill>
          </p:spPr>
        </p:sp>
        <p:sp>
          <p:nvSpPr>
            <p:cNvPr name="TextBox 11" id="11"/>
            <p:cNvSpPr txBox="true"/>
            <p:nvPr/>
          </p:nvSpPr>
          <p:spPr>
            <a:xfrm>
              <a:off x="0" y="-114300"/>
              <a:ext cx="1611136" cy="398046"/>
            </a:xfrm>
            <a:prstGeom prst="rect">
              <a:avLst/>
            </a:prstGeom>
          </p:spPr>
          <p:txBody>
            <a:bodyPr anchor="ctr" rtlCol="false" tIns="50800" lIns="50800" bIns="50800" rIns="50800"/>
            <a:lstStyle/>
            <a:p>
              <a:pPr algn="ctr">
                <a:lnSpc>
                  <a:spcPts val="3499"/>
                </a:lnSpc>
              </a:pPr>
            </a:p>
          </p:txBody>
        </p:sp>
      </p:grpSp>
      <p:grpSp>
        <p:nvGrpSpPr>
          <p:cNvPr name="Group 12" id="12"/>
          <p:cNvGrpSpPr/>
          <p:nvPr/>
        </p:nvGrpSpPr>
        <p:grpSpPr>
          <a:xfrm rot="0">
            <a:off x="9224231" y="4761194"/>
            <a:ext cx="6776194" cy="1077349"/>
            <a:chOff x="0" y="0"/>
            <a:chExt cx="1784677" cy="283746"/>
          </a:xfrm>
        </p:grpSpPr>
        <p:sp>
          <p:nvSpPr>
            <p:cNvPr name="Freeform 13" id="13"/>
            <p:cNvSpPr/>
            <p:nvPr/>
          </p:nvSpPr>
          <p:spPr>
            <a:xfrm flipH="false" flipV="false" rot="0">
              <a:off x="0" y="0"/>
              <a:ext cx="1784677" cy="283746"/>
            </a:xfrm>
            <a:custGeom>
              <a:avLst/>
              <a:gdLst/>
              <a:ahLst/>
              <a:cxnLst/>
              <a:rect r="r" b="b" t="t" l="l"/>
              <a:pathLst>
                <a:path h="283746" w="1784677">
                  <a:moveTo>
                    <a:pt x="0" y="0"/>
                  </a:moveTo>
                  <a:lnTo>
                    <a:pt x="1784677" y="0"/>
                  </a:lnTo>
                  <a:lnTo>
                    <a:pt x="1784677" y="283746"/>
                  </a:lnTo>
                  <a:lnTo>
                    <a:pt x="0" y="283746"/>
                  </a:lnTo>
                  <a:close/>
                </a:path>
              </a:pathLst>
            </a:custGeom>
            <a:solidFill>
              <a:srgbClr val="C9C7C4"/>
            </a:solidFill>
          </p:spPr>
        </p:sp>
        <p:sp>
          <p:nvSpPr>
            <p:cNvPr name="TextBox 14" id="14"/>
            <p:cNvSpPr txBox="true"/>
            <p:nvPr/>
          </p:nvSpPr>
          <p:spPr>
            <a:xfrm>
              <a:off x="0" y="-114300"/>
              <a:ext cx="1784677" cy="398046"/>
            </a:xfrm>
            <a:prstGeom prst="rect">
              <a:avLst/>
            </a:prstGeom>
          </p:spPr>
          <p:txBody>
            <a:bodyPr anchor="ctr" rtlCol="false" tIns="50800" lIns="50800" bIns="50800" rIns="50800"/>
            <a:lstStyle/>
            <a:p>
              <a:pPr algn="ctr">
                <a:lnSpc>
                  <a:spcPts val="3499"/>
                </a:lnSpc>
              </a:pPr>
            </a:p>
          </p:txBody>
        </p:sp>
      </p:grpSp>
      <p:grpSp>
        <p:nvGrpSpPr>
          <p:cNvPr name="Group 15" id="15"/>
          <p:cNvGrpSpPr/>
          <p:nvPr/>
        </p:nvGrpSpPr>
        <p:grpSpPr>
          <a:xfrm rot="0">
            <a:off x="9224231" y="6591019"/>
            <a:ext cx="6776194" cy="1077349"/>
            <a:chOff x="0" y="0"/>
            <a:chExt cx="1784677" cy="283746"/>
          </a:xfrm>
        </p:grpSpPr>
        <p:sp>
          <p:nvSpPr>
            <p:cNvPr name="Freeform 16" id="16"/>
            <p:cNvSpPr/>
            <p:nvPr/>
          </p:nvSpPr>
          <p:spPr>
            <a:xfrm flipH="false" flipV="false" rot="0">
              <a:off x="0" y="0"/>
              <a:ext cx="1784677" cy="283746"/>
            </a:xfrm>
            <a:custGeom>
              <a:avLst/>
              <a:gdLst/>
              <a:ahLst/>
              <a:cxnLst/>
              <a:rect r="r" b="b" t="t" l="l"/>
              <a:pathLst>
                <a:path h="283746" w="1784677">
                  <a:moveTo>
                    <a:pt x="0" y="0"/>
                  </a:moveTo>
                  <a:lnTo>
                    <a:pt x="1784677" y="0"/>
                  </a:lnTo>
                  <a:lnTo>
                    <a:pt x="1784677" y="283746"/>
                  </a:lnTo>
                  <a:lnTo>
                    <a:pt x="0" y="283746"/>
                  </a:lnTo>
                  <a:close/>
                </a:path>
              </a:pathLst>
            </a:custGeom>
            <a:solidFill>
              <a:srgbClr val="C9C7C4"/>
            </a:solidFill>
          </p:spPr>
        </p:sp>
        <p:sp>
          <p:nvSpPr>
            <p:cNvPr name="TextBox 17" id="17"/>
            <p:cNvSpPr txBox="true"/>
            <p:nvPr/>
          </p:nvSpPr>
          <p:spPr>
            <a:xfrm>
              <a:off x="0" y="-114300"/>
              <a:ext cx="1784677" cy="398046"/>
            </a:xfrm>
            <a:prstGeom prst="rect">
              <a:avLst/>
            </a:prstGeom>
          </p:spPr>
          <p:txBody>
            <a:bodyPr anchor="ctr" rtlCol="false" tIns="50800" lIns="50800" bIns="50800" rIns="50800"/>
            <a:lstStyle/>
            <a:p>
              <a:pPr algn="ctr">
                <a:lnSpc>
                  <a:spcPts val="3499"/>
                </a:lnSpc>
              </a:pPr>
            </a:p>
          </p:txBody>
        </p:sp>
      </p:grpSp>
      <p:sp>
        <p:nvSpPr>
          <p:cNvPr name="AutoShape 18" id="18"/>
          <p:cNvSpPr/>
          <p:nvPr/>
        </p:nvSpPr>
        <p:spPr>
          <a:xfrm flipV="true">
            <a:off x="-93335" y="9258300"/>
            <a:ext cx="10924103" cy="19050"/>
          </a:xfrm>
          <a:prstGeom prst="line">
            <a:avLst/>
          </a:prstGeom>
          <a:ln cap="flat" w="38100">
            <a:solidFill>
              <a:srgbClr val="FFFFFF"/>
            </a:solidFill>
            <a:prstDash val="solid"/>
            <a:headEnd type="none" len="sm" w="sm"/>
            <a:tailEnd type="none" len="sm" w="sm"/>
          </a:ln>
        </p:spPr>
      </p:sp>
      <p:sp>
        <p:nvSpPr>
          <p:cNvPr name="TextBox 19" id="19"/>
          <p:cNvSpPr txBox="true"/>
          <p:nvPr/>
        </p:nvSpPr>
        <p:spPr>
          <a:xfrm rot="0">
            <a:off x="2591034" y="3247795"/>
            <a:ext cx="1123502" cy="996950"/>
          </a:xfrm>
          <a:prstGeom prst="rect">
            <a:avLst/>
          </a:prstGeom>
        </p:spPr>
        <p:txBody>
          <a:bodyPr anchor="t" rtlCol="false" tIns="0" lIns="0" bIns="0" rIns="0">
            <a:spAutoFit/>
          </a:bodyPr>
          <a:lstStyle/>
          <a:p>
            <a:pPr algn="l">
              <a:lnSpc>
                <a:spcPts val="7000"/>
              </a:lnSpc>
            </a:pPr>
            <a:r>
              <a:rPr lang="en-US" sz="5000" b="true">
                <a:solidFill>
                  <a:srgbClr val="5E0E17"/>
                </a:solidFill>
                <a:latin typeface="Agrandir Wide Medium"/>
                <a:ea typeface="Agrandir Wide Medium"/>
                <a:cs typeface="Agrandir Wide Medium"/>
                <a:sym typeface="Agrandir Wide Medium"/>
              </a:rPr>
              <a:t>01</a:t>
            </a:r>
          </a:p>
        </p:txBody>
      </p:sp>
      <p:sp>
        <p:nvSpPr>
          <p:cNvPr name="TextBox 20" id="20"/>
          <p:cNvSpPr txBox="true"/>
          <p:nvPr/>
        </p:nvSpPr>
        <p:spPr>
          <a:xfrm rot="0">
            <a:off x="3714536" y="3493857"/>
            <a:ext cx="3954015" cy="600075"/>
          </a:xfrm>
          <a:prstGeom prst="rect">
            <a:avLst/>
          </a:prstGeom>
        </p:spPr>
        <p:txBody>
          <a:bodyPr anchor="t" rtlCol="false" tIns="0" lIns="0" bIns="0" rIns="0">
            <a:spAutoFit/>
          </a:bodyPr>
          <a:lstStyle/>
          <a:p>
            <a:pPr algn="l">
              <a:lnSpc>
                <a:spcPts val="4200"/>
              </a:lnSpc>
            </a:pPr>
            <a:r>
              <a:rPr lang="en-US" sz="3000" b="true">
                <a:solidFill>
                  <a:srgbClr val="5E0E17"/>
                </a:solidFill>
                <a:latin typeface="Agrandir Wide Bold"/>
                <a:ea typeface="Agrandir Wide Bold"/>
                <a:cs typeface="Agrandir Wide Bold"/>
                <a:sym typeface="Agrandir Wide Bold"/>
              </a:rPr>
              <a:t>Case study</a:t>
            </a:r>
          </a:p>
        </p:txBody>
      </p:sp>
      <p:sp>
        <p:nvSpPr>
          <p:cNvPr name="TextBox 21" id="21"/>
          <p:cNvSpPr txBox="true"/>
          <p:nvPr/>
        </p:nvSpPr>
        <p:spPr>
          <a:xfrm rot="0">
            <a:off x="2591034" y="5077619"/>
            <a:ext cx="1123502" cy="996950"/>
          </a:xfrm>
          <a:prstGeom prst="rect">
            <a:avLst/>
          </a:prstGeom>
        </p:spPr>
        <p:txBody>
          <a:bodyPr anchor="t" rtlCol="false" tIns="0" lIns="0" bIns="0" rIns="0">
            <a:spAutoFit/>
          </a:bodyPr>
          <a:lstStyle/>
          <a:p>
            <a:pPr algn="l">
              <a:lnSpc>
                <a:spcPts val="7000"/>
              </a:lnSpc>
            </a:pPr>
            <a:r>
              <a:rPr lang="en-US" sz="5000" b="true">
                <a:solidFill>
                  <a:srgbClr val="5E0E17"/>
                </a:solidFill>
                <a:latin typeface="Agrandir Wide Medium"/>
                <a:ea typeface="Agrandir Wide Medium"/>
                <a:cs typeface="Agrandir Wide Medium"/>
                <a:sym typeface="Agrandir Wide Medium"/>
              </a:rPr>
              <a:t>02</a:t>
            </a:r>
          </a:p>
        </p:txBody>
      </p:sp>
      <p:sp>
        <p:nvSpPr>
          <p:cNvPr name="TextBox 22" id="22"/>
          <p:cNvSpPr txBox="true"/>
          <p:nvPr/>
        </p:nvSpPr>
        <p:spPr>
          <a:xfrm rot="0">
            <a:off x="3714536" y="7470566"/>
            <a:ext cx="4558569" cy="574040"/>
          </a:xfrm>
          <a:prstGeom prst="rect">
            <a:avLst/>
          </a:prstGeom>
        </p:spPr>
        <p:txBody>
          <a:bodyPr anchor="t" rtlCol="false" tIns="0" lIns="0" bIns="0" rIns="0">
            <a:spAutoFit/>
          </a:bodyPr>
          <a:lstStyle/>
          <a:p>
            <a:pPr algn="l">
              <a:lnSpc>
                <a:spcPts val="4060"/>
              </a:lnSpc>
            </a:pPr>
            <a:r>
              <a:rPr lang="en-US" sz="2900" b="true">
                <a:solidFill>
                  <a:srgbClr val="5E0E17"/>
                </a:solidFill>
                <a:latin typeface="Agrandir Wide Bold"/>
                <a:ea typeface="Agrandir Wide Bold"/>
                <a:cs typeface="Agrandir Wide Bold"/>
                <a:sym typeface="Agrandir Wide Bold"/>
              </a:rPr>
              <a:t>Recommendations</a:t>
            </a:r>
            <a:r>
              <a:rPr lang="en-US" sz="2900" b="true">
                <a:solidFill>
                  <a:srgbClr val="5E0E17"/>
                </a:solidFill>
                <a:latin typeface="Agrandir Wide Medium"/>
                <a:ea typeface="Agrandir Wide Medium"/>
                <a:cs typeface="Agrandir Wide Medium"/>
                <a:sym typeface="Agrandir Wide Medium"/>
              </a:rPr>
              <a:t> </a:t>
            </a:r>
          </a:p>
        </p:txBody>
      </p:sp>
      <p:sp>
        <p:nvSpPr>
          <p:cNvPr name="TextBox 23" id="23"/>
          <p:cNvSpPr txBox="true"/>
          <p:nvPr/>
        </p:nvSpPr>
        <p:spPr>
          <a:xfrm rot="0">
            <a:off x="2591034" y="6907443"/>
            <a:ext cx="1123502" cy="996950"/>
          </a:xfrm>
          <a:prstGeom prst="rect">
            <a:avLst/>
          </a:prstGeom>
        </p:spPr>
        <p:txBody>
          <a:bodyPr anchor="t" rtlCol="false" tIns="0" lIns="0" bIns="0" rIns="0">
            <a:spAutoFit/>
          </a:bodyPr>
          <a:lstStyle/>
          <a:p>
            <a:pPr algn="l">
              <a:lnSpc>
                <a:spcPts val="7000"/>
              </a:lnSpc>
            </a:pPr>
            <a:r>
              <a:rPr lang="en-US" sz="5000" b="true">
                <a:solidFill>
                  <a:srgbClr val="5E0E17"/>
                </a:solidFill>
                <a:latin typeface="Agrandir Wide Medium"/>
                <a:ea typeface="Agrandir Wide Medium"/>
                <a:cs typeface="Agrandir Wide Medium"/>
                <a:sym typeface="Agrandir Wide Medium"/>
              </a:rPr>
              <a:t>03</a:t>
            </a:r>
          </a:p>
        </p:txBody>
      </p:sp>
      <p:sp>
        <p:nvSpPr>
          <p:cNvPr name="TextBox 24" id="24"/>
          <p:cNvSpPr txBox="true"/>
          <p:nvPr/>
        </p:nvSpPr>
        <p:spPr>
          <a:xfrm rot="0">
            <a:off x="3714536" y="7005868"/>
            <a:ext cx="3954015" cy="600075"/>
          </a:xfrm>
          <a:prstGeom prst="rect">
            <a:avLst/>
          </a:prstGeom>
        </p:spPr>
        <p:txBody>
          <a:bodyPr anchor="t" rtlCol="false" tIns="0" lIns="0" bIns="0" rIns="0">
            <a:spAutoFit/>
          </a:bodyPr>
          <a:lstStyle/>
          <a:p>
            <a:pPr algn="l">
              <a:lnSpc>
                <a:spcPts val="4200"/>
              </a:lnSpc>
            </a:pPr>
            <a:r>
              <a:rPr lang="en-US" sz="3000" b="true">
                <a:solidFill>
                  <a:srgbClr val="5E0E17"/>
                </a:solidFill>
                <a:latin typeface="Agrandir Wide Bold"/>
                <a:ea typeface="Agrandir Wide Bold"/>
                <a:cs typeface="Agrandir Wide Bold"/>
                <a:sym typeface="Agrandir Wide Bold"/>
              </a:rPr>
              <a:t>Challenges +</a:t>
            </a:r>
          </a:p>
        </p:txBody>
      </p:sp>
      <p:sp>
        <p:nvSpPr>
          <p:cNvPr name="TextBox 25" id="25"/>
          <p:cNvSpPr txBox="true"/>
          <p:nvPr/>
        </p:nvSpPr>
        <p:spPr>
          <a:xfrm rot="0">
            <a:off x="9489207" y="4701382"/>
            <a:ext cx="1123502" cy="996950"/>
          </a:xfrm>
          <a:prstGeom prst="rect">
            <a:avLst/>
          </a:prstGeom>
        </p:spPr>
        <p:txBody>
          <a:bodyPr anchor="t" rtlCol="false" tIns="0" lIns="0" bIns="0" rIns="0">
            <a:spAutoFit/>
          </a:bodyPr>
          <a:lstStyle/>
          <a:p>
            <a:pPr algn="l">
              <a:lnSpc>
                <a:spcPts val="7000"/>
              </a:lnSpc>
            </a:pPr>
            <a:r>
              <a:rPr lang="en-US" sz="5000" b="true">
                <a:solidFill>
                  <a:srgbClr val="5E0E17"/>
                </a:solidFill>
                <a:latin typeface="Agrandir Wide Medium"/>
                <a:ea typeface="Agrandir Wide Medium"/>
                <a:cs typeface="Agrandir Wide Medium"/>
                <a:sym typeface="Agrandir Wide Medium"/>
              </a:rPr>
              <a:t>03</a:t>
            </a:r>
          </a:p>
        </p:txBody>
      </p:sp>
      <p:sp>
        <p:nvSpPr>
          <p:cNvPr name="TextBox 26" id="26"/>
          <p:cNvSpPr txBox="true"/>
          <p:nvPr/>
        </p:nvSpPr>
        <p:spPr>
          <a:xfrm rot="0">
            <a:off x="10830768" y="4942681"/>
            <a:ext cx="4340511" cy="581025"/>
          </a:xfrm>
          <a:prstGeom prst="rect">
            <a:avLst/>
          </a:prstGeom>
        </p:spPr>
        <p:txBody>
          <a:bodyPr anchor="t" rtlCol="false" tIns="0" lIns="0" bIns="0" rIns="0">
            <a:spAutoFit/>
          </a:bodyPr>
          <a:lstStyle/>
          <a:p>
            <a:pPr algn="l">
              <a:lnSpc>
                <a:spcPts val="4199"/>
              </a:lnSpc>
            </a:pPr>
            <a:r>
              <a:rPr lang="en-US" sz="2999" b="true">
                <a:solidFill>
                  <a:srgbClr val="5E0E17"/>
                </a:solidFill>
                <a:latin typeface="Agrandir Wide Bold"/>
                <a:ea typeface="Agrandir Wide Bold"/>
                <a:cs typeface="Agrandir Wide Bold"/>
                <a:sym typeface="Agrandir Wide Bold"/>
              </a:rPr>
              <a:t>References </a:t>
            </a:r>
          </a:p>
        </p:txBody>
      </p:sp>
      <p:sp>
        <p:nvSpPr>
          <p:cNvPr name="TextBox 27" id="27"/>
          <p:cNvSpPr txBox="true"/>
          <p:nvPr/>
        </p:nvSpPr>
        <p:spPr>
          <a:xfrm rot="0">
            <a:off x="9489207" y="6531206"/>
            <a:ext cx="1123502" cy="996950"/>
          </a:xfrm>
          <a:prstGeom prst="rect">
            <a:avLst/>
          </a:prstGeom>
        </p:spPr>
        <p:txBody>
          <a:bodyPr anchor="t" rtlCol="false" tIns="0" lIns="0" bIns="0" rIns="0">
            <a:spAutoFit/>
          </a:bodyPr>
          <a:lstStyle/>
          <a:p>
            <a:pPr algn="l">
              <a:lnSpc>
                <a:spcPts val="7000"/>
              </a:lnSpc>
            </a:pPr>
            <a:r>
              <a:rPr lang="en-US" sz="5000" b="true">
                <a:solidFill>
                  <a:srgbClr val="5E0E17"/>
                </a:solidFill>
                <a:latin typeface="Agrandir Wide Medium"/>
                <a:ea typeface="Agrandir Wide Medium"/>
                <a:cs typeface="Agrandir Wide Medium"/>
                <a:sym typeface="Agrandir Wide Medium"/>
              </a:rPr>
              <a:t>04</a:t>
            </a:r>
          </a:p>
        </p:txBody>
      </p:sp>
      <p:sp>
        <p:nvSpPr>
          <p:cNvPr name="TextBox 28" id="28"/>
          <p:cNvSpPr txBox="true"/>
          <p:nvPr/>
        </p:nvSpPr>
        <p:spPr>
          <a:xfrm rot="0">
            <a:off x="10612710" y="6772506"/>
            <a:ext cx="5169658" cy="581025"/>
          </a:xfrm>
          <a:prstGeom prst="rect">
            <a:avLst/>
          </a:prstGeom>
        </p:spPr>
        <p:txBody>
          <a:bodyPr anchor="t" rtlCol="false" tIns="0" lIns="0" bIns="0" rIns="0">
            <a:spAutoFit/>
          </a:bodyPr>
          <a:lstStyle/>
          <a:p>
            <a:pPr algn="l">
              <a:lnSpc>
                <a:spcPts val="4199"/>
              </a:lnSpc>
            </a:pPr>
            <a:r>
              <a:rPr lang="en-US" sz="2999" b="true">
                <a:solidFill>
                  <a:srgbClr val="5E0E17"/>
                </a:solidFill>
                <a:latin typeface="Agrandir Wide Bold"/>
                <a:ea typeface="Agrandir Wide Bold"/>
                <a:cs typeface="Agrandir Wide Bold"/>
                <a:sym typeface="Agrandir Wide Bold"/>
              </a:rPr>
              <a:t>Research timeline</a:t>
            </a:r>
          </a:p>
        </p:txBody>
      </p:sp>
      <p:sp>
        <p:nvSpPr>
          <p:cNvPr name="TextBox 29" id="29"/>
          <p:cNvSpPr txBox="true"/>
          <p:nvPr/>
        </p:nvSpPr>
        <p:spPr>
          <a:xfrm rot="0">
            <a:off x="3714536" y="5390357"/>
            <a:ext cx="4558569" cy="574040"/>
          </a:xfrm>
          <a:prstGeom prst="rect">
            <a:avLst/>
          </a:prstGeom>
        </p:spPr>
        <p:txBody>
          <a:bodyPr anchor="t" rtlCol="false" tIns="0" lIns="0" bIns="0" rIns="0">
            <a:spAutoFit/>
          </a:bodyPr>
          <a:lstStyle/>
          <a:p>
            <a:pPr algn="l">
              <a:lnSpc>
                <a:spcPts val="4060"/>
              </a:lnSpc>
            </a:pPr>
            <a:r>
              <a:rPr lang="en-US" sz="2900" b="true">
                <a:solidFill>
                  <a:srgbClr val="5E0E17"/>
                </a:solidFill>
                <a:latin typeface="Agrandir Wide Bold"/>
                <a:ea typeface="Agrandir Wide Bold"/>
                <a:cs typeface="Agrandir Wide Bold"/>
                <a:sym typeface="Agrandir Wide Bold"/>
              </a:rPr>
              <a:t>ADHD</a:t>
            </a:r>
          </a:p>
        </p:txBody>
      </p:sp>
    </p:spTree>
  </p:cSld>
  <p:clrMapOvr>
    <a:masterClrMapping/>
  </p:clrMapOvr>
</p:sld>
</file>

<file path=ppt/slides/slide3.xml><?xml version="1.0" encoding="utf-8"?>
<p:sld xmlns:p="http://schemas.openxmlformats.org/presentationml/2006/main" xmlns:a="http://schemas.openxmlformats.org/drawingml/2006/main">
  <p:cSld>
    <p:bg>
      <p:bgPr>
        <a:solidFill>
          <a:srgbClr val="5E0E17"/>
        </a:solidFill>
      </p:bgPr>
    </p:bg>
    <p:spTree>
      <p:nvGrpSpPr>
        <p:cNvPr id="1" name=""/>
        <p:cNvGrpSpPr/>
        <p:nvPr/>
      </p:nvGrpSpPr>
      <p:grpSpPr>
        <a:xfrm>
          <a:off x="0" y="0"/>
          <a:ext cx="0" cy="0"/>
          <a:chOff x="0" y="0"/>
          <a:chExt cx="0" cy="0"/>
        </a:xfrm>
      </p:grpSpPr>
      <p:sp>
        <p:nvSpPr>
          <p:cNvPr name="TextBox 2" id="2"/>
          <p:cNvSpPr txBox="true"/>
          <p:nvPr/>
        </p:nvSpPr>
        <p:spPr>
          <a:xfrm rot="0">
            <a:off x="1028700" y="3458028"/>
            <a:ext cx="9777947" cy="1993901"/>
          </a:xfrm>
          <a:prstGeom prst="rect">
            <a:avLst/>
          </a:prstGeom>
        </p:spPr>
        <p:txBody>
          <a:bodyPr anchor="t" rtlCol="false" tIns="0" lIns="0" bIns="0" rIns="0">
            <a:spAutoFit/>
          </a:bodyPr>
          <a:lstStyle/>
          <a:p>
            <a:pPr algn="l">
              <a:lnSpc>
                <a:spcPts val="13999"/>
              </a:lnSpc>
            </a:pPr>
            <a:r>
              <a:rPr lang="en-US" sz="9999">
                <a:solidFill>
                  <a:srgbClr val="DDDDDB"/>
                </a:solidFill>
                <a:latin typeface="Agrandir Wide Thin"/>
                <a:ea typeface="Agrandir Wide Thin"/>
                <a:cs typeface="Agrandir Wide Thin"/>
                <a:sym typeface="Agrandir Wide Thin"/>
              </a:rPr>
              <a:t>Case study</a:t>
            </a:r>
          </a:p>
        </p:txBody>
      </p:sp>
      <p:sp>
        <p:nvSpPr>
          <p:cNvPr name="AutoShape 3" id="3"/>
          <p:cNvSpPr/>
          <p:nvPr/>
        </p:nvSpPr>
        <p:spPr>
          <a:xfrm flipV="true">
            <a:off x="-93335" y="9258300"/>
            <a:ext cx="10924103" cy="19050"/>
          </a:xfrm>
          <a:prstGeom prst="line">
            <a:avLst/>
          </a:prstGeom>
          <a:ln cap="flat" w="38100">
            <a:solidFill>
              <a:srgbClr val="FFFFFF"/>
            </a:solidFill>
            <a:prstDash val="solid"/>
            <a:headEnd type="none" len="sm" w="sm"/>
            <a:tailEnd type="none" len="sm" w="sm"/>
          </a:ln>
        </p:spPr>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5E0E17"/>
        </a:solidFill>
      </p:bgPr>
    </p:bg>
    <p:spTree>
      <p:nvGrpSpPr>
        <p:cNvPr id="1" name=""/>
        <p:cNvGrpSpPr/>
        <p:nvPr/>
      </p:nvGrpSpPr>
      <p:grpSpPr>
        <a:xfrm>
          <a:off x="0" y="0"/>
          <a:ext cx="0" cy="0"/>
          <a:chOff x="0" y="0"/>
          <a:chExt cx="0" cy="0"/>
        </a:xfrm>
      </p:grpSpPr>
      <p:sp>
        <p:nvSpPr>
          <p:cNvPr name="AutoShape 2" id="2"/>
          <p:cNvSpPr/>
          <p:nvPr/>
        </p:nvSpPr>
        <p:spPr>
          <a:xfrm flipV="true">
            <a:off x="-93335" y="9258300"/>
            <a:ext cx="10924103" cy="19050"/>
          </a:xfrm>
          <a:prstGeom prst="line">
            <a:avLst/>
          </a:prstGeom>
          <a:ln cap="flat" w="38100">
            <a:solidFill>
              <a:srgbClr val="FFFFFF"/>
            </a:solidFill>
            <a:prstDash val="solid"/>
            <a:headEnd type="none" len="sm" w="sm"/>
            <a:tailEnd type="none" len="sm" w="sm"/>
          </a:ln>
        </p:spPr>
      </p:sp>
      <p:sp>
        <p:nvSpPr>
          <p:cNvPr name="TextBox 3" id="3"/>
          <p:cNvSpPr txBox="true"/>
          <p:nvPr/>
        </p:nvSpPr>
        <p:spPr>
          <a:xfrm rot="0">
            <a:off x="1028700" y="2718429"/>
            <a:ext cx="15732598" cy="6892925"/>
          </a:xfrm>
          <a:prstGeom prst="rect">
            <a:avLst/>
          </a:prstGeom>
        </p:spPr>
        <p:txBody>
          <a:bodyPr anchor="t" rtlCol="false" tIns="0" lIns="0" bIns="0" rIns="0">
            <a:spAutoFit/>
          </a:bodyPr>
          <a:lstStyle/>
          <a:p>
            <a:pPr algn="just" marL="755651" indent="-377825" lvl="1">
              <a:lnSpc>
                <a:spcPts val="4900"/>
              </a:lnSpc>
              <a:buFont typeface="Arial"/>
              <a:buChar char="•"/>
            </a:pPr>
            <a:r>
              <a:rPr lang="en-US" b="true" sz="3500">
                <a:solidFill>
                  <a:srgbClr val="DDDDDB"/>
                </a:solidFill>
                <a:latin typeface="Agrandir Wide Medium"/>
                <a:ea typeface="Agrandir Wide Medium"/>
                <a:cs typeface="Agrandir Wide Medium"/>
                <a:sym typeface="Agrandir Wide Medium"/>
              </a:rPr>
              <a:t>The case highlights a woman with Attention Deficit Hyperactivity Disorder.</a:t>
            </a:r>
          </a:p>
          <a:p>
            <a:pPr algn="just">
              <a:lnSpc>
                <a:spcPts val="4900"/>
              </a:lnSpc>
            </a:pPr>
          </a:p>
          <a:p>
            <a:pPr algn="just" marL="755651" indent="-377825" lvl="1">
              <a:lnSpc>
                <a:spcPts val="4900"/>
              </a:lnSpc>
              <a:buFont typeface="Arial"/>
              <a:buChar char="•"/>
            </a:pPr>
            <a:r>
              <a:rPr lang="en-US" b="true" sz="3500">
                <a:solidFill>
                  <a:srgbClr val="DDDDDB"/>
                </a:solidFill>
                <a:latin typeface="Agrandir Wide Medium"/>
                <a:ea typeface="Agrandir Wide Medium"/>
                <a:cs typeface="Agrandir Wide Medium"/>
                <a:sym typeface="Agrandir Wide Medium"/>
              </a:rPr>
              <a:t>this was undignosed for most of her life.</a:t>
            </a:r>
          </a:p>
          <a:p>
            <a:pPr algn="just">
              <a:lnSpc>
                <a:spcPts val="4900"/>
              </a:lnSpc>
            </a:pPr>
          </a:p>
          <a:p>
            <a:pPr algn="just" marL="755651" indent="-377825" lvl="1">
              <a:lnSpc>
                <a:spcPts val="4900"/>
              </a:lnSpc>
              <a:buFont typeface="Arial"/>
              <a:buChar char="•"/>
            </a:pPr>
            <a:r>
              <a:rPr lang="en-US" b="true" sz="3500">
                <a:solidFill>
                  <a:srgbClr val="DDDDDB"/>
                </a:solidFill>
                <a:latin typeface="Agrandir Wide Medium"/>
                <a:ea typeface="Agrandir Wide Medium"/>
                <a:cs typeface="Agrandir Wide Medium"/>
                <a:sym typeface="Agrandir Wide Medium"/>
              </a:rPr>
              <a:t>The case studies past criminal history revolves over drug offences. </a:t>
            </a:r>
          </a:p>
          <a:p>
            <a:pPr algn="just">
              <a:lnSpc>
                <a:spcPts val="4900"/>
              </a:lnSpc>
            </a:pPr>
          </a:p>
          <a:p>
            <a:pPr algn="just" marL="755651" indent="-377825" lvl="1">
              <a:lnSpc>
                <a:spcPts val="4900"/>
              </a:lnSpc>
              <a:buFont typeface="Arial"/>
              <a:buChar char="•"/>
            </a:pPr>
            <a:r>
              <a:rPr lang="en-US" b="true" sz="3500">
                <a:solidFill>
                  <a:srgbClr val="DDDDDB"/>
                </a:solidFill>
                <a:latin typeface="Agrandir Wide Medium"/>
                <a:ea typeface="Agrandir Wide Medium"/>
                <a:cs typeface="Agrandir Wide Medium"/>
                <a:sym typeface="Agrandir Wide Medium"/>
              </a:rPr>
              <a:t>struggles with reoffending ending in repeated short-term custodial sentences.</a:t>
            </a:r>
          </a:p>
          <a:p>
            <a:pPr algn="just">
              <a:lnSpc>
                <a:spcPts val="4900"/>
              </a:lnSpc>
            </a:pPr>
          </a:p>
        </p:txBody>
      </p:sp>
      <p:sp>
        <p:nvSpPr>
          <p:cNvPr name="Freeform 4" id="4"/>
          <p:cNvSpPr/>
          <p:nvPr/>
        </p:nvSpPr>
        <p:spPr>
          <a:xfrm flipH="false" flipV="false" rot="0">
            <a:off x="14971149" y="707511"/>
            <a:ext cx="2288151" cy="1855483"/>
          </a:xfrm>
          <a:custGeom>
            <a:avLst/>
            <a:gdLst/>
            <a:ahLst/>
            <a:cxnLst/>
            <a:rect r="r" b="b" t="t" l="l"/>
            <a:pathLst>
              <a:path h="1855483" w="2288151">
                <a:moveTo>
                  <a:pt x="0" y="0"/>
                </a:moveTo>
                <a:lnTo>
                  <a:pt x="2288151" y="0"/>
                </a:lnTo>
                <a:lnTo>
                  <a:pt x="2288151" y="1855483"/>
                </a:lnTo>
                <a:lnTo>
                  <a:pt x="0" y="185548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5" id="5"/>
          <p:cNvSpPr txBox="true"/>
          <p:nvPr/>
        </p:nvSpPr>
        <p:spPr>
          <a:xfrm rot="0">
            <a:off x="1052821" y="569093"/>
            <a:ext cx="12553804" cy="1993901"/>
          </a:xfrm>
          <a:prstGeom prst="rect">
            <a:avLst/>
          </a:prstGeom>
        </p:spPr>
        <p:txBody>
          <a:bodyPr anchor="t" rtlCol="false" tIns="0" lIns="0" bIns="0" rIns="0">
            <a:spAutoFit/>
          </a:bodyPr>
          <a:lstStyle/>
          <a:p>
            <a:pPr algn="l">
              <a:lnSpc>
                <a:spcPts val="13999"/>
              </a:lnSpc>
            </a:pPr>
            <a:r>
              <a:rPr lang="en-US" sz="9999">
                <a:solidFill>
                  <a:srgbClr val="DDDDDB"/>
                </a:solidFill>
                <a:latin typeface="Agrandir Wide Thin"/>
                <a:ea typeface="Agrandir Wide Thin"/>
                <a:cs typeface="Agrandir Wide Thin"/>
                <a:sym typeface="Agrandir Wide Thin"/>
              </a:rPr>
              <a:t>Case summary  </a:t>
            </a:r>
          </a:p>
        </p:txBody>
      </p:sp>
    </p:spTree>
  </p:cSld>
  <p:clrMapOvr>
    <a:masterClrMapping/>
  </p:clrMapOvr>
</p:sld>
</file>

<file path=ppt/slides/slide5.xml><?xml version="1.0" encoding="utf-8"?>
<p:sld xmlns:p="http://schemas.openxmlformats.org/presentationml/2006/main" xmlns:a="http://schemas.openxmlformats.org/drawingml/2006/main">
  <p:cSld>
    <p:bg>
      <p:bgPr>
        <a:solidFill>
          <a:srgbClr val="5E0E17"/>
        </a:solidFill>
      </p:bgPr>
    </p:bg>
    <p:spTree>
      <p:nvGrpSpPr>
        <p:cNvPr id="1" name=""/>
        <p:cNvGrpSpPr/>
        <p:nvPr/>
      </p:nvGrpSpPr>
      <p:grpSpPr>
        <a:xfrm>
          <a:off x="0" y="0"/>
          <a:ext cx="0" cy="0"/>
          <a:chOff x="0" y="0"/>
          <a:chExt cx="0" cy="0"/>
        </a:xfrm>
      </p:grpSpPr>
      <p:sp>
        <p:nvSpPr>
          <p:cNvPr name="TextBox 2" id="2"/>
          <p:cNvSpPr txBox="true"/>
          <p:nvPr/>
        </p:nvSpPr>
        <p:spPr>
          <a:xfrm rot="0">
            <a:off x="1028700" y="1920860"/>
            <a:ext cx="16230600" cy="5537201"/>
          </a:xfrm>
          <a:prstGeom prst="rect">
            <a:avLst/>
          </a:prstGeom>
        </p:spPr>
        <p:txBody>
          <a:bodyPr anchor="t" rtlCol="false" tIns="0" lIns="0" bIns="0" rIns="0">
            <a:spAutoFit/>
          </a:bodyPr>
          <a:lstStyle/>
          <a:p>
            <a:pPr algn="l">
              <a:lnSpc>
                <a:spcPts val="13999"/>
              </a:lnSpc>
            </a:pPr>
            <a:r>
              <a:rPr lang="en-US" sz="9999">
                <a:solidFill>
                  <a:srgbClr val="DDDDDB"/>
                </a:solidFill>
                <a:latin typeface="Agrandir Wide Thin"/>
                <a:ea typeface="Agrandir Wide Thin"/>
                <a:cs typeface="Agrandir Wide Thin"/>
                <a:sym typeface="Agrandir Wide Thin"/>
              </a:rPr>
              <a:t>Attention Deficit Hyperactivity Disorder, what is it?</a:t>
            </a:r>
          </a:p>
        </p:txBody>
      </p:sp>
      <p:sp>
        <p:nvSpPr>
          <p:cNvPr name="AutoShape 3" id="3"/>
          <p:cNvSpPr/>
          <p:nvPr/>
        </p:nvSpPr>
        <p:spPr>
          <a:xfrm flipV="true">
            <a:off x="-93335" y="9258300"/>
            <a:ext cx="10924103" cy="19050"/>
          </a:xfrm>
          <a:prstGeom prst="line">
            <a:avLst/>
          </a:prstGeom>
          <a:ln cap="flat" w="38100">
            <a:solidFill>
              <a:srgbClr val="FFFFFF"/>
            </a:solidFill>
            <a:prstDash val="solid"/>
            <a:headEnd type="none" len="sm" w="sm"/>
            <a:tailEnd type="none" len="sm" w="sm"/>
          </a:ln>
        </p:spPr>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5E0E17"/>
        </a:solidFill>
      </p:bgPr>
    </p:bg>
    <p:spTree>
      <p:nvGrpSpPr>
        <p:cNvPr id="1" name=""/>
        <p:cNvGrpSpPr/>
        <p:nvPr/>
      </p:nvGrpSpPr>
      <p:grpSpPr>
        <a:xfrm>
          <a:off x="0" y="0"/>
          <a:ext cx="0" cy="0"/>
          <a:chOff x="0" y="0"/>
          <a:chExt cx="0" cy="0"/>
        </a:xfrm>
      </p:grpSpPr>
      <p:sp>
        <p:nvSpPr>
          <p:cNvPr name="AutoShape 2" id="2"/>
          <p:cNvSpPr/>
          <p:nvPr/>
        </p:nvSpPr>
        <p:spPr>
          <a:xfrm flipV="true">
            <a:off x="-93335" y="9258300"/>
            <a:ext cx="10924103" cy="19050"/>
          </a:xfrm>
          <a:prstGeom prst="line">
            <a:avLst/>
          </a:prstGeom>
          <a:ln cap="flat" w="38100">
            <a:solidFill>
              <a:srgbClr val="FFFFFF"/>
            </a:solidFill>
            <a:prstDash val="solid"/>
            <a:headEnd type="none" len="sm" w="sm"/>
            <a:tailEnd type="none" len="sm" w="sm"/>
          </a:ln>
        </p:spPr>
      </p:sp>
      <p:sp>
        <p:nvSpPr>
          <p:cNvPr name="Freeform 3" id="3"/>
          <p:cNvSpPr/>
          <p:nvPr/>
        </p:nvSpPr>
        <p:spPr>
          <a:xfrm flipH="false" flipV="false" rot="0">
            <a:off x="15211900" y="662109"/>
            <a:ext cx="1859795" cy="2074822"/>
          </a:xfrm>
          <a:custGeom>
            <a:avLst/>
            <a:gdLst/>
            <a:ahLst/>
            <a:cxnLst/>
            <a:rect r="r" b="b" t="t" l="l"/>
            <a:pathLst>
              <a:path h="2074822" w="1859795">
                <a:moveTo>
                  <a:pt x="0" y="0"/>
                </a:moveTo>
                <a:lnTo>
                  <a:pt x="1859795" y="0"/>
                </a:lnTo>
                <a:lnTo>
                  <a:pt x="1859795" y="2074822"/>
                </a:lnTo>
                <a:lnTo>
                  <a:pt x="0" y="207482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4" id="4"/>
          <p:cNvSpPr txBox="true"/>
          <p:nvPr/>
        </p:nvSpPr>
        <p:spPr>
          <a:xfrm rot="0">
            <a:off x="1052821" y="569093"/>
            <a:ext cx="9777947" cy="1993901"/>
          </a:xfrm>
          <a:prstGeom prst="rect">
            <a:avLst/>
          </a:prstGeom>
        </p:spPr>
        <p:txBody>
          <a:bodyPr anchor="t" rtlCol="false" tIns="0" lIns="0" bIns="0" rIns="0">
            <a:spAutoFit/>
          </a:bodyPr>
          <a:lstStyle/>
          <a:p>
            <a:pPr algn="l">
              <a:lnSpc>
                <a:spcPts val="13999"/>
              </a:lnSpc>
            </a:pPr>
            <a:r>
              <a:rPr lang="en-US" sz="9999">
                <a:solidFill>
                  <a:srgbClr val="DDDDDB"/>
                </a:solidFill>
                <a:latin typeface="Agrandir Wide Thin"/>
                <a:ea typeface="Agrandir Wide Thin"/>
                <a:cs typeface="Agrandir Wide Thin"/>
                <a:sym typeface="Agrandir Wide Thin"/>
              </a:rPr>
              <a:t>ADHD</a:t>
            </a:r>
          </a:p>
        </p:txBody>
      </p:sp>
      <p:sp>
        <p:nvSpPr>
          <p:cNvPr name="TextBox 5" id="5"/>
          <p:cNvSpPr txBox="true"/>
          <p:nvPr/>
        </p:nvSpPr>
        <p:spPr>
          <a:xfrm rot="0">
            <a:off x="1028700" y="2565481"/>
            <a:ext cx="15732598" cy="6892925"/>
          </a:xfrm>
          <a:prstGeom prst="rect">
            <a:avLst/>
          </a:prstGeom>
        </p:spPr>
        <p:txBody>
          <a:bodyPr anchor="t" rtlCol="false" tIns="0" lIns="0" bIns="0" rIns="0">
            <a:spAutoFit/>
          </a:bodyPr>
          <a:lstStyle/>
          <a:p>
            <a:pPr algn="just" marL="755651" indent="-377825" lvl="1">
              <a:lnSpc>
                <a:spcPts val="4900"/>
              </a:lnSpc>
              <a:buFont typeface="Arial"/>
              <a:buChar char="•"/>
            </a:pPr>
            <a:r>
              <a:rPr lang="en-US" b="true" sz="3500">
                <a:solidFill>
                  <a:srgbClr val="DDDDDB"/>
                </a:solidFill>
                <a:latin typeface="Agrandir Wide Medium"/>
                <a:ea typeface="Agrandir Wide Medium"/>
                <a:cs typeface="Agrandir Wide Medium"/>
                <a:sym typeface="Agrandir Wide Medium"/>
              </a:rPr>
              <a:t>Classified as a neurodevelopmental disorder.</a:t>
            </a:r>
          </a:p>
          <a:p>
            <a:pPr algn="just" marL="755651" indent="-377825" lvl="1">
              <a:lnSpc>
                <a:spcPts val="4900"/>
              </a:lnSpc>
              <a:buFont typeface="Arial"/>
              <a:buChar char="•"/>
            </a:pPr>
            <a:r>
              <a:rPr lang="en-US" b="true" sz="3500">
                <a:solidFill>
                  <a:srgbClr val="DDDDDB"/>
                </a:solidFill>
                <a:latin typeface="Agrandir Wide Medium"/>
                <a:ea typeface="Agrandir Wide Medium"/>
                <a:cs typeface="Agrandir Wide Medium"/>
                <a:sym typeface="Agrandir Wide Medium"/>
              </a:rPr>
              <a:t>ADHD causes difficulties with things such as irrationality, impulsivity, organisation and concentration (NHS, 2025).</a:t>
            </a:r>
          </a:p>
          <a:p>
            <a:pPr algn="just" marL="755651" indent="-377825" lvl="1">
              <a:lnSpc>
                <a:spcPts val="4900"/>
              </a:lnSpc>
              <a:buFont typeface="Arial"/>
              <a:buChar char="•"/>
            </a:pPr>
            <a:r>
              <a:rPr lang="en-US" b="true" sz="3500">
                <a:solidFill>
                  <a:srgbClr val="DDDDDB"/>
                </a:solidFill>
                <a:latin typeface="Agrandir Wide Medium"/>
                <a:ea typeface="Agrandir Wide Medium"/>
                <a:cs typeface="Agrandir Wide Medium"/>
                <a:sym typeface="Agrandir Wide Medium"/>
              </a:rPr>
              <a:t>Many people use medications to help with ADHD, however they are not always attainable and is a long process to find the correct type and dosage (National Institute of Mental Health, 2024).</a:t>
            </a:r>
          </a:p>
          <a:p>
            <a:pPr algn="just" marL="755651" indent="-377825" lvl="1">
              <a:lnSpc>
                <a:spcPts val="4900"/>
              </a:lnSpc>
              <a:buFont typeface="Arial"/>
              <a:buChar char="•"/>
            </a:pPr>
            <a:r>
              <a:rPr lang="en-US" b="true" sz="3500">
                <a:solidFill>
                  <a:srgbClr val="DDDDDB"/>
                </a:solidFill>
                <a:latin typeface="Agrandir Wide Medium"/>
                <a:ea typeface="Agrandir Wide Medium"/>
                <a:cs typeface="Agrandir Wide Medium"/>
                <a:sym typeface="Agrandir Wide Medium"/>
              </a:rPr>
              <a:t>More commonly diagnosed in youth and adolescents and so many adults with ADHD may not be aware of their ADHD or are not officially/medically diagnosed as such. </a:t>
            </a:r>
          </a:p>
          <a:p>
            <a:pPr algn="just">
              <a:lnSpc>
                <a:spcPts val="4900"/>
              </a:lnSpc>
            </a:pP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5E0E17"/>
        </a:solidFill>
      </p:bgPr>
    </p:bg>
    <p:spTree>
      <p:nvGrpSpPr>
        <p:cNvPr id="1" name=""/>
        <p:cNvGrpSpPr/>
        <p:nvPr/>
      </p:nvGrpSpPr>
      <p:grpSpPr>
        <a:xfrm>
          <a:off x="0" y="0"/>
          <a:ext cx="0" cy="0"/>
          <a:chOff x="0" y="0"/>
          <a:chExt cx="0" cy="0"/>
        </a:xfrm>
      </p:grpSpPr>
      <p:sp>
        <p:nvSpPr>
          <p:cNvPr name="AutoShape 2" id="2"/>
          <p:cNvSpPr/>
          <p:nvPr/>
        </p:nvSpPr>
        <p:spPr>
          <a:xfrm flipV="true">
            <a:off x="-93335" y="9258300"/>
            <a:ext cx="10924103" cy="19050"/>
          </a:xfrm>
          <a:prstGeom prst="line">
            <a:avLst/>
          </a:prstGeom>
          <a:ln cap="flat" w="38100">
            <a:solidFill>
              <a:srgbClr val="FFFFFF"/>
            </a:solidFill>
            <a:prstDash val="solid"/>
            <a:headEnd type="none" len="sm" w="sm"/>
            <a:tailEnd type="none" len="sm" w="sm"/>
          </a:ln>
        </p:spPr>
      </p:sp>
      <p:sp>
        <p:nvSpPr>
          <p:cNvPr name="Freeform 3" id="3"/>
          <p:cNvSpPr/>
          <p:nvPr/>
        </p:nvSpPr>
        <p:spPr>
          <a:xfrm flipH="false" flipV="false" rot="0">
            <a:off x="14788623" y="650235"/>
            <a:ext cx="2470677" cy="2057400"/>
          </a:xfrm>
          <a:custGeom>
            <a:avLst/>
            <a:gdLst/>
            <a:ahLst/>
            <a:cxnLst/>
            <a:rect r="r" b="b" t="t" l="l"/>
            <a:pathLst>
              <a:path h="2057400" w="2470677">
                <a:moveTo>
                  <a:pt x="0" y="0"/>
                </a:moveTo>
                <a:lnTo>
                  <a:pt x="2470677" y="0"/>
                </a:lnTo>
                <a:lnTo>
                  <a:pt x="2470677" y="2057400"/>
                </a:lnTo>
                <a:lnTo>
                  <a:pt x="0" y="20574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0">
            <a:off x="10646460" y="4114861"/>
            <a:ext cx="6794677" cy="3473778"/>
          </a:xfrm>
          <a:custGeom>
            <a:avLst/>
            <a:gdLst/>
            <a:ahLst/>
            <a:cxnLst/>
            <a:rect r="r" b="b" t="t" l="l"/>
            <a:pathLst>
              <a:path h="3473778" w="6794677">
                <a:moveTo>
                  <a:pt x="0" y="0"/>
                </a:moveTo>
                <a:lnTo>
                  <a:pt x="6794676" y="0"/>
                </a:lnTo>
                <a:lnTo>
                  <a:pt x="6794676" y="3473779"/>
                </a:lnTo>
                <a:lnTo>
                  <a:pt x="0" y="3473779"/>
                </a:lnTo>
                <a:lnTo>
                  <a:pt x="0" y="0"/>
                </a:lnTo>
                <a:close/>
              </a:path>
            </a:pathLst>
          </a:custGeom>
          <a:blipFill>
            <a:blip r:embed="rId4"/>
            <a:stretch>
              <a:fillRect l="0" t="0" r="0" b="0"/>
            </a:stretch>
          </a:blipFill>
        </p:spPr>
      </p:sp>
      <p:sp>
        <p:nvSpPr>
          <p:cNvPr name="TextBox 5" id="5"/>
          <p:cNvSpPr txBox="true"/>
          <p:nvPr/>
        </p:nvSpPr>
        <p:spPr>
          <a:xfrm rot="0">
            <a:off x="1052821" y="569093"/>
            <a:ext cx="9777947" cy="1993901"/>
          </a:xfrm>
          <a:prstGeom prst="rect">
            <a:avLst/>
          </a:prstGeom>
        </p:spPr>
        <p:txBody>
          <a:bodyPr anchor="t" rtlCol="false" tIns="0" lIns="0" bIns="0" rIns="0">
            <a:spAutoFit/>
          </a:bodyPr>
          <a:lstStyle/>
          <a:p>
            <a:pPr algn="l">
              <a:lnSpc>
                <a:spcPts val="13999"/>
              </a:lnSpc>
            </a:pPr>
            <a:r>
              <a:rPr lang="en-US" sz="9999">
                <a:solidFill>
                  <a:srgbClr val="DDDDDB"/>
                </a:solidFill>
                <a:latin typeface="Agrandir Wide Thin"/>
                <a:ea typeface="Agrandir Wide Thin"/>
                <a:cs typeface="Agrandir Wide Thin"/>
                <a:sym typeface="Agrandir Wide Thin"/>
              </a:rPr>
              <a:t>Comorbidity</a:t>
            </a:r>
          </a:p>
        </p:txBody>
      </p:sp>
      <p:sp>
        <p:nvSpPr>
          <p:cNvPr name="TextBox 6" id="6"/>
          <p:cNvSpPr txBox="true"/>
          <p:nvPr/>
        </p:nvSpPr>
        <p:spPr>
          <a:xfrm rot="0">
            <a:off x="1028700" y="2680468"/>
            <a:ext cx="15294020" cy="6762433"/>
          </a:xfrm>
          <a:prstGeom prst="rect">
            <a:avLst/>
          </a:prstGeom>
        </p:spPr>
        <p:txBody>
          <a:bodyPr anchor="t" rtlCol="false" tIns="0" lIns="0" bIns="0" rIns="0">
            <a:spAutoFit/>
          </a:bodyPr>
          <a:lstStyle/>
          <a:p>
            <a:pPr algn="just" marL="668544" indent="-334272" lvl="1">
              <a:lnSpc>
                <a:spcPts val="4335"/>
              </a:lnSpc>
              <a:buFont typeface="Arial"/>
              <a:buChar char="•"/>
            </a:pPr>
            <a:r>
              <a:rPr lang="en-US" b="true" sz="3096">
                <a:solidFill>
                  <a:srgbClr val="DDDDDB"/>
                </a:solidFill>
                <a:latin typeface="Agrandir Wide Medium"/>
                <a:ea typeface="Agrandir Wide Medium"/>
                <a:cs typeface="Agrandir Wide Medium"/>
                <a:sym typeface="Agrandir Wide Medium"/>
              </a:rPr>
              <a:t>Research by Downey and colleagues reported that around 32% of clinically referred ADHD adults have/had drug abuse or dependancies (McGough et al., 2005).</a:t>
            </a:r>
          </a:p>
          <a:p>
            <a:pPr algn="just" marL="668544" indent="-334272" lvl="1">
              <a:lnSpc>
                <a:spcPts val="4335"/>
              </a:lnSpc>
              <a:buFont typeface="Arial"/>
              <a:buChar char="•"/>
            </a:pPr>
            <a:r>
              <a:rPr lang="en-US" b="true" sz="3096">
                <a:solidFill>
                  <a:srgbClr val="DDDDDB"/>
                </a:solidFill>
                <a:latin typeface="Agrandir Wide Medium"/>
                <a:ea typeface="Agrandir Wide Medium"/>
                <a:cs typeface="Agrandir Wide Medium"/>
                <a:sym typeface="Agrandir Wide Medium"/>
              </a:rPr>
              <a:t>Meaning is two or more disorders </a:t>
            </a:r>
          </a:p>
          <a:p>
            <a:pPr algn="l">
              <a:lnSpc>
                <a:spcPts val="4335"/>
              </a:lnSpc>
            </a:pPr>
            <a:r>
              <a:rPr lang="en-US" b="true" sz="3096">
                <a:solidFill>
                  <a:srgbClr val="DDDDDB"/>
                </a:solidFill>
                <a:latin typeface="Agrandir Wide Medium"/>
                <a:ea typeface="Agrandir Wide Medium"/>
                <a:cs typeface="Agrandir Wide Medium"/>
                <a:sym typeface="Agrandir Wide Medium"/>
              </a:rPr>
              <a:t>      </a:t>
            </a:r>
            <a:r>
              <a:rPr lang="en-US" b="true" sz="3096">
                <a:solidFill>
                  <a:srgbClr val="DDDDDB"/>
                </a:solidFill>
                <a:latin typeface="Agrandir Wide Medium"/>
                <a:ea typeface="Agrandir Wide Medium"/>
                <a:cs typeface="Agrandir Wide Medium"/>
                <a:sym typeface="Agrandir Wide Medium"/>
              </a:rPr>
              <a:t>occurring at the same time. </a:t>
            </a:r>
          </a:p>
          <a:p>
            <a:pPr algn="just" marL="668544" indent="-334272" lvl="1">
              <a:lnSpc>
                <a:spcPts val="4335"/>
              </a:lnSpc>
              <a:buFont typeface="Arial"/>
              <a:buChar char="•"/>
            </a:pPr>
            <a:r>
              <a:rPr lang="en-US" b="true" sz="3096">
                <a:solidFill>
                  <a:srgbClr val="DDDDDB"/>
                </a:solidFill>
                <a:latin typeface="Agrandir Wide Medium"/>
                <a:ea typeface="Agrandir Wide Medium"/>
                <a:cs typeface="Agrandir Wide Medium"/>
                <a:sym typeface="Agrandir Wide Medium"/>
              </a:rPr>
              <a:t>High correlation between mood </a:t>
            </a:r>
          </a:p>
          <a:p>
            <a:pPr algn="just">
              <a:lnSpc>
                <a:spcPts val="4335"/>
              </a:lnSpc>
            </a:pPr>
            <a:r>
              <a:rPr lang="en-US" b="true" sz="3096">
                <a:solidFill>
                  <a:srgbClr val="DDDDDB"/>
                </a:solidFill>
                <a:latin typeface="Agrandir Wide Medium"/>
                <a:ea typeface="Agrandir Wide Medium"/>
                <a:cs typeface="Agrandir Wide Medium"/>
                <a:sym typeface="Agrandir Wide Medium"/>
              </a:rPr>
              <a:t>      mood disorders such as anxiety, OCD,</a:t>
            </a:r>
          </a:p>
          <a:p>
            <a:pPr algn="just">
              <a:lnSpc>
                <a:spcPts val="4335"/>
              </a:lnSpc>
            </a:pPr>
            <a:r>
              <a:rPr lang="en-US" b="true" sz="3096">
                <a:solidFill>
                  <a:srgbClr val="DDDDDB"/>
                </a:solidFill>
                <a:latin typeface="Agrandir Wide Medium"/>
                <a:ea typeface="Agrandir Wide Medium"/>
                <a:cs typeface="Agrandir Wide Medium"/>
                <a:sym typeface="Agrandir Wide Medium"/>
              </a:rPr>
              <a:t>      depression</a:t>
            </a:r>
          </a:p>
          <a:p>
            <a:pPr algn="just">
              <a:lnSpc>
                <a:spcPts val="4335"/>
              </a:lnSpc>
            </a:pPr>
            <a:r>
              <a:rPr lang="en-US" b="true" sz="3096">
                <a:solidFill>
                  <a:srgbClr val="DDDDDB"/>
                </a:solidFill>
                <a:latin typeface="Agrandir Wide Medium"/>
                <a:ea typeface="Agrandir Wide Medium"/>
                <a:cs typeface="Agrandir Wide Medium"/>
                <a:sym typeface="Agrandir Wide Medium"/>
              </a:rPr>
              <a:t>      </a:t>
            </a:r>
            <a:r>
              <a:rPr lang="en-US" b="true" sz="3096">
                <a:solidFill>
                  <a:srgbClr val="DDDDDB"/>
                </a:solidFill>
                <a:latin typeface="Agrandir Wide Medium"/>
                <a:ea typeface="Agrandir Wide Medium"/>
                <a:cs typeface="Agrandir Wide Medium"/>
                <a:sym typeface="Agrandir Wide Medium"/>
              </a:rPr>
              <a:t>(GlobalData Healthcare, 2024).</a:t>
            </a:r>
          </a:p>
          <a:p>
            <a:pPr algn="l" marL="668544" indent="-334272" lvl="1">
              <a:lnSpc>
                <a:spcPts val="4335"/>
              </a:lnSpc>
              <a:buFont typeface="Arial"/>
              <a:buChar char="•"/>
            </a:pPr>
            <a:r>
              <a:rPr lang="en-US" b="true" sz="3096">
                <a:solidFill>
                  <a:srgbClr val="DDDDDB"/>
                </a:solidFill>
                <a:latin typeface="Agrandir Wide Medium"/>
                <a:ea typeface="Agrandir Wide Medium"/>
                <a:cs typeface="Agrandir Wide Medium"/>
                <a:sym typeface="Agrandir Wide Medium"/>
              </a:rPr>
              <a:t>Criminality, substance abuse and victimisation </a:t>
            </a:r>
          </a:p>
          <a:p>
            <a:pPr algn="l">
              <a:lnSpc>
                <a:spcPts val="4335"/>
              </a:lnSpc>
            </a:pPr>
            <a:r>
              <a:rPr lang="en-US" sz="3096" b="true">
                <a:solidFill>
                  <a:srgbClr val="DDDDDB"/>
                </a:solidFill>
                <a:latin typeface="Agrandir Wide Medium"/>
                <a:ea typeface="Agrandir Wide Medium"/>
                <a:cs typeface="Agrandir Wide Medium"/>
                <a:sym typeface="Agrandir Wide Medium"/>
              </a:rPr>
              <a:t>      also more higher in ADHD (ghirardi, 2019).</a:t>
            </a:r>
          </a:p>
          <a:p>
            <a:pPr algn="just">
              <a:lnSpc>
                <a:spcPts val="5057"/>
              </a:lnSpc>
            </a:pPr>
          </a:p>
        </p:txBody>
      </p:sp>
      <p:sp>
        <p:nvSpPr>
          <p:cNvPr name="TextBox 7" id="7"/>
          <p:cNvSpPr txBox="true"/>
          <p:nvPr/>
        </p:nvSpPr>
        <p:spPr>
          <a:xfrm rot="0">
            <a:off x="11612422" y="9054782"/>
            <a:ext cx="5309890" cy="321311"/>
          </a:xfrm>
          <a:prstGeom prst="rect">
            <a:avLst/>
          </a:prstGeom>
        </p:spPr>
        <p:txBody>
          <a:bodyPr anchor="t" rtlCol="false" tIns="0" lIns="0" bIns="0" rIns="0">
            <a:spAutoFit/>
          </a:bodyPr>
          <a:lstStyle/>
          <a:p>
            <a:pPr algn="ctr">
              <a:lnSpc>
                <a:spcPts val="2239"/>
              </a:lnSpc>
              <a:spcBef>
                <a:spcPct val="0"/>
              </a:spcBef>
            </a:pPr>
            <a:r>
              <a:rPr lang="en-US" sz="1599">
                <a:solidFill>
                  <a:srgbClr val="DDDDDB"/>
                </a:solidFill>
                <a:latin typeface="Agrandir Wide Thin"/>
                <a:ea typeface="Agrandir Wide Thin"/>
                <a:cs typeface="Agrandir Wide Thin"/>
                <a:sym typeface="Agrandir Wide Thin"/>
              </a:rPr>
              <a:t>photo accessed at (GlobalData Healthcare, 2024)</a:t>
            </a:r>
          </a:p>
        </p:txBody>
      </p:sp>
    </p:spTree>
  </p:cSld>
  <p:clrMapOvr>
    <a:masterClrMapping/>
  </p:clrMapOvr>
</p:sld>
</file>

<file path=ppt/slides/slide8.xml><?xml version="1.0" encoding="utf-8"?>
<p:sld xmlns:p="http://schemas.openxmlformats.org/presentationml/2006/main" xmlns:a="http://schemas.openxmlformats.org/drawingml/2006/main">
  <p:cSld>
    <p:bg>
      <p:bgPr>
        <a:solidFill>
          <a:srgbClr val="5E0E17"/>
        </a:solidFill>
      </p:bgPr>
    </p:bg>
    <p:spTree>
      <p:nvGrpSpPr>
        <p:cNvPr id="1" name=""/>
        <p:cNvGrpSpPr/>
        <p:nvPr/>
      </p:nvGrpSpPr>
      <p:grpSpPr>
        <a:xfrm>
          <a:off x="0" y="0"/>
          <a:ext cx="0" cy="0"/>
          <a:chOff x="0" y="0"/>
          <a:chExt cx="0" cy="0"/>
        </a:xfrm>
      </p:grpSpPr>
      <p:sp>
        <p:nvSpPr>
          <p:cNvPr name="TextBox 2" id="2"/>
          <p:cNvSpPr txBox="true"/>
          <p:nvPr/>
        </p:nvSpPr>
        <p:spPr>
          <a:xfrm rot="0">
            <a:off x="1028700" y="3022600"/>
            <a:ext cx="14331804" cy="3765551"/>
          </a:xfrm>
          <a:prstGeom prst="rect">
            <a:avLst/>
          </a:prstGeom>
        </p:spPr>
        <p:txBody>
          <a:bodyPr anchor="t" rtlCol="false" tIns="0" lIns="0" bIns="0" rIns="0">
            <a:spAutoFit/>
          </a:bodyPr>
          <a:lstStyle/>
          <a:p>
            <a:pPr algn="l">
              <a:lnSpc>
                <a:spcPts val="13999"/>
              </a:lnSpc>
            </a:pPr>
            <a:r>
              <a:rPr lang="en-US" sz="9999">
                <a:solidFill>
                  <a:srgbClr val="DDDDDB"/>
                </a:solidFill>
                <a:latin typeface="Agrandir Wide Thin"/>
                <a:ea typeface="Agrandir Wide Thin"/>
                <a:cs typeface="Agrandir Wide Thin"/>
                <a:sym typeface="Agrandir Wide Thin"/>
              </a:rPr>
              <a:t>Challenges</a:t>
            </a:r>
          </a:p>
          <a:p>
            <a:pPr algn="l">
              <a:lnSpc>
                <a:spcPts val="13999"/>
              </a:lnSpc>
            </a:pPr>
            <a:r>
              <a:rPr lang="en-US" sz="9999">
                <a:solidFill>
                  <a:srgbClr val="DDDDDB"/>
                </a:solidFill>
                <a:latin typeface="Agrandir Wide Thin"/>
                <a:ea typeface="Agrandir Wide Thin"/>
                <a:cs typeface="Agrandir Wide Thin"/>
                <a:sym typeface="Agrandir Wide Thin"/>
              </a:rPr>
              <a:t>+ Recommendation</a:t>
            </a:r>
          </a:p>
        </p:txBody>
      </p:sp>
      <p:sp>
        <p:nvSpPr>
          <p:cNvPr name="AutoShape 3" id="3"/>
          <p:cNvSpPr/>
          <p:nvPr/>
        </p:nvSpPr>
        <p:spPr>
          <a:xfrm flipV="true">
            <a:off x="-93335" y="9258300"/>
            <a:ext cx="10924103" cy="19050"/>
          </a:xfrm>
          <a:prstGeom prst="line">
            <a:avLst/>
          </a:prstGeom>
          <a:ln cap="flat" w="38100">
            <a:solidFill>
              <a:srgbClr val="FFFFFF"/>
            </a:solidFill>
            <a:prstDash val="solid"/>
            <a:headEnd type="none" len="sm" w="sm"/>
            <a:tailEnd type="none" len="sm" w="sm"/>
          </a:ln>
        </p:spPr>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5E0E17"/>
        </a:solidFill>
      </p:bgPr>
    </p:bg>
    <p:spTree>
      <p:nvGrpSpPr>
        <p:cNvPr id="1" name=""/>
        <p:cNvGrpSpPr/>
        <p:nvPr/>
      </p:nvGrpSpPr>
      <p:grpSpPr>
        <a:xfrm>
          <a:off x="0" y="0"/>
          <a:ext cx="0" cy="0"/>
          <a:chOff x="0" y="0"/>
          <a:chExt cx="0" cy="0"/>
        </a:xfrm>
      </p:grpSpPr>
      <p:sp>
        <p:nvSpPr>
          <p:cNvPr name="AutoShape 2" id="2"/>
          <p:cNvSpPr/>
          <p:nvPr/>
        </p:nvSpPr>
        <p:spPr>
          <a:xfrm flipV="true">
            <a:off x="-93335" y="9258300"/>
            <a:ext cx="10924103" cy="19050"/>
          </a:xfrm>
          <a:prstGeom prst="line">
            <a:avLst/>
          </a:prstGeom>
          <a:ln cap="flat" w="38100">
            <a:solidFill>
              <a:srgbClr val="FFFFFF"/>
            </a:solidFill>
            <a:prstDash val="solid"/>
            <a:headEnd type="none" len="sm" w="sm"/>
            <a:tailEnd type="none" len="sm" w="sm"/>
          </a:ln>
        </p:spPr>
      </p:sp>
      <p:sp>
        <p:nvSpPr>
          <p:cNvPr name="Freeform 3" id="3"/>
          <p:cNvSpPr/>
          <p:nvPr/>
        </p:nvSpPr>
        <p:spPr>
          <a:xfrm flipH="false" flipV="false" rot="0">
            <a:off x="14868890" y="627537"/>
            <a:ext cx="932688" cy="2057400"/>
          </a:xfrm>
          <a:custGeom>
            <a:avLst/>
            <a:gdLst/>
            <a:ahLst/>
            <a:cxnLst/>
            <a:rect r="r" b="b" t="t" l="l"/>
            <a:pathLst>
              <a:path h="2057400" w="932688">
                <a:moveTo>
                  <a:pt x="0" y="0"/>
                </a:moveTo>
                <a:lnTo>
                  <a:pt x="932688" y="0"/>
                </a:lnTo>
                <a:lnTo>
                  <a:pt x="932688" y="2057400"/>
                </a:lnTo>
                <a:lnTo>
                  <a:pt x="0" y="20574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0">
            <a:off x="15975745" y="627537"/>
            <a:ext cx="785553" cy="2057400"/>
          </a:xfrm>
          <a:custGeom>
            <a:avLst/>
            <a:gdLst/>
            <a:ahLst/>
            <a:cxnLst/>
            <a:rect r="r" b="b" t="t" l="l"/>
            <a:pathLst>
              <a:path h="2057400" w="785553">
                <a:moveTo>
                  <a:pt x="0" y="0"/>
                </a:moveTo>
                <a:lnTo>
                  <a:pt x="785553" y="0"/>
                </a:lnTo>
                <a:lnTo>
                  <a:pt x="785553" y="2057400"/>
                </a:lnTo>
                <a:lnTo>
                  <a:pt x="0" y="20574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5" id="5"/>
          <p:cNvSpPr txBox="true"/>
          <p:nvPr/>
        </p:nvSpPr>
        <p:spPr>
          <a:xfrm rot="0">
            <a:off x="1052821" y="569093"/>
            <a:ext cx="9777947" cy="1993901"/>
          </a:xfrm>
          <a:prstGeom prst="rect">
            <a:avLst/>
          </a:prstGeom>
        </p:spPr>
        <p:txBody>
          <a:bodyPr anchor="t" rtlCol="false" tIns="0" lIns="0" bIns="0" rIns="0">
            <a:spAutoFit/>
          </a:bodyPr>
          <a:lstStyle/>
          <a:p>
            <a:pPr algn="l">
              <a:lnSpc>
                <a:spcPts val="13999"/>
              </a:lnSpc>
            </a:pPr>
            <a:r>
              <a:rPr lang="en-US" sz="9999">
                <a:solidFill>
                  <a:srgbClr val="DDDDDB"/>
                </a:solidFill>
                <a:latin typeface="Agrandir Wide Thin"/>
                <a:ea typeface="Agrandir Wide Thin"/>
                <a:cs typeface="Agrandir Wide Thin"/>
                <a:sym typeface="Agrandir Wide Thin"/>
              </a:rPr>
              <a:t>Gender </a:t>
            </a:r>
          </a:p>
        </p:txBody>
      </p:sp>
      <p:sp>
        <p:nvSpPr>
          <p:cNvPr name="TextBox 6" id="6"/>
          <p:cNvSpPr txBox="true"/>
          <p:nvPr/>
        </p:nvSpPr>
        <p:spPr>
          <a:xfrm rot="0">
            <a:off x="1028700" y="2401069"/>
            <a:ext cx="15732598" cy="7276465"/>
          </a:xfrm>
          <a:prstGeom prst="rect">
            <a:avLst/>
          </a:prstGeom>
        </p:spPr>
        <p:txBody>
          <a:bodyPr anchor="t" rtlCol="false" tIns="0" lIns="0" bIns="0" rIns="0">
            <a:spAutoFit/>
          </a:bodyPr>
          <a:lstStyle/>
          <a:p>
            <a:pPr algn="just">
              <a:lnSpc>
                <a:spcPts val="4760"/>
              </a:lnSpc>
            </a:pPr>
          </a:p>
          <a:p>
            <a:pPr algn="l" marL="734061" indent="-367031" lvl="1">
              <a:lnSpc>
                <a:spcPts val="4760"/>
              </a:lnSpc>
              <a:buFont typeface="Arial"/>
              <a:buChar char="•"/>
            </a:pPr>
            <a:r>
              <a:rPr lang="en-US" b="true" sz="3400">
                <a:solidFill>
                  <a:srgbClr val="DDDDDB"/>
                </a:solidFill>
                <a:latin typeface="Agrandir Wide Medium"/>
                <a:ea typeface="Agrandir Wide Medium"/>
                <a:cs typeface="Agrandir Wide Medium"/>
                <a:sym typeface="Agrandir Wide Medium"/>
              </a:rPr>
              <a:t>Boys are more likely to get diagnosed due to higher external symptoms, whereas women are more prone to masking and internalising their behaviours (Mowlem et al., 2019).</a:t>
            </a:r>
          </a:p>
          <a:p>
            <a:pPr algn="l" marL="734061" indent="-367031" lvl="1">
              <a:lnSpc>
                <a:spcPts val="4760"/>
              </a:lnSpc>
              <a:buFont typeface="Arial"/>
              <a:buChar char="•"/>
            </a:pPr>
            <a:r>
              <a:rPr lang="en-US" b="true" sz="3400">
                <a:solidFill>
                  <a:srgbClr val="DDDDDB"/>
                </a:solidFill>
                <a:latin typeface="Agrandir Wide Medium"/>
                <a:ea typeface="Agrandir Wide Medium"/>
                <a:cs typeface="Agrandir Wide Medium"/>
                <a:sym typeface="Agrandir Wide Medium"/>
              </a:rPr>
              <a:t>Clinical samples of  ADHD revealed  dominance in males, leading to a gap in gender and negligence of diagnosis and research . (Arnold, 1996).</a:t>
            </a:r>
          </a:p>
          <a:p>
            <a:pPr algn="just" marL="734061" indent="-367031" lvl="1">
              <a:lnSpc>
                <a:spcPts val="4760"/>
              </a:lnSpc>
              <a:buFont typeface="Arial"/>
              <a:buChar char="•"/>
            </a:pPr>
            <a:r>
              <a:rPr lang="en-US" b="true" sz="3400">
                <a:solidFill>
                  <a:srgbClr val="DDDDDB"/>
                </a:solidFill>
                <a:latin typeface="Agrandir Wide Medium"/>
                <a:ea typeface="Agrandir Wide Medium"/>
                <a:cs typeface="Agrandir Wide Medium"/>
                <a:sym typeface="Agrandir Wide Medium"/>
              </a:rPr>
              <a:t>Convictions of individuals with ADHD higher in males over females. with relevant risk more common in women and absolute risk more common in men (Anna‐Karin Ångström et al., 2024).</a:t>
            </a:r>
          </a:p>
          <a:p>
            <a:pPr algn="just">
              <a:lnSpc>
                <a:spcPts val="4760"/>
              </a:lnSpc>
            </a:pPr>
          </a:p>
        </p:txBody>
      </p:sp>
      <p:sp>
        <p:nvSpPr>
          <p:cNvPr name="TextBox 7" id="7"/>
          <p:cNvSpPr txBox="true"/>
          <p:nvPr/>
        </p:nvSpPr>
        <p:spPr>
          <a:xfrm rot="0">
            <a:off x="1052821" y="2313462"/>
            <a:ext cx="2172146" cy="600075"/>
          </a:xfrm>
          <a:prstGeom prst="rect">
            <a:avLst/>
          </a:prstGeom>
        </p:spPr>
        <p:txBody>
          <a:bodyPr anchor="t" rtlCol="false" tIns="0" lIns="0" bIns="0" rIns="0">
            <a:spAutoFit/>
          </a:bodyPr>
          <a:lstStyle/>
          <a:p>
            <a:pPr algn="ctr">
              <a:lnSpc>
                <a:spcPts val="4200"/>
              </a:lnSpc>
              <a:spcBef>
                <a:spcPct val="0"/>
              </a:spcBef>
            </a:pPr>
            <a:r>
              <a:rPr lang="en-US" sz="3000">
                <a:solidFill>
                  <a:srgbClr val="DDDDDB"/>
                </a:solidFill>
                <a:latin typeface="Agrandir Wide Thin"/>
                <a:ea typeface="Agrandir Wide Thin"/>
                <a:cs typeface="Agrandir Wide Thin"/>
                <a:sym typeface="Agrandir Wide Thin"/>
              </a:rPr>
              <a:t>Challenges</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5E0E17"/>
        </a:solidFill>
      </p:bgPr>
    </p:bg>
    <p:spTree>
      <p:nvGrpSpPr>
        <p:cNvPr id="1" name=""/>
        <p:cNvGrpSpPr/>
        <p:nvPr/>
      </p:nvGrpSpPr>
      <p:grpSpPr>
        <a:xfrm>
          <a:off x="0" y="0"/>
          <a:ext cx="0" cy="0"/>
          <a:chOff x="0" y="0"/>
          <a:chExt cx="0" cy="0"/>
        </a:xfrm>
      </p:grpSpPr>
      <p:sp>
        <p:nvSpPr>
          <p:cNvPr name="AutoShape 2" id="2"/>
          <p:cNvSpPr/>
          <p:nvPr/>
        </p:nvSpPr>
        <p:spPr>
          <a:xfrm flipV="true">
            <a:off x="-93335" y="9258300"/>
            <a:ext cx="10924103" cy="19050"/>
          </a:xfrm>
          <a:prstGeom prst="line">
            <a:avLst/>
          </a:prstGeom>
          <a:ln cap="flat" w="38100">
            <a:solidFill>
              <a:srgbClr val="FFFFFF"/>
            </a:solidFill>
            <a:prstDash val="solid"/>
            <a:headEnd type="none" len="sm" w="sm"/>
            <a:tailEnd type="none" len="sm" w="sm"/>
          </a:ln>
        </p:spPr>
      </p:sp>
      <p:sp>
        <p:nvSpPr>
          <p:cNvPr name="Freeform 3" id="3"/>
          <p:cNvSpPr/>
          <p:nvPr/>
        </p:nvSpPr>
        <p:spPr>
          <a:xfrm flipH="false" flipV="false" rot="0">
            <a:off x="14868890" y="627537"/>
            <a:ext cx="932688" cy="2057400"/>
          </a:xfrm>
          <a:custGeom>
            <a:avLst/>
            <a:gdLst/>
            <a:ahLst/>
            <a:cxnLst/>
            <a:rect r="r" b="b" t="t" l="l"/>
            <a:pathLst>
              <a:path h="2057400" w="932688">
                <a:moveTo>
                  <a:pt x="0" y="0"/>
                </a:moveTo>
                <a:lnTo>
                  <a:pt x="932688" y="0"/>
                </a:lnTo>
                <a:lnTo>
                  <a:pt x="932688" y="2057400"/>
                </a:lnTo>
                <a:lnTo>
                  <a:pt x="0" y="20574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0">
            <a:off x="15975745" y="627537"/>
            <a:ext cx="785553" cy="2057400"/>
          </a:xfrm>
          <a:custGeom>
            <a:avLst/>
            <a:gdLst/>
            <a:ahLst/>
            <a:cxnLst/>
            <a:rect r="r" b="b" t="t" l="l"/>
            <a:pathLst>
              <a:path h="2057400" w="785553">
                <a:moveTo>
                  <a:pt x="0" y="0"/>
                </a:moveTo>
                <a:lnTo>
                  <a:pt x="785553" y="0"/>
                </a:lnTo>
                <a:lnTo>
                  <a:pt x="785553" y="2057400"/>
                </a:lnTo>
                <a:lnTo>
                  <a:pt x="0" y="20574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5" id="5"/>
          <p:cNvSpPr txBox="true"/>
          <p:nvPr/>
        </p:nvSpPr>
        <p:spPr>
          <a:xfrm rot="0">
            <a:off x="1052821" y="569093"/>
            <a:ext cx="9777947" cy="1993901"/>
          </a:xfrm>
          <a:prstGeom prst="rect">
            <a:avLst/>
          </a:prstGeom>
        </p:spPr>
        <p:txBody>
          <a:bodyPr anchor="t" rtlCol="false" tIns="0" lIns="0" bIns="0" rIns="0">
            <a:spAutoFit/>
          </a:bodyPr>
          <a:lstStyle/>
          <a:p>
            <a:pPr algn="l">
              <a:lnSpc>
                <a:spcPts val="13999"/>
              </a:lnSpc>
            </a:pPr>
            <a:r>
              <a:rPr lang="en-US" sz="9999">
                <a:solidFill>
                  <a:srgbClr val="DDDDDB"/>
                </a:solidFill>
                <a:latin typeface="Agrandir Wide Thin"/>
                <a:ea typeface="Agrandir Wide Thin"/>
                <a:cs typeface="Agrandir Wide Thin"/>
                <a:sym typeface="Agrandir Wide Thin"/>
              </a:rPr>
              <a:t>Gender </a:t>
            </a:r>
          </a:p>
        </p:txBody>
      </p:sp>
      <p:sp>
        <p:nvSpPr>
          <p:cNvPr name="TextBox 6" id="6"/>
          <p:cNvSpPr txBox="true"/>
          <p:nvPr/>
        </p:nvSpPr>
        <p:spPr>
          <a:xfrm rot="0">
            <a:off x="1028700" y="2869820"/>
            <a:ext cx="15732598" cy="6273800"/>
          </a:xfrm>
          <a:prstGeom prst="rect">
            <a:avLst/>
          </a:prstGeom>
        </p:spPr>
        <p:txBody>
          <a:bodyPr anchor="t" rtlCol="false" tIns="0" lIns="0" bIns="0" rIns="0">
            <a:spAutoFit/>
          </a:bodyPr>
          <a:lstStyle/>
          <a:p>
            <a:pPr algn="just" marL="755651" indent="-377825" lvl="1">
              <a:lnSpc>
                <a:spcPts val="4900"/>
              </a:lnSpc>
              <a:buFont typeface="Arial"/>
              <a:buChar char="•"/>
            </a:pPr>
            <a:r>
              <a:rPr lang="en-US" b="true" sz="3500">
                <a:solidFill>
                  <a:srgbClr val="DDDDDB"/>
                </a:solidFill>
                <a:latin typeface="Agrandir Wide Medium"/>
                <a:ea typeface="Agrandir Wide Medium"/>
                <a:cs typeface="Agrandir Wide Medium"/>
                <a:sym typeface="Agrandir Wide Medium"/>
              </a:rPr>
              <a:t>Changing  ADHD from a predominantly male  focused behavioural disorder towards an equal and non gender biased disorder where external attitudes there may be room to understand the needs of women with ADHD. (Young et al., 2020).</a:t>
            </a:r>
          </a:p>
          <a:p>
            <a:pPr algn="just" marL="755651" indent="-377825" lvl="1">
              <a:lnSpc>
                <a:spcPts val="4900"/>
              </a:lnSpc>
              <a:buFont typeface="Arial"/>
              <a:buChar char="•"/>
            </a:pPr>
            <a:r>
              <a:rPr lang="en-US" b="true" sz="3500">
                <a:solidFill>
                  <a:srgbClr val="DDDDDB"/>
                </a:solidFill>
                <a:latin typeface="Agrandir Wide Medium"/>
                <a:ea typeface="Agrandir Wide Medium"/>
                <a:cs typeface="Agrandir Wide Medium"/>
                <a:sym typeface="Agrandir Wide Medium"/>
              </a:rPr>
              <a:t>All English women’s prisons reported lack of well being support. An increased support for mental health in womens prisons is needed to work with their ADHD and comorbid disorders (NHS England, 2023).</a:t>
            </a:r>
          </a:p>
          <a:p>
            <a:pPr algn="just">
              <a:lnSpc>
                <a:spcPts val="4900"/>
              </a:lnSpc>
            </a:pPr>
          </a:p>
        </p:txBody>
      </p:sp>
      <p:sp>
        <p:nvSpPr>
          <p:cNvPr name="TextBox 7" id="7"/>
          <p:cNvSpPr txBox="true"/>
          <p:nvPr/>
        </p:nvSpPr>
        <p:spPr>
          <a:xfrm rot="0">
            <a:off x="1052821" y="2313462"/>
            <a:ext cx="3776216" cy="600075"/>
          </a:xfrm>
          <a:prstGeom prst="rect">
            <a:avLst/>
          </a:prstGeom>
        </p:spPr>
        <p:txBody>
          <a:bodyPr anchor="t" rtlCol="false" tIns="0" lIns="0" bIns="0" rIns="0">
            <a:spAutoFit/>
          </a:bodyPr>
          <a:lstStyle/>
          <a:p>
            <a:pPr algn="ctr">
              <a:lnSpc>
                <a:spcPts val="4200"/>
              </a:lnSpc>
              <a:spcBef>
                <a:spcPct val="0"/>
              </a:spcBef>
            </a:pPr>
            <a:r>
              <a:rPr lang="en-US" sz="3000">
                <a:solidFill>
                  <a:srgbClr val="DDDDDB"/>
                </a:solidFill>
                <a:latin typeface="Agrandir Wide Thin"/>
                <a:ea typeface="Agrandir Wide Thin"/>
                <a:cs typeface="Agrandir Wide Thin"/>
                <a:sym typeface="Agrandir Wide Thin"/>
              </a:rPr>
              <a:t>Recommendations</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5E0E17"/>
        </a:solidFill>
      </p:bgPr>
    </p:bg>
    <p:spTree>
      <p:nvGrpSpPr>
        <p:cNvPr id="1" name=""/>
        <p:cNvGrpSpPr/>
        <p:nvPr/>
      </p:nvGrpSpPr>
      <p:grpSpPr>
        <a:xfrm>
          <a:off x="0" y="0"/>
          <a:ext cx="0" cy="0"/>
          <a:chOff x="0" y="0"/>
          <a:chExt cx="0" cy="0"/>
        </a:xfrm>
      </p:grpSpPr>
      <p:sp>
        <p:nvSpPr>
          <p:cNvPr name="AutoShape 2" id="2"/>
          <p:cNvSpPr/>
          <p:nvPr/>
        </p:nvSpPr>
        <p:spPr>
          <a:xfrm flipV="true">
            <a:off x="-93335" y="9258300"/>
            <a:ext cx="10924103" cy="19050"/>
          </a:xfrm>
          <a:prstGeom prst="line">
            <a:avLst/>
          </a:prstGeom>
          <a:ln cap="flat" w="38100">
            <a:solidFill>
              <a:srgbClr val="FFFFFF"/>
            </a:solidFill>
            <a:prstDash val="solid"/>
            <a:headEnd type="none" len="sm" w="sm"/>
            <a:tailEnd type="none" len="sm" w="sm"/>
          </a:ln>
        </p:spPr>
      </p:sp>
      <p:sp>
        <p:nvSpPr>
          <p:cNvPr name="Freeform 3" id="3"/>
          <p:cNvSpPr/>
          <p:nvPr/>
        </p:nvSpPr>
        <p:spPr>
          <a:xfrm flipH="false" flipV="false" rot="0">
            <a:off x="15073843" y="608003"/>
            <a:ext cx="2185457" cy="1954991"/>
          </a:xfrm>
          <a:custGeom>
            <a:avLst/>
            <a:gdLst/>
            <a:ahLst/>
            <a:cxnLst/>
            <a:rect r="r" b="b" t="t" l="l"/>
            <a:pathLst>
              <a:path h="1954991" w="2185457">
                <a:moveTo>
                  <a:pt x="0" y="0"/>
                </a:moveTo>
                <a:lnTo>
                  <a:pt x="2185457" y="0"/>
                </a:lnTo>
                <a:lnTo>
                  <a:pt x="2185457" y="1954991"/>
                </a:lnTo>
                <a:lnTo>
                  <a:pt x="0" y="1954991"/>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4" id="4"/>
          <p:cNvSpPr txBox="true"/>
          <p:nvPr/>
        </p:nvSpPr>
        <p:spPr>
          <a:xfrm rot="0">
            <a:off x="1052821" y="569093"/>
            <a:ext cx="12050040" cy="1993901"/>
          </a:xfrm>
          <a:prstGeom prst="rect">
            <a:avLst/>
          </a:prstGeom>
        </p:spPr>
        <p:txBody>
          <a:bodyPr anchor="t" rtlCol="false" tIns="0" lIns="0" bIns="0" rIns="0">
            <a:spAutoFit/>
          </a:bodyPr>
          <a:lstStyle/>
          <a:p>
            <a:pPr algn="l">
              <a:lnSpc>
                <a:spcPts val="13999"/>
              </a:lnSpc>
            </a:pPr>
            <a:r>
              <a:rPr lang="en-US" sz="9999">
                <a:solidFill>
                  <a:srgbClr val="DDDDDB"/>
                </a:solidFill>
                <a:latin typeface="Agrandir Wide Thin"/>
                <a:ea typeface="Agrandir Wide Thin"/>
                <a:cs typeface="Agrandir Wide Thin"/>
                <a:sym typeface="Agrandir Wide Thin"/>
              </a:rPr>
              <a:t>Late diagnosis </a:t>
            </a:r>
          </a:p>
        </p:txBody>
      </p:sp>
      <p:sp>
        <p:nvSpPr>
          <p:cNvPr name="TextBox 5" id="5"/>
          <p:cNvSpPr txBox="true"/>
          <p:nvPr/>
        </p:nvSpPr>
        <p:spPr>
          <a:xfrm rot="0">
            <a:off x="1052821" y="3050296"/>
            <a:ext cx="15732598" cy="6273800"/>
          </a:xfrm>
          <a:prstGeom prst="rect">
            <a:avLst/>
          </a:prstGeom>
        </p:spPr>
        <p:txBody>
          <a:bodyPr anchor="t" rtlCol="false" tIns="0" lIns="0" bIns="0" rIns="0">
            <a:spAutoFit/>
          </a:bodyPr>
          <a:lstStyle/>
          <a:p>
            <a:pPr algn="l" marL="755651" indent="-377825" lvl="1">
              <a:lnSpc>
                <a:spcPts val="4900"/>
              </a:lnSpc>
              <a:buFont typeface="Arial"/>
              <a:buChar char="•"/>
            </a:pPr>
            <a:r>
              <a:rPr lang="en-US" b="true" sz="3500">
                <a:solidFill>
                  <a:srgbClr val="DDDDDB"/>
                </a:solidFill>
                <a:latin typeface="Agrandir Wide Medium"/>
                <a:ea typeface="Agrandir Wide Medium"/>
                <a:cs typeface="Agrandir Wide Medium"/>
                <a:sym typeface="Agrandir Wide Medium"/>
              </a:rPr>
              <a:t>The diagnosis process in the UK can take around 12-50 weeks if screened through the NHS (ADHD UK, 2023).</a:t>
            </a:r>
          </a:p>
          <a:p>
            <a:pPr algn="l" marL="755651" indent="-377825" lvl="1">
              <a:lnSpc>
                <a:spcPts val="4900"/>
              </a:lnSpc>
              <a:buFont typeface="Arial"/>
              <a:buChar char="•"/>
            </a:pPr>
            <a:r>
              <a:rPr lang="en-US" b="true" sz="3500">
                <a:solidFill>
                  <a:srgbClr val="DDDDDB"/>
                </a:solidFill>
                <a:latin typeface="Agrandir Wide Medium"/>
                <a:ea typeface="Agrandir Wide Medium"/>
                <a:cs typeface="Agrandir Wide Medium"/>
                <a:sym typeface="Agrandir Wide Medium"/>
              </a:rPr>
              <a:t>Around £650 for a private assessment (Private ADHD, 2024).</a:t>
            </a:r>
          </a:p>
          <a:p>
            <a:pPr algn="l" marL="755651" indent="-377825" lvl="1">
              <a:lnSpc>
                <a:spcPts val="4900"/>
              </a:lnSpc>
              <a:buFont typeface="Arial"/>
              <a:buChar char="•"/>
            </a:pPr>
            <a:r>
              <a:rPr lang="en-US" b="true" sz="3500">
                <a:solidFill>
                  <a:srgbClr val="DDDDDB"/>
                </a:solidFill>
                <a:latin typeface="Agrandir Wide Medium"/>
                <a:ea typeface="Agrandir Wide Medium"/>
                <a:cs typeface="Agrandir Wide Medium"/>
                <a:sym typeface="Agrandir Wide Medium"/>
              </a:rPr>
              <a:t>Females with ADHD diagnosed later in life have a higher comorbidity with mood disorders such as anxiety and depression due to the late diagnosis (Siddiqui et al., 2024).</a:t>
            </a:r>
          </a:p>
          <a:p>
            <a:pPr algn="l" marL="755651" indent="-377825" lvl="1">
              <a:lnSpc>
                <a:spcPts val="4900"/>
              </a:lnSpc>
              <a:buFont typeface="Arial"/>
              <a:buChar char="•"/>
            </a:pPr>
            <a:r>
              <a:rPr lang="en-US" b="true" sz="3500">
                <a:solidFill>
                  <a:srgbClr val="DDDDDB"/>
                </a:solidFill>
                <a:latin typeface="Agrandir Wide Medium"/>
                <a:ea typeface="Agrandir Wide Medium"/>
                <a:cs typeface="Agrandir Wide Medium"/>
                <a:sym typeface="Agrandir Wide Medium"/>
              </a:rPr>
              <a:t>Physical well-being nurses are used in custody screenings instead of nurses specialised in mental health (Young et al., 2018).</a:t>
            </a:r>
          </a:p>
        </p:txBody>
      </p:sp>
      <p:sp>
        <p:nvSpPr>
          <p:cNvPr name="TextBox 6" id="6"/>
          <p:cNvSpPr txBox="true"/>
          <p:nvPr/>
        </p:nvSpPr>
        <p:spPr>
          <a:xfrm rot="0">
            <a:off x="1052821" y="2191519"/>
            <a:ext cx="2172146" cy="600075"/>
          </a:xfrm>
          <a:prstGeom prst="rect">
            <a:avLst/>
          </a:prstGeom>
        </p:spPr>
        <p:txBody>
          <a:bodyPr anchor="t" rtlCol="false" tIns="0" lIns="0" bIns="0" rIns="0">
            <a:spAutoFit/>
          </a:bodyPr>
          <a:lstStyle/>
          <a:p>
            <a:pPr algn="ctr">
              <a:lnSpc>
                <a:spcPts val="4200"/>
              </a:lnSpc>
              <a:spcBef>
                <a:spcPct val="0"/>
              </a:spcBef>
            </a:pPr>
            <a:r>
              <a:rPr lang="en-US" sz="3000">
                <a:solidFill>
                  <a:srgbClr val="DDDDDB"/>
                </a:solidFill>
                <a:latin typeface="Agrandir Wide Thin"/>
                <a:ea typeface="Agrandir Wide Thin"/>
                <a:cs typeface="Agrandir Wide Thin"/>
                <a:sym typeface="Agrandir Wide Thin"/>
              </a:rPr>
              <a:t>Challenges</a:t>
            </a: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5E0E17"/>
        </a:solidFill>
      </p:bgPr>
    </p:bg>
    <p:spTree>
      <p:nvGrpSpPr>
        <p:cNvPr id="1" name=""/>
        <p:cNvGrpSpPr/>
        <p:nvPr/>
      </p:nvGrpSpPr>
      <p:grpSpPr>
        <a:xfrm>
          <a:off x="0" y="0"/>
          <a:ext cx="0" cy="0"/>
          <a:chOff x="0" y="0"/>
          <a:chExt cx="0" cy="0"/>
        </a:xfrm>
      </p:grpSpPr>
      <p:sp>
        <p:nvSpPr>
          <p:cNvPr name="AutoShape 2" id="2"/>
          <p:cNvSpPr/>
          <p:nvPr/>
        </p:nvSpPr>
        <p:spPr>
          <a:xfrm flipV="true">
            <a:off x="-93335" y="9258300"/>
            <a:ext cx="10924103" cy="19050"/>
          </a:xfrm>
          <a:prstGeom prst="line">
            <a:avLst/>
          </a:prstGeom>
          <a:ln cap="flat" w="38100">
            <a:solidFill>
              <a:srgbClr val="FFFFFF"/>
            </a:solidFill>
            <a:prstDash val="solid"/>
            <a:headEnd type="none" len="sm" w="sm"/>
            <a:tailEnd type="none" len="sm" w="sm"/>
          </a:ln>
        </p:spPr>
      </p:sp>
      <p:sp>
        <p:nvSpPr>
          <p:cNvPr name="Freeform 3" id="3"/>
          <p:cNvSpPr/>
          <p:nvPr/>
        </p:nvSpPr>
        <p:spPr>
          <a:xfrm flipH="false" flipV="false" rot="0">
            <a:off x="15073843" y="608003"/>
            <a:ext cx="2185457" cy="1954991"/>
          </a:xfrm>
          <a:custGeom>
            <a:avLst/>
            <a:gdLst/>
            <a:ahLst/>
            <a:cxnLst/>
            <a:rect r="r" b="b" t="t" l="l"/>
            <a:pathLst>
              <a:path h="1954991" w="2185457">
                <a:moveTo>
                  <a:pt x="0" y="0"/>
                </a:moveTo>
                <a:lnTo>
                  <a:pt x="2185457" y="0"/>
                </a:lnTo>
                <a:lnTo>
                  <a:pt x="2185457" y="1954991"/>
                </a:lnTo>
                <a:lnTo>
                  <a:pt x="0" y="1954991"/>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4" id="4"/>
          <p:cNvSpPr txBox="true"/>
          <p:nvPr/>
        </p:nvSpPr>
        <p:spPr>
          <a:xfrm rot="0">
            <a:off x="1052821" y="569093"/>
            <a:ext cx="12050040" cy="1993901"/>
          </a:xfrm>
          <a:prstGeom prst="rect">
            <a:avLst/>
          </a:prstGeom>
        </p:spPr>
        <p:txBody>
          <a:bodyPr anchor="t" rtlCol="false" tIns="0" lIns="0" bIns="0" rIns="0">
            <a:spAutoFit/>
          </a:bodyPr>
          <a:lstStyle/>
          <a:p>
            <a:pPr algn="l">
              <a:lnSpc>
                <a:spcPts val="13999"/>
              </a:lnSpc>
            </a:pPr>
            <a:r>
              <a:rPr lang="en-US" sz="9999">
                <a:solidFill>
                  <a:srgbClr val="DDDDDB"/>
                </a:solidFill>
                <a:latin typeface="Agrandir Wide Thin"/>
                <a:ea typeface="Agrandir Wide Thin"/>
                <a:cs typeface="Agrandir Wide Thin"/>
                <a:sym typeface="Agrandir Wide Thin"/>
              </a:rPr>
              <a:t>Late diagnosis </a:t>
            </a:r>
          </a:p>
        </p:txBody>
      </p:sp>
      <p:sp>
        <p:nvSpPr>
          <p:cNvPr name="TextBox 5" id="5"/>
          <p:cNvSpPr txBox="true"/>
          <p:nvPr/>
        </p:nvSpPr>
        <p:spPr>
          <a:xfrm rot="0">
            <a:off x="1028700" y="2162944"/>
            <a:ext cx="15732598" cy="6892925"/>
          </a:xfrm>
          <a:prstGeom prst="rect">
            <a:avLst/>
          </a:prstGeom>
        </p:spPr>
        <p:txBody>
          <a:bodyPr anchor="t" rtlCol="false" tIns="0" lIns="0" bIns="0" rIns="0">
            <a:spAutoFit/>
          </a:bodyPr>
          <a:lstStyle/>
          <a:p>
            <a:pPr algn="l">
              <a:lnSpc>
                <a:spcPts val="4900"/>
              </a:lnSpc>
            </a:pPr>
          </a:p>
          <a:p>
            <a:pPr algn="l" marL="755651" indent="-377825" lvl="1">
              <a:lnSpc>
                <a:spcPts val="4900"/>
              </a:lnSpc>
              <a:buFont typeface="Arial"/>
              <a:buChar char="•"/>
            </a:pPr>
            <a:r>
              <a:rPr lang="en-US" b="true" sz="3500">
                <a:solidFill>
                  <a:srgbClr val="DDDDDB"/>
                </a:solidFill>
                <a:latin typeface="Agrandir Wide Medium"/>
                <a:ea typeface="Agrandir Wide Medium"/>
                <a:cs typeface="Agrandir Wide Medium"/>
                <a:sym typeface="Agrandir Wide Medium"/>
              </a:rPr>
              <a:t>The London police force works for fast-tracked screenings for those suspected of ADHD and better awairness for detainees with undiagnosed ADHD (City of London Police, 2023).</a:t>
            </a:r>
          </a:p>
          <a:p>
            <a:pPr algn="l" marL="755651" indent="-377825" lvl="1">
              <a:lnSpc>
                <a:spcPts val="4900"/>
              </a:lnSpc>
              <a:buFont typeface="Arial"/>
              <a:buChar char="•"/>
            </a:pPr>
            <a:r>
              <a:rPr lang="en-US" b="true" sz="3500">
                <a:solidFill>
                  <a:srgbClr val="DDDDDB"/>
                </a:solidFill>
                <a:latin typeface="Agrandir Wide Medium"/>
                <a:ea typeface="Agrandir Wide Medium"/>
                <a:cs typeface="Agrandir Wide Medium"/>
                <a:sym typeface="Agrandir Wide Medium"/>
              </a:rPr>
              <a:t>HMP Brixton bringing in specialist psychological services and therapies with assessments aiding in diagnosis(CJJI, n.d.).</a:t>
            </a:r>
          </a:p>
          <a:p>
            <a:pPr algn="l" marL="755651" indent="-377825" lvl="1">
              <a:lnSpc>
                <a:spcPts val="4900"/>
              </a:lnSpc>
              <a:buFont typeface="Arial"/>
              <a:buChar char="•"/>
            </a:pPr>
            <a:r>
              <a:rPr lang="en-US" b="true" sz="3500">
                <a:solidFill>
                  <a:srgbClr val="DDDDDB"/>
                </a:solidFill>
                <a:latin typeface="Agrandir Wide Medium"/>
                <a:ea typeface="Agrandir Wide Medium"/>
                <a:cs typeface="Agrandir Wide Medium"/>
                <a:sym typeface="Agrandir Wide Medium"/>
              </a:rPr>
              <a:t>Improvements in the NHS need to be made for ADHD to prevent them having to go through the CJS.</a:t>
            </a:r>
          </a:p>
          <a:p>
            <a:pPr algn="l" marL="755651" indent="-377825" lvl="1">
              <a:lnSpc>
                <a:spcPts val="4900"/>
              </a:lnSpc>
              <a:buFont typeface="Arial"/>
              <a:buChar char="•"/>
            </a:pPr>
            <a:r>
              <a:rPr lang="en-US" b="true" sz="3500">
                <a:solidFill>
                  <a:srgbClr val="DDDDDB"/>
                </a:solidFill>
                <a:latin typeface="Agrandir Wide Medium"/>
                <a:ea typeface="Agrandir Wide Medium"/>
                <a:cs typeface="Agrandir Wide Medium"/>
                <a:sym typeface="Agrandir Wide Medium"/>
              </a:rPr>
              <a:t>Specialist mental health training for officers. </a:t>
            </a:r>
          </a:p>
        </p:txBody>
      </p:sp>
      <p:sp>
        <p:nvSpPr>
          <p:cNvPr name="TextBox 6" id="6"/>
          <p:cNvSpPr txBox="true"/>
          <p:nvPr/>
        </p:nvSpPr>
        <p:spPr>
          <a:xfrm rot="0">
            <a:off x="1028700" y="2191519"/>
            <a:ext cx="3776216" cy="600075"/>
          </a:xfrm>
          <a:prstGeom prst="rect">
            <a:avLst/>
          </a:prstGeom>
        </p:spPr>
        <p:txBody>
          <a:bodyPr anchor="t" rtlCol="false" tIns="0" lIns="0" bIns="0" rIns="0">
            <a:spAutoFit/>
          </a:bodyPr>
          <a:lstStyle/>
          <a:p>
            <a:pPr algn="ctr">
              <a:lnSpc>
                <a:spcPts val="4200"/>
              </a:lnSpc>
              <a:spcBef>
                <a:spcPct val="0"/>
              </a:spcBef>
            </a:pPr>
            <a:r>
              <a:rPr lang="en-US" sz="3000">
                <a:solidFill>
                  <a:srgbClr val="DDDDDB"/>
                </a:solidFill>
                <a:latin typeface="Agrandir Wide Thin"/>
                <a:ea typeface="Agrandir Wide Thin"/>
                <a:cs typeface="Agrandir Wide Thin"/>
                <a:sym typeface="Agrandir Wide Thin"/>
              </a:rPr>
              <a:t>Recommendations</a:t>
            </a:r>
          </a:p>
        </p:txBody>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bg>
      <p:bgPr>
        <a:solidFill>
          <a:srgbClr val="5E0E17"/>
        </a:solidFill>
      </p:bgPr>
    </p:bg>
    <p:spTree>
      <p:nvGrpSpPr>
        <p:cNvPr id="1" name=""/>
        <p:cNvGrpSpPr/>
        <p:nvPr/>
      </p:nvGrpSpPr>
      <p:grpSpPr>
        <a:xfrm>
          <a:off x="0" y="0"/>
          <a:ext cx="0" cy="0"/>
          <a:chOff x="0" y="0"/>
          <a:chExt cx="0" cy="0"/>
        </a:xfrm>
      </p:grpSpPr>
      <p:sp>
        <p:nvSpPr>
          <p:cNvPr name="AutoShape 2" id="2"/>
          <p:cNvSpPr/>
          <p:nvPr/>
        </p:nvSpPr>
        <p:spPr>
          <a:xfrm flipV="true">
            <a:off x="-93335" y="9258300"/>
            <a:ext cx="10924103" cy="19050"/>
          </a:xfrm>
          <a:prstGeom prst="line">
            <a:avLst/>
          </a:prstGeom>
          <a:ln cap="flat" w="38100">
            <a:solidFill>
              <a:srgbClr val="FFFFFF"/>
            </a:solidFill>
            <a:prstDash val="solid"/>
            <a:headEnd type="none" len="sm" w="sm"/>
            <a:tailEnd type="none" len="sm" w="sm"/>
          </a:ln>
        </p:spPr>
      </p:sp>
      <p:sp>
        <p:nvSpPr>
          <p:cNvPr name="Freeform 3" id="3"/>
          <p:cNvSpPr/>
          <p:nvPr/>
        </p:nvSpPr>
        <p:spPr>
          <a:xfrm flipH="false" flipV="false" rot="0">
            <a:off x="15227561" y="648089"/>
            <a:ext cx="1858859" cy="1914905"/>
          </a:xfrm>
          <a:custGeom>
            <a:avLst/>
            <a:gdLst/>
            <a:ahLst/>
            <a:cxnLst/>
            <a:rect r="r" b="b" t="t" l="l"/>
            <a:pathLst>
              <a:path h="1914905" w="1858859">
                <a:moveTo>
                  <a:pt x="0" y="0"/>
                </a:moveTo>
                <a:lnTo>
                  <a:pt x="1858859" y="0"/>
                </a:lnTo>
                <a:lnTo>
                  <a:pt x="1858859" y="1914905"/>
                </a:lnTo>
                <a:lnTo>
                  <a:pt x="0" y="191490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4" id="4"/>
          <p:cNvSpPr txBox="true"/>
          <p:nvPr/>
        </p:nvSpPr>
        <p:spPr>
          <a:xfrm rot="0">
            <a:off x="1052821" y="569093"/>
            <a:ext cx="11072345" cy="1993901"/>
          </a:xfrm>
          <a:prstGeom prst="rect">
            <a:avLst/>
          </a:prstGeom>
        </p:spPr>
        <p:txBody>
          <a:bodyPr anchor="t" rtlCol="false" tIns="0" lIns="0" bIns="0" rIns="0">
            <a:spAutoFit/>
          </a:bodyPr>
          <a:lstStyle/>
          <a:p>
            <a:pPr algn="l">
              <a:lnSpc>
                <a:spcPts val="13999"/>
              </a:lnSpc>
            </a:pPr>
            <a:r>
              <a:rPr lang="en-US" sz="9999">
                <a:solidFill>
                  <a:srgbClr val="DDDDDB"/>
                </a:solidFill>
                <a:latin typeface="Agrandir Wide Thin"/>
                <a:ea typeface="Agrandir Wide Thin"/>
                <a:cs typeface="Agrandir Wide Thin"/>
                <a:sym typeface="Agrandir Wide Thin"/>
              </a:rPr>
              <a:t>Re-Offending</a:t>
            </a:r>
          </a:p>
        </p:txBody>
      </p:sp>
      <p:sp>
        <p:nvSpPr>
          <p:cNvPr name="TextBox 5" id="5"/>
          <p:cNvSpPr txBox="true"/>
          <p:nvPr/>
        </p:nvSpPr>
        <p:spPr>
          <a:xfrm rot="0">
            <a:off x="1028700" y="2781246"/>
            <a:ext cx="15732598" cy="5654675"/>
          </a:xfrm>
          <a:prstGeom prst="rect">
            <a:avLst/>
          </a:prstGeom>
        </p:spPr>
        <p:txBody>
          <a:bodyPr anchor="t" rtlCol="false" tIns="0" lIns="0" bIns="0" rIns="0">
            <a:spAutoFit/>
          </a:bodyPr>
          <a:lstStyle/>
          <a:p>
            <a:pPr algn="l" marL="755651" indent="-377825" lvl="1">
              <a:lnSpc>
                <a:spcPts val="4900"/>
              </a:lnSpc>
              <a:buFont typeface="Arial"/>
              <a:buChar char="•"/>
            </a:pPr>
            <a:r>
              <a:rPr lang="en-US" b="true" sz="3500">
                <a:solidFill>
                  <a:srgbClr val="DDDDDB"/>
                </a:solidFill>
                <a:latin typeface="Agrandir Wide Medium"/>
                <a:ea typeface="Agrandir Wide Medium"/>
                <a:cs typeface="Agrandir Wide Medium"/>
                <a:sym typeface="Agrandir Wide Medium"/>
              </a:rPr>
              <a:t>Organisation being a symptom of ADHD, leads to poor time management (Marais, 2025), and so tasks such as probation meetings become more difficulties for ADHD individuals.</a:t>
            </a:r>
          </a:p>
          <a:p>
            <a:pPr algn="l" marL="755651" indent="-377825" lvl="1">
              <a:lnSpc>
                <a:spcPts val="4900"/>
              </a:lnSpc>
              <a:buFont typeface="Arial"/>
              <a:buChar char="•"/>
            </a:pPr>
            <a:r>
              <a:rPr lang="en-US" b="true" sz="3500">
                <a:solidFill>
                  <a:srgbClr val="DDDDDB"/>
                </a:solidFill>
                <a:latin typeface="Agrandir Wide Medium"/>
                <a:ea typeface="Agrandir Wide Medium"/>
                <a:cs typeface="Agrandir Wide Medium"/>
                <a:sym typeface="Agrandir Wide Medium"/>
              </a:rPr>
              <a:t>Attention difficulties also contribute largely to the amount of reoffending, with memory loss and taking in information being a symptom of ADHD (ADDA, 2023) this may affect life after prison, with following bail conditions becoming a challenging task. </a:t>
            </a:r>
          </a:p>
        </p:txBody>
      </p:sp>
      <p:sp>
        <p:nvSpPr>
          <p:cNvPr name="TextBox 6" id="6"/>
          <p:cNvSpPr txBox="true"/>
          <p:nvPr/>
        </p:nvSpPr>
        <p:spPr>
          <a:xfrm rot="0">
            <a:off x="1052821" y="2191519"/>
            <a:ext cx="2172146" cy="600075"/>
          </a:xfrm>
          <a:prstGeom prst="rect">
            <a:avLst/>
          </a:prstGeom>
        </p:spPr>
        <p:txBody>
          <a:bodyPr anchor="t" rtlCol="false" tIns="0" lIns="0" bIns="0" rIns="0">
            <a:spAutoFit/>
          </a:bodyPr>
          <a:lstStyle/>
          <a:p>
            <a:pPr algn="ctr">
              <a:lnSpc>
                <a:spcPts val="4200"/>
              </a:lnSpc>
              <a:spcBef>
                <a:spcPct val="0"/>
              </a:spcBef>
            </a:pPr>
            <a:r>
              <a:rPr lang="en-US" sz="3000">
                <a:solidFill>
                  <a:srgbClr val="DDDDDB"/>
                </a:solidFill>
                <a:latin typeface="Agrandir Wide Thin"/>
                <a:ea typeface="Agrandir Wide Thin"/>
                <a:cs typeface="Agrandir Wide Thin"/>
                <a:sym typeface="Agrandir Wide Thin"/>
              </a:rPr>
              <a:t>Challenges</a:t>
            </a:r>
          </a:p>
        </p:txBody>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bg>
      <p:bgPr>
        <a:solidFill>
          <a:srgbClr val="5E0E17"/>
        </a:solidFill>
      </p:bgPr>
    </p:bg>
    <p:spTree>
      <p:nvGrpSpPr>
        <p:cNvPr id="1" name=""/>
        <p:cNvGrpSpPr/>
        <p:nvPr/>
      </p:nvGrpSpPr>
      <p:grpSpPr>
        <a:xfrm>
          <a:off x="0" y="0"/>
          <a:ext cx="0" cy="0"/>
          <a:chOff x="0" y="0"/>
          <a:chExt cx="0" cy="0"/>
        </a:xfrm>
      </p:grpSpPr>
      <p:sp>
        <p:nvSpPr>
          <p:cNvPr name="AutoShape 2" id="2"/>
          <p:cNvSpPr/>
          <p:nvPr/>
        </p:nvSpPr>
        <p:spPr>
          <a:xfrm flipV="true">
            <a:off x="-93335" y="9258300"/>
            <a:ext cx="10924103" cy="19050"/>
          </a:xfrm>
          <a:prstGeom prst="line">
            <a:avLst/>
          </a:prstGeom>
          <a:ln cap="flat" w="38100">
            <a:solidFill>
              <a:srgbClr val="FFFFFF"/>
            </a:solidFill>
            <a:prstDash val="solid"/>
            <a:headEnd type="none" len="sm" w="sm"/>
            <a:tailEnd type="none" len="sm" w="sm"/>
          </a:ln>
        </p:spPr>
      </p:sp>
      <p:sp>
        <p:nvSpPr>
          <p:cNvPr name="Freeform 3" id="3"/>
          <p:cNvSpPr/>
          <p:nvPr/>
        </p:nvSpPr>
        <p:spPr>
          <a:xfrm flipH="false" flipV="false" rot="0">
            <a:off x="15227561" y="648089"/>
            <a:ext cx="1858859" cy="1914905"/>
          </a:xfrm>
          <a:custGeom>
            <a:avLst/>
            <a:gdLst/>
            <a:ahLst/>
            <a:cxnLst/>
            <a:rect r="r" b="b" t="t" l="l"/>
            <a:pathLst>
              <a:path h="1914905" w="1858859">
                <a:moveTo>
                  <a:pt x="0" y="0"/>
                </a:moveTo>
                <a:lnTo>
                  <a:pt x="1858859" y="0"/>
                </a:lnTo>
                <a:lnTo>
                  <a:pt x="1858859" y="1914905"/>
                </a:lnTo>
                <a:lnTo>
                  <a:pt x="0" y="191490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4" id="4"/>
          <p:cNvSpPr txBox="true"/>
          <p:nvPr/>
        </p:nvSpPr>
        <p:spPr>
          <a:xfrm rot="0">
            <a:off x="1052821" y="569093"/>
            <a:ext cx="11072345" cy="1993901"/>
          </a:xfrm>
          <a:prstGeom prst="rect">
            <a:avLst/>
          </a:prstGeom>
        </p:spPr>
        <p:txBody>
          <a:bodyPr anchor="t" rtlCol="false" tIns="0" lIns="0" bIns="0" rIns="0">
            <a:spAutoFit/>
          </a:bodyPr>
          <a:lstStyle/>
          <a:p>
            <a:pPr algn="l">
              <a:lnSpc>
                <a:spcPts val="13999"/>
              </a:lnSpc>
            </a:pPr>
            <a:r>
              <a:rPr lang="en-US" sz="9999">
                <a:solidFill>
                  <a:srgbClr val="DDDDDB"/>
                </a:solidFill>
                <a:latin typeface="Agrandir Wide Thin"/>
                <a:ea typeface="Agrandir Wide Thin"/>
                <a:cs typeface="Agrandir Wide Thin"/>
                <a:sym typeface="Agrandir Wide Thin"/>
              </a:rPr>
              <a:t>Re-Offending</a:t>
            </a:r>
          </a:p>
        </p:txBody>
      </p:sp>
      <p:sp>
        <p:nvSpPr>
          <p:cNvPr name="TextBox 5" id="5"/>
          <p:cNvSpPr txBox="true"/>
          <p:nvPr/>
        </p:nvSpPr>
        <p:spPr>
          <a:xfrm rot="0">
            <a:off x="1028700" y="2868997"/>
            <a:ext cx="15732598" cy="6892925"/>
          </a:xfrm>
          <a:prstGeom prst="rect">
            <a:avLst/>
          </a:prstGeom>
        </p:spPr>
        <p:txBody>
          <a:bodyPr anchor="t" rtlCol="false" tIns="0" lIns="0" bIns="0" rIns="0">
            <a:spAutoFit/>
          </a:bodyPr>
          <a:lstStyle/>
          <a:p>
            <a:pPr algn="l" marL="755651" indent="-377825" lvl="1">
              <a:lnSpc>
                <a:spcPts val="4900"/>
              </a:lnSpc>
              <a:buFont typeface="Arial"/>
              <a:buChar char="•"/>
            </a:pPr>
            <a:r>
              <a:rPr lang="en-US" b="true" sz="3500">
                <a:solidFill>
                  <a:srgbClr val="DDDDDB"/>
                </a:solidFill>
                <a:latin typeface="Agrandir Wide Medium"/>
                <a:ea typeface="Agrandir Wide Medium"/>
                <a:cs typeface="Agrandir Wide Medium"/>
                <a:sym typeface="Agrandir Wide Medium"/>
              </a:rPr>
              <a:t>Probation services reported a lack of training in the management of an individual with ADHD (Young et al., 2014).</a:t>
            </a:r>
          </a:p>
          <a:p>
            <a:pPr algn="l" marL="755651" indent="-377825" lvl="1">
              <a:lnSpc>
                <a:spcPts val="4900"/>
              </a:lnSpc>
              <a:buFont typeface="Arial"/>
              <a:buChar char="•"/>
            </a:pPr>
            <a:r>
              <a:rPr lang="en-US" b="true" sz="3500">
                <a:solidFill>
                  <a:srgbClr val="DDDDDB"/>
                </a:solidFill>
                <a:latin typeface="Agrandir Wide Medium"/>
                <a:ea typeface="Agrandir Wide Medium"/>
                <a:cs typeface="Agrandir Wide Medium"/>
                <a:sym typeface="Agrandir Wide Medium"/>
              </a:rPr>
              <a:t>ADHD treatments proven to lower recidivism and benefiting in rehabilitation programmes. (Carlander et al., 2024)</a:t>
            </a:r>
          </a:p>
          <a:p>
            <a:pPr algn="l" marL="755651" indent="-377825" lvl="1">
              <a:lnSpc>
                <a:spcPts val="4900"/>
              </a:lnSpc>
              <a:buFont typeface="Arial"/>
              <a:buChar char="•"/>
            </a:pPr>
            <a:r>
              <a:rPr lang="en-US" b="true" sz="3500">
                <a:solidFill>
                  <a:srgbClr val="DDDDDB"/>
                </a:solidFill>
                <a:latin typeface="Agrandir Wide Medium"/>
                <a:ea typeface="Agrandir Wide Medium"/>
                <a:cs typeface="Agrandir Wide Medium"/>
                <a:sym typeface="Agrandir Wide Medium"/>
              </a:rPr>
              <a:t>With the use of antipsychotic, psychostimulants or other medications used to help with ADHD, violent reoffending was decreased by 32% in men and 41% in women. (Young et al., 2018).</a:t>
            </a:r>
          </a:p>
          <a:p>
            <a:pPr algn="l">
              <a:lnSpc>
                <a:spcPts val="4900"/>
              </a:lnSpc>
            </a:pPr>
          </a:p>
          <a:p>
            <a:pPr algn="l">
              <a:lnSpc>
                <a:spcPts val="4900"/>
              </a:lnSpc>
            </a:pPr>
          </a:p>
        </p:txBody>
      </p:sp>
      <p:sp>
        <p:nvSpPr>
          <p:cNvPr name="TextBox 6" id="6"/>
          <p:cNvSpPr txBox="true"/>
          <p:nvPr/>
        </p:nvSpPr>
        <p:spPr>
          <a:xfrm rot="0">
            <a:off x="1181100" y="2343919"/>
            <a:ext cx="3776216" cy="600075"/>
          </a:xfrm>
          <a:prstGeom prst="rect">
            <a:avLst/>
          </a:prstGeom>
        </p:spPr>
        <p:txBody>
          <a:bodyPr anchor="t" rtlCol="false" tIns="0" lIns="0" bIns="0" rIns="0">
            <a:spAutoFit/>
          </a:bodyPr>
          <a:lstStyle/>
          <a:p>
            <a:pPr algn="ctr">
              <a:lnSpc>
                <a:spcPts val="4200"/>
              </a:lnSpc>
              <a:spcBef>
                <a:spcPct val="0"/>
              </a:spcBef>
            </a:pPr>
            <a:r>
              <a:rPr lang="en-US" sz="3000">
                <a:solidFill>
                  <a:srgbClr val="DDDDDB"/>
                </a:solidFill>
                <a:latin typeface="Agrandir Wide Thin"/>
                <a:ea typeface="Agrandir Wide Thin"/>
                <a:cs typeface="Agrandir Wide Thin"/>
                <a:sym typeface="Agrandir Wide Thin"/>
              </a:rPr>
              <a:t>Recommendations</a:t>
            </a:r>
          </a:p>
        </p:txBody>
      </p:sp>
    </p:spTree>
  </p:cSld>
  <p:clrMapOvr>
    <a:masterClrMapping/>
  </p:clrMapOvr>
</p:sld>
</file>

<file path=ppt/slides/slide15.xml><?xml version="1.0" encoding="utf-8"?>
<p:sld xmlns:p="http://schemas.openxmlformats.org/presentationml/2006/main" xmlns:a="http://schemas.openxmlformats.org/drawingml/2006/main">
  <p:cSld>
    <p:bg>
      <p:bgPr>
        <a:solidFill>
          <a:srgbClr val="5E0E17"/>
        </a:solidFill>
      </p:bgPr>
    </p:bg>
    <p:spTree>
      <p:nvGrpSpPr>
        <p:cNvPr id="1" name=""/>
        <p:cNvGrpSpPr/>
        <p:nvPr/>
      </p:nvGrpSpPr>
      <p:grpSpPr>
        <a:xfrm>
          <a:off x="0" y="0"/>
          <a:ext cx="0" cy="0"/>
          <a:chOff x="0" y="0"/>
          <a:chExt cx="0" cy="0"/>
        </a:xfrm>
      </p:grpSpPr>
      <p:sp>
        <p:nvSpPr>
          <p:cNvPr name="AutoShape 2" id="2"/>
          <p:cNvSpPr/>
          <p:nvPr/>
        </p:nvSpPr>
        <p:spPr>
          <a:xfrm flipV="true">
            <a:off x="-93335" y="9258300"/>
            <a:ext cx="10924103" cy="19050"/>
          </a:xfrm>
          <a:prstGeom prst="line">
            <a:avLst/>
          </a:prstGeom>
          <a:ln cap="flat" w="38100">
            <a:solidFill>
              <a:srgbClr val="FFFFFF"/>
            </a:solidFill>
            <a:prstDash val="solid"/>
            <a:headEnd type="none" len="sm" w="sm"/>
            <a:tailEnd type="none" len="sm" w="sm"/>
          </a:ln>
        </p:spPr>
      </p:sp>
      <p:sp>
        <p:nvSpPr>
          <p:cNvPr name="TextBox 3" id="3"/>
          <p:cNvSpPr txBox="true"/>
          <p:nvPr/>
        </p:nvSpPr>
        <p:spPr>
          <a:xfrm rot="0">
            <a:off x="1052821" y="569093"/>
            <a:ext cx="11072345" cy="1993901"/>
          </a:xfrm>
          <a:prstGeom prst="rect">
            <a:avLst/>
          </a:prstGeom>
        </p:spPr>
        <p:txBody>
          <a:bodyPr anchor="t" rtlCol="false" tIns="0" lIns="0" bIns="0" rIns="0">
            <a:spAutoFit/>
          </a:bodyPr>
          <a:lstStyle/>
          <a:p>
            <a:pPr algn="l">
              <a:lnSpc>
                <a:spcPts val="13999"/>
              </a:lnSpc>
            </a:pPr>
            <a:r>
              <a:rPr lang="en-US" sz="9999">
                <a:solidFill>
                  <a:srgbClr val="DDDDDB"/>
                </a:solidFill>
                <a:latin typeface="Agrandir Wide Thin"/>
                <a:ea typeface="Agrandir Wide Thin"/>
                <a:cs typeface="Agrandir Wide Thin"/>
                <a:sym typeface="Agrandir Wide Thin"/>
              </a:rPr>
              <a:t>Reference list</a:t>
            </a:r>
          </a:p>
        </p:txBody>
      </p:sp>
      <p:sp>
        <p:nvSpPr>
          <p:cNvPr name="TextBox 4" id="4"/>
          <p:cNvSpPr txBox="true"/>
          <p:nvPr/>
        </p:nvSpPr>
        <p:spPr>
          <a:xfrm rot="0">
            <a:off x="323681" y="2477269"/>
            <a:ext cx="16491048" cy="8474075"/>
          </a:xfrm>
          <a:prstGeom prst="rect">
            <a:avLst/>
          </a:prstGeom>
        </p:spPr>
        <p:txBody>
          <a:bodyPr anchor="t" rtlCol="false" tIns="0" lIns="0" bIns="0" rIns="0">
            <a:spAutoFit/>
          </a:bodyPr>
          <a:lstStyle/>
          <a:p>
            <a:pPr algn="l">
              <a:lnSpc>
                <a:spcPts val="2239"/>
              </a:lnSpc>
            </a:pPr>
            <a:r>
              <a:rPr lang="en-US" sz="1599">
                <a:solidFill>
                  <a:srgbClr val="FFFFFF"/>
                </a:solidFill>
                <a:latin typeface="Agrandir Wide Thin"/>
                <a:ea typeface="Agrandir Wide Thin"/>
                <a:cs typeface="Agrandir Wide Thin"/>
                <a:sym typeface="Agrandir Wide Thin"/>
              </a:rPr>
              <a:t>ADDA (2023). ADHD Memory Loss: Science-Backed Ways to Boost Your Memory. [online] ADDA - Attention Deficit Disorder Association. Available at: https://add.org/adhd-memory-loss/.</a:t>
            </a:r>
          </a:p>
          <a:p>
            <a:pPr algn="l">
              <a:lnSpc>
                <a:spcPts val="2239"/>
              </a:lnSpc>
            </a:pPr>
          </a:p>
          <a:p>
            <a:pPr algn="l">
              <a:lnSpc>
                <a:spcPts val="2239"/>
              </a:lnSpc>
            </a:pPr>
            <a:r>
              <a:rPr lang="en-US" sz="1599">
                <a:solidFill>
                  <a:srgbClr val="FFFFFF"/>
                </a:solidFill>
                <a:latin typeface="Agrandir Wide Thin"/>
                <a:ea typeface="Agrandir Wide Thin"/>
                <a:cs typeface="Agrandir Wide Thin"/>
                <a:sym typeface="Agrandir Wide Thin"/>
              </a:rPr>
              <a:t>ADHD UK (2023). NHS ADHD Assessments Waiting Lists Report. [online] adhduk.co.uk. Available at: https://adhduk.co.uk/nhs-adhd-assessments-waiting-lists-report/.</a:t>
            </a:r>
          </a:p>
          <a:p>
            <a:pPr algn="l">
              <a:lnSpc>
                <a:spcPts val="2239"/>
              </a:lnSpc>
            </a:pPr>
          </a:p>
          <a:p>
            <a:pPr algn="l">
              <a:lnSpc>
                <a:spcPts val="2239"/>
              </a:lnSpc>
            </a:pPr>
            <a:r>
              <a:rPr lang="en-US" sz="1599">
                <a:solidFill>
                  <a:srgbClr val="FFFFFF"/>
                </a:solidFill>
                <a:latin typeface="Agrandir Wide Thin"/>
                <a:ea typeface="Agrandir Wide Thin"/>
                <a:cs typeface="Agrandir Wide Thin"/>
                <a:sym typeface="Agrandir Wide Thin"/>
              </a:rPr>
              <a:t>Anna‐Karin Ångström, Andersson, A., Garcia‐Argibay, M., Chang, Z., Lichtenstein, P., D’Onofrio, B.M., Tuvblad, C., Ghirardi, L. and Larsson, H. (2024). Criminal Convictions in Males and Females Diagnosed with Attention Deficit Hyperactivity disorder: a Swedish National Registry Study. JCPP Advances, 4(1). doi:https://doi.org/10.1002/jcv2.12217.</a:t>
            </a:r>
          </a:p>
          <a:p>
            <a:pPr algn="l">
              <a:lnSpc>
                <a:spcPts val="2239"/>
              </a:lnSpc>
            </a:pPr>
          </a:p>
          <a:p>
            <a:pPr algn="l">
              <a:lnSpc>
                <a:spcPts val="2239"/>
              </a:lnSpc>
            </a:pPr>
            <a:r>
              <a:rPr lang="en-US" sz="1599">
                <a:solidFill>
                  <a:srgbClr val="FFFFFF"/>
                </a:solidFill>
                <a:latin typeface="Agrandir Wide Thin"/>
                <a:ea typeface="Agrandir Wide Thin"/>
                <a:cs typeface="Agrandir Wide Thin"/>
                <a:sym typeface="Agrandir Wide Thin"/>
              </a:rPr>
              <a:t>Arnold, L.E. (1996). Sex differences in ADHD: Conference summary. Journal of Abnormal Child Psychology, 24(5), pp.555–569. doi:https://doi.org/10.1007/bf01670100.</a:t>
            </a:r>
          </a:p>
          <a:p>
            <a:pPr algn="l">
              <a:lnSpc>
                <a:spcPts val="2239"/>
              </a:lnSpc>
            </a:pPr>
          </a:p>
          <a:p>
            <a:pPr algn="l">
              <a:lnSpc>
                <a:spcPts val="2239"/>
              </a:lnSpc>
            </a:pPr>
            <a:r>
              <a:rPr lang="en-US" sz="1599">
                <a:solidFill>
                  <a:srgbClr val="FFFFFF"/>
                </a:solidFill>
                <a:latin typeface="Agrandir Wide Thin"/>
                <a:ea typeface="Agrandir Wide Thin"/>
                <a:cs typeface="Agrandir Wide Thin"/>
                <a:sym typeface="Agrandir Wide Thin"/>
              </a:rPr>
              <a:t>Carlander, A., Rydell, M., Kataoka, H., M. Hildebrand Karlén and Bagge, A. ‐S L. (2024). A Remedy for Crime? A Systematic Review on the Effects of Pharmacological ADHD Treatment on Criminal Recidivism and Rehabilitation in Inmates With ADHD. Brain and Behavior, 14(11). doi:https://doi.org/10.1002/brb3.70120.</a:t>
            </a:r>
          </a:p>
          <a:p>
            <a:pPr algn="l">
              <a:lnSpc>
                <a:spcPts val="2239"/>
              </a:lnSpc>
            </a:pPr>
          </a:p>
          <a:p>
            <a:pPr algn="l">
              <a:lnSpc>
                <a:spcPts val="2239"/>
              </a:lnSpc>
            </a:pPr>
            <a:r>
              <a:rPr lang="en-US" sz="1599">
                <a:solidFill>
                  <a:srgbClr val="FFFFFF"/>
                </a:solidFill>
                <a:latin typeface="Agrandir Wide Thin"/>
                <a:ea typeface="Agrandir Wide Thin"/>
                <a:cs typeface="Agrandir Wide Thin"/>
                <a:sym typeface="Agrandir Wide Thin"/>
              </a:rPr>
              <a:t>City of London Police. (2023). City of London Police First in the Country to Screen Suspects for ADHD. [online] Available at: https://www.cityoflondon.police.uk/news/city-of-london/news/2023/may/city-of-london-police-first-in-the-country-to-screen-suspects-for-adhd/#:~:text=The%20City%20of%20London%20Police%20is%20the,(CPS)%20and%20the%20National%20Police%20Chiefs'%20Council..</a:t>
            </a:r>
          </a:p>
          <a:p>
            <a:pPr algn="l">
              <a:lnSpc>
                <a:spcPts val="2239"/>
              </a:lnSpc>
            </a:pPr>
          </a:p>
          <a:p>
            <a:pPr algn="l">
              <a:lnSpc>
                <a:spcPts val="2239"/>
              </a:lnSpc>
            </a:pPr>
            <a:r>
              <a:rPr lang="en-US" sz="1599">
                <a:solidFill>
                  <a:srgbClr val="FFFFFF"/>
                </a:solidFill>
                <a:latin typeface="Agrandir Wide Thin"/>
                <a:ea typeface="Agrandir Wide Thin"/>
                <a:cs typeface="Agrandir Wide Thin"/>
                <a:sym typeface="Agrandir Wide Thin"/>
              </a:rPr>
              <a:t>Ghirardi, Laura (2019). The comorbidity between attention-deficit/hyperactivity disorder and other neurodevelopmental disorders : aetiology, treatment and outcomes. Karolinska Institutet. Thesis. https://hdl.handle.net/10616/46807</a:t>
            </a:r>
          </a:p>
          <a:p>
            <a:pPr algn="l">
              <a:lnSpc>
                <a:spcPts val="2239"/>
              </a:lnSpc>
            </a:pPr>
          </a:p>
          <a:p>
            <a:pPr algn="l">
              <a:lnSpc>
                <a:spcPts val="2239"/>
              </a:lnSpc>
            </a:pPr>
          </a:p>
          <a:p>
            <a:pPr algn="l">
              <a:lnSpc>
                <a:spcPts val="2239"/>
              </a:lnSpc>
            </a:pPr>
          </a:p>
          <a:p>
            <a:pPr algn="l">
              <a:lnSpc>
                <a:spcPts val="3359"/>
              </a:lnSpc>
            </a:pPr>
          </a:p>
          <a:p>
            <a:pPr algn="l">
              <a:lnSpc>
                <a:spcPts val="3359"/>
              </a:lnSpc>
            </a:pPr>
          </a:p>
          <a:p>
            <a:pPr algn="ctr">
              <a:lnSpc>
                <a:spcPts val="3359"/>
              </a:lnSpc>
              <a:spcBef>
                <a:spcPct val="0"/>
              </a:spcBef>
            </a:pPr>
          </a:p>
        </p:txBody>
      </p:sp>
    </p:spTree>
  </p:cSld>
  <p:clrMapOvr>
    <a:masterClrMapping/>
  </p:clrMapOvr>
</p:sld>
</file>

<file path=ppt/slides/slide16.xml><?xml version="1.0" encoding="utf-8"?>
<p:sld xmlns:p="http://schemas.openxmlformats.org/presentationml/2006/main" xmlns:a="http://schemas.openxmlformats.org/drawingml/2006/main">
  <p:cSld>
    <p:bg>
      <p:bgPr>
        <a:solidFill>
          <a:srgbClr val="5E0E17"/>
        </a:solidFill>
      </p:bgPr>
    </p:bg>
    <p:spTree>
      <p:nvGrpSpPr>
        <p:cNvPr id="1" name=""/>
        <p:cNvGrpSpPr/>
        <p:nvPr/>
      </p:nvGrpSpPr>
      <p:grpSpPr>
        <a:xfrm>
          <a:off x="0" y="0"/>
          <a:ext cx="0" cy="0"/>
          <a:chOff x="0" y="0"/>
          <a:chExt cx="0" cy="0"/>
        </a:xfrm>
      </p:grpSpPr>
      <p:sp>
        <p:nvSpPr>
          <p:cNvPr name="AutoShape 2" id="2"/>
          <p:cNvSpPr/>
          <p:nvPr/>
        </p:nvSpPr>
        <p:spPr>
          <a:xfrm flipV="true">
            <a:off x="-93335" y="9258300"/>
            <a:ext cx="10924103" cy="19050"/>
          </a:xfrm>
          <a:prstGeom prst="line">
            <a:avLst/>
          </a:prstGeom>
          <a:ln cap="flat" w="38100">
            <a:solidFill>
              <a:srgbClr val="FFFFFF"/>
            </a:solidFill>
            <a:prstDash val="solid"/>
            <a:headEnd type="none" len="sm" w="sm"/>
            <a:tailEnd type="none" len="sm" w="sm"/>
          </a:ln>
        </p:spPr>
      </p:sp>
      <p:sp>
        <p:nvSpPr>
          <p:cNvPr name="TextBox 3" id="3"/>
          <p:cNvSpPr txBox="true"/>
          <p:nvPr/>
        </p:nvSpPr>
        <p:spPr>
          <a:xfrm rot="0">
            <a:off x="1052821" y="569093"/>
            <a:ext cx="11072345" cy="1993901"/>
          </a:xfrm>
          <a:prstGeom prst="rect">
            <a:avLst/>
          </a:prstGeom>
        </p:spPr>
        <p:txBody>
          <a:bodyPr anchor="t" rtlCol="false" tIns="0" lIns="0" bIns="0" rIns="0">
            <a:spAutoFit/>
          </a:bodyPr>
          <a:lstStyle/>
          <a:p>
            <a:pPr algn="l">
              <a:lnSpc>
                <a:spcPts val="13999"/>
              </a:lnSpc>
            </a:pPr>
            <a:r>
              <a:rPr lang="en-US" sz="9999">
                <a:solidFill>
                  <a:srgbClr val="DDDDDB"/>
                </a:solidFill>
                <a:latin typeface="Agrandir Wide Thin"/>
                <a:ea typeface="Agrandir Wide Thin"/>
                <a:cs typeface="Agrandir Wide Thin"/>
                <a:sym typeface="Agrandir Wide Thin"/>
              </a:rPr>
              <a:t>Reference list</a:t>
            </a:r>
          </a:p>
        </p:txBody>
      </p:sp>
      <p:sp>
        <p:nvSpPr>
          <p:cNvPr name="TextBox 4" id="4"/>
          <p:cNvSpPr txBox="true"/>
          <p:nvPr/>
        </p:nvSpPr>
        <p:spPr>
          <a:xfrm rot="0">
            <a:off x="323681" y="2477269"/>
            <a:ext cx="16491048" cy="9026525"/>
          </a:xfrm>
          <a:prstGeom prst="rect">
            <a:avLst/>
          </a:prstGeom>
        </p:spPr>
        <p:txBody>
          <a:bodyPr anchor="t" rtlCol="false" tIns="0" lIns="0" bIns="0" rIns="0">
            <a:spAutoFit/>
          </a:bodyPr>
          <a:lstStyle/>
          <a:p>
            <a:pPr algn="l">
              <a:lnSpc>
                <a:spcPts val="2239"/>
              </a:lnSpc>
            </a:pPr>
            <a:r>
              <a:rPr lang="en-US" sz="1599">
                <a:solidFill>
                  <a:srgbClr val="FFFFFF"/>
                </a:solidFill>
                <a:latin typeface="Agrandir Wide Thin"/>
                <a:ea typeface="Agrandir Wide Thin"/>
                <a:cs typeface="Agrandir Wide Thin"/>
                <a:sym typeface="Agrandir Wide Thin"/>
              </a:rPr>
              <a:t>VGlobalData Healthcare (2024). Comorbidities associated with ADHD present an opportunity for pipeline products. [online] Clinical Trials Arena. Available at: https://www.clinicaltrialsarena.com/analyst-comment/comorbidities-associated-with-adhd/?cf-view.</a:t>
            </a:r>
          </a:p>
          <a:p>
            <a:pPr algn="l">
              <a:lnSpc>
                <a:spcPts val="2239"/>
              </a:lnSpc>
            </a:pPr>
          </a:p>
          <a:p>
            <a:pPr algn="l">
              <a:lnSpc>
                <a:spcPts val="2239"/>
              </a:lnSpc>
            </a:pPr>
            <a:r>
              <a:rPr lang="en-US" sz="1599">
                <a:solidFill>
                  <a:srgbClr val="FFFFFF"/>
                </a:solidFill>
                <a:latin typeface="Agrandir Wide Thin"/>
                <a:ea typeface="Agrandir Wide Thin"/>
                <a:cs typeface="Agrandir Wide Thin"/>
                <a:sym typeface="Agrandir Wide Thin"/>
              </a:rPr>
              <a:t>M</a:t>
            </a:r>
            <a:r>
              <a:rPr lang="en-US" sz="1599">
                <a:solidFill>
                  <a:srgbClr val="FFFFFF"/>
                </a:solidFill>
                <a:latin typeface="Agrandir Wide Thin"/>
                <a:ea typeface="Agrandir Wide Thin"/>
                <a:cs typeface="Agrandir Wide Thin"/>
                <a:sym typeface="Agrandir Wide Thin"/>
              </a:rPr>
              <a:t>arais, S.D. (2025). How ADHD fuels disorganization. [online] Rula. Available at: https://www.rula.com/blog/disorganized-adhd/ [Accessed 2 Mar. 2026].</a:t>
            </a:r>
          </a:p>
          <a:p>
            <a:pPr algn="l">
              <a:lnSpc>
                <a:spcPts val="2239"/>
              </a:lnSpc>
            </a:pPr>
          </a:p>
          <a:p>
            <a:pPr algn="l">
              <a:lnSpc>
                <a:spcPts val="2239"/>
              </a:lnSpc>
            </a:pPr>
            <a:r>
              <a:rPr lang="en-US" sz="1599">
                <a:solidFill>
                  <a:srgbClr val="C9C7C4"/>
                </a:solidFill>
                <a:latin typeface="Agrandir Wide"/>
                <a:ea typeface="Agrandir Wide"/>
                <a:cs typeface="Agrandir Wide"/>
                <a:sym typeface="Agrandir Wide"/>
              </a:rPr>
              <a:t>McGough, J.J. (2005). Psychiatric Comorbidity in Adult Attention Deficit Hyperactivity Disorder: Findings From Multiplex Families. American Journal of Psychiatry, 162(9), pp.1621–1627. doi:https://doi.org/10.1176/appi.ajp.162.9.1621.</a:t>
            </a:r>
          </a:p>
          <a:p>
            <a:pPr algn="l">
              <a:lnSpc>
                <a:spcPts val="2239"/>
              </a:lnSpc>
            </a:pPr>
          </a:p>
          <a:p>
            <a:pPr algn="l">
              <a:lnSpc>
                <a:spcPts val="2239"/>
              </a:lnSpc>
            </a:pPr>
            <a:r>
              <a:rPr lang="en-US" sz="1599">
                <a:solidFill>
                  <a:srgbClr val="C9C7C4"/>
                </a:solidFill>
                <a:latin typeface="Agrandir Wide"/>
                <a:ea typeface="Agrandir Wide"/>
                <a:cs typeface="Agrandir Wide"/>
                <a:sym typeface="Agrandir Wide"/>
              </a:rPr>
              <a:t>Mowlem, F., Agnew-Blais, J., Taylor, E. and Asherson, P. (2019). Do Different Factors Influence Whether Girls versus Boys Meet ADHD Diagnostic criteria? Sex Differences among Children with High ADHD Symptoms. Psychiatry Research, [online] 272, pp.765–773. doi:https://doi.org/10.1016/j.psychres.2018.12.128.</a:t>
            </a:r>
          </a:p>
          <a:p>
            <a:pPr algn="l">
              <a:lnSpc>
                <a:spcPts val="2239"/>
              </a:lnSpc>
            </a:pPr>
          </a:p>
          <a:p>
            <a:pPr algn="l">
              <a:lnSpc>
                <a:spcPts val="2239"/>
              </a:lnSpc>
            </a:pPr>
            <a:r>
              <a:rPr lang="en-US" sz="1599">
                <a:solidFill>
                  <a:srgbClr val="C9C7C4"/>
                </a:solidFill>
                <a:latin typeface="Agrandir Wide"/>
                <a:ea typeface="Agrandir Wide"/>
                <a:cs typeface="Agrandir Wide"/>
                <a:sym typeface="Agrandir Wide"/>
              </a:rPr>
              <a:t>National Institute of Mental Health (2024). Attention-Deficit/Hyperactivity disorder: What You Need to Know. [online] National Institute of Mental Health. Available at: https://www.nimh.nih.gov/health/publications/attention-deficit-hyperactivity-disorder-what-you-need-to-know.</a:t>
            </a:r>
          </a:p>
          <a:p>
            <a:pPr algn="l">
              <a:lnSpc>
                <a:spcPts val="2239"/>
              </a:lnSpc>
            </a:pPr>
          </a:p>
          <a:p>
            <a:pPr algn="l">
              <a:lnSpc>
                <a:spcPts val="2239"/>
              </a:lnSpc>
            </a:pPr>
            <a:r>
              <a:rPr lang="en-US" sz="1599">
                <a:solidFill>
                  <a:srgbClr val="DDDDDB"/>
                </a:solidFill>
                <a:latin typeface="Agrandir Wide"/>
                <a:ea typeface="Agrandir Wide"/>
                <a:cs typeface="Agrandir Wide"/>
                <a:sym typeface="Agrandir Wide"/>
              </a:rPr>
              <a:t>NEURODIVERSITY IN THE CRIMINAL JUSTICE SYSTEM A review of evidence. (n.d.). [online] Criminal Justice Joint Inspection . Available at: https://cdn.websitebuilder.service.justice.gov.uk/uploads/sites/43/2024/09/2021-07-15-Neurodiversity-in-the-Criminal-Justice-Sustem-a-review-of-evidence.pdf.</a:t>
            </a:r>
          </a:p>
          <a:p>
            <a:pPr algn="l">
              <a:lnSpc>
                <a:spcPts val="2239"/>
              </a:lnSpc>
            </a:pPr>
          </a:p>
          <a:p>
            <a:pPr algn="l">
              <a:lnSpc>
                <a:spcPts val="2239"/>
              </a:lnSpc>
            </a:pPr>
            <a:r>
              <a:rPr lang="en-US" sz="1599">
                <a:solidFill>
                  <a:srgbClr val="DDDDDB"/>
                </a:solidFill>
                <a:latin typeface="Agrandir Wide"/>
                <a:ea typeface="Agrandir Wide"/>
                <a:cs typeface="Agrandir Wide"/>
                <a:sym typeface="Agrandir Wide"/>
              </a:rPr>
              <a:t>NHS (2025). ADHD in adults. [online] nhs.uk. Available at: https://www.nhs.uk/conditions/adhd-adults/.</a:t>
            </a:r>
          </a:p>
          <a:p>
            <a:pPr algn="l">
              <a:lnSpc>
                <a:spcPts val="2239"/>
              </a:lnSpc>
            </a:pPr>
          </a:p>
          <a:p>
            <a:pPr algn="l">
              <a:lnSpc>
                <a:spcPts val="2239"/>
              </a:lnSpc>
            </a:pPr>
            <a:r>
              <a:rPr lang="en-US" sz="1599">
                <a:solidFill>
                  <a:srgbClr val="DDDDDB"/>
                </a:solidFill>
                <a:latin typeface="Agrandir Wide"/>
                <a:ea typeface="Agrandir Wide"/>
                <a:cs typeface="Agrandir Wide"/>
                <a:sym typeface="Agrandir Wide"/>
              </a:rPr>
              <a:t>NHS England (2023). A review of health and social care in women’s prisons. [online] www.england.nhs.uk. Available at: https://www.england.nhs.uk/long-read/a-review-of-health-and-social-care-in-womens-prisons/.</a:t>
            </a:r>
          </a:p>
          <a:p>
            <a:pPr algn="l">
              <a:lnSpc>
                <a:spcPts val="2239"/>
              </a:lnSpc>
            </a:pPr>
          </a:p>
          <a:p>
            <a:pPr algn="l">
              <a:lnSpc>
                <a:spcPts val="2239"/>
              </a:lnSpc>
            </a:pPr>
          </a:p>
          <a:p>
            <a:pPr algn="l">
              <a:lnSpc>
                <a:spcPts val="2239"/>
              </a:lnSpc>
            </a:pPr>
          </a:p>
          <a:p>
            <a:pPr algn="l">
              <a:lnSpc>
                <a:spcPts val="2239"/>
              </a:lnSpc>
            </a:pPr>
          </a:p>
          <a:p>
            <a:pPr algn="l">
              <a:lnSpc>
                <a:spcPts val="2239"/>
              </a:lnSpc>
            </a:pPr>
          </a:p>
          <a:p>
            <a:pPr algn="l">
              <a:lnSpc>
                <a:spcPts val="3359"/>
              </a:lnSpc>
            </a:pPr>
          </a:p>
          <a:p>
            <a:pPr algn="l">
              <a:lnSpc>
                <a:spcPts val="3359"/>
              </a:lnSpc>
            </a:pPr>
          </a:p>
          <a:p>
            <a:pPr algn="ctr">
              <a:lnSpc>
                <a:spcPts val="3359"/>
              </a:lnSpc>
              <a:spcBef>
                <a:spcPct val="0"/>
              </a:spcBef>
            </a:pPr>
          </a:p>
        </p:txBody>
      </p:sp>
    </p:spTree>
  </p:cSld>
  <p:clrMapOvr>
    <a:masterClrMapping/>
  </p:clrMapOvr>
</p:sld>
</file>

<file path=ppt/slides/slide17.xml><?xml version="1.0" encoding="utf-8"?>
<p:sld xmlns:p="http://schemas.openxmlformats.org/presentationml/2006/main" xmlns:a="http://schemas.openxmlformats.org/drawingml/2006/main">
  <p:cSld>
    <p:bg>
      <p:bgPr>
        <a:solidFill>
          <a:srgbClr val="5E0E17"/>
        </a:solidFill>
      </p:bgPr>
    </p:bg>
    <p:spTree>
      <p:nvGrpSpPr>
        <p:cNvPr id="1" name=""/>
        <p:cNvGrpSpPr/>
        <p:nvPr/>
      </p:nvGrpSpPr>
      <p:grpSpPr>
        <a:xfrm>
          <a:off x="0" y="0"/>
          <a:ext cx="0" cy="0"/>
          <a:chOff x="0" y="0"/>
          <a:chExt cx="0" cy="0"/>
        </a:xfrm>
      </p:grpSpPr>
      <p:sp>
        <p:nvSpPr>
          <p:cNvPr name="AutoShape 2" id="2"/>
          <p:cNvSpPr/>
          <p:nvPr/>
        </p:nvSpPr>
        <p:spPr>
          <a:xfrm flipV="true">
            <a:off x="-93335" y="9258300"/>
            <a:ext cx="10924103" cy="19050"/>
          </a:xfrm>
          <a:prstGeom prst="line">
            <a:avLst/>
          </a:prstGeom>
          <a:ln cap="flat" w="38100">
            <a:solidFill>
              <a:srgbClr val="FFFFFF"/>
            </a:solidFill>
            <a:prstDash val="solid"/>
            <a:headEnd type="none" len="sm" w="sm"/>
            <a:tailEnd type="none" len="sm" w="sm"/>
          </a:ln>
        </p:spPr>
      </p:sp>
      <p:sp>
        <p:nvSpPr>
          <p:cNvPr name="TextBox 3" id="3"/>
          <p:cNvSpPr txBox="true"/>
          <p:nvPr/>
        </p:nvSpPr>
        <p:spPr>
          <a:xfrm rot="0">
            <a:off x="1052821" y="569093"/>
            <a:ext cx="11072345" cy="1993901"/>
          </a:xfrm>
          <a:prstGeom prst="rect">
            <a:avLst/>
          </a:prstGeom>
        </p:spPr>
        <p:txBody>
          <a:bodyPr anchor="t" rtlCol="false" tIns="0" lIns="0" bIns="0" rIns="0">
            <a:spAutoFit/>
          </a:bodyPr>
          <a:lstStyle/>
          <a:p>
            <a:pPr algn="l">
              <a:lnSpc>
                <a:spcPts val="13999"/>
              </a:lnSpc>
            </a:pPr>
            <a:r>
              <a:rPr lang="en-US" sz="9999">
                <a:solidFill>
                  <a:srgbClr val="DDDDDB"/>
                </a:solidFill>
                <a:latin typeface="Agrandir Wide Thin"/>
                <a:ea typeface="Agrandir Wide Thin"/>
                <a:cs typeface="Agrandir Wide Thin"/>
                <a:sym typeface="Agrandir Wide Thin"/>
              </a:rPr>
              <a:t>Reference list</a:t>
            </a:r>
          </a:p>
        </p:txBody>
      </p:sp>
      <p:sp>
        <p:nvSpPr>
          <p:cNvPr name="TextBox 4" id="4"/>
          <p:cNvSpPr txBox="true"/>
          <p:nvPr/>
        </p:nvSpPr>
        <p:spPr>
          <a:xfrm rot="0">
            <a:off x="323681" y="2477269"/>
            <a:ext cx="16491048" cy="8474075"/>
          </a:xfrm>
          <a:prstGeom prst="rect">
            <a:avLst/>
          </a:prstGeom>
        </p:spPr>
        <p:txBody>
          <a:bodyPr anchor="t" rtlCol="false" tIns="0" lIns="0" bIns="0" rIns="0">
            <a:spAutoFit/>
          </a:bodyPr>
          <a:lstStyle/>
          <a:p>
            <a:pPr algn="l">
              <a:lnSpc>
                <a:spcPts val="2239"/>
              </a:lnSpc>
            </a:pPr>
            <a:r>
              <a:rPr lang="en-US" sz="1599">
                <a:solidFill>
                  <a:srgbClr val="CECDCD"/>
                </a:solidFill>
                <a:latin typeface="Agrandir Wide"/>
                <a:ea typeface="Agrandir Wide"/>
                <a:cs typeface="Agrandir Wide"/>
                <a:sym typeface="Agrandir Wide"/>
              </a:rPr>
              <a:t>Privateadhd.com. (2024). PrivateADHD. [online] Available at: https://www.privateadhd.com/product/private-adhd-assessment?gad_source=1&amp;gad_campaignid=22299713509&amp;gbraid=0AAAAA9WQThBR7cDx4YJtUR42T3XPh7F7s&amp;gclid=Cj0KCQiA5I_NBhDVARIsAOrqIsaRxAzV8uzj-8qB8StlXLlruTvjeUTgmega70PtaZmvptjtJ5DCxb8aAgoXEALw_wcB [Accessed 1 Mar. 2026].</a:t>
            </a:r>
          </a:p>
          <a:p>
            <a:pPr algn="l">
              <a:lnSpc>
                <a:spcPts val="2239"/>
              </a:lnSpc>
            </a:pPr>
          </a:p>
          <a:p>
            <a:pPr algn="l">
              <a:lnSpc>
                <a:spcPts val="2239"/>
              </a:lnSpc>
            </a:pPr>
            <a:r>
              <a:rPr lang="en-US" sz="1599">
                <a:solidFill>
                  <a:srgbClr val="CECDCD"/>
                </a:solidFill>
                <a:latin typeface="Agrandir Wide"/>
                <a:ea typeface="Agrandir Wide"/>
                <a:cs typeface="Agrandir Wide"/>
                <a:sym typeface="Agrandir Wide"/>
              </a:rPr>
              <a:t>Siddiqui, U., Conover, M.M., Voss, E.A., Kern, D.M., Litvak, M. and Antunes, J. (2024). Sex Differences in Diagnosis and Treatment Timing of Comorbid Depression/Anxiety and Disease Subtypes in Patients With ADHD: A Database Study. Journal of attention disorders, 28(10). doi:https://doi.org/10.1177/10870547241251738.</a:t>
            </a:r>
          </a:p>
          <a:p>
            <a:pPr algn="l">
              <a:lnSpc>
                <a:spcPts val="2239"/>
              </a:lnSpc>
            </a:pPr>
          </a:p>
          <a:p>
            <a:pPr algn="l">
              <a:lnSpc>
                <a:spcPts val="2239"/>
              </a:lnSpc>
            </a:pPr>
            <a:r>
              <a:rPr lang="en-US" sz="1599">
                <a:solidFill>
                  <a:srgbClr val="CECDCD"/>
                </a:solidFill>
                <a:latin typeface="Agrandir Wide"/>
                <a:ea typeface="Agrandir Wide"/>
                <a:cs typeface="Agrandir Wide"/>
                <a:sym typeface="Agrandir Wide"/>
              </a:rPr>
              <a:t>Susan, Y., Gisli H, G., Emily J, G., Amit, J., Romana, F., David, H. and Marios, A. (2014). Beyond the Gates: Identifying and Managing Offenders with Attention Deficit Hyperactivity Disorder in Community Probation Services. AIMS Public Health, [online] 1(1), pp.33–42. doi:https://doi.org/10.3934/publichealth.2014.1.33.</a:t>
            </a:r>
          </a:p>
          <a:p>
            <a:pPr algn="l">
              <a:lnSpc>
                <a:spcPts val="2239"/>
              </a:lnSpc>
            </a:pPr>
          </a:p>
          <a:p>
            <a:pPr algn="l">
              <a:lnSpc>
                <a:spcPts val="2239"/>
              </a:lnSpc>
            </a:pPr>
            <a:r>
              <a:rPr lang="en-US" sz="1599">
                <a:solidFill>
                  <a:srgbClr val="CECDCD"/>
                </a:solidFill>
                <a:latin typeface="Agrandir Wide"/>
                <a:ea typeface="Agrandir Wide"/>
                <a:cs typeface="Agrandir Wide"/>
                <a:sym typeface="Agrandir Wide"/>
              </a:rPr>
              <a:t>Young, S., Adamo, N., Ásgeirsdóttir, B.B., Branney, P., Beckett, M., Colley, W., Cubbin, S., Deeley, Q., Farrag, E., Gudjonsson, G., Hill, P., Hollingdale, J., Kilic, O., Lloyd, T., Mason, P., Paliokosta, E., Perecherla, S., Sedgwick, J., Skirrow, C. and Tierney, K. (2020). Females with ADHD: An expert consensus statement taking a lifespan approach providing guidance for the identification and treatment of attention-deficit/ hyperactivity disorder in girls and women. BMC Psychiatry, [online] 20(1), p.404. doi:https://doi.org/10.1186/s12888-020-02707-9.</a:t>
            </a:r>
          </a:p>
          <a:p>
            <a:pPr algn="l">
              <a:lnSpc>
                <a:spcPts val="2239"/>
              </a:lnSpc>
            </a:pPr>
          </a:p>
          <a:p>
            <a:pPr algn="l">
              <a:lnSpc>
                <a:spcPts val="2239"/>
              </a:lnSpc>
            </a:pPr>
            <a:r>
              <a:rPr lang="en-US" sz="1599">
                <a:solidFill>
                  <a:srgbClr val="CECDCD"/>
                </a:solidFill>
                <a:latin typeface="Agrandir Wide"/>
                <a:ea typeface="Agrandir Wide"/>
                <a:cs typeface="Agrandir Wide"/>
                <a:sym typeface="Agrandir Wide"/>
              </a:rPr>
              <a:t>Young, S., Gudjonsson, G., Chitsabesan, P., Colley, B., Farrag, E., Forrester, A., Hollingdale, J., Kim, K., Lewis, A., Maginn, S., Mason, P., Ryan, S., Smith, J., Woodhouse, E. and Asherson, P. (2018). Identification and treatment of offenders with attention-deficit/hyperactivity disorder in the prison population: a practical approach based upon expert consensus. BMC Psychiatry, [online] 18(1). doi:https://doi.org/10.1186/s12888-018-1858-9.</a:t>
            </a:r>
          </a:p>
          <a:p>
            <a:pPr algn="l">
              <a:lnSpc>
                <a:spcPts val="2239"/>
              </a:lnSpc>
            </a:pPr>
          </a:p>
          <a:p>
            <a:pPr algn="l">
              <a:lnSpc>
                <a:spcPts val="2239"/>
              </a:lnSpc>
            </a:pPr>
          </a:p>
          <a:p>
            <a:pPr algn="l">
              <a:lnSpc>
                <a:spcPts val="2239"/>
              </a:lnSpc>
            </a:pPr>
          </a:p>
          <a:p>
            <a:pPr algn="l">
              <a:lnSpc>
                <a:spcPts val="2239"/>
              </a:lnSpc>
            </a:pPr>
          </a:p>
          <a:p>
            <a:pPr algn="l">
              <a:lnSpc>
                <a:spcPts val="2239"/>
              </a:lnSpc>
            </a:pPr>
          </a:p>
          <a:p>
            <a:pPr algn="l">
              <a:lnSpc>
                <a:spcPts val="2239"/>
              </a:lnSpc>
            </a:pPr>
          </a:p>
          <a:p>
            <a:pPr algn="l">
              <a:lnSpc>
                <a:spcPts val="3359"/>
              </a:lnSpc>
            </a:pPr>
          </a:p>
          <a:p>
            <a:pPr algn="l">
              <a:lnSpc>
                <a:spcPts val="3359"/>
              </a:lnSpc>
            </a:pPr>
          </a:p>
          <a:p>
            <a:pPr algn="ctr">
              <a:lnSpc>
                <a:spcPts val="3359"/>
              </a:lnSpc>
              <a:spcBef>
                <a:spcPct val="0"/>
              </a:spcBef>
            </a:pPr>
          </a:p>
        </p:txBody>
      </p:sp>
    </p:spTree>
  </p:cSld>
  <p:clrMapOvr>
    <a:masterClrMapping/>
  </p:clrMapOvr>
</p:sld>
</file>

<file path=ppt/slides/slide18.xml><?xml version="1.0" encoding="utf-8"?>
<p:sld xmlns:p="http://schemas.openxmlformats.org/presentationml/2006/main" xmlns:a="http://schemas.openxmlformats.org/drawingml/2006/main">
  <p:cSld>
    <p:bg>
      <p:bgPr>
        <a:solidFill>
          <a:srgbClr val="5E0E17"/>
        </a:solidFill>
      </p:bgPr>
    </p:bg>
    <p:spTree>
      <p:nvGrpSpPr>
        <p:cNvPr id="1" name=""/>
        <p:cNvGrpSpPr/>
        <p:nvPr/>
      </p:nvGrpSpPr>
      <p:grpSpPr>
        <a:xfrm>
          <a:off x="0" y="0"/>
          <a:ext cx="0" cy="0"/>
          <a:chOff x="0" y="0"/>
          <a:chExt cx="0" cy="0"/>
        </a:xfrm>
      </p:grpSpPr>
      <p:sp>
        <p:nvSpPr>
          <p:cNvPr name="TextBox 2" id="2"/>
          <p:cNvSpPr txBox="true"/>
          <p:nvPr/>
        </p:nvSpPr>
        <p:spPr>
          <a:xfrm rot="0">
            <a:off x="290575" y="30171"/>
            <a:ext cx="11478089" cy="1124585"/>
          </a:xfrm>
          <a:prstGeom prst="rect">
            <a:avLst/>
          </a:prstGeom>
        </p:spPr>
        <p:txBody>
          <a:bodyPr anchor="t" rtlCol="false" tIns="0" lIns="0" bIns="0" rIns="0">
            <a:spAutoFit/>
          </a:bodyPr>
          <a:lstStyle/>
          <a:p>
            <a:pPr algn="l">
              <a:lnSpc>
                <a:spcPts val="7840"/>
              </a:lnSpc>
            </a:pPr>
            <a:r>
              <a:rPr lang="en-US" sz="5600">
                <a:solidFill>
                  <a:srgbClr val="DDDDDB"/>
                </a:solidFill>
                <a:latin typeface="Agrandir Wide Thin"/>
                <a:ea typeface="Agrandir Wide Thin"/>
                <a:cs typeface="Agrandir Wide Thin"/>
                <a:sym typeface="Agrandir Wide Thin"/>
              </a:rPr>
              <a:t>Research timeline</a:t>
            </a:r>
          </a:p>
        </p:txBody>
      </p:sp>
      <p:sp>
        <p:nvSpPr>
          <p:cNvPr name="TextBox 3" id="3"/>
          <p:cNvSpPr txBox="true"/>
          <p:nvPr/>
        </p:nvSpPr>
        <p:spPr>
          <a:xfrm rot="0">
            <a:off x="903036" y="1569456"/>
            <a:ext cx="7063484" cy="1739265"/>
          </a:xfrm>
          <a:prstGeom prst="rect">
            <a:avLst/>
          </a:prstGeom>
        </p:spPr>
        <p:txBody>
          <a:bodyPr anchor="t" rtlCol="false" tIns="0" lIns="0" bIns="0" rIns="0">
            <a:spAutoFit/>
          </a:bodyPr>
          <a:lstStyle/>
          <a:p>
            <a:pPr algn="ctr">
              <a:lnSpc>
                <a:spcPts val="3359"/>
              </a:lnSpc>
            </a:pPr>
            <a:r>
              <a:rPr lang="en-US" sz="2400">
                <a:solidFill>
                  <a:srgbClr val="DDDDDB"/>
                </a:solidFill>
                <a:latin typeface="Agrandir Wide Thin"/>
                <a:ea typeface="Agrandir Wide Thin"/>
                <a:cs typeface="Agrandir Wide Thin"/>
                <a:sym typeface="Agrandir Wide Thin"/>
              </a:rPr>
              <a:t>Background reading</a:t>
            </a:r>
          </a:p>
          <a:p>
            <a:pPr algn="ctr">
              <a:lnSpc>
                <a:spcPts val="3359"/>
              </a:lnSpc>
              <a:spcBef>
                <a:spcPct val="0"/>
              </a:spcBef>
            </a:pPr>
            <a:r>
              <a:rPr lang="en-US" sz="2400">
                <a:solidFill>
                  <a:srgbClr val="DDDDDB"/>
                </a:solidFill>
                <a:latin typeface="Agrandir Wide Thin"/>
                <a:ea typeface="Agrandir Wide Thin"/>
                <a:cs typeface="Agrandir Wide Thin"/>
                <a:sym typeface="Agrandir Wide Thin"/>
              </a:rPr>
              <a:t>I accessed most of my reading and research using tools from both google scholar and the UWTSD hwb.</a:t>
            </a:r>
          </a:p>
        </p:txBody>
      </p:sp>
      <p:sp>
        <p:nvSpPr>
          <p:cNvPr name="TextBox 4" id="4"/>
          <p:cNvSpPr txBox="true"/>
          <p:nvPr/>
        </p:nvSpPr>
        <p:spPr>
          <a:xfrm rot="0">
            <a:off x="11009769" y="2377176"/>
            <a:ext cx="6780305" cy="2158365"/>
          </a:xfrm>
          <a:prstGeom prst="rect">
            <a:avLst/>
          </a:prstGeom>
        </p:spPr>
        <p:txBody>
          <a:bodyPr anchor="t" rtlCol="false" tIns="0" lIns="0" bIns="0" rIns="0">
            <a:spAutoFit/>
          </a:bodyPr>
          <a:lstStyle/>
          <a:p>
            <a:pPr algn="ctr">
              <a:lnSpc>
                <a:spcPts val="3359"/>
              </a:lnSpc>
            </a:pPr>
            <a:r>
              <a:rPr lang="en-US" sz="2400">
                <a:solidFill>
                  <a:srgbClr val="DDDDDB"/>
                </a:solidFill>
                <a:latin typeface="Agrandir Wide Thin"/>
                <a:ea typeface="Agrandir Wide Thin"/>
                <a:cs typeface="Agrandir Wide Thin"/>
                <a:sym typeface="Agrandir Wide Thin"/>
              </a:rPr>
              <a:t>Planning</a:t>
            </a:r>
          </a:p>
          <a:p>
            <a:pPr algn="ctr">
              <a:lnSpc>
                <a:spcPts val="3359"/>
              </a:lnSpc>
              <a:spcBef>
                <a:spcPct val="0"/>
              </a:spcBef>
            </a:pPr>
            <a:r>
              <a:rPr lang="en-US" sz="2400">
                <a:solidFill>
                  <a:srgbClr val="DDDDDB"/>
                </a:solidFill>
                <a:latin typeface="Agrandir Wide Thin"/>
                <a:ea typeface="Agrandir Wide Thin"/>
                <a:cs typeface="Agrandir Wide Thin"/>
                <a:sym typeface="Agrandir Wide Thin"/>
              </a:rPr>
              <a:t>To find the most relevant research for me to use I mainly went for the sources that reaffirmed the points that I wanted to make.</a:t>
            </a:r>
          </a:p>
        </p:txBody>
      </p:sp>
      <p:sp>
        <p:nvSpPr>
          <p:cNvPr name="TextBox 5" id="5"/>
          <p:cNvSpPr txBox="true"/>
          <p:nvPr/>
        </p:nvSpPr>
        <p:spPr>
          <a:xfrm rot="0">
            <a:off x="1028700" y="4125146"/>
            <a:ext cx="6812155" cy="2158365"/>
          </a:xfrm>
          <a:prstGeom prst="rect">
            <a:avLst/>
          </a:prstGeom>
        </p:spPr>
        <p:txBody>
          <a:bodyPr anchor="t" rtlCol="false" tIns="0" lIns="0" bIns="0" rIns="0">
            <a:spAutoFit/>
          </a:bodyPr>
          <a:lstStyle/>
          <a:p>
            <a:pPr algn="ctr">
              <a:lnSpc>
                <a:spcPts val="3359"/>
              </a:lnSpc>
            </a:pPr>
            <a:r>
              <a:rPr lang="en-US" sz="2400">
                <a:solidFill>
                  <a:srgbClr val="DDDDDB"/>
                </a:solidFill>
                <a:latin typeface="Agrandir Wide Thin"/>
                <a:ea typeface="Agrandir Wide Thin"/>
                <a:cs typeface="Agrandir Wide Thin"/>
                <a:sym typeface="Agrandir Wide Thin"/>
              </a:rPr>
              <a:t>Structure </a:t>
            </a:r>
          </a:p>
          <a:p>
            <a:pPr algn="ctr">
              <a:lnSpc>
                <a:spcPts val="3359"/>
              </a:lnSpc>
              <a:spcBef>
                <a:spcPct val="0"/>
              </a:spcBef>
            </a:pPr>
            <a:r>
              <a:rPr lang="en-US" sz="2400">
                <a:solidFill>
                  <a:srgbClr val="DDDDDB"/>
                </a:solidFill>
                <a:latin typeface="Agrandir Wide Thin"/>
                <a:ea typeface="Agrandir Wide Thin"/>
                <a:cs typeface="Agrandir Wide Thin"/>
                <a:sym typeface="Agrandir Wide Thin"/>
              </a:rPr>
              <a:t>The structure I had in mind developed before I began researching, however it did help in how to word certain sentences. </a:t>
            </a:r>
          </a:p>
        </p:txBody>
      </p:sp>
      <p:sp>
        <p:nvSpPr>
          <p:cNvPr name="TextBox 6" id="6"/>
          <p:cNvSpPr txBox="true"/>
          <p:nvPr/>
        </p:nvSpPr>
        <p:spPr>
          <a:xfrm rot="0">
            <a:off x="11198111" y="5428986"/>
            <a:ext cx="6591963" cy="2158365"/>
          </a:xfrm>
          <a:prstGeom prst="rect">
            <a:avLst/>
          </a:prstGeom>
        </p:spPr>
        <p:txBody>
          <a:bodyPr anchor="t" rtlCol="false" tIns="0" lIns="0" bIns="0" rIns="0">
            <a:spAutoFit/>
          </a:bodyPr>
          <a:lstStyle/>
          <a:p>
            <a:pPr algn="ctr">
              <a:lnSpc>
                <a:spcPts val="3359"/>
              </a:lnSpc>
            </a:pPr>
            <a:r>
              <a:rPr lang="en-US" sz="2400">
                <a:solidFill>
                  <a:srgbClr val="DDDDDB"/>
                </a:solidFill>
                <a:latin typeface="Agrandir Wide Thin"/>
                <a:ea typeface="Agrandir Wide Thin"/>
                <a:cs typeface="Agrandir Wide Thin"/>
                <a:sym typeface="Agrandir Wide Thin"/>
              </a:rPr>
              <a:t>Wider reading</a:t>
            </a:r>
          </a:p>
          <a:p>
            <a:pPr algn="ctr">
              <a:lnSpc>
                <a:spcPts val="3359"/>
              </a:lnSpc>
              <a:spcBef>
                <a:spcPct val="0"/>
              </a:spcBef>
            </a:pPr>
            <a:r>
              <a:rPr lang="en-US" sz="2400">
                <a:solidFill>
                  <a:srgbClr val="DDDDDB"/>
                </a:solidFill>
                <a:latin typeface="Agrandir Wide Thin"/>
                <a:ea typeface="Agrandir Wide Thin"/>
                <a:cs typeface="Agrandir Wide Thin"/>
                <a:sym typeface="Agrandir Wide Thin"/>
              </a:rPr>
              <a:t>Initially I did not include information from ADHD organisations and charities until I began researching different options avaliable in curiosity.</a:t>
            </a:r>
          </a:p>
        </p:txBody>
      </p:sp>
      <p:sp>
        <p:nvSpPr>
          <p:cNvPr name="TextBox 7" id="7"/>
          <p:cNvSpPr txBox="true"/>
          <p:nvPr/>
        </p:nvSpPr>
        <p:spPr>
          <a:xfrm rot="0">
            <a:off x="1446349" y="7099935"/>
            <a:ext cx="5976857" cy="2158365"/>
          </a:xfrm>
          <a:prstGeom prst="rect">
            <a:avLst/>
          </a:prstGeom>
        </p:spPr>
        <p:txBody>
          <a:bodyPr anchor="t" rtlCol="false" tIns="0" lIns="0" bIns="0" rIns="0">
            <a:spAutoFit/>
          </a:bodyPr>
          <a:lstStyle/>
          <a:p>
            <a:pPr algn="ctr">
              <a:lnSpc>
                <a:spcPts val="3359"/>
              </a:lnSpc>
            </a:pPr>
            <a:r>
              <a:rPr lang="en-US" sz="2400">
                <a:solidFill>
                  <a:srgbClr val="DDDDDB"/>
                </a:solidFill>
                <a:latin typeface="Agrandir Wide Thin"/>
                <a:ea typeface="Agrandir Wide Thin"/>
                <a:cs typeface="Agrandir Wide Thin"/>
                <a:sym typeface="Agrandir Wide Thin"/>
              </a:rPr>
              <a:t>Reflection </a:t>
            </a:r>
          </a:p>
          <a:p>
            <a:pPr algn="ctr">
              <a:lnSpc>
                <a:spcPts val="3359"/>
              </a:lnSpc>
              <a:spcBef>
                <a:spcPct val="0"/>
              </a:spcBef>
            </a:pPr>
            <a:r>
              <a:rPr lang="en-US" sz="2400">
                <a:solidFill>
                  <a:srgbClr val="DDDDDB"/>
                </a:solidFill>
                <a:latin typeface="Agrandir Wide Thin"/>
                <a:ea typeface="Agrandir Wide Thin"/>
                <a:cs typeface="Agrandir Wide Thin"/>
                <a:sym typeface="Agrandir Wide Thin"/>
              </a:rPr>
              <a:t>I believed I faced many challenges in this presentation, mainly due to being too picky and indecisive over the research I wanted to use.</a:t>
            </a:r>
          </a:p>
        </p:txBody>
      </p:sp>
      <p:sp>
        <p:nvSpPr>
          <p:cNvPr name="TextBox 8" id="8"/>
          <p:cNvSpPr txBox="true"/>
          <p:nvPr/>
        </p:nvSpPr>
        <p:spPr>
          <a:xfrm rot="0">
            <a:off x="11009769" y="8117205"/>
            <a:ext cx="6780305" cy="1739265"/>
          </a:xfrm>
          <a:prstGeom prst="rect">
            <a:avLst/>
          </a:prstGeom>
        </p:spPr>
        <p:txBody>
          <a:bodyPr anchor="t" rtlCol="false" tIns="0" lIns="0" bIns="0" rIns="0">
            <a:spAutoFit/>
          </a:bodyPr>
          <a:lstStyle/>
          <a:p>
            <a:pPr algn="ctr">
              <a:lnSpc>
                <a:spcPts val="3359"/>
              </a:lnSpc>
            </a:pPr>
            <a:r>
              <a:rPr lang="en-US" sz="2400">
                <a:solidFill>
                  <a:srgbClr val="DDDDDB"/>
                </a:solidFill>
                <a:latin typeface="Agrandir Wide Thin"/>
                <a:ea typeface="Agrandir Wide Thin"/>
                <a:cs typeface="Agrandir Wide Thin"/>
                <a:sym typeface="Agrandir Wide Thin"/>
              </a:rPr>
              <a:t>Reflection </a:t>
            </a:r>
          </a:p>
          <a:p>
            <a:pPr algn="ctr">
              <a:lnSpc>
                <a:spcPts val="3359"/>
              </a:lnSpc>
              <a:spcBef>
                <a:spcPct val="0"/>
              </a:spcBef>
            </a:pPr>
            <a:r>
              <a:rPr lang="en-US" sz="2400">
                <a:solidFill>
                  <a:srgbClr val="DDDDDB"/>
                </a:solidFill>
                <a:latin typeface="Agrandir Wide Thin"/>
                <a:ea typeface="Agrandir Wide Thin"/>
                <a:cs typeface="Agrandir Wide Thin"/>
                <a:sym typeface="Agrandir Wide Thin"/>
              </a:rPr>
              <a:t>Next time I would instead not overthink my research as much as I missed out on some important discussions and points</a:t>
            </a:r>
          </a:p>
        </p:txBody>
      </p:sp>
      <p:sp>
        <p:nvSpPr>
          <p:cNvPr name="AutoShape 9" id="9"/>
          <p:cNvSpPr/>
          <p:nvPr/>
        </p:nvSpPr>
        <p:spPr>
          <a:xfrm flipH="true">
            <a:off x="9144000" y="1644621"/>
            <a:ext cx="46497" cy="6858363"/>
          </a:xfrm>
          <a:prstGeom prst="line">
            <a:avLst/>
          </a:prstGeom>
          <a:ln cap="flat" w="38100">
            <a:solidFill>
              <a:srgbClr val="FFFFFF"/>
            </a:solidFill>
            <a:prstDash val="solid"/>
            <a:headEnd type="none" len="sm" w="sm"/>
            <a:tailEnd type="none" len="sm" w="sm"/>
          </a:ln>
        </p:spPr>
      </p:sp>
      <p:sp>
        <p:nvSpPr>
          <p:cNvPr name="AutoShape 10" id="10"/>
          <p:cNvSpPr/>
          <p:nvPr/>
        </p:nvSpPr>
        <p:spPr>
          <a:xfrm>
            <a:off x="9167249" y="2690812"/>
            <a:ext cx="907826" cy="23249"/>
          </a:xfrm>
          <a:prstGeom prst="line">
            <a:avLst/>
          </a:prstGeom>
          <a:ln cap="flat" w="38100">
            <a:solidFill>
              <a:srgbClr val="FFFFFF"/>
            </a:solidFill>
            <a:prstDash val="solid"/>
            <a:headEnd type="none" len="sm" w="sm"/>
            <a:tailEnd type="none" len="sm" w="sm"/>
          </a:ln>
        </p:spPr>
      </p:sp>
      <p:sp>
        <p:nvSpPr>
          <p:cNvPr name="AutoShape 11" id="11"/>
          <p:cNvSpPr/>
          <p:nvPr/>
        </p:nvSpPr>
        <p:spPr>
          <a:xfrm>
            <a:off x="9143420" y="8479736"/>
            <a:ext cx="932235" cy="0"/>
          </a:xfrm>
          <a:prstGeom prst="line">
            <a:avLst/>
          </a:prstGeom>
          <a:ln cap="flat" w="38100">
            <a:solidFill>
              <a:srgbClr val="FFFFFF"/>
            </a:solidFill>
            <a:prstDash val="solid"/>
            <a:headEnd type="none" len="sm" w="sm"/>
            <a:tailEnd type="none" len="sm" w="sm"/>
          </a:ln>
        </p:spPr>
      </p:sp>
      <p:sp>
        <p:nvSpPr>
          <p:cNvPr name="AutoShape 12" id="12"/>
          <p:cNvSpPr/>
          <p:nvPr/>
        </p:nvSpPr>
        <p:spPr>
          <a:xfrm>
            <a:off x="8166427" y="7242810"/>
            <a:ext cx="931075" cy="0"/>
          </a:xfrm>
          <a:prstGeom prst="line">
            <a:avLst/>
          </a:prstGeom>
          <a:ln cap="flat" w="38100">
            <a:solidFill>
              <a:srgbClr val="FFFFFF"/>
            </a:solidFill>
            <a:prstDash val="solid"/>
            <a:headEnd type="none" len="sm" w="sm"/>
            <a:tailEnd type="none" len="sm" w="sm"/>
          </a:ln>
        </p:spPr>
      </p:sp>
      <p:sp>
        <p:nvSpPr>
          <p:cNvPr name="AutoShape 13" id="13"/>
          <p:cNvSpPr/>
          <p:nvPr/>
        </p:nvSpPr>
        <p:spPr>
          <a:xfrm>
            <a:off x="9190497" y="5571861"/>
            <a:ext cx="931075" cy="0"/>
          </a:xfrm>
          <a:prstGeom prst="line">
            <a:avLst/>
          </a:prstGeom>
          <a:ln cap="flat" w="38100">
            <a:solidFill>
              <a:srgbClr val="FFFFFF"/>
            </a:solidFill>
            <a:prstDash val="solid"/>
            <a:headEnd type="none" len="sm" w="sm"/>
            <a:tailEnd type="none" len="sm" w="sm"/>
          </a:ln>
        </p:spPr>
      </p:sp>
      <p:sp>
        <p:nvSpPr>
          <p:cNvPr name="AutoShape 14" id="14"/>
          <p:cNvSpPr/>
          <p:nvPr/>
        </p:nvSpPr>
        <p:spPr>
          <a:xfrm>
            <a:off x="8212925" y="4268021"/>
            <a:ext cx="931075" cy="0"/>
          </a:xfrm>
          <a:prstGeom prst="line">
            <a:avLst/>
          </a:prstGeom>
          <a:ln cap="flat" w="38100">
            <a:solidFill>
              <a:srgbClr val="FFFFFF"/>
            </a:solidFill>
            <a:prstDash val="solid"/>
            <a:headEnd type="none" len="sm" w="sm"/>
            <a:tailEnd type="none" len="sm" w="sm"/>
          </a:ln>
        </p:spPr>
      </p:sp>
      <p:sp>
        <p:nvSpPr>
          <p:cNvPr name="AutoShape 15" id="15"/>
          <p:cNvSpPr/>
          <p:nvPr/>
        </p:nvSpPr>
        <p:spPr>
          <a:xfrm>
            <a:off x="8259422" y="1674231"/>
            <a:ext cx="931075" cy="0"/>
          </a:xfrm>
          <a:prstGeom prst="line">
            <a:avLst/>
          </a:prstGeom>
          <a:ln cap="flat" w="38100">
            <a:solidFill>
              <a:srgbClr val="FFFFFF"/>
            </a:solidFill>
            <a:prstDash val="solid"/>
            <a:headEnd type="none" len="sm" w="sm"/>
            <a:tailEnd type="none" len="sm" w="sm"/>
          </a:ln>
        </p:spPr>
      </p:sp>
    </p:spTree>
  </p:cSld>
  <p:clrMapOvr>
    <a:masterClrMapping/>
  </p:clrMapOvr>
</p:sld>
</file>

<file path=ppt/slides/slide19.xml><?xml version="1.0" encoding="utf-8"?>
<p:sld xmlns:p="http://schemas.openxmlformats.org/presentationml/2006/main" xmlns:a="http://schemas.openxmlformats.org/drawingml/2006/main" xmlns:r="http://schemas.openxmlformats.org/officeDocument/2006/relationships">
  <p:cSld>
    <p:bg>
      <p:bgPr>
        <a:solidFill>
          <a:srgbClr val="5E0E17"/>
        </a:solidFill>
      </p:bgPr>
    </p:bg>
    <p:spTree>
      <p:nvGrpSpPr>
        <p:cNvPr id="1" name=""/>
        <p:cNvGrpSpPr/>
        <p:nvPr/>
      </p:nvGrpSpPr>
      <p:grpSpPr>
        <a:xfrm>
          <a:off x="0" y="0"/>
          <a:ext cx="0" cy="0"/>
          <a:chOff x="0" y="0"/>
          <a:chExt cx="0" cy="0"/>
        </a:xfrm>
      </p:grpSpPr>
      <p:sp>
        <p:nvSpPr>
          <p:cNvPr name="Freeform 2" id="2"/>
          <p:cNvSpPr/>
          <p:nvPr/>
        </p:nvSpPr>
        <p:spPr>
          <a:xfrm flipH="false" flipV="false" rot="0">
            <a:off x="-1043808" y="-833763"/>
            <a:ext cx="4145016" cy="4077188"/>
          </a:xfrm>
          <a:custGeom>
            <a:avLst/>
            <a:gdLst/>
            <a:ahLst/>
            <a:cxnLst/>
            <a:rect r="r" b="b" t="t" l="l"/>
            <a:pathLst>
              <a:path h="4077188" w="4145016">
                <a:moveTo>
                  <a:pt x="0" y="0"/>
                </a:moveTo>
                <a:lnTo>
                  <a:pt x="4145016" y="0"/>
                </a:lnTo>
                <a:lnTo>
                  <a:pt x="4145016" y="4077188"/>
                </a:lnTo>
                <a:lnTo>
                  <a:pt x="0" y="407718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3" id="3"/>
          <p:cNvSpPr txBox="true"/>
          <p:nvPr/>
        </p:nvSpPr>
        <p:spPr>
          <a:xfrm rot="0">
            <a:off x="4437640" y="3908425"/>
            <a:ext cx="9412719" cy="1993901"/>
          </a:xfrm>
          <a:prstGeom prst="rect">
            <a:avLst/>
          </a:prstGeom>
        </p:spPr>
        <p:txBody>
          <a:bodyPr anchor="t" rtlCol="false" tIns="0" lIns="0" bIns="0" rIns="0">
            <a:spAutoFit/>
          </a:bodyPr>
          <a:lstStyle/>
          <a:p>
            <a:pPr algn="ctr">
              <a:lnSpc>
                <a:spcPts val="13999"/>
              </a:lnSpc>
            </a:pPr>
            <a:r>
              <a:rPr lang="en-US" sz="9999">
                <a:solidFill>
                  <a:srgbClr val="DDDDDB"/>
                </a:solidFill>
                <a:latin typeface="Agrandir Wide Thin"/>
                <a:ea typeface="Agrandir Wide Thin"/>
                <a:cs typeface="Agrandir Wide Thin"/>
                <a:sym typeface="Agrandir Wide Thin"/>
              </a:rPr>
              <a:t>Thank you!</a:t>
            </a:r>
          </a:p>
        </p:txBody>
      </p:sp>
      <p:sp>
        <p:nvSpPr>
          <p:cNvPr name="Freeform 4" id="4"/>
          <p:cNvSpPr/>
          <p:nvPr/>
        </p:nvSpPr>
        <p:spPr>
          <a:xfrm flipH="false" flipV="false" rot="0">
            <a:off x="14997178" y="7219706"/>
            <a:ext cx="4145016" cy="4077188"/>
          </a:xfrm>
          <a:custGeom>
            <a:avLst/>
            <a:gdLst/>
            <a:ahLst/>
            <a:cxnLst/>
            <a:rect r="r" b="b" t="t" l="l"/>
            <a:pathLst>
              <a:path h="4077188" w="4145016">
                <a:moveTo>
                  <a:pt x="0" y="0"/>
                </a:moveTo>
                <a:lnTo>
                  <a:pt x="4145016" y="0"/>
                </a:lnTo>
                <a:lnTo>
                  <a:pt x="4145016" y="4077188"/>
                </a:lnTo>
                <a:lnTo>
                  <a:pt x="0" y="407718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false" flipV="false" rot="0">
            <a:off x="14997178" y="-1009894"/>
            <a:ext cx="4145016" cy="4077188"/>
          </a:xfrm>
          <a:custGeom>
            <a:avLst/>
            <a:gdLst/>
            <a:ahLst/>
            <a:cxnLst/>
            <a:rect r="r" b="b" t="t" l="l"/>
            <a:pathLst>
              <a:path h="4077188" w="4145016">
                <a:moveTo>
                  <a:pt x="0" y="0"/>
                </a:moveTo>
                <a:lnTo>
                  <a:pt x="4145016" y="0"/>
                </a:lnTo>
                <a:lnTo>
                  <a:pt x="4145016" y="4077188"/>
                </a:lnTo>
                <a:lnTo>
                  <a:pt x="0" y="407718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891408" y="7219706"/>
            <a:ext cx="4145016" cy="4077188"/>
          </a:xfrm>
          <a:custGeom>
            <a:avLst/>
            <a:gdLst/>
            <a:ahLst/>
            <a:cxnLst/>
            <a:rect r="r" b="b" t="t" l="l"/>
            <a:pathLst>
              <a:path h="4077188" w="4145016">
                <a:moveTo>
                  <a:pt x="0" y="0"/>
                </a:moveTo>
                <a:lnTo>
                  <a:pt x="4145016" y="0"/>
                </a:lnTo>
                <a:lnTo>
                  <a:pt x="4145016" y="4077188"/>
                </a:lnTo>
                <a:lnTo>
                  <a:pt x="0" y="407718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DAHCJPQPASY</dc:identifier>
  <dcterms:modified xsi:type="dcterms:W3CDTF">2011-08-01T06:04:30Z</dcterms:modified>
  <cp:revision>1</cp:revision>
  <dc:title>ADHD Presentation - Gwen Jones</dc:title>
</cp:coreProperties>
</file>