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926" r:id="rId3"/>
    <p:sldId id="928" r:id="rId4"/>
    <p:sldId id="929" r:id="rId5"/>
    <p:sldId id="930" r:id="rId6"/>
    <p:sldId id="931" r:id="rId7"/>
    <p:sldId id="932" r:id="rId8"/>
    <p:sldId id="933" r:id="rId9"/>
    <p:sldId id="935" r:id="rId10"/>
    <p:sldId id="936" r:id="rId11"/>
    <p:sldId id="938" r:id="rId12"/>
    <p:sldId id="943" r:id="rId13"/>
    <p:sldId id="944" r:id="rId14"/>
    <p:sldId id="945" r:id="rId15"/>
    <p:sldId id="950" r:id="rId16"/>
    <p:sldId id="951" r:id="rId17"/>
    <p:sldId id="952" r:id="rId18"/>
    <p:sldId id="953" r:id="rId19"/>
    <p:sldId id="954" r:id="rId20"/>
    <p:sldId id="955" r:id="rId21"/>
    <p:sldId id="956" r:id="rId22"/>
    <p:sldId id="957" r:id="rId23"/>
    <p:sldId id="958" r:id="rId24"/>
    <p:sldId id="1004" r:id="rId25"/>
    <p:sldId id="1005" r:id="rId26"/>
    <p:sldId id="1006" r:id="rId27"/>
    <p:sldId id="1007" r:id="rId28"/>
    <p:sldId id="1008" r:id="rId29"/>
    <p:sldId id="1009" r:id="rId30"/>
    <p:sldId id="1010" r:id="rId31"/>
    <p:sldId id="1011" r:id="rId32"/>
    <p:sldId id="1012" r:id="rId33"/>
    <p:sldId id="1013" r:id="rId34"/>
    <p:sldId id="286" r:id="rId35"/>
    <p:sldId id="315"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727" autoAdjust="0"/>
  </p:normalViewPr>
  <p:slideViewPr>
    <p:cSldViewPr>
      <p:cViewPr varScale="1">
        <p:scale>
          <a:sx n="127" d="100"/>
          <a:sy n="127" d="100"/>
        </p:scale>
        <p:origin x="1164"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065E3-F6A4-4752-A995-93A90F81F17D}" type="datetimeFigureOut">
              <a:rPr lang="en-GB" smtClean="0"/>
              <a:pPr/>
              <a:t>02/12/2018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Packet Filtering Firewall</a:t>
            </a:r>
          </a:p>
          <a:p>
            <a:pPr marL="171450" indent="-171450">
              <a:buFont typeface="Arial" panose="020B0604020202020204" pitchFamily="34" charset="0"/>
              <a:buChar char="•"/>
            </a:pPr>
            <a:r>
              <a:rPr lang="en-GB" dirty="0"/>
              <a:t>Packet filtering firewalls work at the network layer of the OSI model (or the IP layer of the TCP/IP), they are usually a part of a router.</a:t>
            </a:r>
          </a:p>
          <a:p>
            <a:pPr marL="171450" indent="-171450">
              <a:buFont typeface="Arial" panose="020B0604020202020204" pitchFamily="34" charset="0"/>
              <a:buChar char="•"/>
            </a:pPr>
            <a:r>
              <a:rPr lang="en-GB" dirty="0"/>
              <a:t>In packet filtering firewall, each packet is compared to a set of criteria before it is forwarded</a:t>
            </a:r>
          </a:p>
          <a:p>
            <a:pPr marL="171450" indent="-171450">
              <a:buFont typeface="Arial" panose="020B0604020202020204" pitchFamily="34" charset="0"/>
              <a:buChar char="•"/>
            </a:pPr>
            <a:r>
              <a:rPr lang="en-GB" dirty="0"/>
              <a:t>Depending on the packet and the criteria, the firewall can drop the packet and forward it, or send a message to the originator.</a:t>
            </a:r>
          </a:p>
          <a:p>
            <a:pPr marL="171450" indent="-171450">
              <a:buFont typeface="Arial" panose="020B0604020202020204" pitchFamily="34" charset="0"/>
              <a:buChar char="•"/>
            </a:pPr>
            <a:r>
              <a:rPr lang="en-GB" dirty="0"/>
              <a:t>Rules can include the source and the destination IP address, the source and the destination port number, and the protocol used.</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Circuit-Level Gateway Firewall</a:t>
            </a:r>
          </a:p>
          <a:p>
            <a:pPr marL="171450" indent="-171450">
              <a:buFont typeface="Arial" panose="020B0604020202020204" pitchFamily="34" charset="0"/>
              <a:buChar char="•"/>
            </a:pPr>
            <a:r>
              <a:rPr lang="en-GB" dirty="0"/>
              <a:t>Circuit-level gateways work at the session layer of the OSI model (or the TCP layer of TCP/IP)</a:t>
            </a:r>
          </a:p>
          <a:p>
            <a:pPr marL="171450" indent="-171450">
              <a:buFont typeface="Arial" panose="020B0604020202020204" pitchFamily="34" charset="0"/>
              <a:buChar char="•"/>
            </a:pPr>
            <a:r>
              <a:rPr lang="en-GB" dirty="0"/>
              <a:t>Information passed to a remote computer through a circuit level gateway appears to have originated from the gateway.</a:t>
            </a:r>
          </a:p>
          <a:p>
            <a:pPr marL="171450" indent="-171450">
              <a:buFont typeface="Arial" panose="020B0604020202020204" pitchFamily="34" charset="0"/>
              <a:buChar char="•"/>
            </a:pPr>
            <a:r>
              <a:rPr lang="en-GB" dirty="0"/>
              <a:t>They monitor requests to create sessions, and determine if those sessions will be allowed</a:t>
            </a:r>
          </a:p>
          <a:p>
            <a:pPr marL="171450" indent="-171450">
              <a:buFont typeface="Arial" panose="020B0604020202020204" pitchFamily="34" charset="0"/>
              <a:buChar char="•"/>
            </a:pPr>
            <a:r>
              <a:rPr lang="en-GB" dirty="0"/>
              <a:t>Circuit proxy firewalls allow or prevent data streams, they do not filter individual packets.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Application Level firewall</a:t>
            </a:r>
          </a:p>
          <a:p>
            <a:pPr marL="171450" indent="-171450">
              <a:buFont typeface="Arial" panose="020B0604020202020204" pitchFamily="34" charset="0"/>
              <a:buChar char="•"/>
            </a:pPr>
            <a:r>
              <a:rPr lang="en-GB" dirty="0"/>
              <a:t>Application level gateways (proxies) can filter packets at the application layer of the OSI model (Or the application layer of TCP?IP).</a:t>
            </a:r>
          </a:p>
          <a:p>
            <a:pPr marL="171450" indent="-171450">
              <a:buFont typeface="Arial" panose="020B0604020202020204" pitchFamily="34" charset="0"/>
              <a:buChar char="•"/>
            </a:pPr>
            <a:r>
              <a:rPr lang="en-GB" dirty="0"/>
              <a:t>Incoming and outgoing traffic is restricted to services supported by proxy; all other service requests are denied.</a:t>
            </a:r>
          </a:p>
          <a:p>
            <a:pPr marL="171450" indent="-171450">
              <a:buFont typeface="Arial" panose="020B0604020202020204" pitchFamily="34" charset="0"/>
              <a:buChar char="•"/>
            </a:pPr>
            <a:r>
              <a:rPr lang="en-GB" dirty="0"/>
              <a:t>Application level gateways configured as a web proxy prohibit FTP, gopher, telnet, or other traffic.</a:t>
            </a:r>
          </a:p>
          <a:p>
            <a:pPr marL="171450" indent="-171450">
              <a:buFont typeface="Arial" panose="020B0604020202020204" pitchFamily="34" charset="0"/>
              <a:buChar char="•"/>
            </a:pPr>
            <a:r>
              <a:rPr lang="en-GB" dirty="0"/>
              <a:t>Application level gateways examine traffic and filter on application-specific commands such as http:post and get</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Stateful Multilayer Inspection Firewall</a:t>
            </a:r>
          </a:p>
          <a:p>
            <a:pPr marL="171450" indent="-171450">
              <a:buFont typeface="Arial" panose="020B0604020202020204" pitchFamily="34" charset="0"/>
              <a:buChar char="•"/>
            </a:pPr>
            <a:r>
              <a:rPr lang="en-GB" dirty="0"/>
              <a:t>Stateful multilayer inspection firewalls combine the aspects of the other three types of firewalls.</a:t>
            </a:r>
          </a:p>
          <a:p>
            <a:pPr marL="171450" indent="-171450">
              <a:buFont typeface="Arial" panose="020B0604020202020204" pitchFamily="34" charset="0"/>
              <a:buChar char="•"/>
            </a:pPr>
            <a:r>
              <a:rPr lang="en-GB" dirty="0"/>
              <a:t>They filter at the network layer of the OSI model (or the IP layer of the TCP?IP), to determine whether session packets are legitimate, and they evaluate the contents of packets at the application layer.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96CD1800-AE61-436B-BD56-69B6230B0B23}" type="slidenum">
              <a:rPr lang="en-GB" smtClean="0"/>
              <a:pPr/>
              <a:t>11</a:t>
            </a:fld>
            <a:endParaRPr lang="en-GB"/>
          </a:p>
        </p:txBody>
      </p:sp>
    </p:spTree>
    <p:extLst>
      <p:ext uri="{BB962C8B-B14F-4D97-AF65-F5344CB8AC3E}">
        <p14:creationId xmlns:p14="http://schemas.microsoft.com/office/powerpoint/2010/main" val="4051578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a:t>Dr. Carlene Campbell</a:t>
            </a:r>
          </a:p>
        </p:txBody>
      </p:sp>
    </p:spTree>
    <p:extLst>
      <p:ext uri="{BB962C8B-B14F-4D97-AF65-F5344CB8AC3E}">
        <p14:creationId xmlns:p14="http://schemas.microsoft.com/office/powerpoint/2010/main" val="3218587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02/12/2018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02/12/2018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02/12/2018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02/12/2018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02/12/2018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02/12/2018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02/12/2018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aspen.eccouncil.org/" TargetMode="External"/><Relationship Id="rId2" Type="http://schemas.openxmlformats.org/officeDocument/2006/relationships/hyperlink" Target="http://ceh.vn/" TargetMode="External"/><Relationship Id="rId1" Type="http://schemas.openxmlformats.org/officeDocument/2006/relationships/slideLayout" Target="../slideLayouts/slideLayout2.xml"/><Relationship Id="rId4" Type="http://schemas.openxmlformats.org/officeDocument/2006/relationships/hyperlink" Target="http://www.symantec.com/security_response/publications/threatreport.j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9512" y="2130425"/>
            <a:ext cx="8784976" cy="1470025"/>
          </a:xfrm>
        </p:spPr>
        <p:txBody>
          <a:bodyPr>
            <a:normAutofit/>
          </a:bodyPr>
          <a:lstStyle/>
          <a:p>
            <a:r>
              <a:rPr lang="en-GB" dirty="0"/>
              <a:t>Network Security:</a:t>
            </a:r>
            <a:br>
              <a:rPr lang="en-GB" dirty="0"/>
            </a:br>
            <a:r>
              <a:rPr lang="en-GB" sz="3600" dirty="0"/>
              <a:t>Evading IDS, Firewalls and Honeypot</a:t>
            </a:r>
            <a:endParaRPr lang="en-GB" dirty="0"/>
          </a:p>
        </p:txBody>
      </p:sp>
      <p:sp>
        <p:nvSpPr>
          <p:cNvPr id="3" name="Subtitle 2"/>
          <p:cNvSpPr>
            <a:spLocks noGrp="1"/>
          </p:cNvSpPr>
          <p:nvPr>
            <p:ph type="subTitle" idx="1"/>
          </p:nvPr>
        </p:nvSpPr>
        <p:spPr/>
        <p:txBody>
          <a:bodyPr/>
          <a:lstStyle/>
          <a:p>
            <a:r>
              <a:rPr lang="en-GB" dirty="0"/>
              <a:t>Lecture 9</a:t>
            </a:r>
          </a:p>
        </p:txBody>
      </p:sp>
    </p:spTree>
    <p:extLst>
      <p:ext uri="{BB962C8B-B14F-4D97-AF65-F5344CB8AC3E}">
        <p14:creationId xmlns:p14="http://schemas.microsoft.com/office/powerpoint/2010/main" val="3674709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014413"/>
            <a:ext cx="6858000" cy="4829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4825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288" y="995363"/>
            <a:ext cx="6829425" cy="486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0155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196" y="762000"/>
            <a:ext cx="7746797" cy="548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3704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8713" y="971550"/>
            <a:ext cx="6886575" cy="491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65139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702236"/>
            <a:ext cx="7749434" cy="5546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9080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6338" y="985838"/>
            <a:ext cx="6791325" cy="4886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3895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2525" y="976313"/>
            <a:ext cx="6838950" cy="4905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3139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3475" y="995363"/>
            <a:ext cx="6877050" cy="486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5513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5863" y="995363"/>
            <a:ext cx="6772275" cy="486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47955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7288" y="985838"/>
            <a:ext cx="6829425" cy="4886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7559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288" y="995363"/>
            <a:ext cx="6829425" cy="486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736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2525" y="981075"/>
            <a:ext cx="6838950" cy="489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4277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2050" y="995363"/>
            <a:ext cx="6819900" cy="486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21574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1575" y="990600"/>
            <a:ext cx="680085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3655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2050" y="962025"/>
            <a:ext cx="6819900" cy="4933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42482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009650"/>
            <a:ext cx="6858000" cy="4838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0140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2050" y="1000125"/>
            <a:ext cx="6819900" cy="4857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5334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2050" y="966788"/>
            <a:ext cx="6819900" cy="4924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367704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2050" y="990600"/>
            <a:ext cx="68199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157134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1575" y="1062038"/>
            <a:ext cx="6800850" cy="4733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831128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8238" y="995363"/>
            <a:ext cx="6867525" cy="486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6432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8238" y="990600"/>
            <a:ext cx="6867525"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972312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7763" y="1028700"/>
            <a:ext cx="6848475"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198484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971550"/>
            <a:ext cx="6858000" cy="491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183983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6813" y="962025"/>
            <a:ext cx="6810375" cy="4933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5591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2525" y="1028700"/>
            <a:ext cx="683895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63299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6338" y="952500"/>
            <a:ext cx="6791325"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23811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1575" y="942975"/>
            <a:ext cx="6800850" cy="4972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0000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6813" y="952500"/>
            <a:ext cx="6810375"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2504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288" y="957263"/>
            <a:ext cx="6829425" cy="4943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4853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2525" y="966788"/>
            <a:ext cx="6838950" cy="4924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171680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2525" y="933450"/>
            <a:ext cx="6838950" cy="4991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1729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a:t>Questions</a:t>
            </a:r>
            <a:endParaRPr lang="en-GB" sz="2000" dirty="0"/>
          </a:p>
        </p:txBody>
      </p:sp>
    </p:spTree>
    <p:extLst>
      <p:ext uri="{BB962C8B-B14F-4D97-AF65-F5344CB8AC3E}">
        <p14:creationId xmlns:p14="http://schemas.microsoft.com/office/powerpoint/2010/main" val="6755566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539552" y="1556792"/>
            <a:ext cx="8229600" cy="4525963"/>
          </a:xfrm>
        </p:spPr>
        <p:txBody>
          <a:bodyPr>
            <a:normAutofit/>
          </a:bodyPr>
          <a:lstStyle/>
          <a:p>
            <a:r>
              <a:rPr lang="en-GB" dirty="0"/>
              <a:t>M. T Simpson, K. </a:t>
            </a:r>
            <a:r>
              <a:rPr lang="en-GB" dirty="0" err="1"/>
              <a:t>Backman</a:t>
            </a:r>
            <a:r>
              <a:rPr lang="en-GB" dirty="0"/>
              <a:t>, J. Corley, Hands-On </a:t>
            </a:r>
            <a:r>
              <a:rPr lang="en-GB" dirty="0" err="1"/>
              <a:t>Wthical</a:t>
            </a:r>
            <a:r>
              <a:rPr lang="en-GB" dirty="0"/>
              <a:t> Hacking and Network Defence, </a:t>
            </a:r>
            <a:r>
              <a:rPr lang="en-GB" dirty="0" err="1"/>
              <a:t>Cengage</a:t>
            </a:r>
            <a:r>
              <a:rPr lang="en-GB" dirty="0"/>
              <a:t> Learning, 2</a:t>
            </a:r>
            <a:r>
              <a:rPr lang="en-GB" baseline="30000" dirty="0"/>
              <a:t>nd</a:t>
            </a:r>
            <a:r>
              <a:rPr lang="en-GB" dirty="0"/>
              <a:t> </a:t>
            </a:r>
            <a:r>
              <a:rPr lang="en-GB" dirty="0" err="1"/>
              <a:t>ed</a:t>
            </a:r>
            <a:r>
              <a:rPr lang="en-GB" dirty="0"/>
              <a:t> 2011.</a:t>
            </a:r>
          </a:p>
          <a:p>
            <a:r>
              <a:rPr lang="en-GB" dirty="0">
                <a:hlinkClick r:id="rId2"/>
              </a:rPr>
              <a:t>http://ceh.vn/</a:t>
            </a:r>
            <a:endParaRPr lang="en-GB" dirty="0"/>
          </a:p>
          <a:p>
            <a:r>
              <a:rPr lang="en-GB" dirty="0">
                <a:hlinkClick r:id="rId3"/>
              </a:rPr>
              <a:t>https://aspen.eccouncil.org/</a:t>
            </a:r>
            <a:endParaRPr lang="en-GB" dirty="0"/>
          </a:p>
          <a:p>
            <a:r>
              <a:rPr lang="en-GB" dirty="0">
                <a:hlinkClick r:id="rId4"/>
              </a:rPr>
              <a:t>http://www.symantec.com/security_response/publications/threatreport.jsp</a:t>
            </a:r>
            <a:endParaRPr lang="en-GB" dirty="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2246</TotalTime>
  <Words>388</Words>
  <Application>Microsoft Office PowerPoint</Application>
  <PresentationFormat>On-screen Show (4:3)</PresentationFormat>
  <Paragraphs>31</Paragraphs>
  <Slides>35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Lucida Sans Unicode</vt:lpstr>
      <vt:lpstr>Office Theme</vt:lpstr>
      <vt:lpstr>Network Security: Evading IDS, Firewalls and Honeypot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123</cp:revision>
  <dcterms:created xsi:type="dcterms:W3CDTF">2013-10-01T08:59:03Z</dcterms:created>
  <dcterms:modified xsi:type="dcterms:W3CDTF">2018-12-02T17:43:59Z</dcterms:modified>
</cp:coreProperties>
</file>