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7"/>
  </p:notesMasterIdLst>
  <p:sldIdLst>
    <p:sldId id="257" r:id="rId5"/>
    <p:sldId id="652" r:id="rId6"/>
    <p:sldId id="783" r:id="rId7"/>
    <p:sldId id="653" r:id="rId8"/>
    <p:sldId id="633" r:id="rId9"/>
    <p:sldId id="784" r:id="rId10"/>
    <p:sldId id="657" r:id="rId11"/>
    <p:sldId id="643" r:id="rId12"/>
    <p:sldId id="644" r:id="rId13"/>
    <p:sldId id="648" r:id="rId14"/>
    <p:sldId id="641" r:id="rId15"/>
    <p:sldId id="624" r:id="rId16"/>
    <p:sldId id="802" r:id="rId17"/>
    <p:sldId id="803" r:id="rId18"/>
    <p:sldId id="804" r:id="rId19"/>
    <p:sldId id="805" r:id="rId20"/>
    <p:sldId id="807" r:id="rId21"/>
    <p:sldId id="806" r:id="rId22"/>
    <p:sldId id="808" r:id="rId23"/>
    <p:sldId id="763" r:id="rId24"/>
    <p:sldId id="761" r:id="rId25"/>
    <p:sldId id="759" r:id="rId26"/>
    <p:sldId id="809" r:id="rId27"/>
    <p:sldId id="781" r:id="rId28"/>
    <p:sldId id="571" r:id="rId29"/>
    <p:sldId id="686" r:id="rId30"/>
    <p:sldId id="687" r:id="rId31"/>
    <p:sldId id="688" r:id="rId32"/>
    <p:sldId id="690" r:id="rId33"/>
    <p:sldId id="691" r:id="rId34"/>
    <p:sldId id="692" r:id="rId35"/>
    <p:sldId id="693" r:id="rId36"/>
    <p:sldId id="678" r:id="rId37"/>
    <p:sldId id="679" r:id="rId38"/>
    <p:sldId id="595" r:id="rId39"/>
    <p:sldId id="801" r:id="rId40"/>
    <p:sldId id="815" r:id="rId41"/>
    <p:sldId id="814" r:id="rId42"/>
    <p:sldId id="694" r:id="rId43"/>
    <p:sldId id="697" r:id="rId44"/>
    <p:sldId id="800" r:id="rId45"/>
    <p:sldId id="811" r:id="rId46"/>
    <p:sldId id="810" r:id="rId47"/>
    <p:sldId id="702" r:id="rId48"/>
    <p:sldId id="701" r:id="rId49"/>
    <p:sldId id="700" r:id="rId50"/>
    <p:sldId id="699" r:id="rId51"/>
    <p:sldId id="698" r:id="rId52"/>
    <p:sldId id="631" r:id="rId53"/>
    <p:sldId id="816" r:id="rId54"/>
    <p:sldId id="798" r:id="rId55"/>
    <p:sldId id="79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619" autoAdjust="0"/>
  </p:normalViewPr>
  <p:slideViewPr>
    <p:cSldViewPr snapToGrid="0">
      <p:cViewPr varScale="1">
        <p:scale>
          <a:sx n="94" d="100"/>
          <a:sy n="94" d="100"/>
        </p:scale>
        <p:origin x="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tableStyles" Target="tableStyle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6EE6941-6CBC-4F51-82D8-AC5D6878CF63}" type="slidenum">
              <a:rPr lang="en-GB" altLang="en-US">
                <a:latin typeface="Calibri" panose="020F0502020204030204" pitchFamily="34" charset="0"/>
                <a:cs typeface="Arial" panose="020B0604020202020204" pitchFamily="34" charset="0"/>
              </a:rPr>
              <a:pPr/>
              <a:t>49</a:t>
            </a:fld>
            <a:endParaRPr lang="en-GB" altLang="en-US">
              <a:latin typeface="Calibri" panose="020F050202020403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D8467FF9-645C-E42C-1ED2-65F3556B5AE9}"/>
              </a:ext>
            </a:extLst>
          </p:cNvPr>
          <p:cNvSpPr>
            <a:spLocks noGrp="1" noRot="1" noChangeAspect="1" noChangeArrowheads="1" noTextEdit="1"/>
          </p:cNvSpPr>
          <p:nvPr>
            <p:ph type="sldImg"/>
          </p:nvPr>
        </p:nvSpPr>
        <p:spPr>
          <a:ln/>
        </p:spPr>
      </p:sp>
      <p:sp>
        <p:nvSpPr>
          <p:cNvPr id="121859" name="Notes Placeholder 2">
            <a:extLst>
              <a:ext uri="{FF2B5EF4-FFF2-40B4-BE49-F238E27FC236}">
                <a16:creationId xmlns:a16="http://schemas.microsoft.com/office/drawing/2014/main" id="{521D47C3-FB49-F4A6-0913-D2BC8F1A330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121860" name="Slide Number Placeholder 3">
            <a:extLst>
              <a:ext uri="{FF2B5EF4-FFF2-40B4-BE49-F238E27FC236}">
                <a16:creationId xmlns:a16="http://schemas.microsoft.com/office/drawing/2014/main" id="{0B5072EF-9489-7CF7-A23C-76663BBCCD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6EE6941-6CBC-4F51-82D8-AC5D6878CF63}"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2/10/2026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2/10/2026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2/10/2026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2/10/2026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2/10/2026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2/10/2026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2/10/2026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2/10/2026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2/10/2026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2/10/2026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2/10/2026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02/10/2026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1907500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2/10/2026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 id="2147483763" r:id="rId12"/>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iuYlGRnC7J8"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iuYlGRnC7J8?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imf.org/en/Publications/WEO/Issues/2025/01/17/world-economic-outlook-update-january-2025"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youtu.be/F0KQ-h6v3-s"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6N7yc_mjdJQ?start=4&amp;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 Id="rId5" Type="http://schemas.openxmlformats.org/officeDocument/2006/relationships/image" Target="../media/image29.svg"/><Relationship Id="rId4" Type="http://schemas.openxmlformats.org/officeDocument/2006/relationships/image" Target="../media/image28.png"/></Relationships>
</file>

<file path=ppt/slides/_rels/slide3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mYF2_FBCvXw"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video" Target="https://www.youtube.com/embed/mYF2_FBCvXw?feature=oembe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2.xml"/><Relationship Id="rId1" Type="http://schemas.openxmlformats.org/officeDocument/2006/relationships/video" Target="https://www.youtube.com/embed/Dfp23xSqpdk?feature=oembed"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14.png"/><Relationship Id="rId4" Type="http://schemas.openxmlformats.org/officeDocument/2006/relationships/image" Target="../media/image31.png"/></Relationships>
</file>

<file path=ppt/slides/_rels/slide5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Leading digital &amp; strategic change</a:t>
            </a:r>
            <a:br>
              <a:rPr lang="en-US" dirty="0">
                <a:solidFill>
                  <a:srgbClr val="FFFFFF"/>
                </a:solidFill>
              </a:rPr>
            </a:br>
            <a:r>
              <a:rPr lang="en-GB" b="0" i="0" dirty="0">
                <a:solidFill>
                  <a:srgbClr val="FFFFFF"/>
                </a:solidFill>
                <a:effectLst/>
                <a:latin typeface="Arial" panose="020B0604020202020204" pitchFamily="34" charset="0"/>
              </a:rPr>
              <a:t>BMSW7003</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a:solidFill>
                  <a:srgbClr val="FFFFFF">
                    <a:alpha val="75000"/>
                  </a:srgbClr>
                </a:solidFill>
              </a:rPr>
              <a:t>February 2026</a:t>
            </a:r>
            <a:endParaRPr lang="en-US" dirty="0">
              <a:solidFill>
                <a:srgbClr val="FFFFFF">
                  <a:alpha val="75000"/>
                </a:srgbClr>
              </a:solidFill>
            </a:endParaRP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24761" y="4261282"/>
            <a:ext cx="4785064" cy="584775"/>
          </a:xfrm>
          <a:prstGeom prst="rect">
            <a:avLst/>
          </a:prstGeom>
          <a:noFill/>
        </p:spPr>
        <p:txBody>
          <a:bodyPr wrap="square" rtlCol="0">
            <a:spAutoFit/>
          </a:bodyPr>
          <a:lstStyle/>
          <a:p>
            <a:pPr algn="ctr"/>
            <a:r>
              <a:rPr lang="en-GB" sz="3200" b="1" dirty="0">
                <a:solidFill>
                  <a:srgbClr val="FFC000"/>
                </a:solidFill>
              </a:rPr>
              <a:t>Strategic Analysis</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1200329"/>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Chapters: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dirty="0"/>
              <a:t>Introduction to strategy and strategic management</a:t>
            </a:r>
          </a:p>
          <a:p>
            <a:pPr marL="800100" lvl="1" indent="-342900">
              <a:buFont typeface="+mj-lt"/>
              <a:buAutoNum type="arabicPeriod"/>
            </a:pPr>
            <a:r>
              <a:rPr lang="en-GB" dirty="0"/>
              <a:t>Strategic analysis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dirty="0"/>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1002632" y="2350168"/>
            <a:ext cx="6352673" cy="312821"/>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56F4-E239-2FCE-E789-AF50683CECC5}"/>
              </a:ext>
            </a:extLst>
          </p:cNvPr>
          <p:cNvSpPr>
            <a:spLocks noGrp="1"/>
          </p:cNvSpPr>
          <p:nvPr>
            <p:ph type="title"/>
          </p:nvPr>
        </p:nvSpPr>
        <p:spPr/>
        <p:txBody>
          <a:bodyPr/>
          <a:lstStyle/>
          <a:p>
            <a:r>
              <a:rPr lang="en-GB" dirty="0"/>
              <a:t>A brief recap from our last session…</a:t>
            </a:r>
          </a:p>
        </p:txBody>
      </p:sp>
      <p:sp>
        <p:nvSpPr>
          <p:cNvPr id="3" name="Text Placeholder 2">
            <a:extLst>
              <a:ext uri="{FF2B5EF4-FFF2-40B4-BE49-F238E27FC236}">
                <a16:creationId xmlns:a16="http://schemas.microsoft.com/office/drawing/2014/main" id="{D5A3F1B5-4715-9F9F-141E-578822C8846E}"/>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38CF6164-F883-4B4E-3452-EE52B77A88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A377D85-5537-41DE-CA2F-DD7BB6D48E2C}"/>
              </a:ext>
            </a:extLst>
          </p:cNvPr>
          <p:cNvSpPr>
            <a:spLocks noGrp="1"/>
          </p:cNvSpPr>
          <p:nvPr>
            <p:ph type="sldNum" sz="quarter" idx="12"/>
          </p:nvPr>
        </p:nvSpPr>
        <p:spPr/>
        <p:txBody>
          <a:bodyPr/>
          <a:lstStyle/>
          <a:p>
            <a:fld id="{3A98EE3D-8CD1-4C3F-BD1C-C98C9596463C}" type="slidenum">
              <a:rPr lang="en-US" smtClean="0"/>
              <a:t>3</a:t>
            </a:fld>
            <a:endParaRPr lang="en-US" dirty="0"/>
          </a:p>
        </p:txBody>
      </p:sp>
    </p:spTree>
    <p:extLst>
      <p:ext uri="{BB962C8B-B14F-4D97-AF65-F5344CB8AC3E}">
        <p14:creationId xmlns:p14="http://schemas.microsoft.com/office/powerpoint/2010/main" val="938913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E69744F-03C0-D7EC-C740-6AD3AD45112F}"/>
              </a:ext>
            </a:extLst>
          </p:cNvPr>
          <p:cNvSpPr>
            <a:spLocks noGrp="1"/>
          </p:cNvSpPr>
          <p:nvPr>
            <p:ph type="title"/>
          </p:nvPr>
        </p:nvSpPr>
        <p:spPr>
          <a:xfrm>
            <a:off x="771148" y="1037967"/>
            <a:ext cx="3054091" cy="4709131"/>
          </a:xfrm>
        </p:spPr>
        <p:txBody>
          <a:bodyPr anchor="ctr">
            <a:normAutofit/>
          </a:bodyPr>
          <a:lstStyle/>
          <a:p>
            <a:r>
              <a:rPr lang="en-GB" dirty="0">
                <a:solidFill>
                  <a:srgbClr val="FFFEFF"/>
                </a:solidFill>
              </a:rPr>
              <a:t>Strategy – reflections</a:t>
            </a:r>
          </a:p>
        </p:txBody>
      </p:sp>
      <p:sp>
        <p:nvSpPr>
          <p:cNvPr id="3" name="Content Placeholder 2">
            <a:extLst>
              <a:ext uri="{FF2B5EF4-FFF2-40B4-BE49-F238E27FC236}">
                <a16:creationId xmlns:a16="http://schemas.microsoft.com/office/drawing/2014/main" id="{663899B5-919C-2493-A075-4172F5F931F8}"/>
              </a:ext>
            </a:extLst>
          </p:cNvPr>
          <p:cNvSpPr>
            <a:spLocks noGrp="1"/>
          </p:cNvSpPr>
          <p:nvPr>
            <p:ph idx="1"/>
          </p:nvPr>
        </p:nvSpPr>
        <p:spPr>
          <a:xfrm>
            <a:off x="4534935" y="1037968"/>
            <a:ext cx="6917210" cy="4820832"/>
          </a:xfrm>
        </p:spPr>
        <p:txBody>
          <a:bodyPr>
            <a:normAutofit/>
          </a:bodyPr>
          <a:lstStyle/>
          <a:p>
            <a:pPr marL="0" indent="0" algn="just">
              <a:buNone/>
            </a:pPr>
            <a:r>
              <a:rPr lang="en-GB" sz="2400" dirty="0">
                <a:solidFill>
                  <a:srgbClr val="0070C0"/>
                </a:solidFill>
              </a:rPr>
              <a:t>“Strategy is the </a:t>
            </a:r>
            <a:r>
              <a:rPr lang="en-GB" sz="2400" b="1" i="1" dirty="0">
                <a:solidFill>
                  <a:srgbClr val="0070C0"/>
                </a:solidFill>
              </a:rPr>
              <a:t>direction</a:t>
            </a:r>
            <a:r>
              <a:rPr lang="en-GB" sz="2400" dirty="0">
                <a:solidFill>
                  <a:srgbClr val="0070C0"/>
                </a:solidFill>
              </a:rPr>
              <a:t> and </a:t>
            </a:r>
            <a:r>
              <a:rPr lang="en-GB" sz="2400" b="1" i="1" dirty="0">
                <a:solidFill>
                  <a:srgbClr val="0070C0"/>
                </a:solidFill>
              </a:rPr>
              <a:t>scope</a:t>
            </a:r>
            <a:r>
              <a:rPr lang="en-GB" sz="2400" dirty="0">
                <a:solidFill>
                  <a:srgbClr val="0070C0"/>
                </a:solidFill>
              </a:rPr>
              <a:t> of an organisation over the </a:t>
            </a:r>
            <a:r>
              <a:rPr lang="en-GB" sz="2400" b="1" i="1" dirty="0">
                <a:solidFill>
                  <a:srgbClr val="0070C0"/>
                </a:solidFill>
              </a:rPr>
              <a:t>long term</a:t>
            </a:r>
            <a:r>
              <a:rPr lang="en-GB" sz="2400" dirty="0">
                <a:solidFill>
                  <a:srgbClr val="0070C0"/>
                </a:solidFill>
              </a:rPr>
              <a:t>, which </a:t>
            </a:r>
            <a:r>
              <a:rPr lang="en-GB" sz="2400" b="1" i="1" dirty="0">
                <a:solidFill>
                  <a:srgbClr val="0070C0"/>
                </a:solidFill>
              </a:rPr>
              <a:t>achieves advantage </a:t>
            </a:r>
            <a:r>
              <a:rPr lang="en-GB" sz="2400" dirty="0">
                <a:solidFill>
                  <a:srgbClr val="0070C0"/>
                </a:solidFill>
              </a:rPr>
              <a:t>in a </a:t>
            </a:r>
            <a:r>
              <a:rPr lang="en-GB" sz="2400" b="1" i="1" dirty="0">
                <a:solidFill>
                  <a:srgbClr val="0070C0"/>
                </a:solidFill>
              </a:rPr>
              <a:t>changing environment</a:t>
            </a:r>
            <a:r>
              <a:rPr lang="en-GB" sz="2400" dirty="0">
                <a:solidFill>
                  <a:srgbClr val="0070C0"/>
                </a:solidFill>
              </a:rPr>
              <a:t> through its </a:t>
            </a:r>
            <a:r>
              <a:rPr lang="en-GB" sz="2400" b="1" i="1" dirty="0">
                <a:solidFill>
                  <a:srgbClr val="0070C0"/>
                </a:solidFill>
              </a:rPr>
              <a:t>configuration of resources and competences</a:t>
            </a:r>
            <a:r>
              <a:rPr lang="en-GB" sz="2400" dirty="0">
                <a:solidFill>
                  <a:srgbClr val="0070C0"/>
                </a:solidFill>
              </a:rPr>
              <a:t> with the aim of </a:t>
            </a:r>
            <a:r>
              <a:rPr lang="en-GB" sz="2400" b="1" i="1" dirty="0">
                <a:solidFill>
                  <a:srgbClr val="0070C0"/>
                </a:solidFill>
              </a:rPr>
              <a:t>fulfilling stakeholder expectations</a:t>
            </a:r>
            <a:r>
              <a:rPr lang="en-GB" sz="2400" dirty="0">
                <a:solidFill>
                  <a:srgbClr val="0070C0"/>
                </a:solidFill>
              </a:rPr>
              <a:t>.” </a:t>
            </a:r>
          </a:p>
          <a:p>
            <a:pPr marL="0" indent="0" algn="r">
              <a:buNone/>
            </a:pPr>
            <a:r>
              <a:rPr lang="en-GB" sz="2000" dirty="0">
                <a:solidFill>
                  <a:srgbClr val="0070C0"/>
                </a:solidFill>
              </a:rPr>
              <a:t>(Johnson &amp; Scholes (2008))</a:t>
            </a:r>
            <a:endParaRPr lang="en-GB" dirty="0"/>
          </a:p>
        </p:txBody>
      </p:sp>
      <p:sp>
        <p:nvSpPr>
          <p:cNvPr id="4" name="Footer Placeholder 3">
            <a:extLst>
              <a:ext uri="{FF2B5EF4-FFF2-40B4-BE49-F238E27FC236}">
                <a16:creationId xmlns:a16="http://schemas.microsoft.com/office/drawing/2014/main" id="{A14A99B0-95F6-7F01-166F-70F313C36500}"/>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F05EB52F-5478-D824-7935-F3FED2F99B22}"/>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4</a:t>
            </a:fld>
            <a:endParaRPr lang="en-US"/>
          </a:p>
        </p:txBody>
      </p:sp>
    </p:spTree>
    <p:extLst>
      <p:ext uri="{BB962C8B-B14F-4D97-AF65-F5344CB8AC3E}">
        <p14:creationId xmlns:p14="http://schemas.microsoft.com/office/powerpoint/2010/main" val="505745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27D09-185F-D544-5127-D130EEF34B40}"/>
              </a:ext>
            </a:extLst>
          </p:cNvPr>
          <p:cNvSpPr>
            <a:spLocks noGrp="1"/>
          </p:cNvSpPr>
          <p:nvPr>
            <p:ph type="title"/>
          </p:nvPr>
        </p:nvSpPr>
        <p:spPr>
          <a:xfrm>
            <a:off x="4382724" y="702156"/>
            <a:ext cx="7225075" cy="1013800"/>
          </a:xfrm>
        </p:spPr>
        <p:txBody>
          <a:bodyPr>
            <a:normAutofit/>
          </a:bodyPr>
          <a:lstStyle/>
          <a:p>
            <a:r>
              <a:rPr lang="en-GB">
                <a:solidFill>
                  <a:schemeClr val="tx2"/>
                </a:solidFill>
              </a:rPr>
              <a:t>Strategies evolve</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Pink hued beach sand meeting the sea">
            <a:extLst>
              <a:ext uri="{FF2B5EF4-FFF2-40B4-BE49-F238E27FC236}">
                <a16:creationId xmlns:a16="http://schemas.microsoft.com/office/drawing/2014/main" id="{8E00259F-E884-AA26-A8DE-A3BBAB364CD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65347B1A-314D-81AA-0FA4-69991E419793}"/>
              </a:ext>
            </a:extLst>
          </p:cNvPr>
          <p:cNvSpPr>
            <a:spLocks noGrp="1"/>
          </p:cNvSpPr>
          <p:nvPr>
            <p:ph idx="1"/>
          </p:nvPr>
        </p:nvSpPr>
        <p:spPr>
          <a:xfrm>
            <a:off x="4382726" y="1896533"/>
            <a:ext cx="6878108" cy="3962266"/>
          </a:xfrm>
        </p:spPr>
        <p:txBody>
          <a:bodyPr>
            <a:noAutofit/>
          </a:bodyPr>
          <a:lstStyle/>
          <a:p>
            <a:pPr eaLnBrk="1" hangingPunct="1">
              <a:spcBef>
                <a:spcPct val="20000"/>
              </a:spcBef>
              <a:buFontTx/>
              <a:buChar char="•"/>
            </a:pPr>
            <a:r>
              <a:rPr lang="en-US" altLang="en-US" sz="1800" dirty="0"/>
              <a:t>A company’s </a:t>
            </a:r>
            <a:r>
              <a:rPr lang="en-US" altLang="en-US" sz="1800" b="1" i="1" dirty="0"/>
              <a:t>strategy</a:t>
            </a:r>
            <a:r>
              <a:rPr lang="en-US" altLang="en-US" sz="1800" dirty="0"/>
              <a:t> is a </a:t>
            </a:r>
            <a:r>
              <a:rPr lang="en-US" altLang="en-US" sz="1800" b="1" i="1" dirty="0"/>
              <a:t>work in progress</a:t>
            </a:r>
          </a:p>
          <a:p>
            <a:pPr eaLnBrk="1" hangingPunct="1">
              <a:spcBef>
                <a:spcPct val="20000"/>
              </a:spcBef>
              <a:buFontTx/>
              <a:buChar char="•"/>
            </a:pPr>
            <a:r>
              <a:rPr lang="en-US" altLang="en-US" sz="1800" dirty="0"/>
              <a:t>Strategies must be regularly reviewed and adapted accordingly</a:t>
            </a:r>
          </a:p>
          <a:p>
            <a:pPr eaLnBrk="1" hangingPunct="1">
              <a:spcBef>
                <a:spcPct val="20000"/>
              </a:spcBef>
              <a:buFontTx/>
              <a:buChar char="•"/>
            </a:pPr>
            <a:r>
              <a:rPr lang="en-US" altLang="en-US" sz="1800" dirty="0"/>
              <a:t>Changes may be necessary to react to:</a:t>
            </a:r>
          </a:p>
          <a:p>
            <a:pPr lvl="1">
              <a:buFontTx/>
              <a:buChar char="–"/>
            </a:pPr>
            <a:r>
              <a:rPr lang="en-US" altLang="en-US" sz="1800" dirty="0"/>
              <a:t>Shifting market conditions</a:t>
            </a:r>
          </a:p>
          <a:p>
            <a:pPr lvl="1">
              <a:buFontTx/>
              <a:buChar char="–"/>
            </a:pPr>
            <a:r>
              <a:rPr lang="en-US" altLang="en-US" sz="1800" dirty="0"/>
              <a:t>Technological breakthroughs</a:t>
            </a:r>
          </a:p>
          <a:p>
            <a:pPr lvl="1">
              <a:buFontTx/>
              <a:buChar char="–"/>
            </a:pPr>
            <a:r>
              <a:rPr lang="en-US" altLang="en-US" sz="1800" dirty="0"/>
              <a:t>Fresh moves of competitors</a:t>
            </a:r>
          </a:p>
          <a:p>
            <a:pPr lvl="1">
              <a:buFontTx/>
              <a:buChar char="–"/>
            </a:pPr>
            <a:r>
              <a:rPr lang="en-US" altLang="en-US" sz="1800" dirty="0"/>
              <a:t>Evolving customer preferences</a:t>
            </a:r>
          </a:p>
          <a:p>
            <a:pPr lvl="1">
              <a:buFontTx/>
              <a:buChar char="–"/>
            </a:pPr>
            <a:r>
              <a:rPr lang="en-US" altLang="en-US" sz="1800" dirty="0"/>
              <a:t>Emerging market opportunities</a:t>
            </a:r>
          </a:p>
          <a:p>
            <a:pPr lvl="1">
              <a:buFontTx/>
              <a:buChar char="–"/>
            </a:pPr>
            <a:r>
              <a:rPr lang="en-US" altLang="en-US" sz="1800" dirty="0"/>
              <a:t>New ideas to improve strategy</a:t>
            </a:r>
          </a:p>
          <a:p>
            <a:pPr lvl="1">
              <a:buFontTx/>
              <a:buChar char="–"/>
            </a:pPr>
            <a:r>
              <a:rPr lang="en-US" altLang="en-US" sz="1800" dirty="0"/>
              <a:t>Crisis situations</a:t>
            </a:r>
            <a:endParaRPr lang="en-GB" sz="1800" dirty="0"/>
          </a:p>
        </p:txBody>
      </p:sp>
      <p:sp>
        <p:nvSpPr>
          <p:cNvPr id="4" name="Footer Placeholder 3">
            <a:extLst>
              <a:ext uri="{FF2B5EF4-FFF2-40B4-BE49-F238E27FC236}">
                <a16:creationId xmlns:a16="http://schemas.microsoft.com/office/drawing/2014/main" id="{8BFF7D2A-5E99-8C90-5260-ACEC0453C19E}"/>
              </a:ext>
            </a:extLst>
          </p:cNvPr>
          <p:cNvSpPr>
            <a:spLocks noGrp="1"/>
          </p:cNvSpPr>
          <p:nvPr>
            <p:ph type="ftr" sz="quarter" idx="11"/>
          </p:nvPr>
        </p:nvSpPr>
        <p:spPr>
          <a:xfrm>
            <a:off x="4382724" y="5951811"/>
            <a:ext cx="4989875" cy="365125"/>
          </a:xfrm>
        </p:spPr>
        <p:txBody>
          <a:bodyPr>
            <a:normAutofit/>
          </a:bodyPr>
          <a:lstStyle/>
          <a:p>
            <a:endParaRPr lang="en-US">
              <a:solidFill>
                <a:srgbClr val="14C1DB"/>
              </a:solidFill>
            </a:endParaRPr>
          </a:p>
        </p:txBody>
      </p:sp>
      <p:sp>
        <p:nvSpPr>
          <p:cNvPr id="5" name="Slide Number Placeholder 4">
            <a:extLst>
              <a:ext uri="{FF2B5EF4-FFF2-40B4-BE49-F238E27FC236}">
                <a16:creationId xmlns:a16="http://schemas.microsoft.com/office/drawing/2014/main" id="{D5B640CA-0F0C-111A-4096-BD12FFEE30B4}"/>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14C1DB"/>
                </a:solidFill>
              </a:rPr>
              <a:pPr>
                <a:spcAft>
                  <a:spcPts val="600"/>
                </a:spcAft>
              </a:pPr>
              <a:t>5</a:t>
            </a:fld>
            <a:endParaRPr lang="en-US">
              <a:solidFill>
                <a:srgbClr val="14C1DB"/>
              </a:solidFill>
            </a:endParaRPr>
          </a:p>
        </p:txBody>
      </p:sp>
    </p:spTree>
    <p:extLst>
      <p:ext uri="{BB962C8B-B14F-4D97-AF65-F5344CB8AC3E}">
        <p14:creationId xmlns:p14="http://schemas.microsoft.com/office/powerpoint/2010/main" val="675861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strategic levels across the organisation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3604334" y="1655410"/>
            <a:ext cx="7261934" cy="4829014"/>
          </a:xfrm>
          <a:prstGeom prst="rect">
            <a:avLst/>
          </a:prstGeom>
          <a:noFill/>
        </p:spPr>
        <p:txBody>
          <a:bodyPr wrap="square" rtlCol="0">
            <a:spAutoFit/>
          </a:bodyPr>
          <a:lstStyle/>
          <a:p>
            <a:pPr>
              <a:lnSpc>
                <a:spcPct val="90000"/>
              </a:lnSpc>
            </a:pPr>
            <a:r>
              <a:rPr lang="en-GB" altLang="en-US" b="1" i="1" dirty="0">
                <a:solidFill>
                  <a:srgbClr val="0070C0"/>
                </a:solidFill>
              </a:rPr>
              <a:t>Corporate-level strategy</a:t>
            </a:r>
          </a:p>
          <a:p>
            <a:pPr marL="457200" indent="-457200">
              <a:lnSpc>
                <a:spcPct val="90000"/>
              </a:lnSpc>
              <a:buFont typeface="Arial" panose="020B0604020202020204" pitchFamily="34" charset="0"/>
              <a:buChar char="•"/>
            </a:pPr>
            <a:r>
              <a:rPr lang="en-GB" altLang="en-US" dirty="0"/>
              <a:t>is concerned with the overall strategy of an organisation which consists of various business units, operating in various markets</a:t>
            </a:r>
          </a:p>
          <a:p>
            <a:pPr marL="457200" indent="-457200">
              <a:lnSpc>
                <a:spcPct val="90000"/>
              </a:lnSpc>
              <a:buFont typeface="Arial" panose="020B0604020202020204" pitchFamily="34" charset="0"/>
              <a:buChar char="•"/>
            </a:pPr>
            <a:r>
              <a:rPr lang="en-GB" altLang="en-US" dirty="0"/>
              <a:t>determines how the organisation enhances the value of the various business units</a:t>
            </a:r>
          </a:p>
          <a:p>
            <a:pPr>
              <a:lnSpc>
                <a:spcPct val="90000"/>
              </a:lnSpc>
            </a:pPr>
            <a:endParaRPr lang="en-GB" altLang="en-US" dirty="0"/>
          </a:p>
          <a:p>
            <a:pPr>
              <a:lnSpc>
                <a:spcPct val="90000"/>
              </a:lnSpc>
            </a:pPr>
            <a:r>
              <a:rPr lang="en-GB" altLang="en-US" b="1" i="1" dirty="0">
                <a:solidFill>
                  <a:srgbClr val="0070C0"/>
                </a:solidFill>
              </a:rPr>
              <a:t>Business-level strategy</a:t>
            </a:r>
          </a:p>
          <a:p>
            <a:pPr marL="457200" indent="-457200">
              <a:lnSpc>
                <a:spcPct val="90000"/>
              </a:lnSpc>
              <a:buFont typeface="Arial" panose="020B0604020202020204" pitchFamily="34" charset="0"/>
              <a:buChar char="•"/>
            </a:pPr>
            <a:r>
              <a:rPr lang="en-GB" altLang="en-US" dirty="0"/>
              <a:t>is concerned with the way a business competes successfully in individual markets</a:t>
            </a:r>
          </a:p>
          <a:p>
            <a:pPr marL="457200" indent="-457200">
              <a:lnSpc>
                <a:spcPct val="90000"/>
              </a:lnSpc>
              <a:buFont typeface="Arial" panose="020B0604020202020204" pitchFamily="34" charset="0"/>
              <a:buChar char="•"/>
            </a:pPr>
            <a:r>
              <a:rPr lang="en-GB" altLang="en-US" dirty="0"/>
              <a:t>Needs to link closely to objectives of corporate-level strategy</a:t>
            </a:r>
          </a:p>
          <a:p>
            <a:pPr>
              <a:lnSpc>
                <a:spcPct val="90000"/>
              </a:lnSpc>
            </a:pPr>
            <a:endParaRPr lang="en-GB" altLang="en-US" dirty="0"/>
          </a:p>
          <a:p>
            <a:pPr>
              <a:lnSpc>
                <a:spcPct val="90000"/>
              </a:lnSpc>
            </a:pPr>
            <a:r>
              <a:rPr lang="en-GB" altLang="en-US" b="1" i="1" dirty="0">
                <a:solidFill>
                  <a:srgbClr val="0070C0"/>
                </a:solidFill>
              </a:rPr>
              <a:t>Functional-level strategy</a:t>
            </a:r>
          </a:p>
          <a:p>
            <a:pPr marL="457200" indent="-457200">
              <a:lnSpc>
                <a:spcPct val="90000"/>
              </a:lnSpc>
              <a:buFont typeface="Arial" panose="020B0604020202020204" pitchFamily="34" charset="0"/>
              <a:buChar char="•"/>
            </a:pPr>
            <a:r>
              <a:rPr lang="en-GB" altLang="en-US" dirty="0"/>
              <a:t>is concerned with aligning activities of individual departments with the strategic objectives set at higher levels</a:t>
            </a:r>
          </a:p>
          <a:p>
            <a:pPr marL="457200" indent="-457200">
              <a:lnSpc>
                <a:spcPct val="90000"/>
              </a:lnSpc>
              <a:buFont typeface="Arial" panose="020B0604020202020204" pitchFamily="34" charset="0"/>
              <a:buChar char="•"/>
            </a:pPr>
            <a:r>
              <a:rPr lang="en-GB" altLang="en-US" dirty="0"/>
              <a:t>address unique challenges of these departments (e.g. resources)</a:t>
            </a:r>
          </a:p>
          <a:p>
            <a:pPr>
              <a:lnSpc>
                <a:spcPct val="90000"/>
              </a:lnSpc>
            </a:pPr>
            <a:endParaRPr lang="en-GB" altLang="en-US" b="1" i="1" dirty="0">
              <a:solidFill>
                <a:srgbClr val="0070C0"/>
              </a:solidFill>
            </a:endParaRPr>
          </a:p>
          <a:p>
            <a:pPr>
              <a:lnSpc>
                <a:spcPct val="90000"/>
              </a:lnSpc>
            </a:pPr>
            <a:r>
              <a:rPr lang="en-GB" altLang="en-US" b="1" i="1" dirty="0">
                <a:solidFill>
                  <a:srgbClr val="0070C0"/>
                </a:solidFill>
              </a:rPr>
              <a:t>Operational-level strategy</a:t>
            </a:r>
          </a:p>
          <a:p>
            <a:pPr marL="457200" indent="-457200">
              <a:lnSpc>
                <a:spcPct val="90000"/>
              </a:lnSpc>
              <a:buFont typeface="Arial" panose="020B0604020202020204" pitchFamily="34" charset="0"/>
              <a:buChar char="•"/>
            </a:pPr>
            <a:r>
              <a:rPr lang="en-GB" altLang="en-US" dirty="0"/>
              <a:t>is concerned with the daily running of the organisation (e.g. actions, processes)</a:t>
            </a: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6</a:t>
            </a:fld>
            <a:endParaRPr lang="en-US" dirty="0"/>
          </a:p>
        </p:txBody>
      </p:sp>
      <p:sp>
        <p:nvSpPr>
          <p:cNvPr id="6" name="Arrow: Up-Down 5">
            <a:extLst>
              <a:ext uri="{FF2B5EF4-FFF2-40B4-BE49-F238E27FC236}">
                <a16:creationId xmlns:a16="http://schemas.microsoft.com/office/drawing/2014/main" id="{8EC24186-79F5-3673-BFB1-7ECE7768B664}"/>
              </a:ext>
            </a:extLst>
          </p:cNvPr>
          <p:cNvSpPr/>
          <p:nvPr/>
        </p:nvSpPr>
        <p:spPr>
          <a:xfrm>
            <a:off x="1621818" y="2669570"/>
            <a:ext cx="482681" cy="2790339"/>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1FB2A097-AD65-4B99-11FF-1875E8C659BC}"/>
              </a:ext>
            </a:extLst>
          </p:cNvPr>
          <p:cNvSpPr txBox="1"/>
          <p:nvPr/>
        </p:nvSpPr>
        <p:spPr>
          <a:xfrm>
            <a:off x="1029811" y="2056984"/>
            <a:ext cx="1642369" cy="461665"/>
          </a:xfrm>
          <a:prstGeom prst="rect">
            <a:avLst/>
          </a:prstGeom>
          <a:noFill/>
        </p:spPr>
        <p:txBody>
          <a:bodyPr wrap="square" rtlCol="0">
            <a:spAutoFit/>
          </a:bodyPr>
          <a:lstStyle/>
          <a:p>
            <a:pPr algn="ctr"/>
            <a:r>
              <a:rPr lang="en-GB" sz="2400" b="1" dirty="0">
                <a:solidFill>
                  <a:srgbClr val="0070C0"/>
                </a:solidFill>
              </a:rPr>
              <a:t>Long Term</a:t>
            </a:r>
          </a:p>
        </p:txBody>
      </p:sp>
      <p:sp>
        <p:nvSpPr>
          <p:cNvPr id="9" name="TextBox 8">
            <a:extLst>
              <a:ext uri="{FF2B5EF4-FFF2-40B4-BE49-F238E27FC236}">
                <a16:creationId xmlns:a16="http://schemas.microsoft.com/office/drawing/2014/main" id="{7FCACB3A-B7A6-1BE4-0CFC-491B1E666FC1}"/>
              </a:ext>
            </a:extLst>
          </p:cNvPr>
          <p:cNvSpPr txBox="1"/>
          <p:nvPr/>
        </p:nvSpPr>
        <p:spPr>
          <a:xfrm>
            <a:off x="1029810" y="5661654"/>
            <a:ext cx="1642369" cy="461665"/>
          </a:xfrm>
          <a:prstGeom prst="rect">
            <a:avLst/>
          </a:prstGeom>
          <a:noFill/>
        </p:spPr>
        <p:txBody>
          <a:bodyPr wrap="square" rtlCol="0">
            <a:spAutoFit/>
          </a:bodyPr>
          <a:lstStyle/>
          <a:p>
            <a:pPr algn="ctr"/>
            <a:r>
              <a:rPr lang="en-GB" sz="2400" b="1" dirty="0">
                <a:solidFill>
                  <a:srgbClr val="0070C0"/>
                </a:solidFill>
              </a:rPr>
              <a:t>Short Term</a:t>
            </a:r>
          </a:p>
        </p:txBody>
      </p:sp>
      <p:pic>
        <p:nvPicPr>
          <p:cNvPr id="7" name="Picture 6" descr="Chess checkmate">
            <a:extLst>
              <a:ext uri="{FF2B5EF4-FFF2-40B4-BE49-F238E27FC236}">
                <a16:creationId xmlns:a16="http://schemas.microsoft.com/office/drawing/2014/main" id="{D226CF43-78C5-6C7E-7851-BE781FAE945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5322" y="3139741"/>
            <a:ext cx="2775671" cy="1849996"/>
          </a:xfrm>
          <a:prstGeom prst="rect">
            <a:avLst/>
          </a:prstGeom>
        </p:spPr>
      </p:pic>
    </p:spTree>
    <p:extLst>
      <p:ext uri="{BB962C8B-B14F-4D97-AF65-F5344CB8AC3E}">
        <p14:creationId xmlns:p14="http://schemas.microsoft.com/office/powerpoint/2010/main" val="1608143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2C9AA49-4C5F-BDCB-CF90-F98D00456002}"/>
              </a:ext>
            </a:extLst>
          </p:cNvPr>
          <p:cNvSpPr>
            <a:spLocks noGrp="1"/>
          </p:cNvSpPr>
          <p:nvPr>
            <p:ph type="title"/>
          </p:nvPr>
        </p:nvSpPr>
        <p:spPr>
          <a:xfrm>
            <a:off x="601255" y="702155"/>
            <a:ext cx="3409783" cy="1300365"/>
          </a:xfrm>
        </p:spPr>
        <p:txBody>
          <a:bodyPr>
            <a:normAutofit/>
          </a:bodyPr>
          <a:lstStyle/>
          <a:p>
            <a:r>
              <a:rPr lang="en-GB">
                <a:solidFill>
                  <a:srgbClr val="FFFFFF"/>
                </a:solidFill>
              </a:rPr>
              <a:t>Three horizons for strategy</a:t>
            </a:r>
          </a:p>
        </p:txBody>
      </p:sp>
      <p:sp>
        <p:nvSpPr>
          <p:cNvPr id="3" name="Content Placeholder 2">
            <a:extLst>
              <a:ext uri="{FF2B5EF4-FFF2-40B4-BE49-F238E27FC236}">
                <a16:creationId xmlns:a16="http://schemas.microsoft.com/office/drawing/2014/main" id="{C028277A-5308-CFD3-62FC-8D2B923A7B5D}"/>
              </a:ext>
            </a:extLst>
          </p:cNvPr>
          <p:cNvSpPr>
            <a:spLocks noGrp="1"/>
          </p:cNvSpPr>
          <p:nvPr>
            <p:ph idx="1"/>
          </p:nvPr>
        </p:nvSpPr>
        <p:spPr>
          <a:xfrm>
            <a:off x="601255" y="2177142"/>
            <a:ext cx="3409782" cy="3823607"/>
          </a:xfrm>
        </p:spPr>
        <p:txBody>
          <a:bodyPr>
            <a:normAutofit/>
          </a:bodyPr>
          <a:lstStyle/>
          <a:p>
            <a:pPr marL="0" indent="0">
              <a:lnSpc>
                <a:spcPct val="100000"/>
              </a:lnSpc>
              <a:buNone/>
            </a:pPr>
            <a:r>
              <a:rPr lang="en-GB" sz="1600" b="1" dirty="0">
                <a:solidFill>
                  <a:srgbClr val="00B0F0"/>
                </a:solidFill>
              </a:rPr>
              <a:t>Horizon 1: </a:t>
            </a:r>
          </a:p>
          <a:p>
            <a:pPr>
              <a:lnSpc>
                <a:spcPct val="100000"/>
              </a:lnSpc>
            </a:pPr>
            <a:r>
              <a:rPr lang="en-GB" sz="1400" dirty="0">
                <a:solidFill>
                  <a:srgbClr val="FFFFFF"/>
                </a:solidFill>
              </a:rPr>
              <a:t>Current core activities – extend and defend these activities.</a:t>
            </a:r>
          </a:p>
          <a:p>
            <a:pPr marL="0" indent="0">
              <a:lnSpc>
                <a:spcPct val="100000"/>
              </a:lnSpc>
              <a:buNone/>
            </a:pPr>
            <a:r>
              <a:rPr lang="en-GB" sz="1600" b="1" dirty="0">
                <a:solidFill>
                  <a:srgbClr val="00B0F0"/>
                </a:solidFill>
              </a:rPr>
              <a:t>Horizon 2: </a:t>
            </a:r>
          </a:p>
          <a:p>
            <a:pPr>
              <a:lnSpc>
                <a:spcPct val="100000"/>
              </a:lnSpc>
            </a:pPr>
            <a:r>
              <a:rPr lang="en-GB" sz="1400" dirty="0">
                <a:solidFill>
                  <a:srgbClr val="FFFFFF"/>
                </a:solidFill>
              </a:rPr>
              <a:t>Develop emerging activities – to generate new 	sources of growth and/or profit.</a:t>
            </a:r>
          </a:p>
          <a:p>
            <a:pPr marL="0" indent="0">
              <a:lnSpc>
                <a:spcPct val="100000"/>
              </a:lnSpc>
              <a:buNone/>
            </a:pPr>
            <a:r>
              <a:rPr lang="en-GB" sz="1600" b="1" dirty="0">
                <a:solidFill>
                  <a:srgbClr val="00B0F0"/>
                </a:solidFill>
              </a:rPr>
              <a:t>Horizon 3: </a:t>
            </a:r>
          </a:p>
          <a:p>
            <a:pPr>
              <a:lnSpc>
                <a:spcPct val="100000"/>
              </a:lnSpc>
            </a:pPr>
            <a:r>
              <a:rPr lang="en-GB" sz="1400" dirty="0">
                <a:solidFill>
                  <a:srgbClr val="FFFFFF"/>
                </a:solidFill>
              </a:rPr>
              <a:t>Create viable strategic options for the future – higher risk activities that may take years to generate growth/profits.</a:t>
            </a:r>
          </a:p>
        </p:txBody>
      </p:sp>
      <p:pic>
        <p:nvPicPr>
          <p:cNvPr id="6" name="Picture 10" descr="M01NF002">
            <a:extLst>
              <a:ext uri="{FF2B5EF4-FFF2-40B4-BE49-F238E27FC236}">
                <a16:creationId xmlns:a16="http://schemas.microsoft.com/office/drawing/2014/main" id="{42165A57-E9F1-5EF5-5AD0-809FF76FB44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82196" y="857251"/>
            <a:ext cx="7768549" cy="38692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C909043D-A092-E1B4-6286-FB3B38709A38}"/>
              </a:ext>
            </a:extLst>
          </p:cNvPr>
          <p:cNvSpPr>
            <a:spLocks noGrp="1"/>
          </p:cNvSpPr>
          <p:nvPr>
            <p:ph type="ftr" sz="quarter" idx="11"/>
          </p:nvPr>
        </p:nvSpPr>
        <p:spPr>
          <a:xfrm>
            <a:off x="581192" y="6400800"/>
            <a:ext cx="3429845" cy="365125"/>
          </a:xfrm>
        </p:spPr>
        <p:txBody>
          <a:bodyPr>
            <a:normAutofit/>
          </a:bodyPr>
          <a:lstStyle/>
          <a:p>
            <a:pPr>
              <a:spcAft>
                <a:spcPts val="600"/>
              </a:spcAft>
            </a:pPr>
            <a:r>
              <a:rPr lang="en-GB" dirty="0">
                <a:solidFill>
                  <a:schemeClr val="bg1"/>
                </a:solidFill>
              </a:rPr>
              <a:t>Johnson, Whittington, Scholes, Angwin, </a:t>
            </a:r>
            <a:r>
              <a:rPr lang="en-GB" dirty="0" err="1">
                <a:solidFill>
                  <a:schemeClr val="bg1"/>
                </a:solidFill>
              </a:rPr>
              <a:t>Regner</a:t>
            </a:r>
            <a:r>
              <a:rPr lang="en-GB" dirty="0">
                <a:solidFill>
                  <a:schemeClr val="bg1"/>
                </a:solidFill>
              </a:rPr>
              <a:t> (2017)</a:t>
            </a:r>
          </a:p>
        </p:txBody>
      </p:sp>
      <p:sp>
        <p:nvSpPr>
          <p:cNvPr id="5" name="Slide Number Placeholder 4">
            <a:extLst>
              <a:ext uri="{FF2B5EF4-FFF2-40B4-BE49-F238E27FC236}">
                <a16:creationId xmlns:a16="http://schemas.microsoft.com/office/drawing/2014/main" id="{22878986-40A9-3575-03FE-2C555C92163F}"/>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0486D1"/>
                </a:solidFill>
              </a:rPr>
              <a:pPr>
                <a:spcAft>
                  <a:spcPts val="600"/>
                </a:spcAft>
              </a:pPr>
              <a:t>7</a:t>
            </a:fld>
            <a:endParaRPr lang="en-US">
              <a:solidFill>
                <a:srgbClr val="0486D1"/>
              </a:solidFill>
            </a:endParaRPr>
          </a:p>
        </p:txBody>
      </p:sp>
      <p:sp>
        <p:nvSpPr>
          <p:cNvPr id="12" name="TextBox 11">
            <a:extLst>
              <a:ext uri="{FF2B5EF4-FFF2-40B4-BE49-F238E27FC236}">
                <a16:creationId xmlns:a16="http://schemas.microsoft.com/office/drawing/2014/main" id="{8289FC77-8EA0-9E0D-579B-D23C095044E9}"/>
              </a:ext>
            </a:extLst>
          </p:cNvPr>
          <p:cNvSpPr txBox="1"/>
          <p:nvPr/>
        </p:nvSpPr>
        <p:spPr>
          <a:xfrm>
            <a:off x="4767100" y="4954508"/>
            <a:ext cx="7247813" cy="1354217"/>
          </a:xfrm>
          <a:prstGeom prst="rect">
            <a:avLst/>
          </a:prstGeom>
          <a:noFill/>
        </p:spPr>
        <p:txBody>
          <a:bodyPr wrap="square">
            <a:spAutoFit/>
          </a:bodyPr>
          <a:lstStyle/>
          <a:p>
            <a:r>
              <a:rPr lang="en-GB" b="1" dirty="0">
                <a:solidFill>
                  <a:srgbClr val="C00000"/>
                </a:solidFill>
              </a:rPr>
              <a:t>‘Profit’ </a:t>
            </a:r>
            <a:r>
              <a:rPr lang="en-GB" dirty="0">
                <a:solidFill>
                  <a:schemeClr val="bg1"/>
                </a:solidFill>
              </a:rPr>
              <a:t>on the vertical axis can be replaced by non-profit objectives</a:t>
            </a:r>
          </a:p>
          <a:p>
            <a:r>
              <a:rPr lang="en-GB" b="1" dirty="0">
                <a:solidFill>
                  <a:srgbClr val="C00000"/>
                </a:solidFill>
              </a:rPr>
              <a:t>‘Business’ </a:t>
            </a:r>
            <a:r>
              <a:rPr lang="en-GB" dirty="0">
                <a:solidFill>
                  <a:schemeClr val="bg1"/>
                </a:solidFill>
              </a:rPr>
              <a:t>can refer to any set of activities</a:t>
            </a:r>
          </a:p>
          <a:p>
            <a:r>
              <a:rPr lang="en-GB" b="1" dirty="0">
                <a:solidFill>
                  <a:srgbClr val="C00000"/>
                </a:solidFill>
              </a:rPr>
              <a:t>‘Time’ </a:t>
            </a:r>
            <a:r>
              <a:rPr lang="en-GB" dirty="0">
                <a:solidFill>
                  <a:schemeClr val="bg1"/>
                </a:solidFill>
              </a:rPr>
              <a:t>can refer to a varying number of years</a:t>
            </a:r>
          </a:p>
          <a:p>
            <a:endParaRPr lang="en-GB" dirty="0">
              <a:solidFill>
                <a:schemeClr val="bg1"/>
              </a:solidFill>
            </a:endParaRPr>
          </a:p>
          <a:p>
            <a:r>
              <a:rPr lang="en-GB" sz="1000" dirty="0">
                <a:solidFill>
                  <a:schemeClr val="bg1"/>
                </a:solidFill>
              </a:rPr>
              <a:t>Source: M. </a:t>
            </a:r>
            <a:r>
              <a:rPr lang="en-GB" sz="1000" dirty="0" err="1">
                <a:solidFill>
                  <a:schemeClr val="bg1"/>
                </a:solidFill>
              </a:rPr>
              <a:t>Baghai</a:t>
            </a:r>
            <a:r>
              <a:rPr lang="en-GB" sz="1000" dirty="0">
                <a:solidFill>
                  <a:schemeClr val="bg1"/>
                </a:solidFill>
              </a:rPr>
              <a:t>, S. Coley and D. White, The Alchemy of Growth, </a:t>
            </a:r>
            <a:r>
              <a:rPr lang="en-GB" sz="1000" dirty="0" err="1">
                <a:solidFill>
                  <a:schemeClr val="bg1"/>
                </a:solidFill>
              </a:rPr>
              <a:t>Texere</a:t>
            </a:r>
            <a:r>
              <a:rPr lang="en-GB" sz="1000" dirty="0">
                <a:solidFill>
                  <a:schemeClr val="bg1"/>
                </a:solidFill>
              </a:rPr>
              <a:t> Publishers, 2000. Figure 1.1, p. 5.</a:t>
            </a:r>
          </a:p>
        </p:txBody>
      </p:sp>
    </p:spTree>
    <p:extLst>
      <p:ext uri="{BB962C8B-B14F-4D97-AF65-F5344CB8AC3E}">
        <p14:creationId xmlns:p14="http://schemas.microsoft.com/office/powerpoint/2010/main" val="104603927"/>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8</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Tree>
    <p:extLst>
      <p:ext uri="{BB962C8B-B14F-4D97-AF65-F5344CB8AC3E}">
        <p14:creationId xmlns:p14="http://schemas.microsoft.com/office/powerpoint/2010/main" val="3318169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34AB-5D5A-99EE-6D79-2920DDC2D0A0}"/>
              </a:ext>
            </a:extLst>
          </p:cNvPr>
          <p:cNvSpPr>
            <a:spLocks noGrp="1"/>
          </p:cNvSpPr>
          <p:nvPr>
            <p:ph type="title"/>
          </p:nvPr>
        </p:nvSpPr>
        <p:spPr/>
        <p:txBody>
          <a:bodyPr/>
          <a:lstStyle/>
          <a:p>
            <a:r>
              <a:rPr lang="en-GB" dirty="0"/>
              <a:t>The exploring strategy framework – application</a:t>
            </a:r>
          </a:p>
        </p:txBody>
      </p:sp>
      <p:sp>
        <p:nvSpPr>
          <p:cNvPr id="3" name="Content Placeholder 2">
            <a:extLst>
              <a:ext uri="{FF2B5EF4-FFF2-40B4-BE49-F238E27FC236}">
                <a16:creationId xmlns:a16="http://schemas.microsoft.com/office/drawing/2014/main" id="{BDC11604-A931-FC63-58BD-2A4AAFA2C90B}"/>
              </a:ext>
            </a:extLst>
          </p:cNvPr>
          <p:cNvSpPr>
            <a:spLocks noGrp="1"/>
          </p:cNvSpPr>
          <p:nvPr>
            <p:ph idx="1"/>
          </p:nvPr>
        </p:nvSpPr>
        <p:spPr/>
        <p:txBody>
          <a:bodyPr>
            <a:normAutofit/>
          </a:bodyPr>
          <a:lstStyle/>
          <a:p>
            <a:r>
              <a:rPr lang="en-GB" sz="1800" dirty="0"/>
              <a:t>The Exploring Strategy Framework can be applied in many contexts.</a:t>
            </a:r>
          </a:p>
          <a:p>
            <a:r>
              <a:rPr lang="en-GB" sz="1800" dirty="0"/>
              <a:t>In each context the balance of strategic issues differs:</a:t>
            </a:r>
          </a:p>
          <a:p>
            <a:pPr lvl="1"/>
            <a:r>
              <a:rPr lang="en-GB" sz="1800" b="1" dirty="0">
                <a:solidFill>
                  <a:srgbClr val="0070C0"/>
                </a:solidFill>
              </a:rPr>
              <a:t>Small businesses </a:t>
            </a:r>
            <a:r>
              <a:rPr lang="en-GB" sz="1800" dirty="0"/>
              <a:t>(e.g. strategic purpose, growth issues and retaining independence).</a:t>
            </a:r>
          </a:p>
          <a:p>
            <a:pPr lvl="1"/>
            <a:r>
              <a:rPr lang="en-GB" sz="1800" b="1" dirty="0">
                <a:solidFill>
                  <a:srgbClr val="0070C0"/>
                </a:solidFill>
              </a:rPr>
              <a:t>Multinational corporations </a:t>
            </a:r>
            <a:r>
              <a:rPr lang="en-GB" sz="1800" dirty="0"/>
              <a:t>(e.g. geographical scope; cultural issues and structure/control issues).</a:t>
            </a:r>
          </a:p>
          <a:p>
            <a:pPr lvl="1"/>
            <a:r>
              <a:rPr lang="en-GB" sz="1800" b="1" dirty="0">
                <a:solidFill>
                  <a:srgbClr val="0070C0"/>
                </a:solidFill>
              </a:rPr>
              <a:t>Public sector organisations </a:t>
            </a:r>
            <a:r>
              <a:rPr lang="en-GB" sz="1800" dirty="0"/>
              <a:t>(e.g. service/quality and managing change issues).</a:t>
            </a:r>
          </a:p>
          <a:p>
            <a:pPr lvl="1"/>
            <a:r>
              <a:rPr lang="en-GB" sz="1800" b="1" dirty="0">
                <a:solidFill>
                  <a:srgbClr val="0070C0"/>
                </a:solidFill>
              </a:rPr>
              <a:t>Not-for-profit organisations </a:t>
            </a:r>
            <a:r>
              <a:rPr lang="en-GB" sz="1800" dirty="0"/>
              <a:t>(e.g. purpose and funding issues).</a:t>
            </a:r>
          </a:p>
          <a:p>
            <a:endParaRPr lang="en-GB" sz="1800" dirty="0"/>
          </a:p>
        </p:txBody>
      </p:sp>
      <p:sp>
        <p:nvSpPr>
          <p:cNvPr id="4" name="Footer Placeholder 3">
            <a:extLst>
              <a:ext uri="{FF2B5EF4-FFF2-40B4-BE49-F238E27FC236}">
                <a16:creationId xmlns:a16="http://schemas.microsoft.com/office/drawing/2014/main" id="{A6B62D3B-F63F-1AAB-E9F2-A968E49F221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217EEF-CECB-BA28-A9F4-DEEA8E72D6F2}"/>
              </a:ext>
            </a:extLst>
          </p:cNvPr>
          <p:cNvSpPr>
            <a:spLocks noGrp="1"/>
          </p:cNvSpPr>
          <p:nvPr>
            <p:ph type="sldNum" sz="quarter" idx="12"/>
          </p:nvPr>
        </p:nvSpPr>
        <p:spPr/>
        <p:txBody>
          <a:bodyPr/>
          <a:lstStyle/>
          <a:p>
            <a:fld id="{3A98EE3D-8CD1-4C3F-BD1C-C98C9596463C}" type="slidenum">
              <a:rPr lang="en-US" smtClean="0"/>
              <a:t>9</a:t>
            </a:fld>
            <a:endParaRPr lang="en-US" dirty="0"/>
          </a:p>
        </p:txBody>
      </p:sp>
    </p:spTree>
    <p:extLst>
      <p:ext uri="{BB962C8B-B14F-4D97-AF65-F5344CB8AC3E}">
        <p14:creationId xmlns:p14="http://schemas.microsoft.com/office/powerpoint/2010/main" val="1751132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FF0B-372E-AC37-0741-E9380D7DBC7E}"/>
              </a:ext>
            </a:extLst>
          </p:cNvPr>
          <p:cNvSpPr>
            <a:spLocks noGrp="1"/>
          </p:cNvSpPr>
          <p:nvPr>
            <p:ph type="title"/>
          </p:nvPr>
        </p:nvSpPr>
        <p:spPr>
          <a:xfrm>
            <a:off x="581191" y="702156"/>
            <a:ext cx="11352349" cy="1188720"/>
          </a:xfrm>
        </p:spPr>
        <p:txBody>
          <a:bodyPr/>
          <a:lstStyle/>
          <a:p>
            <a:r>
              <a:rPr lang="en-GB" dirty="0"/>
              <a:t>The strategy check list – fundamental questions in strategy</a:t>
            </a:r>
          </a:p>
        </p:txBody>
      </p:sp>
      <p:sp>
        <p:nvSpPr>
          <p:cNvPr id="4" name="Footer Placeholder 3">
            <a:extLst>
              <a:ext uri="{FF2B5EF4-FFF2-40B4-BE49-F238E27FC236}">
                <a16:creationId xmlns:a16="http://schemas.microsoft.com/office/drawing/2014/main" id="{BA970425-FF7F-6167-F90F-53800D492A5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E56ECED-45A5-0695-ECD9-7213A19ED020}"/>
              </a:ext>
            </a:extLst>
          </p:cNvPr>
          <p:cNvSpPr>
            <a:spLocks noGrp="1"/>
          </p:cNvSpPr>
          <p:nvPr>
            <p:ph type="sldNum" sz="quarter" idx="12"/>
          </p:nvPr>
        </p:nvSpPr>
        <p:spPr/>
        <p:txBody>
          <a:bodyPr/>
          <a:lstStyle/>
          <a:p>
            <a:fld id="{3A98EE3D-8CD1-4C3F-BD1C-C98C9596463C}" type="slidenum">
              <a:rPr lang="en-US" smtClean="0"/>
              <a:t>10</a:t>
            </a:fld>
            <a:endParaRPr lang="en-US" dirty="0"/>
          </a:p>
        </p:txBody>
      </p:sp>
      <p:sp>
        <p:nvSpPr>
          <p:cNvPr id="7" name="Footer Placeholder 1">
            <a:extLst>
              <a:ext uri="{FF2B5EF4-FFF2-40B4-BE49-F238E27FC236}">
                <a16:creationId xmlns:a16="http://schemas.microsoft.com/office/drawing/2014/main" id="{32C2EA60-1744-6216-A204-FC47520A47CA}"/>
              </a:ext>
            </a:extLst>
          </p:cNvPr>
          <p:cNvSpPr txBox="1">
            <a:spLocks/>
          </p:cNvSpPr>
          <p:nvPr/>
        </p:nvSpPr>
        <p:spPr>
          <a:xfrm>
            <a:off x="2793247" y="6002432"/>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pic>
        <p:nvPicPr>
          <p:cNvPr id="9" name="Picture 8">
            <a:extLst>
              <a:ext uri="{FF2B5EF4-FFF2-40B4-BE49-F238E27FC236}">
                <a16:creationId xmlns:a16="http://schemas.microsoft.com/office/drawing/2014/main" id="{985D9E96-F14E-1D0A-881F-BF656E0A73AE}"/>
              </a:ext>
            </a:extLst>
          </p:cNvPr>
          <p:cNvPicPr>
            <a:picLocks noChangeAspect="1"/>
          </p:cNvPicPr>
          <p:nvPr/>
        </p:nvPicPr>
        <p:blipFill>
          <a:blip r:embed="rId2"/>
          <a:stretch>
            <a:fillRect/>
          </a:stretch>
        </p:blipFill>
        <p:spPr>
          <a:xfrm>
            <a:off x="285194" y="2237874"/>
            <a:ext cx="11748946" cy="3317349"/>
          </a:xfrm>
          <a:prstGeom prst="rect">
            <a:avLst/>
          </a:prstGeom>
        </p:spPr>
      </p:pic>
    </p:spTree>
    <p:extLst>
      <p:ext uri="{BB962C8B-B14F-4D97-AF65-F5344CB8AC3E}">
        <p14:creationId xmlns:p14="http://schemas.microsoft.com/office/powerpoint/2010/main" val="423743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8" name="Rectangle 8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90" name="Rectangle 8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92" name="Rectangle 9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94" name="Rectangle 9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96" name="Group 9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97" name="Rectangle 9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98" name="Rectangle 9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B525FA1A-8CC5-CCB4-8A74-0EA0B4186E53}"/>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strategic management is a process</a:t>
            </a:r>
          </a:p>
        </p:txBody>
      </p:sp>
      <p:sp>
        <p:nvSpPr>
          <p:cNvPr id="5" name="Slide Number Placeholder 4">
            <a:extLst>
              <a:ext uri="{FF2B5EF4-FFF2-40B4-BE49-F238E27FC236}">
                <a16:creationId xmlns:a16="http://schemas.microsoft.com/office/drawing/2014/main" id="{38F140AF-A3AB-CA9B-13E9-9F234CD984C9}"/>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11</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05242FFC-F9C3-0401-3D37-ABE3487D9864}"/>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endParaRPr>
          </a:p>
        </p:txBody>
      </p:sp>
      <p:pic>
        <p:nvPicPr>
          <p:cNvPr id="68" name="Content Placeholder 67">
            <a:extLst>
              <a:ext uri="{FF2B5EF4-FFF2-40B4-BE49-F238E27FC236}">
                <a16:creationId xmlns:a16="http://schemas.microsoft.com/office/drawing/2014/main" id="{420DDB6E-F19A-8391-F6B7-B3B3EDE821B9}"/>
              </a:ext>
            </a:extLst>
          </p:cNvPr>
          <p:cNvPicPr>
            <a:picLocks noGrp="1" noChangeAspect="1"/>
          </p:cNvPicPr>
          <p:nvPr>
            <p:ph idx="1"/>
          </p:nvPr>
        </p:nvPicPr>
        <p:blipFill>
          <a:blip r:embed="rId2"/>
          <a:stretch>
            <a:fillRect/>
          </a:stretch>
        </p:blipFill>
        <p:spPr>
          <a:xfrm>
            <a:off x="4740676" y="1094661"/>
            <a:ext cx="6061272" cy="3500385"/>
          </a:xfrm>
          <a:prstGeom prst="rect">
            <a:avLst/>
          </a:prstGeom>
        </p:spPr>
      </p:pic>
      <p:sp>
        <p:nvSpPr>
          <p:cNvPr id="3" name="Content Placeholder 2">
            <a:extLst>
              <a:ext uri="{FF2B5EF4-FFF2-40B4-BE49-F238E27FC236}">
                <a16:creationId xmlns:a16="http://schemas.microsoft.com/office/drawing/2014/main" id="{6B9275BA-4406-0183-EE83-3F4EA966A3AA}"/>
              </a:ext>
            </a:extLst>
          </p:cNvPr>
          <p:cNvSpPr txBox="1">
            <a:spLocks/>
          </p:cNvSpPr>
          <p:nvPr/>
        </p:nvSpPr>
        <p:spPr>
          <a:xfrm>
            <a:off x="4771501" y="5002385"/>
            <a:ext cx="6560598" cy="1499736"/>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Directs the </a:t>
            </a:r>
            <a:r>
              <a:rPr kumimoji="0" lang="en-US" alt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organisation</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toward overall goals and objectives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Includes multiple stakeholders in decision making</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Needs to incorporate short-term and long-term perspectives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US" altLang="en-US" sz="16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Recognises</a:t>
            </a:r>
            <a:r>
              <a:rPr kumimoji="0" lang="en-US" altLang="en-US" sz="16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trade-offs between efficiency and effectiveness</a:t>
            </a:r>
          </a:p>
        </p:txBody>
      </p:sp>
      <p:sp>
        <p:nvSpPr>
          <p:cNvPr id="6" name="TextBox 5">
            <a:extLst>
              <a:ext uri="{FF2B5EF4-FFF2-40B4-BE49-F238E27FC236}">
                <a16:creationId xmlns:a16="http://schemas.microsoft.com/office/drawing/2014/main" id="{0E7D38FB-A3AC-115C-EAB1-180F885E3A36}"/>
              </a:ext>
            </a:extLst>
          </p:cNvPr>
          <p:cNvSpPr txBox="1"/>
          <p:nvPr/>
        </p:nvSpPr>
        <p:spPr>
          <a:xfrm>
            <a:off x="4643021" y="479398"/>
            <a:ext cx="2681056"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0070C0"/>
                </a:solidFill>
                <a:effectLst/>
                <a:uLnTx/>
                <a:uFillTx/>
                <a:latin typeface="Franklin Gothic Book" panose="020B0502020104020203"/>
                <a:ea typeface="+mn-ea"/>
                <a:cs typeface="+mn-cs"/>
              </a:rPr>
              <a:t>KEY TASKS</a:t>
            </a:r>
          </a:p>
        </p:txBody>
      </p:sp>
    </p:spTree>
    <p:extLst>
      <p:ext uri="{BB962C8B-B14F-4D97-AF65-F5344CB8AC3E}">
        <p14:creationId xmlns:p14="http://schemas.microsoft.com/office/powerpoint/2010/main" val="639963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Strategic planning – A plan is not a strategy</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80698" y="3111404"/>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dirty="0"/>
              <a:t>‘Strategic Planning’ = strategy or planning or…?</a:t>
            </a:r>
          </a:p>
          <a:p>
            <a:r>
              <a:rPr lang="en-GB" dirty="0"/>
              <a:t>Watch this video and take notes:</a:t>
            </a:r>
          </a:p>
          <a:p>
            <a:pPr lvl="1"/>
            <a:r>
              <a:rPr lang="en-GB" dirty="0"/>
              <a:t>What are the key messages that you take away from this?</a:t>
            </a:r>
          </a:p>
          <a:p>
            <a:pPr lvl="1"/>
            <a:r>
              <a:rPr lang="en-GB" dirty="0"/>
              <a:t>We will discuss this together after the video.</a:t>
            </a:r>
          </a:p>
          <a:p>
            <a:r>
              <a:rPr lang="en-GB" dirty="0">
                <a:hlinkClick r:id="rId3"/>
              </a:rPr>
              <a:t>https://youtu.be/iuYlGRnC7J8</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r>
              <a:rPr lang="en-US" dirty="0">
                <a:solidFill>
                  <a:srgbClr val="BD1F14"/>
                </a:solidFill>
              </a:rPr>
              <a:t>9:31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BD1F14"/>
                </a:solidFill>
              </a:rPr>
              <a:pPr>
                <a:spcAft>
                  <a:spcPts val="600"/>
                </a:spcAft>
              </a:pPr>
              <a:t>12</a:t>
            </a:fld>
            <a:endParaRPr lang="en-US">
              <a:solidFill>
                <a:srgbClr val="BD1F14"/>
              </a:solidFill>
            </a:endParaRPr>
          </a:p>
        </p:txBody>
      </p:sp>
    </p:spTree>
    <p:extLst>
      <p:ext uri="{BB962C8B-B14F-4D97-AF65-F5344CB8AC3E}">
        <p14:creationId xmlns:p14="http://schemas.microsoft.com/office/powerpoint/2010/main" val="2576551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E9BF4-61A2-8AF1-66A8-D2F16DE3F8C2}"/>
              </a:ext>
            </a:extLst>
          </p:cNvPr>
          <p:cNvSpPr>
            <a:spLocks noGrp="1"/>
          </p:cNvSpPr>
          <p:nvPr>
            <p:ph type="title"/>
          </p:nvPr>
        </p:nvSpPr>
        <p:spPr/>
        <p:txBody>
          <a:bodyPr/>
          <a:lstStyle/>
          <a:p>
            <a:endParaRPr lang="en-GB"/>
          </a:p>
        </p:txBody>
      </p:sp>
      <p:pic>
        <p:nvPicPr>
          <p:cNvPr id="6" name="Online Media 5" title="A Plan Is Not a Strategy">
            <a:hlinkClick r:id="" action="ppaction://media"/>
            <a:extLst>
              <a:ext uri="{FF2B5EF4-FFF2-40B4-BE49-F238E27FC236}">
                <a16:creationId xmlns:a16="http://schemas.microsoft.com/office/drawing/2014/main" id="{127E9497-9B66-D26E-9095-2810676984F5}"/>
              </a:ext>
            </a:extLst>
          </p:cNvPr>
          <p:cNvPicPr>
            <a:picLocks noGrp="1" noRot="1" noChangeAspect="1"/>
          </p:cNvPicPr>
          <p:nvPr>
            <p:ph idx="1"/>
            <a:videoFile r:link="rId1"/>
          </p:nvPr>
        </p:nvPicPr>
        <p:blipFill>
          <a:blip r:embed="rId3"/>
          <a:stretch>
            <a:fillRect/>
          </a:stretch>
        </p:blipFill>
        <p:spPr>
          <a:xfrm>
            <a:off x="0" y="-31036"/>
            <a:ext cx="12192000" cy="6889036"/>
          </a:xfrm>
          <a:prstGeom prst="rect">
            <a:avLst/>
          </a:prstGeom>
        </p:spPr>
      </p:pic>
      <p:sp>
        <p:nvSpPr>
          <p:cNvPr id="4" name="Footer Placeholder 3">
            <a:extLst>
              <a:ext uri="{FF2B5EF4-FFF2-40B4-BE49-F238E27FC236}">
                <a16:creationId xmlns:a16="http://schemas.microsoft.com/office/drawing/2014/main" id="{74914FF7-6DE4-71F6-492C-2F354DC0B6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32D1755-EC67-DDA5-AEF2-A27C6F6B4AF4}"/>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395461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0A95-A3A3-2D75-CD17-163EBBD14627}"/>
              </a:ext>
            </a:extLst>
          </p:cNvPr>
          <p:cNvSpPr>
            <a:spLocks noGrp="1"/>
          </p:cNvSpPr>
          <p:nvPr>
            <p:ph type="title"/>
          </p:nvPr>
        </p:nvSpPr>
        <p:spPr>
          <a:xfrm>
            <a:off x="581192" y="702156"/>
            <a:ext cx="11029616" cy="580544"/>
          </a:xfrm>
        </p:spPr>
        <p:txBody>
          <a:bodyPr/>
          <a:lstStyle/>
          <a:p>
            <a:r>
              <a:rPr lang="en-GB" dirty="0"/>
              <a:t>Summary of Key Points in the Video</a:t>
            </a:r>
          </a:p>
        </p:txBody>
      </p:sp>
      <p:sp>
        <p:nvSpPr>
          <p:cNvPr id="3" name="Content Placeholder 2">
            <a:extLst>
              <a:ext uri="{FF2B5EF4-FFF2-40B4-BE49-F238E27FC236}">
                <a16:creationId xmlns:a16="http://schemas.microsoft.com/office/drawing/2014/main" id="{AE54A522-E15C-823D-E2F7-BE80E35C1C75}"/>
              </a:ext>
            </a:extLst>
          </p:cNvPr>
          <p:cNvSpPr>
            <a:spLocks noGrp="1"/>
          </p:cNvSpPr>
          <p:nvPr>
            <p:ph idx="1"/>
          </p:nvPr>
        </p:nvSpPr>
        <p:spPr>
          <a:xfrm>
            <a:off x="581192" y="1460500"/>
            <a:ext cx="11029615" cy="4514850"/>
          </a:xfrm>
        </p:spPr>
        <p:txBody>
          <a:bodyPr>
            <a:normAutofit lnSpcReduction="10000"/>
          </a:bodyPr>
          <a:lstStyle/>
          <a:p>
            <a:pPr algn="l">
              <a:buFont typeface="+mj-lt"/>
              <a:buAutoNum type="arabicPeriod"/>
            </a:pPr>
            <a:r>
              <a:rPr lang="en-GB" b="1" i="0" dirty="0">
                <a:solidFill>
                  <a:srgbClr val="242424"/>
                </a:solidFill>
                <a:effectLst/>
                <a:latin typeface="Segoe UI" panose="020B0502040204020203" pitchFamily="34" charset="0"/>
              </a:rPr>
              <a:t>Difference Between Planning and Strategy</a:t>
            </a:r>
            <a:r>
              <a:rPr lang="en-GB"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Planning involves outlining activities and resources, while strategy is about making integrative choices to win in a competitive field.</a:t>
            </a:r>
          </a:p>
          <a:p>
            <a:pPr marL="742950" lvl="1" indent="-285750" algn="l">
              <a:buFont typeface="+mj-lt"/>
              <a:buAutoNum type="alphaLcPeriod"/>
            </a:pPr>
            <a:r>
              <a:rPr lang="en-GB" sz="1800" b="0" i="0" dirty="0">
                <a:solidFill>
                  <a:srgbClr val="242424"/>
                </a:solidFill>
                <a:effectLst/>
                <a:latin typeface="Segoe UI" panose="020B0502040204020203" pitchFamily="34" charset="0"/>
              </a:rPr>
              <a:t>Strategic planning often lacks true strategic thinking and coherence.</a:t>
            </a:r>
          </a:p>
          <a:p>
            <a:pPr marL="742950" lvl="1" indent="-285750" algn="l">
              <a:buFont typeface="+mj-lt"/>
              <a:buAutoNum type="alphaLcPeriod"/>
            </a:pPr>
            <a:endParaRPr lang="en-GB" sz="800" b="0" i="0" dirty="0">
              <a:solidFill>
                <a:srgbClr val="242424"/>
              </a:solidFill>
              <a:effectLst/>
              <a:latin typeface="Segoe UI" panose="020B0502040204020203" pitchFamily="34" charset="0"/>
            </a:endParaRPr>
          </a:p>
          <a:p>
            <a:pPr algn="l">
              <a:buFont typeface="+mj-lt"/>
              <a:buAutoNum type="arabicPeriod"/>
            </a:pPr>
            <a:r>
              <a:rPr lang="en-GB" b="1" i="0" dirty="0">
                <a:solidFill>
                  <a:srgbClr val="242424"/>
                </a:solidFill>
                <a:effectLst/>
                <a:latin typeface="Segoe UI" panose="020B0502040204020203" pitchFamily="34" charset="0"/>
              </a:rPr>
              <a:t>Nature of Strategy</a:t>
            </a:r>
            <a:r>
              <a:rPr lang="en-GB"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Strategy is a coherent set of choices that positions a company to win.</a:t>
            </a:r>
          </a:p>
          <a:p>
            <a:pPr marL="742950" lvl="1" indent="-285750" algn="l">
              <a:buFont typeface="+mj-lt"/>
              <a:buAutoNum type="alphaLcPeriod"/>
            </a:pPr>
            <a:r>
              <a:rPr lang="en-GB" sz="1800" b="0" i="0" dirty="0">
                <a:solidFill>
                  <a:srgbClr val="242424"/>
                </a:solidFill>
                <a:effectLst/>
                <a:latin typeface="Segoe UI" panose="020B0502040204020203" pitchFamily="34" charset="0"/>
              </a:rPr>
              <a:t>It involves a theory about why certain choices will lead to success and must be actionable.</a:t>
            </a:r>
          </a:p>
          <a:p>
            <a:pPr marL="742950" lvl="1" indent="-285750" algn="l">
              <a:buFont typeface="+mj-lt"/>
              <a:buAutoNum type="alphaLcPeriod"/>
            </a:pPr>
            <a:endParaRPr lang="en-GB" sz="800" b="0" i="0" dirty="0">
              <a:solidFill>
                <a:srgbClr val="242424"/>
              </a:solidFill>
              <a:effectLst/>
              <a:latin typeface="Segoe UI" panose="020B0502040204020203" pitchFamily="34" charset="0"/>
            </a:endParaRPr>
          </a:p>
          <a:p>
            <a:pPr algn="l">
              <a:buFont typeface="+mj-lt"/>
              <a:buAutoNum type="arabicPeriod"/>
            </a:pPr>
            <a:r>
              <a:rPr lang="en-GB" b="1" i="0" dirty="0">
                <a:solidFill>
                  <a:srgbClr val="242424"/>
                </a:solidFill>
                <a:effectLst/>
                <a:latin typeface="Segoe UI" panose="020B0502040204020203" pitchFamily="34" charset="0"/>
              </a:rPr>
              <a:t>Comfort of Planning</a:t>
            </a:r>
            <a:r>
              <a:rPr lang="en-GB"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Planning is comforting because it deals with controllable resources and costs.</a:t>
            </a:r>
          </a:p>
          <a:p>
            <a:pPr marL="742950" lvl="1" indent="-285750" algn="l">
              <a:buFont typeface="+mj-lt"/>
              <a:buAutoNum type="alphaLcPeriod"/>
            </a:pPr>
            <a:r>
              <a:rPr lang="en-GB" sz="1800" b="0" i="0" dirty="0">
                <a:solidFill>
                  <a:srgbClr val="242424"/>
                </a:solidFill>
                <a:effectLst/>
                <a:latin typeface="Segoe UI" panose="020B0502040204020203" pitchFamily="34" charset="0"/>
              </a:rPr>
              <a:t>Strategy, however, focuses on achieving competitive outcomes, which involves uncertainty and factors beyond control.</a:t>
            </a:r>
          </a:p>
        </p:txBody>
      </p:sp>
      <p:sp>
        <p:nvSpPr>
          <p:cNvPr id="4" name="Footer Placeholder 3">
            <a:extLst>
              <a:ext uri="{FF2B5EF4-FFF2-40B4-BE49-F238E27FC236}">
                <a16:creationId xmlns:a16="http://schemas.microsoft.com/office/drawing/2014/main" id="{6C69EC4D-E0BF-CA3B-3062-CFB1D8E12A8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582649C-BB0B-AB46-138C-665D555240DC}"/>
              </a:ext>
            </a:extLst>
          </p:cNvPr>
          <p:cNvSpPr>
            <a:spLocks noGrp="1"/>
          </p:cNvSpPr>
          <p:nvPr>
            <p:ph type="sldNum" sz="quarter" idx="12"/>
          </p:nvPr>
        </p:nvSpPr>
        <p:spPr/>
        <p:txBody>
          <a:bodyPr/>
          <a:lstStyle/>
          <a:p>
            <a:fld id="{3A98EE3D-8CD1-4C3F-BD1C-C98C9596463C}" type="slidenum">
              <a:rPr lang="en-US" smtClean="0"/>
              <a:t>14</a:t>
            </a:fld>
            <a:endParaRPr lang="en-US" dirty="0"/>
          </a:p>
        </p:txBody>
      </p:sp>
    </p:spTree>
    <p:extLst>
      <p:ext uri="{BB962C8B-B14F-4D97-AF65-F5344CB8AC3E}">
        <p14:creationId xmlns:p14="http://schemas.microsoft.com/office/powerpoint/2010/main" val="2336140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20A95-A3A3-2D75-CD17-163EBBD14627}"/>
              </a:ext>
            </a:extLst>
          </p:cNvPr>
          <p:cNvSpPr>
            <a:spLocks noGrp="1"/>
          </p:cNvSpPr>
          <p:nvPr>
            <p:ph type="title"/>
          </p:nvPr>
        </p:nvSpPr>
        <p:spPr>
          <a:xfrm>
            <a:off x="581192" y="702156"/>
            <a:ext cx="11029616" cy="580544"/>
          </a:xfrm>
        </p:spPr>
        <p:txBody>
          <a:bodyPr/>
          <a:lstStyle/>
          <a:p>
            <a:r>
              <a:rPr lang="en-GB" dirty="0"/>
              <a:t>Summary of Key Points in the Video</a:t>
            </a:r>
          </a:p>
        </p:txBody>
      </p:sp>
      <p:sp>
        <p:nvSpPr>
          <p:cNvPr id="3" name="Content Placeholder 2">
            <a:extLst>
              <a:ext uri="{FF2B5EF4-FFF2-40B4-BE49-F238E27FC236}">
                <a16:creationId xmlns:a16="http://schemas.microsoft.com/office/drawing/2014/main" id="{AE54A522-E15C-823D-E2F7-BE80E35C1C75}"/>
              </a:ext>
            </a:extLst>
          </p:cNvPr>
          <p:cNvSpPr>
            <a:spLocks noGrp="1"/>
          </p:cNvSpPr>
          <p:nvPr>
            <p:ph idx="1"/>
          </p:nvPr>
        </p:nvSpPr>
        <p:spPr>
          <a:xfrm>
            <a:off x="581192" y="1460500"/>
            <a:ext cx="11029615" cy="4514850"/>
          </a:xfrm>
        </p:spPr>
        <p:txBody>
          <a:bodyPr>
            <a:normAutofit/>
          </a:bodyPr>
          <a:lstStyle/>
          <a:p>
            <a:pPr marL="342900" indent="-342900" algn="l">
              <a:buFont typeface="+mj-lt"/>
              <a:buAutoNum type="arabicPeriod" startAt="4"/>
            </a:pPr>
            <a:r>
              <a:rPr lang="en-GB" b="1" i="0" dirty="0">
                <a:solidFill>
                  <a:srgbClr val="242424"/>
                </a:solidFill>
                <a:effectLst/>
                <a:latin typeface="Segoe UI" panose="020B0502040204020203" pitchFamily="34" charset="0"/>
              </a:rPr>
              <a:t>Example of Strategy vs. Planning</a:t>
            </a:r>
            <a:r>
              <a:rPr lang="en-GB"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Southwest Airlines succeeded by having a clear strategy focused on low costs and convenience, unlike other airlines that were merely planning routes and resources.</a:t>
            </a:r>
          </a:p>
          <a:p>
            <a:pPr marL="742950" lvl="1" indent="-285750" algn="l">
              <a:buFont typeface="+mj-lt"/>
              <a:buAutoNum type="alphaLcPeriod"/>
            </a:pPr>
            <a:endParaRPr lang="en-GB" sz="800" b="0" i="0" dirty="0">
              <a:solidFill>
                <a:srgbClr val="242424"/>
              </a:solidFill>
              <a:effectLst/>
              <a:latin typeface="Segoe UI" panose="020B0502040204020203" pitchFamily="34" charset="0"/>
            </a:endParaRPr>
          </a:p>
          <a:p>
            <a:pPr algn="l">
              <a:buFont typeface="+mj-lt"/>
              <a:buAutoNum type="arabicPeriod" startAt="4"/>
            </a:pPr>
            <a:r>
              <a:rPr lang="en-GB" b="1" i="0" dirty="0">
                <a:solidFill>
                  <a:srgbClr val="242424"/>
                </a:solidFill>
                <a:effectLst/>
                <a:latin typeface="Segoe UI" panose="020B0502040204020203" pitchFamily="34" charset="0"/>
              </a:rPr>
              <a:t>Avoiding the Planning Trap</a:t>
            </a:r>
            <a:r>
              <a:rPr lang="en-GB"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Accept that strategy involves uncertainty and cannot be proven in advance.</a:t>
            </a:r>
          </a:p>
          <a:p>
            <a:pPr marL="742950" lvl="1" indent="-285750" algn="l">
              <a:buFont typeface="+mj-lt"/>
              <a:buAutoNum type="alphaLcPeriod"/>
            </a:pPr>
            <a:r>
              <a:rPr lang="en-GB" sz="1800" b="0" i="0" dirty="0">
                <a:solidFill>
                  <a:srgbClr val="242424"/>
                </a:solidFill>
                <a:effectLst/>
                <a:latin typeface="Segoe UI" panose="020B0502040204020203" pitchFamily="34" charset="0"/>
              </a:rPr>
              <a:t>Clearly lay out the logic of your strategy and be prepared to tweak it as needed.</a:t>
            </a:r>
          </a:p>
          <a:p>
            <a:pPr marL="742950" lvl="1" indent="-285750" algn="l">
              <a:buFont typeface="+mj-lt"/>
              <a:buAutoNum type="alphaLcPeriod"/>
            </a:pPr>
            <a:r>
              <a:rPr lang="en-GB" sz="1800" b="0" i="0" dirty="0">
                <a:solidFill>
                  <a:srgbClr val="242424"/>
                </a:solidFill>
                <a:effectLst/>
                <a:latin typeface="Segoe UI" panose="020B0502040204020203" pitchFamily="34" charset="0"/>
              </a:rPr>
              <a:t>Keep the strategy simple and focused, ideally on a single page.</a:t>
            </a:r>
          </a:p>
          <a:p>
            <a:pPr marL="742950" lvl="1" indent="-285750" algn="l">
              <a:buFont typeface="+mj-lt"/>
              <a:buAutoNum type="alphaLcPeriod"/>
            </a:pPr>
            <a:endParaRPr lang="en-GB" sz="800" b="0" i="0" dirty="0">
              <a:solidFill>
                <a:srgbClr val="242424"/>
              </a:solidFill>
              <a:effectLst/>
              <a:latin typeface="Segoe UI" panose="020B0502040204020203" pitchFamily="34" charset="0"/>
            </a:endParaRPr>
          </a:p>
          <a:p>
            <a:pPr algn="l">
              <a:buFont typeface="+mj-lt"/>
              <a:buAutoNum type="arabicPeriod" startAt="4"/>
            </a:pPr>
            <a:r>
              <a:rPr lang="en-GB" b="1" i="0" dirty="0">
                <a:solidFill>
                  <a:srgbClr val="242424"/>
                </a:solidFill>
                <a:effectLst/>
                <a:latin typeface="Segoe UI" panose="020B0502040204020203" pitchFamily="34" charset="0"/>
              </a:rPr>
              <a:t>Importance of Strategy</a:t>
            </a:r>
            <a:r>
              <a:rPr lang="en-GB"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Strategy involves taking risks and aiming for competitive success, whereas planning alone can lead to stagnation and failure</a:t>
            </a:r>
            <a:r>
              <a:rPr lang="en-GB" b="0" i="0" dirty="0">
                <a:solidFill>
                  <a:srgbClr val="242424"/>
                </a:solidFill>
                <a:effectLst/>
                <a:latin typeface="Segoe UI" panose="020B0502040204020203" pitchFamily="34" charset="0"/>
              </a:rPr>
              <a:t>.</a:t>
            </a:r>
          </a:p>
          <a:p>
            <a:pPr marL="0" indent="0">
              <a:buNone/>
            </a:pPr>
            <a:endParaRPr lang="en-GB" dirty="0"/>
          </a:p>
        </p:txBody>
      </p:sp>
      <p:sp>
        <p:nvSpPr>
          <p:cNvPr id="4" name="Footer Placeholder 3">
            <a:extLst>
              <a:ext uri="{FF2B5EF4-FFF2-40B4-BE49-F238E27FC236}">
                <a16:creationId xmlns:a16="http://schemas.microsoft.com/office/drawing/2014/main" id="{6C69EC4D-E0BF-CA3B-3062-CFB1D8E12A8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582649C-BB0B-AB46-138C-665D555240DC}"/>
              </a:ext>
            </a:extLst>
          </p:cNvPr>
          <p:cNvSpPr>
            <a:spLocks noGrp="1"/>
          </p:cNvSpPr>
          <p:nvPr>
            <p:ph type="sldNum" sz="quarter" idx="12"/>
          </p:nvPr>
        </p:nvSpPr>
        <p:spPr/>
        <p:txBody>
          <a:bodyPr/>
          <a:lstStyle/>
          <a:p>
            <a:fld id="{3A98EE3D-8CD1-4C3F-BD1C-C98C9596463C}" type="slidenum">
              <a:rPr lang="en-US" smtClean="0"/>
              <a:t>15</a:t>
            </a:fld>
            <a:endParaRPr lang="en-US" dirty="0"/>
          </a:p>
        </p:txBody>
      </p:sp>
    </p:spTree>
    <p:extLst>
      <p:ext uri="{BB962C8B-B14F-4D97-AF65-F5344CB8AC3E}">
        <p14:creationId xmlns:p14="http://schemas.microsoft.com/office/powerpoint/2010/main" val="4010801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526D-9496-4057-E02F-1F1B391B1869}"/>
              </a:ext>
            </a:extLst>
          </p:cNvPr>
          <p:cNvSpPr>
            <a:spLocks noGrp="1"/>
          </p:cNvSpPr>
          <p:nvPr>
            <p:ph type="title"/>
          </p:nvPr>
        </p:nvSpPr>
        <p:spPr>
          <a:xfrm>
            <a:off x="581192" y="702156"/>
            <a:ext cx="11029616" cy="628804"/>
          </a:xfrm>
        </p:spPr>
        <p:txBody>
          <a:bodyPr/>
          <a:lstStyle/>
          <a:p>
            <a:r>
              <a:rPr lang="en-GB" dirty="0"/>
              <a:t>Quick Quiz</a:t>
            </a:r>
          </a:p>
        </p:txBody>
      </p:sp>
      <p:sp>
        <p:nvSpPr>
          <p:cNvPr id="3" name="Content Placeholder 2">
            <a:extLst>
              <a:ext uri="{FF2B5EF4-FFF2-40B4-BE49-F238E27FC236}">
                <a16:creationId xmlns:a16="http://schemas.microsoft.com/office/drawing/2014/main" id="{88FF1798-1F61-2F26-56C5-6EA13E714CB2}"/>
              </a:ext>
            </a:extLst>
          </p:cNvPr>
          <p:cNvSpPr>
            <a:spLocks noGrp="1"/>
          </p:cNvSpPr>
          <p:nvPr>
            <p:ph idx="1"/>
          </p:nvPr>
        </p:nvSpPr>
        <p:spPr>
          <a:xfrm>
            <a:off x="581192" y="1534160"/>
            <a:ext cx="11029615" cy="5120640"/>
          </a:xfrm>
        </p:spPr>
        <p:txBody>
          <a:bodyPr>
            <a:normAutofit lnSpcReduction="10000"/>
          </a:bodyPr>
          <a:lstStyle/>
          <a:p>
            <a:pPr algn="l">
              <a:buFont typeface="+mj-lt"/>
              <a:buAutoNum type="arabicPeriod"/>
            </a:pPr>
            <a:r>
              <a:rPr lang="en-GB" b="1" i="0" dirty="0">
                <a:solidFill>
                  <a:srgbClr val="242424"/>
                </a:solidFill>
                <a:effectLst/>
                <a:latin typeface="Segoe UI" panose="020B0502040204020203" pitchFamily="34" charset="0"/>
              </a:rPr>
              <a:t>What is the main difference between planning and strategy?</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Planning involves making integrative choices to win.</a:t>
            </a:r>
          </a:p>
          <a:p>
            <a:pPr marL="457200" lvl="1" indent="0" algn="l">
              <a:buNone/>
            </a:pPr>
            <a:r>
              <a:rPr lang="en-GB" b="0" i="0" dirty="0">
                <a:solidFill>
                  <a:srgbClr val="242424"/>
                </a:solidFill>
                <a:effectLst/>
                <a:latin typeface="Segoe UI" panose="020B0502040204020203" pitchFamily="34" charset="0"/>
              </a:rPr>
              <a:t>B) Strategy involves outlining activities and resources.</a:t>
            </a:r>
          </a:p>
          <a:p>
            <a:pPr marL="457200" lvl="1" indent="0" algn="l">
              <a:buNone/>
            </a:pPr>
            <a:r>
              <a:rPr lang="en-GB" b="0" i="0" dirty="0">
                <a:solidFill>
                  <a:srgbClr val="242424"/>
                </a:solidFill>
                <a:effectLst/>
                <a:latin typeface="Segoe UI" panose="020B0502040204020203" pitchFamily="34" charset="0"/>
              </a:rPr>
              <a:t>C) Planning deals with controllable resources and costs, while strategy focuses on competitive outcomes.</a:t>
            </a:r>
          </a:p>
          <a:p>
            <a:pPr marL="457200" lvl="1" indent="0" algn="l">
              <a:buNone/>
            </a:pPr>
            <a:r>
              <a:rPr lang="en-GB" b="0" i="0" dirty="0">
                <a:solidFill>
                  <a:srgbClr val="242424"/>
                </a:solidFill>
                <a:effectLst/>
                <a:latin typeface="Segoe UI" panose="020B0502040204020203" pitchFamily="34" charset="0"/>
              </a:rPr>
              <a:t>D) Strategy is about listing activities without coherence.</a:t>
            </a:r>
          </a:p>
          <a:p>
            <a:pPr algn="l">
              <a:buFont typeface="+mj-lt"/>
              <a:buAutoNum type="arabicPeriod"/>
            </a:pPr>
            <a:r>
              <a:rPr lang="en-GB" b="1" i="0" dirty="0">
                <a:solidFill>
                  <a:srgbClr val="242424"/>
                </a:solidFill>
                <a:effectLst/>
                <a:latin typeface="Segoe UI" panose="020B0502040204020203" pitchFamily="34" charset="0"/>
              </a:rPr>
              <a:t>What does a strategy involve?</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A set of activities to improve customer experience.</a:t>
            </a:r>
          </a:p>
          <a:p>
            <a:pPr marL="457200" lvl="1" indent="0" algn="l">
              <a:buNone/>
            </a:pPr>
            <a:r>
              <a:rPr lang="en-GB" b="0" i="0" dirty="0">
                <a:solidFill>
                  <a:srgbClr val="242424"/>
                </a:solidFill>
                <a:effectLst/>
                <a:latin typeface="Segoe UI" panose="020B0502040204020203" pitchFamily="34" charset="0"/>
              </a:rPr>
              <a:t>B) A coherent set of choices that positions a company to win.</a:t>
            </a:r>
          </a:p>
          <a:p>
            <a:pPr marL="457200" lvl="1" indent="0" algn="l">
              <a:buNone/>
            </a:pPr>
            <a:r>
              <a:rPr lang="en-GB" b="0" i="0" dirty="0">
                <a:solidFill>
                  <a:srgbClr val="242424"/>
                </a:solidFill>
                <a:effectLst/>
                <a:latin typeface="Segoe UI" panose="020B0502040204020203" pitchFamily="34" charset="0"/>
              </a:rPr>
              <a:t>C) A list of resources to be allocated.</a:t>
            </a:r>
          </a:p>
          <a:p>
            <a:pPr marL="457200" lvl="1" indent="0" algn="l">
              <a:buNone/>
            </a:pPr>
            <a:r>
              <a:rPr lang="en-GB" b="0" i="0" dirty="0">
                <a:solidFill>
                  <a:srgbClr val="242424"/>
                </a:solidFill>
                <a:effectLst/>
                <a:latin typeface="Segoe UI" panose="020B0502040204020203" pitchFamily="34" charset="0"/>
              </a:rPr>
              <a:t>D) A plan to hire more people.</a:t>
            </a:r>
          </a:p>
          <a:p>
            <a:pPr algn="l">
              <a:buFont typeface="+mj-lt"/>
              <a:buAutoNum type="arabicPeriod"/>
            </a:pPr>
            <a:r>
              <a:rPr lang="en-GB" b="1" i="0" dirty="0">
                <a:solidFill>
                  <a:srgbClr val="242424"/>
                </a:solidFill>
                <a:effectLst/>
                <a:latin typeface="Segoe UI" panose="020B0502040204020203" pitchFamily="34" charset="0"/>
              </a:rPr>
              <a:t>Why is planning considered comforting?</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It focuses on achieving competitive outcomes.</a:t>
            </a:r>
          </a:p>
          <a:p>
            <a:pPr marL="457200" lvl="1" indent="0" algn="l">
              <a:buNone/>
            </a:pPr>
            <a:r>
              <a:rPr lang="en-GB" b="0" i="0" dirty="0">
                <a:solidFill>
                  <a:srgbClr val="242424"/>
                </a:solidFill>
                <a:effectLst/>
                <a:latin typeface="Segoe UI" panose="020B0502040204020203" pitchFamily="34" charset="0"/>
              </a:rPr>
              <a:t>B) It deals with controllable resources and costs.</a:t>
            </a:r>
          </a:p>
          <a:p>
            <a:pPr marL="457200" lvl="1" indent="0" algn="l">
              <a:buNone/>
            </a:pPr>
            <a:r>
              <a:rPr lang="en-GB" b="0" i="0" dirty="0">
                <a:solidFill>
                  <a:srgbClr val="242424"/>
                </a:solidFill>
                <a:effectLst/>
                <a:latin typeface="Segoe UI" panose="020B0502040204020203" pitchFamily="34" charset="0"/>
              </a:rPr>
              <a:t>C) It involves uncertainty and factors beyond control.</a:t>
            </a:r>
          </a:p>
          <a:p>
            <a:pPr marL="457200" lvl="1" indent="0" algn="l">
              <a:buNone/>
            </a:pPr>
            <a:r>
              <a:rPr lang="en-GB" b="0" i="0" dirty="0">
                <a:solidFill>
                  <a:srgbClr val="242424"/>
                </a:solidFill>
                <a:effectLst/>
                <a:latin typeface="Segoe UI" panose="020B0502040204020203" pitchFamily="34" charset="0"/>
              </a:rPr>
              <a:t>D) It requires a theory about why certain choices will lead to success.</a:t>
            </a:r>
          </a:p>
          <a:p>
            <a:endParaRPr lang="en-GB" dirty="0"/>
          </a:p>
        </p:txBody>
      </p:sp>
      <p:sp>
        <p:nvSpPr>
          <p:cNvPr id="4" name="Footer Placeholder 3">
            <a:extLst>
              <a:ext uri="{FF2B5EF4-FFF2-40B4-BE49-F238E27FC236}">
                <a16:creationId xmlns:a16="http://schemas.microsoft.com/office/drawing/2014/main" id="{FEABA1AD-92AF-5729-69E9-32214A7E14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8D88141-14E1-DC6E-F4DA-0A1B8023BE1B}"/>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28935393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526D-9496-4057-E02F-1F1B391B1869}"/>
              </a:ext>
            </a:extLst>
          </p:cNvPr>
          <p:cNvSpPr>
            <a:spLocks noGrp="1"/>
          </p:cNvSpPr>
          <p:nvPr>
            <p:ph type="title"/>
          </p:nvPr>
        </p:nvSpPr>
        <p:spPr>
          <a:xfrm>
            <a:off x="581192" y="702156"/>
            <a:ext cx="11029616" cy="628804"/>
          </a:xfrm>
        </p:spPr>
        <p:txBody>
          <a:bodyPr/>
          <a:lstStyle/>
          <a:p>
            <a:r>
              <a:rPr lang="en-GB" dirty="0"/>
              <a:t>Quick Quiz Answers</a:t>
            </a:r>
          </a:p>
        </p:txBody>
      </p:sp>
      <p:sp>
        <p:nvSpPr>
          <p:cNvPr id="3" name="Content Placeholder 2">
            <a:extLst>
              <a:ext uri="{FF2B5EF4-FFF2-40B4-BE49-F238E27FC236}">
                <a16:creationId xmlns:a16="http://schemas.microsoft.com/office/drawing/2014/main" id="{88FF1798-1F61-2F26-56C5-6EA13E714CB2}"/>
              </a:ext>
            </a:extLst>
          </p:cNvPr>
          <p:cNvSpPr>
            <a:spLocks noGrp="1"/>
          </p:cNvSpPr>
          <p:nvPr>
            <p:ph idx="1"/>
          </p:nvPr>
        </p:nvSpPr>
        <p:spPr>
          <a:xfrm>
            <a:off x="581192" y="1534160"/>
            <a:ext cx="11029615" cy="5120640"/>
          </a:xfrm>
        </p:spPr>
        <p:txBody>
          <a:bodyPr>
            <a:normAutofit lnSpcReduction="10000"/>
          </a:bodyPr>
          <a:lstStyle/>
          <a:p>
            <a:pPr algn="l">
              <a:buFont typeface="+mj-lt"/>
              <a:buAutoNum type="arabicPeriod"/>
            </a:pPr>
            <a:r>
              <a:rPr lang="en-GB" b="1" i="0" dirty="0">
                <a:solidFill>
                  <a:srgbClr val="242424"/>
                </a:solidFill>
                <a:effectLst/>
                <a:latin typeface="Segoe UI" panose="020B0502040204020203" pitchFamily="34" charset="0"/>
              </a:rPr>
              <a:t>What is the main difference between planning and strategy?</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Planning involves making integrative choices to win.</a:t>
            </a:r>
          </a:p>
          <a:p>
            <a:pPr marL="457200" lvl="1" indent="0" algn="l">
              <a:buNone/>
            </a:pPr>
            <a:r>
              <a:rPr lang="en-GB" b="0" i="0" dirty="0">
                <a:solidFill>
                  <a:srgbClr val="242424"/>
                </a:solidFill>
                <a:effectLst/>
                <a:latin typeface="Segoe UI" panose="020B0502040204020203" pitchFamily="34" charset="0"/>
              </a:rPr>
              <a:t>B) Strategy involves outlining activities and resources.</a:t>
            </a:r>
          </a:p>
          <a:p>
            <a:pPr marL="457200" lvl="1" indent="0" algn="l">
              <a:buNone/>
            </a:pPr>
            <a:r>
              <a:rPr lang="en-GB" b="1" i="0" dirty="0">
                <a:solidFill>
                  <a:srgbClr val="FF0000"/>
                </a:solidFill>
                <a:effectLst/>
                <a:latin typeface="Segoe UI" panose="020B0502040204020203" pitchFamily="34" charset="0"/>
              </a:rPr>
              <a:t>C) Planning deals with controllable resources and costs, while strategy focuses on competitive outcomes.</a:t>
            </a:r>
          </a:p>
          <a:p>
            <a:pPr marL="457200" lvl="1" indent="0" algn="l">
              <a:buNone/>
            </a:pPr>
            <a:r>
              <a:rPr lang="en-GB" b="0" i="0" dirty="0">
                <a:solidFill>
                  <a:srgbClr val="242424"/>
                </a:solidFill>
                <a:effectLst/>
                <a:latin typeface="Segoe UI" panose="020B0502040204020203" pitchFamily="34" charset="0"/>
              </a:rPr>
              <a:t>D) Strategy is about listing activities without coherence.</a:t>
            </a:r>
          </a:p>
          <a:p>
            <a:pPr algn="l">
              <a:buFont typeface="+mj-lt"/>
              <a:buAutoNum type="arabicPeriod"/>
            </a:pPr>
            <a:r>
              <a:rPr lang="en-GB" b="1" i="0" dirty="0">
                <a:solidFill>
                  <a:srgbClr val="242424"/>
                </a:solidFill>
                <a:effectLst/>
                <a:latin typeface="Segoe UI" panose="020B0502040204020203" pitchFamily="34" charset="0"/>
              </a:rPr>
              <a:t>What does a strategy involve?</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A set of activities to improve customer experience.</a:t>
            </a:r>
          </a:p>
          <a:p>
            <a:pPr marL="457200" lvl="1" indent="0" algn="l">
              <a:buNone/>
            </a:pPr>
            <a:r>
              <a:rPr lang="en-GB" b="1" i="0" dirty="0">
                <a:solidFill>
                  <a:srgbClr val="FF0000"/>
                </a:solidFill>
                <a:effectLst/>
                <a:latin typeface="Segoe UI" panose="020B0502040204020203" pitchFamily="34" charset="0"/>
              </a:rPr>
              <a:t>B) A coherent set of choices that positions a company to win.</a:t>
            </a:r>
          </a:p>
          <a:p>
            <a:pPr marL="457200" lvl="1" indent="0" algn="l">
              <a:buNone/>
            </a:pPr>
            <a:r>
              <a:rPr lang="en-GB" b="0" i="0" dirty="0">
                <a:solidFill>
                  <a:srgbClr val="242424"/>
                </a:solidFill>
                <a:effectLst/>
                <a:latin typeface="Segoe UI" panose="020B0502040204020203" pitchFamily="34" charset="0"/>
              </a:rPr>
              <a:t>C) A list of resources to be allocated.</a:t>
            </a:r>
          </a:p>
          <a:p>
            <a:pPr marL="457200" lvl="1" indent="0" algn="l">
              <a:buNone/>
            </a:pPr>
            <a:r>
              <a:rPr lang="en-GB" b="0" i="0" dirty="0">
                <a:solidFill>
                  <a:srgbClr val="242424"/>
                </a:solidFill>
                <a:effectLst/>
                <a:latin typeface="Segoe UI" panose="020B0502040204020203" pitchFamily="34" charset="0"/>
              </a:rPr>
              <a:t>D) A plan to hire more people.</a:t>
            </a:r>
          </a:p>
          <a:p>
            <a:pPr algn="l">
              <a:buFont typeface="+mj-lt"/>
              <a:buAutoNum type="arabicPeriod"/>
            </a:pPr>
            <a:r>
              <a:rPr lang="en-GB" b="1" i="0" dirty="0">
                <a:solidFill>
                  <a:srgbClr val="242424"/>
                </a:solidFill>
                <a:effectLst/>
                <a:latin typeface="Segoe UI" panose="020B0502040204020203" pitchFamily="34" charset="0"/>
              </a:rPr>
              <a:t>Why is planning considered comforting?</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It focuses on achieving competitive outcomes.</a:t>
            </a:r>
          </a:p>
          <a:p>
            <a:pPr marL="457200" lvl="1" indent="0" algn="l">
              <a:buNone/>
            </a:pPr>
            <a:r>
              <a:rPr lang="en-GB" b="1" i="0" dirty="0">
                <a:solidFill>
                  <a:srgbClr val="FF0000"/>
                </a:solidFill>
                <a:effectLst/>
                <a:latin typeface="Segoe UI" panose="020B0502040204020203" pitchFamily="34" charset="0"/>
              </a:rPr>
              <a:t>B) It deals with controllable resources and costs.</a:t>
            </a:r>
          </a:p>
          <a:p>
            <a:pPr marL="457200" lvl="1" indent="0" algn="l">
              <a:buNone/>
            </a:pPr>
            <a:r>
              <a:rPr lang="en-GB" b="0" i="0" dirty="0">
                <a:solidFill>
                  <a:srgbClr val="242424"/>
                </a:solidFill>
                <a:effectLst/>
                <a:latin typeface="Segoe UI" panose="020B0502040204020203" pitchFamily="34" charset="0"/>
              </a:rPr>
              <a:t>C) It involves uncertainty and factors beyond control.</a:t>
            </a:r>
          </a:p>
          <a:p>
            <a:pPr marL="457200" lvl="1" indent="0" algn="l">
              <a:buNone/>
            </a:pPr>
            <a:r>
              <a:rPr lang="en-GB" b="0" i="0" dirty="0">
                <a:solidFill>
                  <a:srgbClr val="242424"/>
                </a:solidFill>
                <a:effectLst/>
                <a:latin typeface="Segoe UI" panose="020B0502040204020203" pitchFamily="34" charset="0"/>
              </a:rPr>
              <a:t>D) It requires a theory about why certain choices will lead to success.</a:t>
            </a:r>
          </a:p>
          <a:p>
            <a:endParaRPr lang="en-GB" dirty="0"/>
          </a:p>
        </p:txBody>
      </p:sp>
      <p:sp>
        <p:nvSpPr>
          <p:cNvPr id="4" name="Footer Placeholder 3">
            <a:extLst>
              <a:ext uri="{FF2B5EF4-FFF2-40B4-BE49-F238E27FC236}">
                <a16:creationId xmlns:a16="http://schemas.microsoft.com/office/drawing/2014/main" id="{FEABA1AD-92AF-5729-69E9-32214A7E14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8D88141-14E1-DC6E-F4DA-0A1B8023BE1B}"/>
              </a:ext>
            </a:extLst>
          </p:cNvPr>
          <p:cNvSpPr>
            <a:spLocks noGrp="1"/>
          </p:cNvSpPr>
          <p:nvPr>
            <p:ph type="sldNum" sz="quarter" idx="12"/>
          </p:nvPr>
        </p:nvSpPr>
        <p:spPr/>
        <p:txBody>
          <a:bodyPr/>
          <a:lstStyle/>
          <a:p>
            <a:fld id="{3A98EE3D-8CD1-4C3F-BD1C-C98C9596463C}" type="slidenum">
              <a:rPr lang="en-US" smtClean="0"/>
              <a:t>17</a:t>
            </a:fld>
            <a:endParaRPr lang="en-US" dirty="0"/>
          </a:p>
        </p:txBody>
      </p:sp>
    </p:spTree>
    <p:extLst>
      <p:ext uri="{BB962C8B-B14F-4D97-AF65-F5344CB8AC3E}">
        <p14:creationId xmlns:p14="http://schemas.microsoft.com/office/powerpoint/2010/main" val="5915376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526D-9496-4057-E02F-1F1B391B1869}"/>
              </a:ext>
            </a:extLst>
          </p:cNvPr>
          <p:cNvSpPr>
            <a:spLocks noGrp="1"/>
          </p:cNvSpPr>
          <p:nvPr>
            <p:ph type="title"/>
          </p:nvPr>
        </p:nvSpPr>
        <p:spPr>
          <a:xfrm>
            <a:off x="581192" y="702156"/>
            <a:ext cx="11029616" cy="628804"/>
          </a:xfrm>
        </p:spPr>
        <p:txBody>
          <a:bodyPr/>
          <a:lstStyle/>
          <a:p>
            <a:r>
              <a:rPr lang="en-GB" dirty="0"/>
              <a:t>Quick Quiz</a:t>
            </a:r>
          </a:p>
        </p:txBody>
      </p:sp>
      <p:sp>
        <p:nvSpPr>
          <p:cNvPr id="3" name="Content Placeholder 2">
            <a:extLst>
              <a:ext uri="{FF2B5EF4-FFF2-40B4-BE49-F238E27FC236}">
                <a16:creationId xmlns:a16="http://schemas.microsoft.com/office/drawing/2014/main" id="{88FF1798-1F61-2F26-56C5-6EA13E714CB2}"/>
              </a:ext>
            </a:extLst>
          </p:cNvPr>
          <p:cNvSpPr>
            <a:spLocks noGrp="1"/>
          </p:cNvSpPr>
          <p:nvPr>
            <p:ph idx="1"/>
          </p:nvPr>
        </p:nvSpPr>
        <p:spPr>
          <a:xfrm>
            <a:off x="581192" y="1534160"/>
            <a:ext cx="11029615" cy="5120640"/>
          </a:xfrm>
        </p:spPr>
        <p:txBody>
          <a:bodyPr>
            <a:normAutofit lnSpcReduction="10000"/>
          </a:bodyPr>
          <a:lstStyle/>
          <a:p>
            <a:pPr marL="342900" indent="-342900" algn="l">
              <a:buFont typeface="+mj-lt"/>
              <a:buAutoNum type="arabicPeriod" startAt="4"/>
            </a:pPr>
            <a:r>
              <a:rPr lang="en-GB" b="1" i="0" dirty="0">
                <a:solidFill>
                  <a:srgbClr val="242424"/>
                </a:solidFill>
                <a:effectLst/>
                <a:latin typeface="Segoe UI" panose="020B0502040204020203" pitchFamily="34" charset="0"/>
              </a:rPr>
              <a:t>Which company is used as an example of successful strategy?</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Delta Airlines</a:t>
            </a:r>
          </a:p>
          <a:p>
            <a:pPr marL="457200" lvl="1" indent="0" algn="l">
              <a:buNone/>
            </a:pPr>
            <a:r>
              <a:rPr lang="en-GB" b="0" i="0" dirty="0">
                <a:solidFill>
                  <a:srgbClr val="242424"/>
                </a:solidFill>
                <a:effectLst/>
                <a:latin typeface="Segoe UI" panose="020B0502040204020203" pitchFamily="34" charset="0"/>
              </a:rPr>
              <a:t>B) American Airlines</a:t>
            </a:r>
          </a:p>
          <a:p>
            <a:pPr marL="457200" lvl="1" indent="0" algn="l">
              <a:buNone/>
            </a:pPr>
            <a:r>
              <a:rPr lang="en-GB" b="0" i="0" dirty="0">
                <a:solidFill>
                  <a:srgbClr val="242424"/>
                </a:solidFill>
                <a:effectLst/>
                <a:latin typeface="Segoe UI" panose="020B0502040204020203" pitchFamily="34" charset="0"/>
              </a:rPr>
              <a:t>C) Southwest Airlines</a:t>
            </a:r>
          </a:p>
          <a:p>
            <a:pPr marL="457200" lvl="1" indent="0" algn="l">
              <a:buNone/>
            </a:pPr>
            <a:r>
              <a:rPr lang="en-GB" b="0" i="0" dirty="0">
                <a:solidFill>
                  <a:srgbClr val="242424"/>
                </a:solidFill>
                <a:effectLst/>
                <a:latin typeface="Segoe UI" panose="020B0502040204020203" pitchFamily="34" charset="0"/>
              </a:rPr>
              <a:t>D) United Airlines</a:t>
            </a:r>
          </a:p>
          <a:p>
            <a:pPr algn="l">
              <a:buFont typeface="+mj-lt"/>
              <a:buAutoNum type="arabicPeriod" startAt="4"/>
            </a:pPr>
            <a:r>
              <a:rPr lang="en-GB" b="1" i="0" dirty="0">
                <a:solidFill>
                  <a:srgbClr val="242424"/>
                </a:solidFill>
                <a:effectLst/>
                <a:latin typeface="Segoe UI" panose="020B0502040204020203" pitchFamily="34" charset="0"/>
              </a:rPr>
              <a:t>What should you accept to avoid the planning trap?</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Strategy involves uncertainty and cannot be proven in advance.</a:t>
            </a:r>
          </a:p>
          <a:p>
            <a:pPr marL="457200" lvl="1" indent="0" algn="l">
              <a:buNone/>
            </a:pPr>
            <a:r>
              <a:rPr lang="en-GB" b="0" i="0" dirty="0">
                <a:solidFill>
                  <a:srgbClr val="242424"/>
                </a:solidFill>
                <a:effectLst/>
                <a:latin typeface="Segoe UI" panose="020B0502040204020203" pitchFamily="34" charset="0"/>
              </a:rPr>
              <a:t>B) Planning is always better than strategy.</a:t>
            </a:r>
          </a:p>
          <a:p>
            <a:pPr marL="457200" lvl="1" indent="0" algn="l">
              <a:buNone/>
            </a:pPr>
            <a:r>
              <a:rPr lang="en-GB" b="0" i="0" dirty="0">
                <a:solidFill>
                  <a:srgbClr val="242424"/>
                </a:solidFill>
                <a:effectLst/>
                <a:latin typeface="Segoe UI" panose="020B0502040204020203" pitchFamily="34" charset="0"/>
              </a:rPr>
              <a:t>C) Strategy should be overly complicated.</a:t>
            </a:r>
          </a:p>
          <a:p>
            <a:pPr marL="457200" lvl="1" indent="0" algn="l">
              <a:buNone/>
            </a:pPr>
            <a:r>
              <a:rPr lang="en-GB" b="0" i="0" dirty="0">
                <a:solidFill>
                  <a:srgbClr val="242424"/>
                </a:solidFill>
                <a:effectLst/>
                <a:latin typeface="Segoe UI" panose="020B0502040204020203" pitchFamily="34" charset="0"/>
              </a:rPr>
              <a:t>D) Planning guarantees winning.</a:t>
            </a:r>
          </a:p>
          <a:p>
            <a:pPr algn="l">
              <a:buFont typeface="+mj-lt"/>
              <a:buAutoNum type="arabicPeriod" startAt="4"/>
            </a:pPr>
            <a:r>
              <a:rPr lang="en-GB" b="1" i="0" dirty="0">
                <a:solidFill>
                  <a:srgbClr val="242424"/>
                </a:solidFill>
                <a:effectLst/>
                <a:latin typeface="Segoe UI" panose="020B0502040204020203" pitchFamily="34" charset="0"/>
              </a:rPr>
              <a:t>What is the importance of strategy according to the summary?</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It involves taking risks and aiming for competitive success.</a:t>
            </a:r>
          </a:p>
          <a:p>
            <a:pPr marL="457200" lvl="1" indent="0" algn="l">
              <a:buNone/>
            </a:pPr>
            <a:r>
              <a:rPr lang="en-GB" b="0" i="0" dirty="0">
                <a:solidFill>
                  <a:srgbClr val="242424"/>
                </a:solidFill>
                <a:effectLst/>
                <a:latin typeface="Segoe UI" panose="020B0502040204020203" pitchFamily="34" charset="0"/>
              </a:rPr>
              <a:t>B) It ensures controllable outcomes.</a:t>
            </a:r>
          </a:p>
          <a:p>
            <a:pPr marL="457200" lvl="1" indent="0" algn="l">
              <a:buNone/>
            </a:pPr>
            <a:r>
              <a:rPr lang="en-GB" b="0" i="0" dirty="0">
                <a:solidFill>
                  <a:srgbClr val="242424"/>
                </a:solidFill>
                <a:effectLst/>
                <a:latin typeface="Segoe UI" panose="020B0502040204020203" pitchFamily="34" charset="0"/>
              </a:rPr>
              <a:t>C) It focuses on listing activities without coherence.</a:t>
            </a:r>
          </a:p>
          <a:p>
            <a:pPr marL="457200" lvl="1" indent="0" algn="l">
              <a:buNone/>
            </a:pPr>
            <a:r>
              <a:rPr lang="en-GB" b="0" i="0" dirty="0">
                <a:solidFill>
                  <a:srgbClr val="242424"/>
                </a:solidFill>
                <a:effectLst/>
                <a:latin typeface="Segoe UI" panose="020B0502040204020203" pitchFamily="34" charset="0"/>
              </a:rPr>
              <a:t>D) It guarantees losing.</a:t>
            </a:r>
          </a:p>
          <a:p>
            <a:endParaRPr lang="en-GB" dirty="0"/>
          </a:p>
        </p:txBody>
      </p:sp>
      <p:sp>
        <p:nvSpPr>
          <p:cNvPr id="4" name="Footer Placeholder 3">
            <a:extLst>
              <a:ext uri="{FF2B5EF4-FFF2-40B4-BE49-F238E27FC236}">
                <a16:creationId xmlns:a16="http://schemas.microsoft.com/office/drawing/2014/main" id="{FEABA1AD-92AF-5729-69E9-32214A7E14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8D88141-14E1-DC6E-F4DA-0A1B8023BE1B}"/>
              </a:ext>
            </a:extLst>
          </p:cNvPr>
          <p:cNvSpPr>
            <a:spLocks noGrp="1"/>
          </p:cNvSpPr>
          <p:nvPr>
            <p:ph type="sldNum" sz="quarter" idx="12"/>
          </p:nvPr>
        </p:nvSpPr>
        <p:spPr/>
        <p:txBody>
          <a:bodyPr/>
          <a:lstStyle/>
          <a:p>
            <a:fld id="{3A98EE3D-8CD1-4C3F-BD1C-C98C9596463C}" type="slidenum">
              <a:rPr lang="en-US" smtClean="0"/>
              <a:t>18</a:t>
            </a:fld>
            <a:endParaRPr lang="en-US" dirty="0"/>
          </a:p>
        </p:txBody>
      </p:sp>
    </p:spTree>
    <p:extLst>
      <p:ext uri="{BB962C8B-B14F-4D97-AF65-F5344CB8AC3E}">
        <p14:creationId xmlns:p14="http://schemas.microsoft.com/office/powerpoint/2010/main" val="35219925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526D-9496-4057-E02F-1F1B391B1869}"/>
              </a:ext>
            </a:extLst>
          </p:cNvPr>
          <p:cNvSpPr>
            <a:spLocks noGrp="1"/>
          </p:cNvSpPr>
          <p:nvPr>
            <p:ph type="title"/>
          </p:nvPr>
        </p:nvSpPr>
        <p:spPr>
          <a:xfrm>
            <a:off x="581192" y="702156"/>
            <a:ext cx="11029616" cy="628804"/>
          </a:xfrm>
        </p:spPr>
        <p:txBody>
          <a:bodyPr/>
          <a:lstStyle/>
          <a:p>
            <a:r>
              <a:rPr lang="en-GB" dirty="0"/>
              <a:t>Quick Quiz Answers</a:t>
            </a:r>
          </a:p>
        </p:txBody>
      </p:sp>
      <p:sp>
        <p:nvSpPr>
          <p:cNvPr id="3" name="Content Placeholder 2">
            <a:extLst>
              <a:ext uri="{FF2B5EF4-FFF2-40B4-BE49-F238E27FC236}">
                <a16:creationId xmlns:a16="http://schemas.microsoft.com/office/drawing/2014/main" id="{88FF1798-1F61-2F26-56C5-6EA13E714CB2}"/>
              </a:ext>
            </a:extLst>
          </p:cNvPr>
          <p:cNvSpPr>
            <a:spLocks noGrp="1"/>
          </p:cNvSpPr>
          <p:nvPr>
            <p:ph idx="1"/>
          </p:nvPr>
        </p:nvSpPr>
        <p:spPr>
          <a:xfrm>
            <a:off x="581192" y="1534160"/>
            <a:ext cx="11029615" cy="5120640"/>
          </a:xfrm>
        </p:spPr>
        <p:txBody>
          <a:bodyPr>
            <a:normAutofit lnSpcReduction="10000"/>
          </a:bodyPr>
          <a:lstStyle/>
          <a:p>
            <a:pPr marL="342900" indent="-342900" algn="l">
              <a:buFont typeface="+mj-lt"/>
              <a:buAutoNum type="arabicPeriod" startAt="4"/>
            </a:pPr>
            <a:r>
              <a:rPr lang="en-GB" b="1" i="0" dirty="0">
                <a:solidFill>
                  <a:srgbClr val="242424"/>
                </a:solidFill>
                <a:effectLst/>
                <a:latin typeface="Segoe UI" panose="020B0502040204020203" pitchFamily="34" charset="0"/>
              </a:rPr>
              <a:t>Which company is used as an example of successful strategy?</a:t>
            </a:r>
            <a:endParaRPr lang="en-GB" b="0" i="0" dirty="0">
              <a:solidFill>
                <a:srgbClr val="242424"/>
              </a:solidFill>
              <a:effectLst/>
              <a:latin typeface="Segoe UI" panose="020B0502040204020203" pitchFamily="34" charset="0"/>
            </a:endParaRPr>
          </a:p>
          <a:p>
            <a:pPr marL="457200" lvl="1" indent="0" algn="l">
              <a:buNone/>
            </a:pPr>
            <a:r>
              <a:rPr lang="en-GB" b="0" i="0" dirty="0">
                <a:solidFill>
                  <a:srgbClr val="242424"/>
                </a:solidFill>
                <a:effectLst/>
                <a:latin typeface="Segoe UI" panose="020B0502040204020203" pitchFamily="34" charset="0"/>
              </a:rPr>
              <a:t>A) Delta Airlines</a:t>
            </a:r>
          </a:p>
          <a:p>
            <a:pPr marL="457200" lvl="1" indent="0" algn="l">
              <a:buNone/>
            </a:pPr>
            <a:r>
              <a:rPr lang="en-GB" b="0" i="0" dirty="0">
                <a:solidFill>
                  <a:srgbClr val="242424"/>
                </a:solidFill>
                <a:effectLst/>
                <a:latin typeface="Segoe UI" panose="020B0502040204020203" pitchFamily="34" charset="0"/>
              </a:rPr>
              <a:t>B) American Airlines</a:t>
            </a:r>
          </a:p>
          <a:p>
            <a:pPr marL="457200" lvl="1" indent="0" algn="l">
              <a:buNone/>
            </a:pPr>
            <a:r>
              <a:rPr lang="en-GB" b="1" i="0" dirty="0">
                <a:solidFill>
                  <a:srgbClr val="FF0000"/>
                </a:solidFill>
                <a:effectLst/>
                <a:latin typeface="Segoe UI" panose="020B0502040204020203" pitchFamily="34" charset="0"/>
              </a:rPr>
              <a:t>C) Southwest Airlines</a:t>
            </a:r>
          </a:p>
          <a:p>
            <a:pPr marL="457200" lvl="1" indent="0" algn="l">
              <a:buNone/>
            </a:pPr>
            <a:r>
              <a:rPr lang="en-GB" b="0" i="0" dirty="0">
                <a:solidFill>
                  <a:srgbClr val="242424"/>
                </a:solidFill>
                <a:effectLst/>
                <a:latin typeface="Segoe UI" panose="020B0502040204020203" pitchFamily="34" charset="0"/>
              </a:rPr>
              <a:t>D) United Airlines</a:t>
            </a:r>
          </a:p>
          <a:p>
            <a:pPr algn="l">
              <a:buFont typeface="+mj-lt"/>
              <a:buAutoNum type="arabicPeriod" startAt="4"/>
            </a:pPr>
            <a:r>
              <a:rPr lang="en-GB" b="1" i="0" dirty="0">
                <a:solidFill>
                  <a:srgbClr val="242424"/>
                </a:solidFill>
                <a:effectLst/>
                <a:latin typeface="Segoe UI" panose="020B0502040204020203" pitchFamily="34" charset="0"/>
              </a:rPr>
              <a:t>What should you accept to avoid the planning trap?</a:t>
            </a:r>
            <a:endParaRPr lang="en-GB" b="0" i="0" dirty="0">
              <a:solidFill>
                <a:srgbClr val="242424"/>
              </a:solidFill>
              <a:effectLst/>
              <a:latin typeface="Segoe UI" panose="020B0502040204020203" pitchFamily="34" charset="0"/>
            </a:endParaRPr>
          </a:p>
          <a:p>
            <a:pPr marL="457200" lvl="1" indent="0" algn="l">
              <a:buNone/>
            </a:pPr>
            <a:r>
              <a:rPr lang="en-GB" b="1" i="0" dirty="0">
                <a:solidFill>
                  <a:srgbClr val="FF0000"/>
                </a:solidFill>
                <a:effectLst/>
                <a:latin typeface="Segoe UI" panose="020B0502040204020203" pitchFamily="34" charset="0"/>
              </a:rPr>
              <a:t>A) Strategy involves uncertainty and cannot be proven in advance.</a:t>
            </a:r>
          </a:p>
          <a:p>
            <a:pPr marL="457200" lvl="1" indent="0" algn="l">
              <a:buNone/>
            </a:pPr>
            <a:r>
              <a:rPr lang="en-GB" b="0" i="0" dirty="0">
                <a:solidFill>
                  <a:srgbClr val="242424"/>
                </a:solidFill>
                <a:effectLst/>
                <a:latin typeface="Segoe UI" panose="020B0502040204020203" pitchFamily="34" charset="0"/>
              </a:rPr>
              <a:t>B) Planning is always better than strategy.</a:t>
            </a:r>
          </a:p>
          <a:p>
            <a:pPr marL="457200" lvl="1" indent="0" algn="l">
              <a:buNone/>
            </a:pPr>
            <a:r>
              <a:rPr lang="en-GB" b="0" i="0" dirty="0">
                <a:solidFill>
                  <a:srgbClr val="242424"/>
                </a:solidFill>
                <a:effectLst/>
                <a:latin typeface="Segoe UI" panose="020B0502040204020203" pitchFamily="34" charset="0"/>
              </a:rPr>
              <a:t>C) Strategy should be overly complicated.</a:t>
            </a:r>
          </a:p>
          <a:p>
            <a:pPr marL="457200" lvl="1" indent="0" algn="l">
              <a:buNone/>
            </a:pPr>
            <a:r>
              <a:rPr lang="en-GB" b="0" i="0" dirty="0">
                <a:solidFill>
                  <a:srgbClr val="242424"/>
                </a:solidFill>
                <a:effectLst/>
                <a:latin typeface="Segoe UI" panose="020B0502040204020203" pitchFamily="34" charset="0"/>
              </a:rPr>
              <a:t>D) Planning guarantees winning.</a:t>
            </a:r>
          </a:p>
          <a:p>
            <a:pPr algn="l">
              <a:buFont typeface="+mj-lt"/>
              <a:buAutoNum type="arabicPeriod" startAt="4"/>
            </a:pPr>
            <a:r>
              <a:rPr lang="en-GB" b="1" i="0" dirty="0">
                <a:solidFill>
                  <a:srgbClr val="242424"/>
                </a:solidFill>
                <a:effectLst/>
                <a:latin typeface="Segoe UI" panose="020B0502040204020203" pitchFamily="34" charset="0"/>
              </a:rPr>
              <a:t>What is the importance of strategy according to the summary?</a:t>
            </a:r>
            <a:endParaRPr lang="en-GB" b="0" i="0" dirty="0">
              <a:solidFill>
                <a:srgbClr val="242424"/>
              </a:solidFill>
              <a:effectLst/>
              <a:latin typeface="Segoe UI" panose="020B0502040204020203" pitchFamily="34" charset="0"/>
            </a:endParaRPr>
          </a:p>
          <a:p>
            <a:pPr marL="457200" lvl="1" indent="0" algn="l">
              <a:buNone/>
            </a:pPr>
            <a:r>
              <a:rPr lang="en-GB" b="1" i="0" dirty="0">
                <a:solidFill>
                  <a:srgbClr val="FF0000"/>
                </a:solidFill>
                <a:effectLst/>
                <a:latin typeface="Segoe UI" panose="020B0502040204020203" pitchFamily="34" charset="0"/>
              </a:rPr>
              <a:t>A) It involves taking risks and aiming for competitive success</a:t>
            </a:r>
            <a:r>
              <a:rPr lang="en-GB" b="0" i="0" dirty="0">
                <a:solidFill>
                  <a:srgbClr val="242424"/>
                </a:solidFill>
                <a:effectLst/>
                <a:latin typeface="Segoe UI" panose="020B0502040204020203" pitchFamily="34" charset="0"/>
              </a:rPr>
              <a:t>.</a:t>
            </a:r>
          </a:p>
          <a:p>
            <a:pPr marL="457200" lvl="1" indent="0" algn="l">
              <a:buNone/>
            </a:pPr>
            <a:r>
              <a:rPr lang="en-GB" b="0" i="0" dirty="0">
                <a:solidFill>
                  <a:srgbClr val="242424"/>
                </a:solidFill>
                <a:effectLst/>
                <a:latin typeface="Segoe UI" panose="020B0502040204020203" pitchFamily="34" charset="0"/>
              </a:rPr>
              <a:t>B) It ensures controllable outcomes.</a:t>
            </a:r>
          </a:p>
          <a:p>
            <a:pPr marL="457200" lvl="1" indent="0" algn="l">
              <a:buNone/>
            </a:pPr>
            <a:r>
              <a:rPr lang="en-GB" b="0" i="0" dirty="0">
                <a:solidFill>
                  <a:srgbClr val="242424"/>
                </a:solidFill>
                <a:effectLst/>
                <a:latin typeface="Segoe UI" panose="020B0502040204020203" pitchFamily="34" charset="0"/>
              </a:rPr>
              <a:t>C) It focuses on listing activities without coherence.</a:t>
            </a:r>
          </a:p>
          <a:p>
            <a:pPr marL="457200" lvl="1" indent="0" algn="l">
              <a:buNone/>
            </a:pPr>
            <a:r>
              <a:rPr lang="en-GB" b="0" i="0" dirty="0">
                <a:solidFill>
                  <a:srgbClr val="242424"/>
                </a:solidFill>
                <a:effectLst/>
                <a:latin typeface="Segoe UI" panose="020B0502040204020203" pitchFamily="34" charset="0"/>
              </a:rPr>
              <a:t>D) It guarantees losing.</a:t>
            </a:r>
          </a:p>
          <a:p>
            <a:endParaRPr lang="en-GB" dirty="0"/>
          </a:p>
        </p:txBody>
      </p:sp>
      <p:sp>
        <p:nvSpPr>
          <p:cNvPr id="4" name="Footer Placeholder 3">
            <a:extLst>
              <a:ext uri="{FF2B5EF4-FFF2-40B4-BE49-F238E27FC236}">
                <a16:creationId xmlns:a16="http://schemas.microsoft.com/office/drawing/2014/main" id="{FEABA1AD-92AF-5729-69E9-32214A7E146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8D88141-14E1-DC6E-F4DA-0A1B8023BE1B}"/>
              </a:ext>
            </a:extLst>
          </p:cNvPr>
          <p:cNvSpPr>
            <a:spLocks noGrp="1"/>
          </p:cNvSpPr>
          <p:nvPr>
            <p:ph type="sldNum" sz="quarter" idx="12"/>
          </p:nvPr>
        </p:nvSpPr>
        <p:spPr/>
        <p:txBody>
          <a:bodyPr/>
          <a:lstStyle/>
          <a:p>
            <a:fld id="{3A98EE3D-8CD1-4C3F-BD1C-C98C9596463C}" type="slidenum">
              <a:rPr lang="en-US" smtClean="0"/>
              <a:t>19</a:t>
            </a:fld>
            <a:endParaRPr lang="en-US" dirty="0"/>
          </a:p>
        </p:txBody>
      </p:sp>
    </p:spTree>
    <p:extLst>
      <p:ext uri="{BB962C8B-B14F-4D97-AF65-F5344CB8AC3E}">
        <p14:creationId xmlns:p14="http://schemas.microsoft.com/office/powerpoint/2010/main" val="1459823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a:t>
            </a:r>
            <a:br>
              <a:rPr lang="en-GB" sz="4000" dirty="0">
                <a:solidFill>
                  <a:schemeClr val="tx1">
                    <a:lumMod val="85000"/>
                    <a:lumOff val="15000"/>
                  </a:schemeClr>
                </a:solidFill>
              </a:rPr>
            </a:br>
            <a:r>
              <a:rPr lang="en-GB" sz="4000" dirty="0">
                <a:solidFill>
                  <a:schemeClr val="tx1">
                    <a:lumMod val="85000"/>
                    <a:lumOff val="15000"/>
                  </a:schemeClr>
                </a:solidFill>
              </a:rPr>
              <a:t>Planning</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20</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6" name="TextBox 5">
            <a:extLst>
              <a:ext uri="{FF2B5EF4-FFF2-40B4-BE49-F238E27FC236}">
                <a16:creationId xmlns:a16="http://schemas.microsoft.com/office/drawing/2014/main" id="{27F719D0-001B-527E-2284-17A70989CF52}"/>
              </a:ext>
            </a:extLst>
          </p:cNvPr>
          <p:cNvSpPr txBox="1"/>
          <p:nvPr/>
        </p:nvSpPr>
        <p:spPr>
          <a:xfrm>
            <a:off x="10302362" y="6055290"/>
            <a:ext cx="1728032" cy="461665"/>
          </a:xfrm>
          <a:prstGeom prst="rect">
            <a:avLst/>
          </a:prstGeom>
          <a:noFill/>
        </p:spPr>
        <p:txBody>
          <a:bodyPr wrap="square" rtlCol="0">
            <a:spAutoFit/>
          </a:bodyPr>
          <a:lstStyle/>
          <a:p>
            <a:pPr algn="ctr"/>
            <a:r>
              <a:rPr lang="en-GB" sz="2400" b="1" dirty="0">
                <a:solidFill>
                  <a:srgbClr val="C00000"/>
                </a:solidFill>
              </a:rPr>
              <a:t>Planning</a:t>
            </a:r>
          </a:p>
        </p:txBody>
      </p:sp>
      <p:pic>
        <p:nvPicPr>
          <p:cNvPr id="7" name="Graphic 6" descr="Continuous Improvement with solid fill">
            <a:extLst>
              <a:ext uri="{FF2B5EF4-FFF2-40B4-BE49-F238E27FC236}">
                <a16:creationId xmlns:a16="http://schemas.microsoft.com/office/drawing/2014/main" id="{EB46B6B7-F131-E3C5-820F-C91C33CBF9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0" name="Oval 9">
            <a:extLst>
              <a:ext uri="{FF2B5EF4-FFF2-40B4-BE49-F238E27FC236}">
                <a16:creationId xmlns:a16="http://schemas.microsoft.com/office/drawing/2014/main" id="{62E00880-2237-BB87-1978-7CAA9A5E6FC7}"/>
              </a:ext>
            </a:extLst>
          </p:cNvPr>
          <p:cNvSpPr/>
          <p:nvPr/>
        </p:nvSpPr>
        <p:spPr>
          <a:xfrm>
            <a:off x="8170014" y="3387547"/>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83501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fontScale="90000"/>
          </a:bodyPr>
          <a:lstStyle/>
          <a:p>
            <a:pPr algn="ctr"/>
            <a:r>
              <a:rPr lang="en-GB" sz="4000" dirty="0">
                <a:solidFill>
                  <a:schemeClr val="tx1">
                    <a:lumMod val="85000"/>
                    <a:lumOff val="15000"/>
                  </a:schemeClr>
                </a:solidFill>
              </a:rPr>
              <a:t>The</a:t>
            </a:r>
            <a:br>
              <a:rPr lang="en-GB" sz="4000" dirty="0">
                <a:solidFill>
                  <a:schemeClr val="tx1">
                    <a:lumMod val="85000"/>
                    <a:lumOff val="15000"/>
                  </a:schemeClr>
                </a:solidFill>
              </a:rPr>
            </a:br>
            <a:r>
              <a:rPr lang="en-GB" sz="4000" dirty="0">
                <a:solidFill>
                  <a:schemeClr val="tx1">
                    <a:lumMod val="85000"/>
                    <a:lumOff val="15000"/>
                  </a:schemeClr>
                </a:solidFill>
              </a:rPr>
              <a:t>exploring</a:t>
            </a:r>
            <a:br>
              <a:rPr lang="en-GB" sz="4000" dirty="0">
                <a:solidFill>
                  <a:schemeClr val="tx1">
                    <a:lumMod val="85000"/>
                    <a:lumOff val="15000"/>
                  </a:schemeClr>
                </a:solidFill>
              </a:rPr>
            </a:br>
            <a:r>
              <a:rPr lang="en-GB" sz="4000" dirty="0">
                <a:solidFill>
                  <a:schemeClr val="tx1">
                    <a:lumMod val="85000"/>
                    <a:lumOff val="15000"/>
                  </a:schemeClr>
                </a:solidFill>
              </a:rPr>
              <a:t>Strategy framework</a:t>
            </a:r>
            <a:br>
              <a:rPr lang="en-GB" sz="4000" dirty="0">
                <a:solidFill>
                  <a:schemeClr val="tx1">
                    <a:lumMod val="85000"/>
                    <a:lumOff val="15000"/>
                  </a:schemeClr>
                </a:solidFill>
              </a:rPr>
            </a:br>
            <a:r>
              <a:rPr lang="en-GB" sz="4000" dirty="0">
                <a:solidFill>
                  <a:schemeClr val="tx1">
                    <a:lumMod val="85000"/>
                    <a:lumOff val="15000"/>
                  </a:schemeClr>
                </a:solidFill>
              </a:rPr>
              <a:t>&amp; </a:t>
            </a:r>
            <a:br>
              <a:rPr lang="en-GB" sz="4000" dirty="0">
                <a:solidFill>
                  <a:schemeClr val="tx1">
                    <a:lumMod val="85000"/>
                    <a:lumOff val="15000"/>
                  </a:schemeClr>
                </a:solidFill>
              </a:rPr>
            </a:br>
            <a:r>
              <a:rPr lang="en-GB" sz="4000" dirty="0">
                <a:solidFill>
                  <a:schemeClr val="tx1">
                    <a:lumMod val="85000"/>
                    <a:lumOff val="15000"/>
                  </a:schemeClr>
                </a:solidFill>
              </a:rPr>
              <a:t>Strategic Analysis</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21</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dirty="0"/>
              <a:t>Johnson, Whittington, Scholes, Angwin, </a:t>
            </a:r>
            <a:r>
              <a:rPr lang="en-GB" altLang="en-US" sz="1000" dirty="0" err="1"/>
              <a:t>Regner</a:t>
            </a:r>
            <a:r>
              <a:rPr lang="en-GB" altLang="en-US" sz="1000" dirty="0"/>
              <a:t> (2017)</a:t>
            </a:r>
          </a:p>
        </p:txBody>
      </p:sp>
      <p:sp>
        <p:nvSpPr>
          <p:cNvPr id="3" name="Oval 32">
            <a:extLst>
              <a:ext uri="{FF2B5EF4-FFF2-40B4-BE49-F238E27FC236}">
                <a16:creationId xmlns:a16="http://schemas.microsoft.com/office/drawing/2014/main" id="{D6C2C137-338F-9513-6319-0FA93E24929E}"/>
              </a:ext>
            </a:extLst>
          </p:cNvPr>
          <p:cNvSpPr>
            <a:spLocks noChangeArrowheads="1"/>
          </p:cNvSpPr>
          <p:nvPr/>
        </p:nvSpPr>
        <p:spPr bwMode="auto">
          <a:xfrm>
            <a:off x="5456296" y="2582281"/>
            <a:ext cx="1091347"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Identifying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strategic</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4" name="Oval 33">
            <a:extLst>
              <a:ext uri="{FF2B5EF4-FFF2-40B4-BE49-F238E27FC236}">
                <a16:creationId xmlns:a16="http://schemas.microsoft.com/office/drawing/2014/main" id="{9839BAB0-B195-CAFE-7BB1-40D2BA91FDB7}"/>
              </a:ext>
            </a:extLst>
          </p:cNvPr>
          <p:cNvSpPr>
            <a:spLocks noChangeArrowheads="1"/>
          </p:cNvSpPr>
          <p:nvPr/>
        </p:nvSpPr>
        <p:spPr bwMode="auto">
          <a:xfrm>
            <a:off x="4560790" y="3186386"/>
            <a:ext cx="1089521" cy="876799"/>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Evaluating</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options</a:t>
            </a:r>
          </a:p>
        </p:txBody>
      </p:sp>
      <p:sp>
        <p:nvSpPr>
          <p:cNvPr id="6" name="Oval 34">
            <a:extLst>
              <a:ext uri="{FF2B5EF4-FFF2-40B4-BE49-F238E27FC236}">
                <a16:creationId xmlns:a16="http://schemas.microsoft.com/office/drawing/2014/main" id="{7BC8345E-7488-889B-D6EB-40035F608A26}"/>
              </a:ext>
            </a:extLst>
          </p:cNvPr>
          <p:cNvSpPr>
            <a:spLocks noChangeArrowheads="1"/>
          </p:cNvSpPr>
          <p:nvPr/>
        </p:nvSpPr>
        <p:spPr bwMode="auto">
          <a:xfrm>
            <a:off x="4166188" y="4065144"/>
            <a:ext cx="1089522" cy="873401"/>
          </a:xfrm>
          <a:prstGeom prst="ellipse">
            <a:avLst/>
          </a:prstGeom>
          <a:noFill/>
          <a:ln w="57150">
            <a:solidFill>
              <a:srgbClr val="00B0F0"/>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Developing </a:t>
            </a:r>
          </a:p>
          <a:p>
            <a:pPr algn="ctr">
              <a:lnSpc>
                <a:spcPct val="85000"/>
              </a:lnSpc>
              <a:spcBef>
                <a:spcPct val="0"/>
              </a:spcBef>
              <a:buFontTx/>
              <a:buNone/>
            </a:pPr>
            <a:r>
              <a:rPr lang="en-GB" altLang="en-US" sz="1200" b="1" dirty="0">
                <a:solidFill>
                  <a:srgbClr val="0070C0"/>
                </a:solidFill>
                <a:latin typeface="Times New Roman" panose="02020603050405020304" pitchFamily="18" charset="0"/>
                <a:cs typeface="Arial" panose="020B0604020202020204" pitchFamily="34" charset="0"/>
              </a:rPr>
              <a:t>strategy</a:t>
            </a:r>
          </a:p>
        </p:txBody>
      </p:sp>
      <p:sp>
        <p:nvSpPr>
          <p:cNvPr id="7" name="TextBox 6">
            <a:extLst>
              <a:ext uri="{FF2B5EF4-FFF2-40B4-BE49-F238E27FC236}">
                <a16:creationId xmlns:a16="http://schemas.microsoft.com/office/drawing/2014/main" id="{C947C2CF-EAEA-EE15-5AB6-DC990277943C}"/>
              </a:ext>
            </a:extLst>
          </p:cNvPr>
          <p:cNvSpPr txBox="1"/>
          <p:nvPr/>
        </p:nvSpPr>
        <p:spPr>
          <a:xfrm>
            <a:off x="4866053" y="1251751"/>
            <a:ext cx="2156183" cy="830997"/>
          </a:xfrm>
          <a:prstGeom prst="rect">
            <a:avLst/>
          </a:prstGeom>
          <a:noFill/>
        </p:spPr>
        <p:txBody>
          <a:bodyPr wrap="square" rtlCol="0">
            <a:spAutoFit/>
          </a:bodyPr>
          <a:lstStyle/>
          <a:p>
            <a:pPr algn="ctr"/>
            <a:r>
              <a:rPr lang="en-GB" sz="2400" b="1" dirty="0">
                <a:solidFill>
                  <a:srgbClr val="C00000"/>
                </a:solidFill>
              </a:rPr>
              <a:t>Strategic Analysis</a:t>
            </a:r>
          </a:p>
        </p:txBody>
      </p:sp>
      <p:pic>
        <p:nvPicPr>
          <p:cNvPr id="11" name="Graphic 10" descr="Continuous Improvement with solid fill">
            <a:extLst>
              <a:ext uri="{FF2B5EF4-FFF2-40B4-BE49-F238E27FC236}">
                <a16:creationId xmlns:a16="http://schemas.microsoft.com/office/drawing/2014/main" id="{A176AF29-8533-FC2F-0577-F62C2919095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2" name="Oval 11">
            <a:extLst>
              <a:ext uri="{FF2B5EF4-FFF2-40B4-BE49-F238E27FC236}">
                <a16:creationId xmlns:a16="http://schemas.microsoft.com/office/drawing/2014/main" id="{96609A6A-35E4-690C-88B8-93C52F6D7948}"/>
              </a:ext>
            </a:extLst>
          </p:cNvPr>
          <p:cNvSpPr/>
          <p:nvPr/>
        </p:nvSpPr>
        <p:spPr>
          <a:xfrm>
            <a:off x="6720396" y="932155"/>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09412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F8C61A-4FEE-7FB4-C184-9A138CC401A5}"/>
              </a:ext>
            </a:extLst>
          </p:cNvPr>
          <p:cNvSpPr>
            <a:spLocks noGrp="1"/>
          </p:cNvSpPr>
          <p:nvPr>
            <p:ph type="title"/>
          </p:nvPr>
        </p:nvSpPr>
        <p:spPr>
          <a:xfrm>
            <a:off x="581193" y="536738"/>
            <a:ext cx="7242007" cy="977102"/>
          </a:xfrm>
        </p:spPr>
        <p:txBody>
          <a:bodyPr>
            <a:normAutofit/>
          </a:bodyPr>
          <a:lstStyle/>
          <a:p>
            <a:r>
              <a:rPr lang="en-GB" dirty="0">
                <a:solidFill>
                  <a:schemeClr val="tx2"/>
                </a:solidFill>
              </a:rPr>
              <a:t>Strategic Analysis – the importance of the context</a:t>
            </a:r>
          </a:p>
        </p:txBody>
      </p:sp>
      <p:sp>
        <p:nvSpPr>
          <p:cNvPr id="14" name="Rectangle 13">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C45D2B9-C5BD-C3C7-E93C-58AD8ABEFDBB}"/>
              </a:ext>
            </a:extLst>
          </p:cNvPr>
          <p:cNvSpPr>
            <a:spLocks noGrp="1"/>
          </p:cNvSpPr>
          <p:nvPr>
            <p:ph idx="1"/>
          </p:nvPr>
        </p:nvSpPr>
        <p:spPr>
          <a:xfrm>
            <a:off x="335280" y="1688375"/>
            <a:ext cx="8026400" cy="4712425"/>
          </a:xfrm>
        </p:spPr>
        <p:txBody>
          <a:bodyPr>
            <a:noAutofit/>
          </a:bodyPr>
          <a:lstStyle/>
          <a:p>
            <a:r>
              <a:rPr lang="en-GB" sz="2000" dirty="0">
                <a:solidFill>
                  <a:schemeClr val="tx2"/>
                </a:solidFill>
              </a:rPr>
              <a:t>For Strategic Analysis to add value and to be relevant, the Context must be clearly defined.</a:t>
            </a:r>
          </a:p>
          <a:p>
            <a:r>
              <a:rPr lang="en-GB" sz="2000" dirty="0">
                <a:solidFill>
                  <a:schemeClr val="tx2"/>
                </a:solidFill>
              </a:rPr>
              <a:t>Context defines the lens through which to view the organisation, their opportunities and challenges.</a:t>
            </a:r>
          </a:p>
          <a:p>
            <a:r>
              <a:rPr lang="en-GB" sz="2000" dirty="0">
                <a:solidFill>
                  <a:schemeClr val="tx2"/>
                </a:solidFill>
              </a:rPr>
              <a:t>It relates to the organisation’s strategic goals.</a:t>
            </a:r>
          </a:p>
          <a:p>
            <a:r>
              <a:rPr lang="en-GB" sz="2000" dirty="0">
                <a:solidFill>
                  <a:schemeClr val="tx2"/>
                </a:solidFill>
              </a:rPr>
              <a:t>The ‘lens’ changes with a changing context, for example:</a:t>
            </a:r>
          </a:p>
          <a:p>
            <a:pPr lvl="1"/>
            <a:r>
              <a:rPr lang="en-GB" sz="1800" dirty="0">
                <a:solidFill>
                  <a:schemeClr val="tx2"/>
                </a:solidFill>
              </a:rPr>
              <a:t>Customers</a:t>
            </a:r>
          </a:p>
          <a:p>
            <a:pPr lvl="1"/>
            <a:r>
              <a:rPr lang="en-GB" sz="1800" dirty="0">
                <a:solidFill>
                  <a:schemeClr val="tx2"/>
                </a:solidFill>
              </a:rPr>
              <a:t>Industry</a:t>
            </a:r>
          </a:p>
          <a:p>
            <a:pPr lvl="1"/>
            <a:r>
              <a:rPr lang="en-GB" sz="1800" dirty="0">
                <a:solidFill>
                  <a:schemeClr val="tx2"/>
                </a:solidFill>
              </a:rPr>
              <a:t>Products</a:t>
            </a:r>
          </a:p>
          <a:p>
            <a:pPr lvl="1"/>
            <a:r>
              <a:rPr lang="en-GB" sz="1800" dirty="0">
                <a:solidFill>
                  <a:schemeClr val="tx2"/>
                </a:solidFill>
              </a:rPr>
              <a:t>Geography</a:t>
            </a:r>
          </a:p>
          <a:p>
            <a:pPr lvl="1"/>
            <a:r>
              <a:rPr lang="en-GB" sz="1800" dirty="0">
                <a:solidFill>
                  <a:schemeClr val="tx2"/>
                </a:solidFill>
              </a:rPr>
              <a:t>Competition</a:t>
            </a:r>
          </a:p>
          <a:p>
            <a:pPr lvl="1"/>
            <a:r>
              <a:rPr lang="en-GB" sz="1800" dirty="0">
                <a:solidFill>
                  <a:schemeClr val="tx2"/>
                </a:solidFill>
              </a:rPr>
              <a:t>Capabilities</a:t>
            </a:r>
          </a:p>
        </p:txBody>
      </p:sp>
      <p:sp>
        <p:nvSpPr>
          <p:cNvPr id="4" name="Footer Placeholder 3">
            <a:extLst>
              <a:ext uri="{FF2B5EF4-FFF2-40B4-BE49-F238E27FC236}">
                <a16:creationId xmlns:a16="http://schemas.microsoft.com/office/drawing/2014/main" id="{EEF8ED4D-3B81-6387-FD0C-C0A156717E4D}"/>
              </a:ext>
            </a:extLst>
          </p:cNvPr>
          <p:cNvSpPr>
            <a:spLocks noGrp="1"/>
          </p:cNvSpPr>
          <p:nvPr>
            <p:ph type="ftr" sz="quarter" idx="11"/>
          </p:nvPr>
        </p:nvSpPr>
        <p:spPr>
          <a:xfrm>
            <a:off x="581193" y="5951811"/>
            <a:ext cx="4277410" cy="365125"/>
          </a:xfrm>
        </p:spPr>
        <p:txBody>
          <a:bodyPr>
            <a:normAutofit/>
          </a:bodyPr>
          <a:lstStyle/>
          <a:p>
            <a:endParaRPr lang="en-US">
              <a:solidFill>
                <a:srgbClr val="DDE157"/>
              </a:solidFill>
            </a:endParaRPr>
          </a:p>
        </p:txBody>
      </p:sp>
      <p:sp>
        <p:nvSpPr>
          <p:cNvPr id="5" name="Slide Number Placeholder 4">
            <a:extLst>
              <a:ext uri="{FF2B5EF4-FFF2-40B4-BE49-F238E27FC236}">
                <a16:creationId xmlns:a16="http://schemas.microsoft.com/office/drawing/2014/main" id="{3F455CC4-A043-83BC-02FB-56BB3F9AD8A1}"/>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DDE157"/>
                </a:solidFill>
              </a:rPr>
              <a:pPr>
                <a:spcAft>
                  <a:spcPts val="600"/>
                </a:spcAft>
              </a:pPr>
              <a:t>22</a:t>
            </a:fld>
            <a:endParaRPr lang="en-US">
              <a:solidFill>
                <a:srgbClr val="DDE157"/>
              </a:solidFill>
            </a:endParaRPr>
          </a:p>
        </p:txBody>
      </p:sp>
      <p:pic>
        <p:nvPicPr>
          <p:cNvPr id="7" name="Picture 6" descr="Room full of colorful balloons">
            <a:extLst>
              <a:ext uri="{FF2B5EF4-FFF2-40B4-BE49-F238E27FC236}">
                <a16:creationId xmlns:a16="http://schemas.microsoft.com/office/drawing/2014/main" id="{220632AF-06CC-ABC6-54A7-E12C2B23306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8453120" y="10"/>
            <a:ext cx="3738880" cy="6857990"/>
          </a:xfrm>
          <a:prstGeom prst="rect">
            <a:avLst/>
          </a:prstGeom>
        </p:spPr>
      </p:pic>
    </p:spTree>
    <p:extLst>
      <p:ext uri="{BB962C8B-B14F-4D97-AF65-F5344CB8AC3E}">
        <p14:creationId xmlns:p14="http://schemas.microsoft.com/office/powerpoint/2010/main" val="16607516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72280" y="944752"/>
            <a:ext cx="3259016" cy="1462692"/>
          </a:xfrm>
        </p:spPr>
        <p:txBody>
          <a:bodyPr>
            <a:normAutofit/>
          </a:bodyPr>
          <a:lstStyle/>
          <a:p>
            <a:r>
              <a:rPr lang="en-GB">
                <a:solidFill>
                  <a:srgbClr val="FFFFFF"/>
                </a:solidFill>
              </a:rPr>
              <a:t>Layers of business environment</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71513" y="2536031"/>
            <a:ext cx="3123783" cy="3671936"/>
          </a:xfrm>
        </p:spPr>
        <p:txBody>
          <a:bodyPr anchor="t">
            <a:normAutofit fontScale="92500" lnSpcReduction="10000"/>
          </a:bodyPr>
          <a:lstStyle/>
          <a:p>
            <a:r>
              <a:rPr lang="en-GB" dirty="0">
                <a:solidFill>
                  <a:srgbClr val="FFFFFF"/>
                </a:solidFill>
              </a:rPr>
              <a:t>The organisation is surrounded by several layers of business environment</a:t>
            </a:r>
          </a:p>
          <a:p>
            <a:r>
              <a:rPr lang="en-GB" dirty="0">
                <a:solidFill>
                  <a:srgbClr val="FFFFFF"/>
                </a:solidFill>
              </a:rPr>
              <a:t>The outer layer is the </a:t>
            </a:r>
            <a:r>
              <a:rPr lang="en-GB" b="1" dirty="0">
                <a:solidFill>
                  <a:srgbClr val="00B0F0"/>
                </a:solidFill>
              </a:rPr>
              <a:t>Macro-Environment</a:t>
            </a:r>
          </a:p>
          <a:p>
            <a:r>
              <a:rPr lang="en-GB" dirty="0">
                <a:solidFill>
                  <a:srgbClr val="FFFFFF"/>
                </a:solidFill>
              </a:rPr>
              <a:t>Elements that are close to the organisation and affect its performance and decision-making such as Customers, Competitors, Suppliers, Employees, Shareholders etc. are defined as the</a:t>
            </a:r>
            <a:r>
              <a:rPr lang="en-GB" b="1" dirty="0">
                <a:solidFill>
                  <a:srgbClr val="00B0F0"/>
                </a:solidFill>
              </a:rPr>
              <a:t> Micro-Environment</a:t>
            </a:r>
          </a:p>
        </p:txBody>
      </p:sp>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23</a:t>
            </a:fld>
            <a:endParaRPr lang="en-US">
              <a:solidFill>
                <a:schemeClr val="bg1">
                  <a:lumMod val="75000"/>
                  <a:lumOff val="25000"/>
                </a:schemeClr>
              </a:solidFill>
            </a:endParaRPr>
          </a:p>
        </p:txBody>
      </p:sp>
      <p:pic>
        <p:nvPicPr>
          <p:cNvPr id="7" name="Picture 6">
            <a:extLst>
              <a:ext uri="{FF2B5EF4-FFF2-40B4-BE49-F238E27FC236}">
                <a16:creationId xmlns:a16="http://schemas.microsoft.com/office/drawing/2014/main" id="{2D213960-EE93-8BE0-85FD-397A29A8D361}"/>
              </a:ext>
            </a:extLst>
          </p:cNvPr>
          <p:cNvPicPr>
            <a:picLocks noChangeAspect="1"/>
          </p:cNvPicPr>
          <p:nvPr/>
        </p:nvPicPr>
        <p:blipFill rotWithShape="1">
          <a:blip r:embed="rId2"/>
          <a:srcRect l="27728" t="40925" r="23274" b="10417"/>
          <a:stretch/>
        </p:blipFill>
        <p:spPr>
          <a:xfrm>
            <a:off x="4237088" y="698500"/>
            <a:ext cx="7867678" cy="5656453"/>
          </a:xfrm>
          <a:prstGeom prst="rect">
            <a:avLst/>
          </a:prstGeom>
        </p:spPr>
      </p:pic>
    </p:spTree>
    <p:extLst>
      <p:ext uri="{BB962C8B-B14F-4D97-AF65-F5344CB8AC3E}">
        <p14:creationId xmlns:p14="http://schemas.microsoft.com/office/powerpoint/2010/main" val="2600316445"/>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7AD97-103E-7E6B-853E-5FAFFADAC18A}"/>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A562373-A467-9DA6-4434-D11CCCCD3D37}"/>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5801B32E-6933-FE56-92E9-CF070DC07B8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6635C05-2C14-C5A7-3914-29D5C1A9776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85357C9D-45F8-B853-B1D8-CBF28EDF2C5F}"/>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C63A6A1F-9A91-43AC-6B1A-9D6550B86F09}"/>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E6E547C1-99B5-15AD-E940-2F84093BB2C9}"/>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E2A91C07-8950-5C79-B072-3A1602068738}"/>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9786439C-8EA1-9A2F-B30F-7159C0F0EE2D}"/>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3590785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47F76D-4914-733F-20FF-5EC3A16FBC24}"/>
              </a:ext>
            </a:extLst>
          </p:cNvPr>
          <p:cNvSpPr>
            <a:spLocks noGrp="1"/>
          </p:cNvSpPr>
          <p:nvPr>
            <p:ph type="title"/>
          </p:nvPr>
        </p:nvSpPr>
        <p:spPr>
          <a:xfrm>
            <a:off x="601255" y="702155"/>
            <a:ext cx="3409783" cy="1300365"/>
          </a:xfrm>
        </p:spPr>
        <p:txBody>
          <a:bodyPr>
            <a:normAutofit fontScale="90000"/>
          </a:bodyPr>
          <a:lstStyle/>
          <a:p>
            <a:r>
              <a:rPr lang="en-GB" dirty="0">
                <a:solidFill>
                  <a:srgbClr val="FFFFFF"/>
                </a:solidFill>
              </a:rPr>
              <a:t>Analysing the macro environment with Pestel</a:t>
            </a:r>
          </a:p>
        </p:txBody>
      </p:sp>
      <p:sp>
        <p:nvSpPr>
          <p:cNvPr id="3" name="Content Placeholder 2">
            <a:extLst>
              <a:ext uri="{FF2B5EF4-FFF2-40B4-BE49-F238E27FC236}">
                <a16:creationId xmlns:a16="http://schemas.microsoft.com/office/drawing/2014/main" id="{DBB175A1-66B2-6C25-056A-67532C81C327}"/>
              </a:ext>
            </a:extLst>
          </p:cNvPr>
          <p:cNvSpPr>
            <a:spLocks noGrp="1"/>
          </p:cNvSpPr>
          <p:nvPr>
            <p:ph idx="1"/>
          </p:nvPr>
        </p:nvSpPr>
        <p:spPr>
          <a:xfrm>
            <a:off x="601255" y="2177142"/>
            <a:ext cx="3409782" cy="3823607"/>
          </a:xfrm>
        </p:spPr>
        <p:txBody>
          <a:bodyPr>
            <a:noAutofit/>
          </a:bodyPr>
          <a:lstStyle/>
          <a:p>
            <a:r>
              <a:rPr lang="en-GB" sz="2000" dirty="0">
                <a:solidFill>
                  <a:srgbClr val="FFFFFF"/>
                </a:solidFill>
              </a:rPr>
              <a:t>PESTEL OR PESTLE is a strategic framework</a:t>
            </a:r>
          </a:p>
          <a:p>
            <a:r>
              <a:rPr lang="en-GB" sz="2000" dirty="0">
                <a:solidFill>
                  <a:srgbClr val="FFFFFF"/>
                </a:solidFill>
              </a:rPr>
              <a:t>Guides analysis of macro-environment</a:t>
            </a:r>
          </a:p>
          <a:p>
            <a:r>
              <a:rPr lang="en-GB" sz="2000" dirty="0">
                <a:solidFill>
                  <a:srgbClr val="FFFFFF"/>
                </a:solidFill>
              </a:rPr>
              <a:t>Encompasses six external sources of influence</a:t>
            </a:r>
          </a:p>
          <a:p>
            <a:r>
              <a:rPr lang="en-GB" sz="2000" dirty="0"/>
              <a:t>In addition to a PESTLE analysis, analysis of competitors should also occur</a:t>
            </a:r>
          </a:p>
        </p:txBody>
      </p:sp>
      <p:sp>
        <p:nvSpPr>
          <p:cNvPr id="4" name="Footer Placeholder 3">
            <a:extLst>
              <a:ext uri="{FF2B5EF4-FFF2-40B4-BE49-F238E27FC236}">
                <a16:creationId xmlns:a16="http://schemas.microsoft.com/office/drawing/2014/main" id="{E7A328C3-D1EC-F30D-0EEF-6A64785005A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C38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DEB1886-2C82-010A-D79A-C3F3463DFF0F}"/>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900" b="0" i="0" u="none" strike="noStrike" kern="1200" cap="none" spc="0" normalizeH="0" baseline="0" noProof="0">
              <a:ln>
                <a:noFill/>
              </a:ln>
              <a:solidFill>
                <a:srgbClr val="FAC385"/>
              </a:solidFill>
              <a:effectLst/>
              <a:uLnTx/>
              <a:uFillTx/>
              <a:latin typeface="Franklin Gothic Book" panose="020B0502020104020203"/>
              <a:ea typeface="+mn-ea"/>
              <a:cs typeface="+mn-cs"/>
            </a:endParaRPr>
          </a:p>
        </p:txBody>
      </p:sp>
      <p:grpSp>
        <p:nvGrpSpPr>
          <p:cNvPr id="9" name="Group 8">
            <a:extLst>
              <a:ext uri="{FF2B5EF4-FFF2-40B4-BE49-F238E27FC236}">
                <a16:creationId xmlns:a16="http://schemas.microsoft.com/office/drawing/2014/main" id="{7CA62230-97F0-A510-BFA6-86A2A7090D17}"/>
              </a:ext>
            </a:extLst>
          </p:cNvPr>
          <p:cNvGrpSpPr/>
          <p:nvPr/>
        </p:nvGrpSpPr>
        <p:grpSpPr>
          <a:xfrm>
            <a:off x="4592231" y="1003648"/>
            <a:ext cx="6831503" cy="4833290"/>
            <a:chOff x="4592231" y="1003648"/>
            <a:chExt cx="6831503" cy="4833290"/>
          </a:xfrm>
        </p:grpSpPr>
        <p:pic>
          <p:nvPicPr>
            <p:cNvPr id="7" name="Picture 6">
              <a:extLst>
                <a:ext uri="{FF2B5EF4-FFF2-40B4-BE49-F238E27FC236}">
                  <a16:creationId xmlns:a16="http://schemas.microsoft.com/office/drawing/2014/main" id="{41D5C438-AF0D-155E-0797-B8937C25E95F}"/>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003648"/>
              <a:ext cx="6831503" cy="4833290"/>
            </a:xfrm>
            <a:prstGeom prst="rect">
              <a:avLst/>
            </a:prstGeom>
          </p:spPr>
        </p:pic>
        <p:sp>
          <p:nvSpPr>
            <p:cNvPr id="8" name="Rectangle: Rounded Corners 7">
              <a:extLst>
                <a:ext uri="{FF2B5EF4-FFF2-40B4-BE49-F238E27FC236}">
                  <a16:creationId xmlns:a16="http://schemas.microsoft.com/office/drawing/2014/main" id="{33360DE5-9DD1-4DEB-862D-51B5D182D4CD}"/>
                </a:ext>
              </a:extLst>
            </p:cNvPr>
            <p:cNvSpPr/>
            <p:nvPr/>
          </p:nvSpPr>
          <p:spPr>
            <a:xfrm>
              <a:off x="9464841" y="2895599"/>
              <a:ext cx="1788696" cy="1002633"/>
            </a:xfrm>
            <a:prstGeom prst="round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Franklin Gothic Book" panose="020B0502020104020203"/>
                  <a:ea typeface="+mn-ea"/>
                  <a:cs typeface="+mn-cs"/>
                </a:rPr>
                <a:t>Influence Organisation’s Environment</a:t>
              </a:r>
            </a:p>
          </p:txBody>
        </p:sp>
      </p:grpSp>
    </p:spTree>
    <p:extLst>
      <p:ext uri="{BB962C8B-B14F-4D97-AF65-F5344CB8AC3E}">
        <p14:creationId xmlns:p14="http://schemas.microsoft.com/office/powerpoint/2010/main" val="562589563"/>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4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72280" y="749300"/>
            <a:ext cx="3259016" cy="901700"/>
          </a:xfrm>
        </p:spPr>
        <p:txBody>
          <a:bodyPr>
            <a:normAutofit fontScale="90000"/>
          </a:bodyPr>
          <a:lstStyle/>
          <a:p>
            <a:r>
              <a:rPr lang="en-GB" dirty="0">
                <a:solidFill>
                  <a:srgbClr val="FFFFFF"/>
                </a:solidFill>
              </a:rPr>
              <a:t>Pestle: political factors</a:t>
            </a:r>
          </a:p>
        </p:txBody>
      </p:sp>
      <p:sp>
        <p:nvSpPr>
          <p:cNvPr id="47" name="Rectangle 4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51" name="Rectangle 5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505326" y="1799100"/>
            <a:ext cx="3585411" cy="4507727"/>
          </a:xfrm>
        </p:spPr>
        <p:txBody>
          <a:bodyPr anchor="t">
            <a:noAutofit/>
          </a:bodyPr>
          <a:lstStyle/>
          <a:p>
            <a:pPr marL="0" indent="0">
              <a:lnSpc>
                <a:spcPct val="100000"/>
              </a:lnSpc>
              <a:buNone/>
            </a:pPr>
            <a:r>
              <a:rPr lang="en-GB" sz="2000" dirty="0">
                <a:solidFill>
                  <a:srgbClr val="FFFFFF"/>
                </a:solidFill>
              </a:rPr>
              <a:t>Political factors include:</a:t>
            </a:r>
          </a:p>
          <a:p>
            <a:pPr>
              <a:lnSpc>
                <a:spcPct val="100000"/>
              </a:lnSpc>
            </a:pPr>
            <a:r>
              <a:rPr lang="en-GB" sz="2000" dirty="0">
                <a:solidFill>
                  <a:srgbClr val="FFFFFF"/>
                </a:solidFill>
              </a:rPr>
              <a:t>Government policies</a:t>
            </a:r>
          </a:p>
          <a:p>
            <a:pPr>
              <a:lnSpc>
                <a:spcPct val="100000"/>
              </a:lnSpc>
            </a:pPr>
            <a:r>
              <a:rPr lang="en-GB" sz="2000" dirty="0">
                <a:solidFill>
                  <a:srgbClr val="FFFFFF"/>
                </a:solidFill>
              </a:rPr>
              <a:t>Taxation changes</a:t>
            </a:r>
          </a:p>
          <a:p>
            <a:pPr>
              <a:lnSpc>
                <a:spcPct val="100000"/>
              </a:lnSpc>
            </a:pPr>
            <a:r>
              <a:rPr lang="en-GB" sz="2000" dirty="0">
                <a:solidFill>
                  <a:srgbClr val="FFFFFF"/>
                </a:solidFill>
              </a:rPr>
              <a:t>Foreign trade regulations</a:t>
            </a:r>
          </a:p>
          <a:p>
            <a:pPr>
              <a:lnSpc>
                <a:spcPct val="100000"/>
              </a:lnSpc>
            </a:pPr>
            <a:r>
              <a:rPr lang="en-GB" sz="2000" dirty="0">
                <a:solidFill>
                  <a:srgbClr val="FFFFFF"/>
                </a:solidFill>
              </a:rPr>
              <a:t>Political risk in foreign markets</a:t>
            </a:r>
          </a:p>
          <a:p>
            <a:pPr>
              <a:lnSpc>
                <a:spcPct val="100000"/>
              </a:lnSpc>
            </a:pPr>
            <a:r>
              <a:rPr lang="en-GB" sz="2000" dirty="0">
                <a:solidFill>
                  <a:srgbClr val="FFFFFF"/>
                </a:solidFill>
              </a:rPr>
              <a:t>Changes in trade blocks (e.g. BREXIT)</a:t>
            </a:r>
          </a:p>
          <a:p>
            <a:pPr>
              <a:lnSpc>
                <a:spcPct val="100000"/>
              </a:lnSpc>
            </a:pPr>
            <a:r>
              <a:rPr lang="en-GB" sz="2000" dirty="0">
                <a:solidFill>
                  <a:srgbClr val="FFFFFF"/>
                </a:solidFill>
              </a:rPr>
              <a:t>Exposure to civil society organisations </a:t>
            </a:r>
            <a:br>
              <a:rPr lang="en-GB" sz="2000" dirty="0">
                <a:solidFill>
                  <a:srgbClr val="FFFFFF"/>
                </a:solidFill>
              </a:rPr>
            </a:br>
            <a:r>
              <a:rPr lang="en-GB" sz="2000" dirty="0">
                <a:solidFill>
                  <a:srgbClr val="FFFFFF"/>
                </a:solidFill>
              </a:rPr>
              <a:t>(e.g. lobbyists, campaign groups, social media)</a:t>
            </a:r>
          </a:p>
        </p:txBody>
      </p:sp>
      <p:pic>
        <p:nvPicPr>
          <p:cNvPr id="10" name="Picture 9" descr="Digital numbers art">
            <a:extLst>
              <a:ext uri="{FF2B5EF4-FFF2-40B4-BE49-F238E27FC236}">
                <a16:creationId xmlns:a16="http://schemas.microsoft.com/office/drawing/2014/main" id="{A86987AB-1B8D-8CB5-6B0C-A211630BD46B}"/>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Johnson, Whittington, Scholes, Angwin, Regner (2017)</a:t>
            </a: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26</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010142821"/>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3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D178EA-2789-A44A-8E86-0FFF011EB9F9}"/>
              </a:ext>
            </a:extLst>
          </p:cNvPr>
          <p:cNvSpPr>
            <a:spLocks noGrp="1"/>
          </p:cNvSpPr>
          <p:nvPr>
            <p:ph type="title"/>
          </p:nvPr>
        </p:nvSpPr>
        <p:spPr>
          <a:xfrm>
            <a:off x="601255" y="702155"/>
            <a:ext cx="3409783" cy="948845"/>
          </a:xfrm>
        </p:spPr>
        <p:txBody>
          <a:bodyPr>
            <a:normAutofit/>
          </a:bodyPr>
          <a:lstStyle/>
          <a:p>
            <a:r>
              <a:rPr lang="en-GB" dirty="0">
                <a:solidFill>
                  <a:srgbClr val="FFFFFF"/>
                </a:solidFill>
              </a:rPr>
              <a:t>Pestle: Economic factors</a:t>
            </a:r>
          </a:p>
        </p:txBody>
      </p:sp>
      <p:sp>
        <p:nvSpPr>
          <p:cNvPr id="3" name="Content Placeholder 2">
            <a:extLst>
              <a:ext uri="{FF2B5EF4-FFF2-40B4-BE49-F238E27FC236}">
                <a16:creationId xmlns:a16="http://schemas.microsoft.com/office/drawing/2014/main" id="{59BADC02-B748-C3D1-3F13-1A1EFAFD3E9B}"/>
              </a:ext>
            </a:extLst>
          </p:cNvPr>
          <p:cNvSpPr>
            <a:spLocks noGrp="1"/>
          </p:cNvSpPr>
          <p:nvPr>
            <p:ph idx="1"/>
          </p:nvPr>
        </p:nvSpPr>
        <p:spPr>
          <a:xfrm>
            <a:off x="462438" y="1651000"/>
            <a:ext cx="3548599" cy="4504845"/>
          </a:xfrm>
        </p:spPr>
        <p:txBody>
          <a:bodyPr>
            <a:normAutofit fontScale="77500" lnSpcReduction="20000"/>
          </a:bodyPr>
          <a:lstStyle/>
          <a:p>
            <a:r>
              <a:rPr lang="en-GB" sz="2300" dirty="0">
                <a:solidFill>
                  <a:srgbClr val="FFFFFF"/>
                </a:solidFill>
              </a:rPr>
              <a:t>The general state of both national and international economies can have a profound effect on an individual organisation’s prosperity</a:t>
            </a:r>
          </a:p>
          <a:p>
            <a:endParaRPr lang="en-GB" sz="300" dirty="0">
              <a:solidFill>
                <a:srgbClr val="FFFFFF"/>
              </a:solidFill>
            </a:endParaRPr>
          </a:p>
          <a:p>
            <a:r>
              <a:rPr lang="en-GB" sz="2300" dirty="0">
                <a:solidFill>
                  <a:srgbClr val="FFFFFF"/>
                </a:solidFill>
              </a:rPr>
              <a:t>Three major economic influences on the organisation’s environment of companies:</a:t>
            </a:r>
          </a:p>
          <a:p>
            <a:pPr lvl="1"/>
            <a:r>
              <a:rPr lang="en-GB" sz="2300" dirty="0">
                <a:solidFill>
                  <a:srgbClr val="FFFFFF"/>
                </a:solidFill>
              </a:rPr>
              <a:t>Economic growth and unemployment</a:t>
            </a:r>
          </a:p>
          <a:p>
            <a:pPr lvl="1"/>
            <a:r>
              <a:rPr lang="en-GB" sz="2300" dirty="0">
                <a:solidFill>
                  <a:srgbClr val="FFFFFF"/>
                </a:solidFill>
              </a:rPr>
              <a:t>Interest and exchange rates</a:t>
            </a:r>
          </a:p>
          <a:p>
            <a:pPr lvl="1"/>
            <a:r>
              <a:rPr lang="en-GB" sz="2300" dirty="0">
                <a:solidFill>
                  <a:srgbClr val="FFFFFF"/>
                </a:solidFill>
              </a:rPr>
              <a:t>Taxation and inflation</a:t>
            </a:r>
          </a:p>
          <a:p>
            <a:endParaRPr lang="en-GB" dirty="0">
              <a:solidFill>
                <a:srgbClr val="FFFFFF"/>
              </a:solidFill>
            </a:endParaRPr>
          </a:p>
        </p:txBody>
      </p:sp>
      <p:pic>
        <p:nvPicPr>
          <p:cNvPr id="7" name="Picture 2">
            <a:extLst>
              <a:ext uri="{FF2B5EF4-FFF2-40B4-BE49-F238E27FC236}">
                <a16:creationId xmlns:a16="http://schemas.microsoft.com/office/drawing/2014/main" id="{1A87665D-3239-1225-65DE-9BA7591255D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31" r="6423"/>
          <a:stretch/>
        </p:blipFill>
        <p:spPr bwMode="auto">
          <a:xfrm>
            <a:off x="4169915" y="814702"/>
            <a:ext cx="7979219" cy="5186047"/>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AD4E33D8-5737-F5C7-9F1A-5C4C37DE3C68}"/>
              </a:ext>
            </a:extLst>
          </p:cNvPr>
          <p:cNvSpPr>
            <a:spLocks noGrp="1"/>
          </p:cNvSpPr>
          <p:nvPr>
            <p:ph type="ftr" sz="quarter" idx="11"/>
          </p:nvPr>
        </p:nvSpPr>
        <p:spPr>
          <a:xfrm>
            <a:off x="581192" y="6400800"/>
            <a:ext cx="8247848" cy="365125"/>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lang="en-GB" sz="1400" dirty="0">
                <a:hlinkClick r:id="rId3"/>
              </a:rPr>
              <a:t>World Economic Outlook Update, January 2025: Global Growth: Divergent and Uncertain</a:t>
            </a:r>
            <a:endParaRPr kumimoji="0" lang="en-US" sz="1400" b="0" i="0" u="none" strike="noStrike" kern="1200" cap="all" spc="0" normalizeH="0" baseline="0" noProof="0" dirty="0">
              <a:ln>
                <a:noFill/>
              </a:ln>
              <a:solidFill>
                <a:srgbClr val="FDA922"/>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2F1750E-3A88-2F08-E912-FE2441E5A376}"/>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DA922"/>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27</a:t>
            </a:fld>
            <a:endParaRPr kumimoji="0" lang="en-US" b="0" i="0" u="none" strike="noStrike" kern="1200" cap="none" spc="0" normalizeH="0" baseline="0" noProof="0">
              <a:ln>
                <a:noFill/>
              </a:ln>
              <a:solidFill>
                <a:srgbClr val="FDA922"/>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3712015"/>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6F4E764-E27C-B1CF-B0F1-9FEFB900E9E0}"/>
              </a:ext>
            </a:extLst>
          </p:cNvPr>
          <p:cNvSpPr>
            <a:spLocks noGrp="1"/>
          </p:cNvSpPr>
          <p:nvPr>
            <p:ph type="title"/>
          </p:nvPr>
        </p:nvSpPr>
        <p:spPr>
          <a:xfrm>
            <a:off x="601255" y="702155"/>
            <a:ext cx="3409783" cy="1050445"/>
          </a:xfrm>
        </p:spPr>
        <p:txBody>
          <a:bodyPr>
            <a:normAutofit/>
          </a:bodyPr>
          <a:lstStyle/>
          <a:p>
            <a:r>
              <a:rPr lang="en-GB" dirty="0">
                <a:solidFill>
                  <a:srgbClr val="FFFFFF"/>
                </a:solidFill>
              </a:rPr>
              <a:t>Pestle: Socio-cultural factors</a:t>
            </a:r>
          </a:p>
        </p:txBody>
      </p:sp>
      <p:sp>
        <p:nvSpPr>
          <p:cNvPr id="3" name="Content Placeholder 2">
            <a:extLst>
              <a:ext uri="{FF2B5EF4-FFF2-40B4-BE49-F238E27FC236}">
                <a16:creationId xmlns:a16="http://schemas.microsoft.com/office/drawing/2014/main" id="{FFD31CFC-D12F-0DBA-5670-B011749D04E3}"/>
              </a:ext>
            </a:extLst>
          </p:cNvPr>
          <p:cNvSpPr>
            <a:spLocks noGrp="1"/>
          </p:cNvSpPr>
          <p:nvPr>
            <p:ph idx="1"/>
          </p:nvPr>
        </p:nvSpPr>
        <p:spPr>
          <a:xfrm>
            <a:off x="601255" y="1927222"/>
            <a:ext cx="3409782" cy="4073528"/>
          </a:xfrm>
        </p:spPr>
        <p:txBody>
          <a:bodyPr>
            <a:noAutofit/>
          </a:bodyPr>
          <a:lstStyle/>
          <a:p>
            <a:r>
              <a:rPr lang="en-GB" sz="2000" dirty="0">
                <a:solidFill>
                  <a:srgbClr val="FFFFFF"/>
                </a:solidFill>
              </a:rPr>
              <a:t>To understand your market, you have to understand socio-cultural trends</a:t>
            </a:r>
          </a:p>
          <a:p>
            <a:r>
              <a:rPr lang="en-GB" sz="2000" dirty="0">
                <a:solidFill>
                  <a:srgbClr val="FFFFFF"/>
                </a:solidFill>
              </a:rPr>
              <a:t>Including factors such as:</a:t>
            </a:r>
          </a:p>
          <a:p>
            <a:pPr lvl="1"/>
            <a:r>
              <a:rPr lang="en-GB" sz="2000" dirty="0">
                <a:solidFill>
                  <a:srgbClr val="FFFFFF"/>
                </a:solidFill>
              </a:rPr>
              <a:t>seasonal shifts in demand based on cultural peculiarities or</a:t>
            </a:r>
            <a:br>
              <a:rPr lang="en-GB" sz="2000" dirty="0">
                <a:solidFill>
                  <a:srgbClr val="FFFFFF"/>
                </a:solidFill>
              </a:rPr>
            </a:br>
            <a:r>
              <a:rPr lang="en-GB" sz="2000" dirty="0">
                <a:solidFill>
                  <a:srgbClr val="FFFFFF"/>
                </a:solidFill>
              </a:rPr>
              <a:t>age of a population</a:t>
            </a:r>
          </a:p>
          <a:p>
            <a:pPr lvl="1"/>
            <a:r>
              <a:rPr lang="en-GB" sz="2000" dirty="0">
                <a:solidFill>
                  <a:srgbClr val="FFFFFF"/>
                </a:solidFill>
              </a:rPr>
              <a:t>income level</a:t>
            </a:r>
          </a:p>
          <a:p>
            <a:pPr lvl="1"/>
            <a:r>
              <a:rPr lang="en-GB" sz="2000" dirty="0">
                <a:solidFill>
                  <a:srgbClr val="FFFFFF"/>
                </a:solidFill>
              </a:rPr>
              <a:t>health concerns</a:t>
            </a:r>
          </a:p>
        </p:txBody>
      </p:sp>
      <p:pic>
        <p:nvPicPr>
          <p:cNvPr id="6" name="Picture 5">
            <a:extLst>
              <a:ext uri="{FF2B5EF4-FFF2-40B4-BE49-F238E27FC236}">
                <a16:creationId xmlns:a16="http://schemas.microsoft.com/office/drawing/2014/main" id="{F2D67A5F-82AC-4C83-AD6D-959A00D0E09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392303" y="601201"/>
            <a:ext cx="5470798" cy="3227772"/>
          </a:xfrm>
          <a:prstGeom prst="rect">
            <a:avLst/>
          </a:prstGeom>
        </p:spPr>
      </p:pic>
      <p:sp>
        <p:nvSpPr>
          <p:cNvPr id="4" name="Footer Placeholder 3">
            <a:extLst>
              <a:ext uri="{FF2B5EF4-FFF2-40B4-BE49-F238E27FC236}">
                <a16:creationId xmlns:a16="http://schemas.microsoft.com/office/drawing/2014/main" id="{38383C37-5C66-CD26-986A-C1064371E3A1}"/>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784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4BAE1CD-8051-2040-F64B-2F4E89D75A3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900" b="0" i="0" u="none" strike="noStrike" kern="1200" cap="none" spc="0" normalizeH="0" baseline="0" noProof="0">
              <a:ln>
                <a:noFill/>
              </a:ln>
              <a:solidFill>
                <a:srgbClr val="FD784D"/>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465F5F5B-CC3B-5025-C98A-E92838404F4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241830" y="3722154"/>
            <a:ext cx="5299688" cy="2993859"/>
          </a:xfrm>
          <a:prstGeom prst="rect">
            <a:avLst/>
          </a:prstGeom>
        </p:spPr>
      </p:pic>
    </p:spTree>
    <p:extLst>
      <p:ext uri="{BB962C8B-B14F-4D97-AF65-F5344CB8AC3E}">
        <p14:creationId xmlns:p14="http://schemas.microsoft.com/office/powerpoint/2010/main" val="41962687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229BE2-32AA-1F5F-2359-59966592C9AA}"/>
              </a:ext>
            </a:extLst>
          </p:cNvPr>
          <p:cNvSpPr>
            <a:spLocks noGrp="1"/>
          </p:cNvSpPr>
          <p:nvPr>
            <p:ph type="title"/>
          </p:nvPr>
        </p:nvSpPr>
        <p:spPr>
          <a:xfrm>
            <a:off x="601255" y="702155"/>
            <a:ext cx="3409783" cy="936145"/>
          </a:xfrm>
        </p:spPr>
        <p:txBody>
          <a:bodyPr>
            <a:normAutofit fontScale="90000"/>
          </a:bodyPr>
          <a:lstStyle/>
          <a:p>
            <a:r>
              <a:rPr lang="en-GB" dirty="0">
                <a:solidFill>
                  <a:srgbClr val="FFFFFF"/>
                </a:solidFill>
              </a:rPr>
              <a:t>More on cultural factors</a:t>
            </a:r>
          </a:p>
        </p:txBody>
      </p:sp>
      <p:sp>
        <p:nvSpPr>
          <p:cNvPr id="3" name="Content Placeholder 2">
            <a:extLst>
              <a:ext uri="{FF2B5EF4-FFF2-40B4-BE49-F238E27FC236}">
                <a16:creationId xmlns:a16="http://schemas.microsoft.com/office/drawing/2014/main" id="{F54CA1F7-EEB3-266E-2ADF-AF63685D8346}"/>
              </a:ext>
            </a:extLst>
          </p:cNvPr>
          <p:cNvSpPr>
            <a:spLocks noGrp="1"/>
          </p:cNvSpPr>
          <p:nvPr>
            <p:ph idx="1"/>
          </p:nvPr>
        </p:nvSpPr>
        <p:spPr>
          <a:xfrm>
            <a:off x="462438" y="1638300"/>
            <a:ext cx="3687415" cy="4362449"/>
          </a:xfrm>
        </p:spPr>
        <p:txBody>
          <a:bodyPr>
            <a:noAutofit/>
          </a:bodyPr>
          <a:lstStyle/>
          <a:p>
            <a:r>
              <a:rPr lang="en-GB" sz="1900" dirty="0">
                <a:solidFill>
                  <a:srgbClr val="FFFFFF"/>
                </a:solidFill>
              </a:rPr>
              <a:t>Culture is the combination of values, beliefs, and attitudes that is possessed by a national group or sub-group</a:t>
            </a:r>
          </a:p>
          <a:p>
            <a:r>
              <a:rPr lang="en-GB" sz="1900" dirty="0">
                <a:solidFill>
                  <a:srgbClr val="FFFFFF"/>
                </a:solidFill>
              </a:rPr>
              <a:t>Rapid movement of global population has meant that ethnically based subcultures have sprung up in most developed countries</a:t>
            </a:r>
          </a:p>
          <a:p>
            <a:r>
              <a:rPr lang="en-GB" sz="1900" dirty="0">
                <a:solidFill>
                  <a:srgbClr val="FFFFFF"/>
                </a:solidFill>
              </a:rPr>
              <a:t>This has created potentially lucrative niche markets for products and services</a:t>
            </a:r>
          </a:p>
        </p:txBody>
      </p:sp>
      <p:pic>
        <p:nvPicPr>
          <p:cNvPr id="7" name="Picture 6" descr="Family lighting candles">
            <a:extLst>
              <a:ext uri="{FF2B5EF4-FFF2-40B4-BE49-F238E27FC236}">
                <a16:creationId xmlns:a16="http://schemas.microsoft.com/office/drawing/2014/main" id="{CE4B2DA0-78DF-E02F-21FF-603BA91913F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3BC6E210-F894-5F1A-BC51-6C85054CAE18}"/>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B07516"/>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BE7D1E77-C135-821B-1A38-F7A4F188EC53}"/>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29</a:t>
            </a:fld>
            <a:endParaRPr kumimoji="0" lang="en-US" sz="900" b="0" i="0" u="none" strike="noStrike" kern="1200" cap="none" spc="0" normalizeH="0" baseline="0" noProof="0">
              <a:ln>
                <a:noFill/>
              </a:ln>
              <a:solidFill>
                <a:srgbClr val="B07516"/>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2526275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185CD0-37C4-6235-AA9C-73F68D1D477F}"/>
              </a:ext>
            </a:extLst>
          </p:cNvPr>
          <p:cNvSpPr>
            <a:spLocks noGrp="1"/>
          </p:cNvSpPr>
          <p:nvPr>
            <p:ph type="title"/>
          </p:nvPr>
        </p:nvSpPr>
        <p:spPr>
          <a:xfrm>
            <a:off x="672280" y="774700"/>
            <a:ext cx="3259016" cy="889000"/>
          </a:xfrm>
        </p:spPr>
        <p:txBody>
          <a:bodyPr>
            <a:normAutofit fontScale="90000"/>
          </a:bodyPr>
          <a:lstStyle/>
          <a:p>
            <a:r>
              <a:rPr lang="en-GB" dirty="0">
                <a:solidFill>
                  <a:srgbClr val="FFFFFF"/>
                </a:solidFill>
              </a:rPr>
              <a:t>Technological factors</a:t>
            </a:r>
          </a:p>
        </p:txBody>
      </p:sp>
      <p:sp>
        <p:nvSpPr>
          <p:cNvPr id="28" name="Rectangle 27">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32" name="Rectangle 31">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0BA8FB8-C294-6EF8-17FA-5765CEFA1847}"/>
              </a:ext>
            </a:extLst>
          </p:cNvPr>
          <p:cNvSpPr>
            <a:spLocks noGrp="1"/>
          </p:cNvSpPr>
          <p:nvPr>
            <p:ph idx="1"/>
          </p:nvPr>
        </p:nvSpPr>
        <p:spPr>
          <a:xfrm>
            <a:off x="446534" y="1837200"/>
            <a:ext cx="3644203" cy="4370767"/>
          </a:xfrm>
        </p:spPr>
        <p:txBody>
          <a:bodyPr anchor="t">
            <a:noAutofit/>
          </a:bodyPr>
          <a:lstStyle/>
          <a:p>
            <a:pPr>
              <a:lnSpc>
                <a:spcPct val="100000"/>
              </a:lnSpc>
            </a:pPr>
            <a:r>
              <a:rPr lang="en-GB" sz="1800" dirty="0">
                <a:solidFill>
                  <a:srgbClr val="FFFFFF"/>
                </a:solidFill>
              </a:rPr>
              <a:t>Technological innovations are of growing concern</a:t>
            </a:r>
          </a:p>
          <a:p>
            <a:pPr>
              <a:lnSpc>
                <a:spcPct val="100000"/>
              </a:lnSpc>
            </a:pPr>
            <a:r>
              <a:rPr lang="en-GB" sz="1800" dirty="0">
                <a:solidFill>
                  <a:srgbClr val="FFFFFF"/>
                </a:solidFill>
              </a:rPr>
              <a:t>Can be highly disruptive and lead to big increases in profit margins</a:t>
            </a:r>
          </a:p>
          <a:p>
            <a:pPr>
              <a:lnSpc>
                <a:spcPct val="100000"/>
              </a:lnSpc>
            </a:pPr>
            <a:r>
              <a:rPr lang="en-GB" sz="1800" dirty="0">
                <a:solidFill>
                  <a:srgbClr val="FFFFFF"/>
                </a:solidFill>
              </a:rPr>
              <a:t>Automation is a cornerstone of technological considerations  </a:t>
            </a:r>
          </a:p>
          <a:p>
            <a:pPr lvl="1"/>
            <a:r>
              <a:rPr lang="en-GB" sz="1800" dirty="0">
                <a:solidFill>
                  <a:srgbClr val="FFFFFF"/>
                </a:solidFill>
              </a:rPr>
              <a:t>car-assembling robots</a:t>
            </a:r>
          </a:p>
          <a:p>
            <a:pPr lvl="1"/>
            <a:r>
              <a:rPr lang="en-GB" sz="1800" dirty="0">
                <a:solidFill>
                  <a:srgbClr val="FFFFFF"/>
                </a:solidFill>
              </a:rPr>
              <a:t>self-service scanners in supermarkets</a:t>
            </a:r>
          </a:p>
          <a:p>
            <a:pPr lvl="1"/>
            <a:r>
              <a:rPr lang="en-GB" sz="1800" dirty="0">
                <a:solidFill>
                  <a:srgbClr val="FFFFFF"/>
                </a:solidFill>
              </a:rPr>
              <a:t>online shopping</a:t>
            </a:r>
          </a:p>
          <a:p>
            <a:pPr>
              <a:lnSpc>
                <a:spcPct val="100000"/>
              </a:lnSpc>
            </a:pPr>
            <a:r>
              <a:rPr lang="en-GB" sz="1800" dirty="0">
                <a:solidFill>
                  <a:srgbClr val="FFFFFF"/>
                </a:solidFill>
              </a:rPr>
              <a:t>Not all innovations are guaranteed to be beneficial!</a:t>
            </a:r>
          </a:p>
          <a:p>
            <a:pPr>
              <a:lnSpc>
                <a:spcPct val="100000"/>
              </a:lnSpc>
            </a:pPr>
            <a:endParaRPr lang="en-GB" sz="1600" dirty="0">
              <a:solidFill>
                <a:srgbClr val="FFFFFF"/>
              </a:solidFill>
            </a:endParaRPr>
          </a:p>
        </p:txBody>
      </p:sp>
      <p:pic>
        <p:nvPicPr>
          <p:cNvPr id="8" name="Picture 7" descr="Hand holding windmill">
            <a:extLst>
              <a:ext uri="{FF2B5EF4-FFF2-40B4-BE49-F238E27FC236}">
                <a16:creationId xmlns:a16="http://schemas.microsoft.com/office/drawing/2014/main" id="{AB365F82-F2B0-48F1-8439-58B8B636B438}"/>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42B736F0-0557-EA93-99EE-67C1E89DA57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6936A0D-487C-8AD8-599F-AC34BBE42F05}"/>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25691355"/>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2" name="Rectangle 4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2F9DBEA-4254-1586-BA58-C358DB235460}"/>
              </a:ext>
            </a:extLst>
          </p:cNvPr>
          <p:cNvSpPr>
            <a:spLocks noGrp="1"/>
          </p:cNvSpPr>
          <p:nvPr>
            <p:ph type="title"/>
          </p:nvPr>
        </p:nvSpPr>
        <p:spPr>
          <a:xfrm>
            <a:off x="672280" y="650033"/>
            <a:ext cx="3259016" cy="1026367"/>
          </a:xfrm>
        </p:spPr>
        <p:txBody>
          <a:bodyPr>
            <a:normAutofit/>
          </a:bodyPr>
          <a:lstStyle/>
          <a:p>
            <a:r>
              <a:rPr lang="en-GB" dirty="0">
                <a:solidFill>
                  <a:srgbClr val="FFFFFF"/>
                </a:solidFill>
              </a:rPr>
              <a:t>Ecological factors</a:t>
            </a:r>
          </a:p>
        </p:txBody>
      </p:sp>
      <p:sp>
        <p:nvSpPr>
          <p:cNvPr id="44" name="Rectangle 4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48" name="Rectangle 4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114062E-9AB0-229E-54AF-6FFF5BADEBC4}"/>
              </a:ext>
            </a:extLst>
          </p:cNvPr>
          <p:cNvSpPr>
            <a:spLocks noGrp="1"/>
          </p:cNvSpPr>
          <p:nvPr>
            <p:ph idx="1"/>
          </p:nvPr>
        </p:nvSpPr>
        <p:spPr>
          <a:xfrm>
            <a:off x="536280" y="1725233"/>
            <a:ext cx="3613573" cy="4629720"/>
          </a:xfrm>
        </p:spPr>
        <p:txBody>
          <a:bodyPr anchor="t">
            <a:noAutofit/>
          </a:bodyPr>
          <a:lstStyle/>
          <a:p>
            <a:pPr>
              <a:lnSpc>
                <a:spcPct val="100000"/>
              </a:lnSpc>
              <a:buClr>
                <a:srgbClr val="6586A8"/>
              </a:buClr>
            </a:pPr>
            <a:r>
              <a:rPr lang="en-GB" sz="1600" dirty="0">
                <a:solidFill>
                  <a:srgbClr val="FFFFFF"/>
                </a:solidFill>
              </a:rPr>
              <a:t>Climate change</a:t>
            </a:r>
          </a:p>
          <a:p>
            <a:pPr>
              <a:lnSpc>
                <a:spcPct val="100000"/>
              </a:lnSpc>
              <a:buClr>
                <a:srgbClr val="6586A8"/>
              </a:buClr>
            </a:pPr>
            <a:r>
              <a:rPr lang="en-GB" sz="1600" dirty="0">
                <a:solidFill>
                  <a:srgbClr val="FFFFFF"/>
                </a:solidFill>
              </a:rPr>
              <a:t>Pollution</a:t>
            </a:r>
          </a:p>
          <a:p>
            <a:pPr>
              <a:lnSpc>
                <a:spcPct val="100000"/>
              </a:lnSpc>
              <a:buClr>
                <a:srgbClr val="6586A8"/>
              </a:buClr>
            </a:pPr>
            <a:r>
              <a:rPr lang="en-GB" sz="1600" dirty="0">
                <a:solidFill>
                  <a:srgbClr val="FFFFFF"/>
                </a:solidFill>
              </a:rPr>
              <a:t>Conservation of scarce resources</a:t>
            </a:r>
          </a:p>
          <a:p>
            <a:pPr>
              <a:lnSpc>
                <a:spcPct val="100000"/>
              </a:lnSpc>
              <a:buClr>
                <a:srgbClr val="6586A8"/>
              </a:buClr>
            </a:pPr>
            <a:r>
              <a:rPr lang="en-GB" sz="1600" dirty="0">
                <a:solidFill>
                  <a:srgbClr val="FFFFFF"/>
                </a:solidFill>
              </a:rPr>
              <a:t>Recyclable and non-wasteful packaging</a:t>
            </a:r>
          </a:p>
          <a:p>
            <a:pPr>
              <a:lnSpc>
                <a:spcPct val="100000"/>
              </a:lnSpc>
              <a:buClr>
                <a:srgbClr val="6586A8"/>
              </a:buClr>
            </a:pPr>
            <a:r>
              <a:rPr lang="en-GB" sz="1600" dirty="0">
                <a:solidFill>
                  <a:srgbClr val="FFFFFF"/>
                </a:solidFill>
              </a:rPr>
              <a:t>Use of environmentally friendly ingredients</a:t>
            </a:r>
          </a:p>
          <a:p>
            <a:pPr>
              <a:lnSpc>
                <a:spcPct val="100000"/>
              </a:lnSpc>
              <a:buClr>
                <a:srgbClr val="6586A8"/>
              </a:buClr>
            </a:pPr>
            <a:r>
              <a:rPr lang="en-GB" sz="1600" dirty="0">
                <a:solidFill>
                  <a:srgbClr val="FFFFFF"/>
                </a:solidFill>
              </a:rPr>
              <a:t>Animal testing of new products</a:t>
            </a:r>
          </a:p>
          <a:p>
            <a:pPr>
              <a:lnSpc>
                <a:spcPct val="100000"/>
              </a:lnSpc>
              <a:buClr>
                <a:srgbClr val="6586A8"/>
              </a:buClr>
            </a:pPr>
            <a:r>
              <a:rPr lang="en-GB" sz="1600" dirty="0">
                <a:solidFill>
                  <a:srgbClr val="FFFFFF"/>
                </a:solidFill>
              </a:rPr>
              <a:t>Use of environmentally friendly ingredients</a:t>
            </a:r>
          </a:p>
          <a:p>
            <a:pPr>
              <a:lnSpc>
                <a:spcPct val="100000"/>
              </a:lnSpc>
              <a:buClr>
                <a:srgbClr val="6586A8"/>
              </a:buClr>
            </a:pPr>
            <a:r>
              <a:rPr lang="en-GB" sz="1600" dirty="0">
                <a:solidFill>
                  <a:srgbClr val="FFFFFF"/>
                </a:solidFill>
              </a:rPr>
              <a:t>Corporate Social Responsibility (CSR)</a:t>
            </a:r>
          </a:p>
          <a:p>
            <a:pPr>
              <a:lnSpc>
                <a:spcPct val="100000"/>
              </a:lnSpc>
              <a:buClr>
                <a:srgbClr val="6586A8"/>
              </a:buClr>
            </a:pPr>
            <a:r>
              <a:rPr lang="en-GB" sz="1600" dirty="0">
                <a:solidFill>
                  <a:srgbClr val="FFFFFF"/>
                </a:solidFill>
              </a:rPr>
              <a:t>Marketing ethics</a:t>
            </a:r>
          </a:p>
          <a:p>
            <a:pPr>
              <a:lnSpc>
                <a:spcPct val="100000"/>
              </a:lnSpc>
              <a:buClr>
                <a:srgbClr val="6586A8"/>
              </a:buClr>
            </a:pPr>
            <a:r>
              <a:rPr lang="en-GB" sz="1600" dirty="0">
                <a:solidFill>
                  <a:srgbClr val="FFFFFF"/>
                </a:solidFill>
              </a:rPr>
              <a:t>Consumer movement</a:t>
            </a:r>
          </a:p>
        </p:txBody>
      </p:sp>
      <p:pic>
        <p:nvPicPr>
          <p:cNvPr id="7" name="Picture 6" descr="Giraffe in the grass">
            <a:extLst>
              <a:ext uri="{FF2B5EF4-FFF2-40B4-BE49-F238E27FC236}">
                <a16:creationId xmlns:a16="http://schemas.microsoft.com/office/drawing/2014/main" id="{7A2375E5-016B-7858-C5AF-6109C4257FB1}"/>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6C5B6909-EAA9-0F07-B877-E324A218A3A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FA54600-65E8-B09D-1655-EE6A5A401993}"/>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795396647"/>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97D03A3-BFF3-18DC-4B4D-8D8A99FD3A81}"/>
              </a:ext>
            </a:extLst>
          </p:cNvPr>
          <p:cNvSpPr>
            <a:spLocks noGrp="1"/>
          </p:cNvSpPr>
          <p:nvPr>
            <p:ph type="title"/>
          </p:nvPr>
        </p:nvSpPr>
        <p:spPr>
          <a:xfrm>
            <a:off x="672280" y="944752"/>
            <a:ext cx="3259016" cy="630048"/>
          </a:xfrm>
        </p:spPr>
        <p:txBody>
          <a:bodyPr>
            <a:normAutofit/>
          </a:bodyPr>
          <a:lstStyle/>
          <a:p>
            <a:r>
              <a:rPr lang="en-GB" dirty="0">
                <a:solidFill>
                  <a:srgbClr val="FFFFFF"/>
                </a:solidFill>
              </a:rPr>
              <a:t>Legal factors</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DDED9AA-6C79-797F-5E56-D9D80CF7CCFF}"/>
              </a:ext>
            </a:extLst>
          </p:cNvPr>
          <p:cNvSpPr>
            <a:spLocks noGrp="1"/>
          </p:cNvSpPr>
          <p:nvPr>
            <p:ph idx="1"/>
          </p:nvPr>
        </p:nvSpPr>
        <p:spPr>
          <a:xfrm>
            <a:off x="671513" y="2082800"/>
            <a:ext cx="3123783" cy="4133188"/>
          </a:xfrm>
        </p:spPr>
        <p:txBody>
          <a:bodyPr anchor="t">
            <a:normAutofit/>
          </a:bodyPr>
          <a:lstStyle/>
          <a:p>
            <a:r>
              <a:rPr lang="en-GB" sz="2000" dirty="0">
                <a:solidFill>
                  <a:srgbClr val="FFFFFF"/>
                </a:solidFill>
              </a:rPr>
              <a:t>Health and safety</a:t>
            </a:r>
          </a:p>
          <a:p>
            <a:r>
              <a:rPr lang="en-GB" sz="2000" dirty="0">
                <a:solidFill>
                  <a:srgbClr val="FFFFFF"/>
                </a:solidFill>
              </a:rPr>
              <a:t>Equal opportunities</a:t>
            </a:r>
          </a:p>
          <a:p>
            <a:r>
              <a:rPr lang="en-GB" sz="2000" dirty="0">
                <a:solidFill>
                  <a:srgbClr val="FFFFFF"/>
                </a:solidFill>
              </a:rPr>
              <a:t>Access to resources</a:t>
            </a:r>
          </a:p>
          <a:p>
            <a:r>
              <a:rPr lang="en-GB" sz="2000" dirty="0">
                <a:solidFill>
                  <a:srgbClr val="FFFFFF"/>
                </a:solidFill>
              </a:rPr>
              <a:t>Consumer rights</a:t>
            </a:r>
          </a:p>
          <a:p>
            <a:r>
              <a:rPr lang="en-GB" sz="2000" dirty="0">
                <a:solidFill>
                  <a:srgbClr val="FFFFFF"/>
                </a:solidFill>
              </a:rPr>
              <a:t>Standards policies</a:t>
            </a:r>
          </a:p>
          <a:p>
            <a:r>
              <a:rPr lang="en-GB" sz="2000" dirty="0">
                <a:solidFill>
                  <a:srgbClr val="FFFFFF"/>
                </a:solidFill>
              </a:rPr>
              <a:t>Minimum Wage </a:t>
            </a:r>
          </a:p>
          <a:p>
            <a:r>
              <a:rPr lang="en-GB" sz="2000" dirty="0">
                <a:solidFill>
                  <a:srgbClr val="FFFFFF"/>
                </a:solidFill>
              </a:rPr>
              <a:t>Etc.</a:t>
            </a:r>
          </a:p>
        </p:txBody>
      </p:sp>
      <p:pic>
        <p:nvPicPr>
          <p:cNvPr id="7" name="Picture 6" descr="Books on a shelf">
            <a:extLst>
              <a:ext uri="{FF2B5EF4-FFF2-40B4-BE49-F238E27FC236}">
                <a16:creationId xmlns:a16="http://schemas.microsoft.com/office/drawing/2014/main" id="{4C2BBB92-29E6-C9BD-82D1-D5C41373736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94C08887-C120-A037-01D9-3C1026AEBF35}"/>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FEE6CB5-DC63-ECE2-F383-94AD249F3AA7}"/>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664481522"/>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8C2E1-2815-3A61-29C2-597A76209205}"/>
              </a:ext>
            </a:extLst>
          </p:cNvPr>
          <p:cNvSpPr>
            <a:spLocks noGrp="1"/>
          </p:cNvSpPr>
          <p:nvPr>
            <p:ph type="title"/>
          </p:nvPr>
        </p:nvSpPr>
        <p:spPr>
          <a:xfrm>
            <a:off x="581192" y="702156"/>
            <a:ext cx="11029616" cy="862484"/>
          </a:xfrm>
        </p:spPr>
        <p:txBody>
          <a:bodyPr/>
          <a:lstStyle/>
          <a:p>
            <a:r>
              <a:rPr lang="en-GB" u="sng" dirty="0"/>
              <a:t>Using the PESTEL framework</a:t>
            </a:r>
          </a:p>
        </p:txBody>
      </p:sp>
      <p:sp>
        <p:nvSpPr>
          <p:cNvPr id="3" name="Content Placeholder 2">
            <a:extLst>
              <a:ext uri="{FF2B5EF4-FFF2-40B4-BE49-F238E27FC236}">
                <a16:creationId xmlns:a16="http://schemas.microsoft.com/office/drawing/2014/main" id="{858E8D2A-CA22-5964-DD2F-4C7898C04C39}"/>
              </a:ext>
            </a:extLst>
          </p:cNvPr>
          <p:cNvSpPr>
            <a:spLocks noGrp="1"/>
          </p:cNvSpPr>
          <p:nvPr>
            <p:ph idx="1"/>
          </p:nvPr>
        </p:nvSpPr>
        <p:spPr>
          <a:xfrm>
            <a:off x="581192" y="1899920"/>
            <a:ext cx="11029615" cy="4075430"/>
          </a:xfrm>
        </p:spPr>
        <p:txBody>
          <a:bodyPr>
            <a:normAutofit/>
          </a:bodyPr>
          <a:lstStyle/>
          <a:p>
            <a:r>
              <a:rPr lang="en-GB" sz="2400" b="1" i="1" dirty="0"/>
              <a:t>Apply selectively </a:t>
            </a:r>
            <a:r>
              <a:rPr lang="en-GB" sz="2400" dirty="0"/>
              <a:t>– identify specific factors which impact on the industry, market and organisation in question.</a:t>
            </a:r>
          </a:p>
          <a:p>
            <a:endParaRPr lang="en-GB" sz="800" dirty="0"/>
          </a:p>
          <a:p>
            <a:r>
              <a:rPr lang="en-GB" sz="2400" dirty="0"/>
              <a:t>Identify factors which are </a:t>
            </a:r>
            <a:r>
              <a:rPr lang="en-GB" sz="2400" b="1" i="1" dirty="0"/>
              <a:t>important currently </a:t>
            </a:r>
            <a:r>
              <a:rPr lang="en-GB" sz="2400" dirty="0"/>
              <a:t>but also consider which will become </a:t>
            </a:r>
            <a:r>
              <a:rPr lang="en-GB" sz="2400" b="1" i="1" dirty="0"/>
              <a:t>more important in the next few years</a:t>
            </a:r>
            <a:r>
              <a:rPr lang="en-GB" sz="2400" dirty="0"/>
              <a:t>.</a:t>
            </a:r>
          </a:p>
          <a:p>
            <a:endParaRPr lang="en-GB" sz="800" dirty="0"/>
          </a:p>
          <a:p>
            <a:r>
              <a:rPr lang="en-GB" sz="2400" b="1" i="1" dirty="0"/>
              <a:t>Use data </a:t>
            </a:r>
            <a:r>
              <a:rPr lang="en-GB" sz="2400" dirty="0"/>
              <a:t>to support the points and analyse trends </a:t>
            </a:r>
            <a:r>
              <a:rPr lang="en-GB" sz="2400" b="1" i="1" dirty="0"/>
              <a:t>using up-to-date information</a:t>
            </a:r>
            <a:r>
              <a:rPr lang="en-GB" sz="2400" dirty="0"/>
              <a:t>.</a:t>
            </a:r>
          </a:p>
          <a:p>
            <a:endParaRPr lang="en-GB" sz="800" dirty="0"/>
          </a:p>
          <a:p>
            <a:r>
              <a:rPr lang="en-GB" sz="2400" dirty="0"/>
              <a:t>Identify </a:t>
            </a:r>
            <a:r>
              <a:rPr lang="en-GB" sz="2400" b="1" i="1" dirty="0"/>
              <a:t>opportunities and threats </a:t>
            </a:r>
            <a:r>
              <a:rPr lang="en-GB" sz="2400" dirty="0"/>
              <a:t>– the main point of the exercise.</a:t>
            </a:r>
          </a:p>
          <a:p>
            <a:endParaRPr lang="en-GB" sz="2000" dirty="0"/>
          </a:p>
        </p:txBody>
      </p:sp>
      <p:sp>
        <p:nvSpPr>
          <p:cNvPr id="5" name="Slide Number Placeholder 4">
            <a:extLst>
              <a:ext uri="{FF2B5EF4-FFF2-40B4-BE49-F238E27FC236}">
                <a16:creationId xmlns:a16="http://schemas.microsoft.com/office/drawing/2014/main" id="{A8271835-52D6-509A-7FF2-826F8AAAB994}"/>
              </a:ext>
            </a:extLst>
          </p:cNvPr>
          <p:cNvSpPr>
            <a:spLocks noGrp="1"/>
          </p:cNvSpPr>
          <p:nvPr>
            <p:ph type="sldNum" sz="quarter" idx="12"/>
          </p:nvPr>
        </p:nvSpPr>
        <p:spPr/>
        <p:txBody>
          <a:bodyPr/>
          <a:lstStyle/>
          <a:p>
            <a:fld id="{3A98EE3D-8CD1-4C3F-BD1C-C98C9596463C}" type="slidenum">
              <a:rPr lang="en-US" smtClean="0"/>
              <a:t>33</a:t>
            </a:fld>
            <a:endParaRPr lang="en-US" dirty="0"/>
          </a:p>
        </p:txBody>
      </p:sp>
    </p:spTree>
    <p:extLst>
      <p:ext uri="{BB962C8B-B14F-4D97-AF65-F5344CB8AC3E}">
        <p14:creationId xmlns:p14="http://schemas.microsoft.com/office/powerpoint/2010/main" val="779564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E124C15-257C-07CE-04A6-D9E9F73A1B09}"/>
              </a:ext>
            </a:extLst>
          </p:cNvPr>
          <p:cNvSpPr>
            <a:spLocks noGrp="1"/>
          </p:cNvSpPr>
          <p:nvPr>
            <p:ph type="title"/>
          </p:nvPr>
        </p:nvSpPr>
        <p:spPr>
          <a:xfrm>
            <a:off x="672280" y="944752"/>
            <a:ext cx="3259016" cy="589408"/>
          </a:xfrm>
        </p:spPr>
        <p:txBody>
          <a:bodyPr>
            <a:normAutofit/>
          </a:bodyPr>
          <a:lstStyle/>
          <a:p>
            <a:pPr>
              <a:lnSpc>
                <a:spcPct val="90000"/>
              </a:lnSpc>
            </a:pPr>
            <a:r>
              <a:rPr lang="en-GB" sz="2400" dirty="0">
                <a:solidFill>
                  <a:srgbClr val="FFFFFF"/>
                </a:solidFill>
              </a:rPr>
              <a:t>PESTEL example</a:t>
            </a:r>
          </a:p>
        </p:txBody>
      </p:sp>
      <p:sp>
        <p:nvSpPr>
          <p:cNvPr id="27"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Content Placeholder 2">
            <a:extLst>
              <a:ext uri="{FF2B5EF4-FFF2-40B4-BE49-F238E27FC236}">
                <a16:creationId xmlns:a16="http://schemas.microsoft.com/office/drawing/2014/main" id="{66D02545-15E5-FDEE-3001-301A21AB1B8F}"/>
              </a:ext>
            </a:extLst>
          </p:cNvPr>
          <p:cNvSpPr>
            <a:spLocks noGrp="1"/>
          </p:cNvSpPr>
          <p:nvPr>
            <p:ph idx="1"/>
          </p:nvPr>
        </p:nvSpPr>
        <p:spPr>
          <a:xfrm>
            <a:off x="671513" y="2536031"/>
            <a:ext cx="3123783" cy="3671936"/>
          </a:xfrm>
        </p:spPr>
        <p:txBody>
          <a:bodyPr anchor="t">
            <a:normAutofit/>
          </a:bodyPr>
          <a:lstStyle/>
          <a:p>
            <a:r>
              <a:rPr lang="en-GB" sz="2400" dirty="0">
                <a:solidFill>
                  <a:srgbClr val="FFFFFF"/>
                </a:solidFill>
              </a:rPr>
              <a:t>This is an example of PESTEL for the oil industry</a:t>
            </a:r>
          </a:p>
        </p:txBody>
      </p:sp>
      <p:sp>
        <p:nvSpPr>
          <p:cNvPr id="4" name="Footer Placeholder 3">
            <a:extLst>
              <a:ext uri="{FF2B5EF4-FFF2-40B4-BE49-F238E27FC236}">
                <a16:creationId xmlns:a16="http://schemas.microsoft.com/office/drawing/2014/main" id="{BACB75A4-596C-246E-7E0E-18A73822D189}"/>
              </a:ext>
            </a:extLst>
          </p:cNvPr>
          <p:cNvSpPr>
            <a:spLocks noGrp="1"/>
          </p:cNvSpPr>
          <p:nvPr>
            <p:ph type="ftr" sz="quarter" idx="11"/>
          </p:nvPr>
        </p:nvSpPr>
        <p:spPr>
          <a:xfrm>
            <a:off x="581192" y="6423914"/>
            <a:ext cx="6917210" cy="365125"/>
          </a:xfrm>
        </p:spPr>
        <p:txBody>
          <a:bodyPr>
            <a:normAutofit/>
          </a:bodyPr>
          <a:lstStyle/>
          <a:p>
            <a:pPr>
              <a:spcAft>
                <a:spcPts val="600"/>
              </a:spcAft>
            </a:pPr>
            <a:r>
              <a:rPr lang="en-GB">
                <a:solidFill>
                  <a:schemeClr val="bg1">
                    <a:lumMod val="75000"/>
                    <a:lumOff val="25000"/>
                  </a:schemeClr>
                </a:solidFill>
              </a:rPr>
              <a:t>Johnson, Whittington, Scholes, Angwin, Regner (2017)</a:t>
            </a:r>
          </a:p>
        </p:txBody>
      </p:sp>
      <p:sp>
        <p:nvSpPr>
          <p:cNvPr id="5" name="Slide Number Placeholder 4">
            <a:extLst>
              <a:ext uri="{FF2B5EF4-FFF2-40B4-BE49-F238E27FC236}">
                <a16:creationId xmlns:a16="http://schemas.microsoft.com/office/drawing/2014/main" id="{4DE6670B-3EED-FECA-4B85-9BCBC80EA92D}"/>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34</a:t>
            </a:fld>
            <a:endParaRPr lang="en-US">
              <a:solidFill>
                <a:schemeClr val="bg1">
                  <a:lumMod val="75000"/>
                  <a:lumOff val="25000"/>
                </a:schemeClr>
              </a:solidFill>
            </a:endParaRPr>
          </a:p>
        </p:txBody>
      </p:sp>
      <p:pic>
        <p:nvPicPr>
          <p:cNvPr id="7" name="Picture 2" descr="Y:\08VOL4\Graphics\Powerpoint\PE_UK\PE528-JOHNSON\Final files\GIF\ch02\M02UF002.gif">
            <a:extLst>
              <a:ext uri="{FF2B5EF4-FFF2-40B4-BE49-F238E27FC236}">
                <a16:creationId xmlns:a16="http://schemas.microsoft.com/office/drawing/2014/main" id="{CAA45C3C-2CAD-26F7-4D12-941AE11224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8630" y="885117"/>
            <a:ext cx="7727133" cy="5098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75416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Pestel analysis – using amazon as an example</a:t>
            </a:r>
          </a:p>
        </p:txBody>
      </p:sp>
      <p:sp>
        <p:nvSpPr>
          <p:cNvPr id="13" name="Rectangle 12">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52372" y="2499053"/>
            <a:ext cx="3405393" cy="3405393"/>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sz="2400" dirty="0"/>
              <a:t>Watch this video and take notes:</a:t>
            </a:r>
          </a:p>
          <a:p>
            <a:pPr lvl="1"/>
            <a:r>
              <a:rPr lang="en-GB" sz="2400" dirty="0"/>
              <a:t>What are the key messages that you take away from this?</a:t>
            </a:r>
          </a:p>
          <a:p>
            <a:pPr lvl="1"/>
            <a:r>
              <a:rPr lang="en-GB" sz="2400" dirty="0"/>
              <a:t>We will discuss this together after the video.</a:t>
            </a:r>
          </a:p>
          <a:p>
            <a:r>
              <a:rPr lang="en-GB" sz="2400" dirty="0">
                <a:hlinkClick r:id="rId3"/>
              </a:rPr>
              <a:t>https://youtu.be/F0KQ-h6v3-s</a:t>
            </a:r>
            <a:endParaRPr lang="en-GB" sz="2400"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9:14</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35</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032893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BDA08-42B8-9201-A646-C715C2603E10}"/>
              </a:ext>
            </a:extLst>
          </p:cNvPr>
          <p:cNvSpPr>
            <a:spLocks noGrp="1"/>
          </p:cNvSpPr>
          <p:nvPr>
            <p:ph type="title"/>
          </p:nvPr>
        </p:nvSpPr>
        <p:spPr/>
        <p:txBody>
          <a:bodyPr/>
          <a:lstStyle/>
          <a:p>
            <a:endParaRPr lang="en-GB"/>
          </a:p>
        </p:txBody>
      </p:sp>
      <p:pic>
        <p:nvPicPr>
          <p:cNvPr id="6" name="Online Media 5" title="PESTLE Analysis Explained | McDonald's Examples">
            <a:hlinkClick r:id="" action="ppaction://media"/>
            <a:extLst>
              <a:ext uri="{FF2B5EF4-FFF2-40B4-BE49-F238E27FC236}">
                <a16:creationId xmlns:a16="http://schemas.microsoft.com/office/drawing/2014/main" id="{68F7C001-DA06-465D-AA5D-61E4E98834BE}"/>
              </a:ext>
            </a:extLst>
          </p:cNvPr>
          <p:cNvPicPr>
            <a:picLocks noGrp="1" noRot="1" noChangeAspect="1"/>
          </p:cNvPicPr>
          <p:nvPr>
            <p:ph idx="1"/>
            <a:videoFile r:link="rId1"/>
          </p:nvPr>
        </p:nvPicPr>
        <p:blipFill>
          <a:blip r:embed="rId3"/>
          <a:stretch>
            <a:fillRect/>
          </a:stretch>
        </p:blipFill>
        <p:spPr>
          <a:xfrm>
            <a:off x="0" y="-31035"/>
            <a:ext cx="12192000" cy="6889035"/>
          </a:xfrm>
          <a:prstGeom prst="rect">
            <a:avLst/>
          </a:prstGeom>
        </p:spPr>
      </p:pic>
      <p:sp>
        <p:nvSpPr>
          <p:cNvPr id="4" name="Footer Placeholder 3">
            <a:extLst>
              <a:ext uri="{FF2B5EF4-FFF2-40B4-BE49-F238E27FC236}">
                <a16:creationId xmlns:a16="http://schemas.microsoft.com/office/drawing/2014/main" id="{9B608B78-5F48-56DF-DBE7-F41D715FC94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C7269BD-E24A-FAD4-407A-E1DA8D0EE972}"/>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296062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833007"/>
          </a:xfrm>
        </p:spPr>
        <p:txBody>
          <a:bodyPr>
            <a:normAutofit fontScale="90000"/>
          </a:bodyPr>
          <a:lstStyle/>
          <a:p>
            <a:r>
              <a:rPr lang="en-GB" dirty="0">
                <a:solidFill>
                  <a:srgbClr val="FFFFFF"/>
                </a:solidFill>
              </a:rPr>
              <a:t>The micro environment</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548046" y="2166982"/>
            <a:ext cx="3462992" cy="3329577"/>
          </a:xfrm>
        </p:spPr>
        <p:txBody>
          <a:bodyPr>
            <a:noAutofit/>
          </a:bodyPr>
          <a:lstStyle/>
          <a:p>
            <a:r>
              <a:rPr lang="en-GB" sz="2800" dirty="0">
                <a:solidFill>
                  <a:schemeClr val="tx1"/>
                </a:solidFill>
              </a:rPr>
              <a:t>The Business Environment consists of several layers, with the organisation in the centre</a:t>
            </a:r>
          </a:p>
        </p:txBody>
      </p:sp>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37</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
        <p:nvSpPr>
          <p:cNvPr id="9" name="Oval 8">
            <a:extLst>
              <a:ext uri="{FF2B5EF4-FFF2-40B4-BE49-F238E27FC236}">
                <a16:creationId xmlns:a16="http://schemas.microsoft.com/office/drawing/2014/main" id="{226381EC-2F94-7C82-8E87-68F93B306694}"/>
              </a:ext>
            </a:extLst>
          </p:cNvPr>
          <p:cNvSpPr/>
          <p:nvPr/>
        </p:nvSpPr>
        <p:spPr>
          <a:xfrm>
            <a:off x="5149896" y="1449086"/>
            <a:ext cx="1887187" cy="1887187"/>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Rectangle 6" descr="Connections">
            <a:extLst>
              <a:ext uri="{FF2B5EF4-FFF2-40B4-BE49-F238E27FC236}">
                <a16:creationId xmlns:a16="http://schemas.microsoft.com/office/drawing/2014/main" id="{046A1BED-8B9F-C013-462A-D12600AB2D88}"/>
              </a:ext>
            </a:extLst>
          </p:cNvPr>
          <p:cNvSpPr/>
          <p:nvPr/>
        </p:nvSpPr>
        <p:spPr>
          <a:xfrm>
            <a:off x="5552083" y="1922393"/>
            <a:ext cx="1082812" cy="1082812"/>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0" name="Oval 9">
            <a:extLst>
              <a:ext uri="{FF2B5EF4-FFF2-40B4-BE49-F238E27FC236}">
                <a16:creationId xmlns:a16="http://schemas.microsoft.com/office/drawing/2014/main" id="{61518AA4-513C-4D6B-51CC-FF6641D006D4}"/>
              </a:ext>
            </a:extLst>
          </p:cNvPr>
          <p:cNvSpPr/>
          <p:nvPr/>
        </p:nvSpPr>
        <p:spPr>
          <a:xfrm>
            <a:off x="8950213" y="1449085"/>
            <a:ext cx="1887187" cy="1887187"/>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Rectangle 11" descr="Branching Diagram">
            <a:extLst>
              <a:ext uri="{FF2B5EF4-FFF2-40B4-BE49-F238E27FC236}">
                <a16:creationId xmlns:a16="http://schemas.microsoft.com/office/drawing/2014/main" id="{0F62A7FF-4609-F4B9-9F40-1DA7C40870E7}"/>
              </a:ext>
            </a:extLst>
          </p:cNvPr>
          <p:cNvSpPr/>
          <p:nvPr/>
        </p:nvSpPr>
        <p:spPr>
          <a:xfrm>
            <a:off x="9352400" y="1922393"/>
            <a:ext cx="1082812" cy="1082812"/>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14" name="TextBox 13">
            <a:extLst>
              <a:ext uri="{FF2B5EF4-FFF2-40B4-BE49-F238E27FC236}">
                <a16:creationId xmlns:a16="http://schemas.microsoft.com/office/drawing/2014/main" id="{4B54AB4B-5E58-70B8-30D8-5042F3C42119}"/>
              </a:ext>
            </a:extLst>
          </p:cNvPr>
          <p:cNvSpPr txBox="1"/>
          <p:nvPr/>
        </p:nvSpPr>
        <p:spPr>
          <a:xfrm>
            <a:off x="4704080" y="3809579"/>
            <a:ext cx="3338067" cy="2031325"/>
          </a:xfrm>
          <a:prstGeom prst="rect">
            <a:avLst/>
          </a:prstGeom>
          <a:noFill/>
        </p:spPr>
        <p:txBody>
          <a:bodyPr wrap="square">
            <a:spAutoFit/>
          </a:bodyPr>
          <a:lstStyle/>
          <a:p>
            <a:pPr marL="285750" lvl="0" indent="-285750">
              <a:lnSpc>
                <a:spcPct val="100000"/>
              </a:lnSpc>
              <a:buFont typeface="Arial" panose="020B0604020202020204" pitchFamily="34" charset="0"/>
              <a:buChar char="•"/>
              <a:defRPr cap="all"/>
            </a:pPr>
            <a:r>
              <a:rPr lang="en-GB" sz="1800" b="0" i="0" dirty="0">
                <a:solidFill>
                  <a:schemeClr val="bg1"/>
                </a:solidFill>
              </a:rPr>
              <a:t>Micro-environment refers to the environment which is in direct contact with company and affects the routine activities of business straight away. </a:t>
            </a:r>
            <a:endParaRPr lang="en-US" sz="1800" dirty="0">
              <a:solidFill>
                <a:schemeClr val="bg1"/>
              </a:solidFill>
            </a:endParaRPr>
          </a:p>
        </p:txBody>
      </p:sp>
      <p:sp>
        <p:nvSpPr>
          <p:cNvPr id="16" name="TextBox 15">
            <a:extLst>
              <a:ext uri="{FF2B5EF4-FFF2-40B4-BE49-F238E27FC236}">
                <a16:creationId xmlns:a16="http://schemas.microsoft.com/office/drawing/2014/main" id="{DA035C16-BC2C-DD66-494B-3924215AF4D9}"/>
              </a:ext>
            </a:extLst>
          </p:cNvPr>
          <p:cNvSpPr txBox="1"/>
          <p:nvPr/>
        </p:nvSpPr>
        <p:spPr>
          <a:xfrm>
            <a:off x="8696960" y="3809578"/>
            <a:ext cx="3190240" cy="2308324"/>
          </a:xfrm>
          <a:prstGeom prst="rect">
            <a:avLst/>
          </a:prstGeom>
          <a:noFill/>
        </p:spPr>
        <p:txBody>
          <a:bodyPr wrap="square">
            <a:spAutoFit/>
          </a:bodyPr>
          <a:lstStyle/>
          <a:p>
            <a:pPr marL="285750" lvl="0" indent="-285750">
              <a:lnSpc>
                <a:spcPct val="100000"/>
              </a:lnSpc>
              <a:buFont typeface="Arial" panose="020B0604020202020204" pitchFamily="34" charset="0"/>
              <a:buChar char="•"/>
              <a:defRPr cap="all"/>
            </a:pPr>
            <a:r>
              <a:rPr lang="en-GB" b="0" i="0" dirty="0">
                <a:solidFill>
                  <a:schemeClr val="bg1"/>
                </a:solidFill>
              </a:rPr>
              <a:t>It is a collection of forces or factors that are close to the organization and can influence the performance as well as the day-to-day activities of the firm.</a:t>
            </a:r>
            <a:endParaRPr lang="en-US" dirty="0">
              <a:solidFill>
                <a:schemeClr val="bg1"/>
              </a:solidFill>
            </a:endParaRPr>
          </a:p>
        </p:txBody>
      </p:sp>
    </p:spTree>
    <p:extLst>
      <p:ext uri="{BB962C8B-B14F-4D97-AF65-F5344CB8AC3E}">
        <p14:creationId xmlns:p14="http://schemas.microsoft.com/office/powerpoint/2010/main" val="698506456"/>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037C179-224E-9CB4-4192-20D745B62609}"/>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The micro environment</a:t>
            </a:r>
          </a:p>
        </p:txBody>
      </p:sp>
      <p:sp>
        <p:nvSpPr>
          <p:cNvPr id="3" name="Content Placeholder 2">
            <a:extLst>
              <a:ext uri="{FF2B5EF4-FFF2-40B4-BE49-F238E27FC236}">
                <a16:creationId xmlns:a16="http://schemas.microsoft.com/office/drawing/2014/main" id="{E448F38F-1E11-F3E5-31E3-8829F6832AB9}"/>
              </a:ext>
            </a:extLst>
          </p:cNvPr>
          <p:cNvSpPr>
            <a:spLocks noGrp="1"/>
          </p:cNvSpPr>
          <p:nvPr>
            <p:ph idx="1"/>
          </p:nvPr>
        </p:nvSpPr>
        <p:spPr>
          <a:xfrm>
            <a:off x="601255" y="2177142"/>
            <a:ext cx="3409782" cy="3823607"/>
          </a:xfrm>
        </p:spPr>
        <p:txBody>
          <a:bodyPr>
            <a:normAutofit/>
          </a:bodyPr>
          <a:lstStyle/>
          <a:p>
            <a:r>
              <a:rPr lang="en-GB" sz="3200" b="1" dirty="0">
                <a:solidFill>
                  <a:srgbClr val="FFFFFF"/>
                </a:solidFill>
                <a:latin typeface="-apple-system"/>
              </a:rPr>
              <a:t>C</a:t>
            </a:r>
            <a:r>
              <a:rPr lang="en-GB" sz="3200" b="1" i="0" dirty="0">
                <a:solidFill>
                  <a:srgbClr val="FFFFFF"/>
                </a:solidFill>
                <a:effectLst/>
                <a:latin typeface="-apple-system"/>
              </a:rPr>
              <a:t>omponents of the Micro </a:t>
            </a:r>
            <a:r>
              <a:rPr lang="en-GB" sz="3200" b="1" dirty="0">
                <a:solidFill>
                  <a:srgbClr val="FFFFFF"/>
                </a:solidFill>
                <a:latin typeface="-apple-system"/>
              </a:rPr>
              <a:t>E</a:t>
            </a:r>
            <a:r>
              <a:rPr lang="en-GB" sz="3200" b="1" i="0" dirty="0">
                <a:solidFill>
                  <a:srgbClr val="FFFFFF"/>
                </a:solidFill>
                <a:effectLst/>
                <a:latin typeface="-apple-system"/>
              </a:rPr>
              <a:t>nvironment </a:t>
            </a:r>
            <a:endParaRPr lang="en-GB" sz="3200" b="1" dirty="0">
              <a:solidFill>
                <a:srgbClr val="FFFFFF"/>
              </a:solidFill>
            </a:endParaRPr>
          </a:p>
        </p:txBody>
      </p:sp>
      <p:pic>
        <p:nvPicPr>
          <p:cNvPr id="12" name="Picture 11">
            <a:extLst>
              <a:ext uri="{FF2B5EF4-FFF2-40B4-BE49-F238E27FC236}">
                <a16:creationId xmlns:a16="http://schemas.microsoft.com/office/drawing/2014/main" id="{75B3B236-4652-276C-A4C2-F092F56BCAF6}"/>
              </a:ext>
            </a:extLst>
          </p:cNvPr>
          <p:cNvPicPr>
            <a:picLocks noChangeAspect="1"/>
          </p:cNvPicPr>
          <p:nvPr/>
        </p:nvPicPr>
        <p:blipFill rotWithShape="1">
          <a:blip r:embed="rId2"/>
          <a:srcRect l="42479" t="22406" r="21481" b="27408"/>
          <a:stretch/>
        </p:blipFill>
        <p:spPr>
          <a:xfrm>
            <a:off x="4860144" y="601200"/>
            <a:ext cx="6438899" cy="5984952"/>
          </a:xfrm>
          <a:prstGeom prst="rect">
            <a:avLst/>
          </a:prstGeom>
        </p:spPr>
      </p:pic>
      <p:sp>
        <p:nvSpPr>
          <p:cNvPr id="4" name="Footer Placeholder 3">
            <a:extLst>
              <a:ext uri="{FF2B5EF4-FFF2-40B4-BE49-F238E27FC236}">
                <a16:creationId xmlns:a16="http://schemas.microsoft.com/office/drawing/2014/main" id="{C5058922-2B72-77C1-AFFB-283F4838F97E}"/>
              </a:ext>
            </a:extLst>
          </p:cNvPr>
          <p:cNvSpPr>
            <a:spLocks noGrp="1"/>
          </p:cNvSpPr>
          <p:nvPr>
            <p:ph type="ftr" sz="quarter" idx="11"/>
          </p:nvPr>
        </p:nvSpPr>
        <p:spPr>
          <a:xfrm>
            <a:off x="581192" y="6400800"/>
            <a:ext cx="691721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kumimoji="0" lang="en-US" b="0" i="0" u="none" strike="noStrike" kern="1200" cap="all" spc="0" normalizeH="0" baseline="0" noProof="0">
                <a:ln>
                  <a:noFill/>
                </a:ln>
                <a:solidFill>
                  <a:srgbClr val="FCA829"/>
                </a:solidFill>
                <a:effectLst/>
                <a:uLnTx/>
                <a:uFillTx/>
                <a:latin typeface="Franklin Gothic Book" panose="020B0502020104020203"/>
                <a:ea typeface="+mn-ea"/>
                <a:cs typeface="+mn-cs"/>
              </a:rPr>
              <a:t>Chartered Institute of Marketing 2022</a:t>
            </a:r>
          </a:p>
        </p:txBody>
      </p:sp>
      <p:sp>
        <p:nvSpPr>
          <p:cNvPr id="5" name="Slide Number Placeholder 4">
            <a:extLst>
              <a:ext uri="{FF2B5EF4-FFF2-40B4-BE49-F238E27FC236}">
                <a16:creationId xmlns:a16="http://schemas.microsoft.com/office/drawing/2014/main" id="{1262966D-1618-EECE-79FF-604FEE97516E}"/>
              </a:ext>
            </a:extLst>
          </p:cNvPr>
          <p:cNvSpPr>
            <a:spLocks noGrp="1"/>
          </p:cNvSpPr>
          <p:nvPr>
            <p:ph type="sldNum" sz="quarter" idx="12"/>
          </p:nvPr>
        </p:nvSpPr>
        <p:spPr>
          <a:xfrm>
            <a:off x="10558300" y="6400800"/>
            <a:ext cx="1052508"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solidFill>
                  <a:srgbClr val="FCA829"/>
                </a:solidFill>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38</a:t>
            </a:fld>
            <a:endParaRPr kumimoji="0" lang="en-US" b="0" i="0" u="none" strike="noStrike" kern="1200" cap="none" spc="0" normalizeH="0" baseline="0" noProof="0">
              <a:ln>
                <a:noFill/>
              </a:ln>
              <a:solidFill>
                <a:srgbClr val="FCA829"/>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87237103"/>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338BD3F-8DCF-66B0-B6CA-695AAADA46EF}"/>
              </a:ext>
            </a:extLst>
          </p:cNvPr>
          <p:cNvSpPr>
            <a:spLocks noGrp="1"/>
          </p:cNvSpPr>
          <p:nvPr>
            <p:ph type="title"/>
          </p:nvPr>
        </p:nvSpPr>
        <p:spPr>
          <a:xfrm>
            <a:off x="601255" y="702155"/>
            <a:ext cx="3409783" cy="833007"/>
          </a:xfrm>
        </p:spPr>
        <p:txBody>
          <a:bodyPr>
            <a:normAutofit fontScale="90000"/>
          </a:bodyPr>
          <a:lstStyle/>
          <a:p>
            <a:r>
              <a:rPr lang="en-GB" dirty="0">
                <a:solidFill>
                  <a:srgbClr val="FFFFFF"/>
                </a:solidFill>
              </a:rPr>
              <a:t>Porter’s five forces</a:t>
            </a:r>
          </a:p>
        </p:txBody>
      </p:sp>
      <p:sp>
        <p:nvSpPr>
          <p:cNvPr id="3" name="Content Placeholder 2">
            <a:extLst>
              <a:ext uri="{FF2B5EF4-FFF2-40B4-BE49-F238E27FC236}">
                <a16:creationId xmlns:a16="http://schemas.microsoft.com/office/drawing/2014/main" id="{5699CB7F-745A-0B7C-15EE-63833C3045BB}"/>
              </a:ext>
            </a:extLst>
          </p:cNvPr>
          <p:cNvSpPr>
            <a:spLocks noGrp="1"/>
          </p:cNvSpPr>
          <p:nvPr>
            <p:ph idx="1"/>
          </p:nvPr>
        </p:nvSpPr>
        <p:spPr>
          <a:xfrm>
            <a:off x="548046" y="2166982"/>
            <a:ext cx="3462992" cy="3329577"/>
          </a:xfrm>
        </p:spPr>
        <p:txBody>
          <a:bodyPr>
            <a:noAutofit/>
          </a:bodyPr>
          <a:lstStyle/>
          <a:p>
            <a:r>
              <a:rPr lang="en-GB" sz="1600">
                <a:solidFill>
                  <a:srgbClr val="FFFFFF"/>
                </a:solidFill>
              </a:rPr>
              <a:t>Developed by Michael Porter of Harvard University</a:t>
            </a:r>
          </a:p>
          <a:p>
            <a:r>
              <a:rPr lang="en-GB" altLang="en-US" sz="1600">
                <a:latin typeface="Calibri" panose="020F0502020204030204" pitchFamily="34" charset="0"/>
              </a:rPr>
              <a:t>Identifies the </a:t>
            </a:r>
            <a:r>
              <a:rPr lang="en-GB" altLang="en-US" sz="1600" b="1" i="1">
                <a:solidFill>
                  <a:srgbClr val="FF0000"/>
                </a:solidFill>
                <a:latin typeface="Calibri" panose="020F0502020204030204" pitchFamily="34" charset="0"/>
              </a:rPr>
              <a:t>attractiveness</a:t>
            </a:r>
            <a:r>
              <a:rPr lang="en-GB" altLang="en-US" sz="1600">
                <a:latin typeface="Calibri" panose="020F0502020204030204" pitchFamily="34" charset="0"/>
              </a:rPr>
              <a:t> of industries – which industries/markets to enter or leave.</a:t>
            </a:r>
          </a:p>
          <a:p>
            <a:pPr marL="292100" indent="-292100">
              <a:buClr>
                <a:schemeClr val="tx1"/>
              </a:buClr>
            </a:pPr>
            <a:r>
              <a:rPr lang="en-GB" altLang="en-US" sz="1600">
                <a:latin typeface="Calibri" panose="020F0502020204030204" pitchFamily="34" charset="0"/>
              </a:rPr>
              <a:t>Identifies </a:t>
            </a:r>
            <a:r>
              <a:rPr lang="en-GB" altLang="en-US" sz="1600" b="1" i="1">
                <a:solidFill>
                  <a:srgbClr val="FF0000"/>
                </a:solidFill>
                <a:latin typeface="Calibri" panose="020F0502020204030204" pitchFamily="34" charset="0"/>
              </a:rPr>
              <a:t>strategies to influence </a:t>
            </a:r>
            <a:r>
              <a:rPr lang="en-GB" altLang="en-US" sz="1600">
                <a:latin typeface="Calibri" panose="020F0502020204030204" pitchFamily="34" charset="0"/>
              </a:rPr>
              <a:t>the impact of the forces, for example, building barriers to entry by becoming more vertically integrated.</a:t>
            </a:r>
          </a:p>
          <a:p>
            <a:pPr marL="292100" indent="-292100">
              <a:buClr>
                <a:schemeClr val="tx1"/>
              </a:buClr>
            </a:pPr>
            <a:r>
              <a:rPr lang="en-GB" altLang="en-US" sz="1600">
                <a:latin typeface="Calibri" panose="020F0502020204030204" pitchFamily="34" charset="0"/>
              </a:rPr>
              <a:t>The forces may have a </a:t>
            </a:r>
            <a:r>
              <a:rPr lang="en-GB" altLang="en-US" sz="1600" b="1" i="1">
                <a:solidFill>
                  <a:srgbClr val="FF0000"/>
                </a:solidFill>
                <a:latin typeface="Calibri" panose="020F0502020204030204" pitchFamily="34" charset="0"/>
              </a:rPr>
              <a:t>different impact on different organisations </a:t>
            </a:r>
            <a:r>
              <a:rPr lang="en-GB" altLang="en-US" sz="1600">
                <a:latin typeface="Calibri" panose="020F0502020204030204" pitchFamily="34" charset="0"/>
              </a:rPr>
              <a:t>e.g. large firms can deal with barriers to entry more easily than small firms.</a:t>
            </a:r>
            <a:endParaRPr lang="en-GB" sz="1600" dirty="0">
              <a:solidFill>
                <a:srgbClr val="FFFFFF"/>
              </a:solidFill>
            </a:endParaRPr>
          </a:p>
        </p:txBody>
      </p:sp>
      <p:pic>
        <p:nvPicPr>
          <p:cNvPr id="6" name="Picture 5">
            <a:extLst>
              <a:ext uri="{FF2B5EF4-FFF2-40B4-BE49-F238E27FC236}">
                <a16:creationId xmlns:a16="http://schemas.microsoft.com/office/drawing/2014/main" id="{69971200-DA5C-23D2-C1AF-2B1B9A6117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31046" y="548640"/>
            <a:ext cx="7067278" cy="591884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B96DE81C-4E54-9A51-FFAD-1D94C528206C}"/>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DEE78"/>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3509A07-63CC-2631-7922-90963A7E99C9}"/>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FDEE78"/>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39</a:t>
            </a:fld>
            <a:endParaRPr kumimoji="0" lang="en-US" sz="900" b="0" i="0" u="none" strike="noStrike" kern="1200" cap="none" spc="0" normalizeH="0" baseline="0" noProof="0">
              <a:ln>
                <a:noFill/>
              </a:ln>
              <a:solidFill>
                <a:srgbClr val="FDEE78"/>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395843704"/>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656744"/>
          </a:xfrm>
        </p:spPr>
        <p:txBody>
          <a:bodyPr>
            <a:normAutofit/>
          </a:bodyPr>
          <a:lstStyle/>
          <a:p>
            <a:r>
              <a:rPr lang="en-GB" dirty="0"/>
              <a:t>The Five Competitive Forces That Shape Strategy</a:t>
            </a:r>
          </a:p>
        </p:txBody>
      </p:sp>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a:bodyPr>
          <a:lstStyle/>
          <a:p>
            <a:r>
              <a:rPr lang="en-GB" sz="2400" dirty="0"/>
              <a:t>Interview with Michael E. Porter, Professor, Harvard University</a:t>
            </a:r>
          </a:p>
          <a:p>
            <a:r>
              <a:rPr lang="en-GB" sz="2400" dirty="0"/>
              <a:t>Watch this video and take notes:</a:t>
            </a:r>
          </a:p>
          <a:p>
            <a:pPr lvl="1"/>
            <a:r>
              <a:rPr lang="en-GB" sz="2400" dirty="0"/>
              <a:t>What are the key messages that you take away from this?</a:t>
            </a:r>
          </a:p>
          <a:p>
            <a:pPr lvl="1"/>
            <a:r>
              <a:rPr lang="en-GB" sz="2400" dirty="0"/>
              <a:t>We will discuss this together after the video.</a:t>
            </a:r>
          </a:p>
          <a:p>
            <a:r>
              <a:rPr lang="en-GB" sz="2400" dirty="0">
                <a:hlinkClick r:id="rId2"/>
              </a:rPr>
              <a:t>https://youtu.be/mYF2_FBCvXw</a:t>
            </a:r>
            <a:endParaRPr lang="en-GB" sz="2400"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3885DA"/>
                </a:solidFill>
                <a:effectLst/>
                <a:uLnTx/>
                <a:uFillTx/>
                <a:latin typeface="Franklin Gothic Book" panose="020B0502020104020203"/>
                <a:ea typeface="+mn-ea"/>
                <a:cs typeface="+mn-cs"/>
              </a:rPr>
              <a:t>13:11</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40</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2F6666E-9CAC-3D73-1BB1-451C356D36D8}"/>
              </a:ext>
            </a:extLst>
          </p:cNvPr>
          <p:cNvPicPr>
            <a:picLocks noChangeAspect="1"/>
          </p:cNvPicPr>
          <p:nvPr/>
        </p:nvPicPr>
        <p:blipFill>
          <a:blip r:embed="rId3"/>
          <a:stretch>
            <a:fillRect/>
          </a:stretch>
        </p:blipFill>
        <p:spPr>
          <a:xfrm>
            <a:off x="780698" y="3111404"/>
            <a:ext cx="4748741" cy="2180690"/>
          </a:xfrm>
          <a:prstGeom prst="rect">
            <a:avLst/>
          </a:prstGeom>
        </p:spPr>
      </p:pic>
    </p:spTree>
    <p:extLst>
      <p:ext uri="{BB962C8B-B14F-4D97-AF65-F5344CB8AC3E}">
        <p14:creationId xmlns:p14="http://schemas.microsoft.com/office/powerpoint/2010/main" val="418465059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60CDB-9678-D9FC-A0D2-AF816740971D}"/>
              </a:ext>
            </a:extLst>
          </p:cNvPr>
          <p:cNvSpPr>
            <a:spLocks noGrp="1"/>
          </p:cNvSpPr>
          <p:nvPr>
            <p:ph type="title"/>
          </p:nvPr>
        </p:nvSpPr>
        <p:spPr/>
        <p:txBody>
          <a:bodyPr/>
          <a:lstStyle/>
          <a:p>
            <a:endParaRPr lang="en-GB"/>
          </a:p>
        </p:txBody>
      </p:sp>
      <p:pic>
        <p:nvPicPr>
          <p:cNvPr id="6" name="Online Media 5" title="The Five Competitive Forces That Shape Strategy">
            <a:hlinkClick r:id="" action="ppaction://media"/>
            <a:extLst>
              <a:ext uri="{FF2B5EF4-FFF2-40B4-BE49-F238E27FC236}">
                <a16:creationId xmlns:a16="http://schemas.microsoft.com/office/drawing/2014/main" id="{761273E4-E484-2D93-FDA9-AE08CD418A2C}"/>
              </a:ext>
            </a:extLst>
          </p:cNvPr>
          <p:cNvPicPr>
            <a:picLocks noGrp="1" noRot="1" noChangeAspect="1"/>
          </p:cNvPicPr>
          <p:nvPr>
            <p:ph idx="1"/>
            <a:videoFile r:link="rId1"/>
          </p:nvPr>
        </p:nvPicPr>
        <p:blipFill>
          <a:blip r:embed="rId3"/>
          <a:stretch>
            <a:fillRect/>
          </a:stretch>
        </p:blipFill>
        <p:spPr>
          <a:xfrm>
            <a:off x="57150" y="33549"/>
            <a:ext cx="12077700" cy="6824451"/>
          </a:xfrm>
          <a:prstGeom prst="rect">
            <a:avLst/>
          </a:prstGeom>
        </p:spPr>
      </p:pic>
      <p:sp>
        <p:nvSpPr>
          <p:cNvPr id="4" name="Footer Placeholder 3">
            <a:extLst>
              <a:ext uri="{FF2B5EF4-FFF2-40B4-BE49-F238E27FC236}">
                <a16:creationId xmlns:a16="http://schemas.microsoft.com/office/drawing/2014/main" id="{F76F366B-976E-DC9C-E129-EA010C04801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EEC135B-7891-D39B-09E4-938056BAA5B4}"/>
              </a:ext>
            </a:extLst>
          </p:cNvPr>
          <p:cNvSpPr>
            <a:spLocks noGrp="1"/>
          </p:cNvSpPr>
          <p:nvPr>
            <p:ph type="sldNum" sz="quarter" idx="12"/>
          </p:nvPr>
        </p:nvSpPr>
        <p:spPr/>
        <p:txBody>
          <a:bodyPr/>
          <a:lstStyle/>
          <a:p>
            <a:fld id="{3A98EE3D-8CD1-4C3F-BD1C-C98C9596463C}" type="slidenum">
              <a:rPr lang="en-US" smtClean="0"/>
              <a:t>41</a:t>
            </a:fld>
            <a:endParaRPr lang="en-US" dirty="0"/>
          </a:p>
        </p:txBody>
      </p:sp>
    </p:spTree>
    <p:extLst>
      <p:ext uri="{BB962C8B-B14F-4D97-AF65-F5344CB8AC3E}">
        <p14:creationId xmlns:p14="http://schemas.microsoft.com/office/powerpoint/2010/main" val="2081777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1E5C-4EDC-9A13-B575-9D77BCA9C882}"/>
              </a:ext>
            </a:extLst>
          </p:cNvPr>
          <p:cNvSpPr>
            <a:spLocks noGrp="1"/>
          </p:cNvSpPr>
          <p:nvPr>
            <p:ph type="title"/>
          </p:nvPr>
        </p:nvSpPr>
        <p:spPr>
          <a:xfrm>
            <a:off x="581192" y="702156"/>
            <a:ext cx="11029616" cy="517044"/>
          </a:xfrm>
        </p:spPr>
        <p:txBody>
          <a:bodyPr>
            <a:normAutofit fontScale="90000"/>
          </a:bodyPr>
          <a:lstStyle/>
          <a:p>
            <a:r>
              <a:rPr lang="en-GB" dirty="0"/>
              <a:t>Summary of key points in the video</a:t>
            </a:r>
          </a:p>
        </p:txBody>
      </p:sp>
      <p:sp>
        <p:nvSpPr>
          <p:cNvPr id="3" name="Content Placeholder 2">
            <a:extLst>
              <a:ext uri="{FF2B5EF4-FFF2-40B4-BE49-F238E27FC236}">
                <a16:creationId xmlns:a16="http://schemas.microsoft.com/office/drawing/2014/main" id="{2A2DED8A-891D-8C75-5B51-5E8EA7FB82ED}"/>
              </a:ext>
            </a:extLst>
          </p:cNvPr>
          <p:cNvSpPr>
            <a:spLocks noGrp="1"/>
          </p:cNvSpPr>
          <p:nvPr>
            <p:ph idx="1"/>
          </p:nvPr>
        </p:nvSpPr>
        <p:spPr>
          <a:xfrm>
            <a:off x="581192" y="1384300"/>
            <a:ext cx="11029615" cy="4771544"/>
          </a:xfrm>
        </p:spPr>
        <p:txBody>
          <a:bodyPr>
            <a:normAutofit fontScale="92500" lnSpcReduction="10000"/>
          </a:bodyPr>
          <a:lstStyle/>
          <a:p>
            <a:pPr algn="l">
              <a:buFont typeface="+mj-lt"/>
              <a:buAutoNum type="arabicPeriod"/>
            </a:pPr>
            <a:r>
              <a:rPr lang="en-GB" sz="2000" b="1" i="0" dirty="0">
                <a:solidFill>
                  <a:srgbClr val="242424"/>
                </a:solidFill>
                <a:effectLst/>
                <a:latin typeface="Segoe UI" panose="020B0502040204020203" pitchFamily="34" charset="0"/>
              </a:rPr>
              <a:t>The Five Competitive Forces</a:t>
            </a:r>
            <a:r>
              <a:rPr lang="en-GB" sz="2000"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Competition is broader than just direct competitors; it includes customers, suppliers, new entrants, and substitute products.</a:t>
            </a:r>
          </a:p>
          <a:p>
            <a:pPr marL="742950" lvl="1" indent="-285750" algn="l">
              <a:buFont typeface="+mj-lt"/>
              <a:buAutoNum type="alphaLcPeriod"/>
            </a:pPr>
            <a:r>
              <a:rPr lang="en-GB" sz="1800" b="0" i="0" dirty="0">
                <a:solidFill>
                  <a:srgbClr val="242424"/>
                </a:solidFill>
                <a:effectLst/>
                <a:latin typeface="Segoe UI" panose="020B0502040204020203" pitchFamily="34" charset="0"/>
              </a:rPr>
              <a:t>These forces help understand the structural drivers of profitability in any industry.</a:t>
            </a:r>
          </a:p>
          <a:p>
            <a:pPr marL="742950" lvl="1" indent="-285750" algn="l">
              <a:buFont typeface="+mj-lt"/>
              <a:buAutoNum type="alphaLcPeriod"/>
            </a:pPr>
            <a:endParaRPr lang="en-GB" sz="600" b="0" i="0" dirty="0">
              <a:solidFill>
                <a:srgbClr val="242424"/>
              </a:solidFill>
              <a:effectLst/>
              <a:latin typeface="Segoe UI" panose="020B0502040204020203" pitchFamily="34" charset="0"/>
            </a:endParaRPr>
          </a:p>
          <a:p>
            <a:pPr algn="l">
              <a:buFont typeface="+mj-lt"/>
              <a:buAutoNum type="arabicPeriod"/>
            </a:pPr>
            <a:r>
              <a:rPr lang="en-GB" sz="2000" b="1" i="0" dirty="0">
                <a:solidFill>
                  <a:srgbClr val="242424"/>
                </a:solidFill>
                <a:effectLst/>
                <a:latin typeface="Segoe UI" panose="020B0502040204020203" pitchFamily="34" charset="0"/>
              </a:rPr>
              <a:t>Application of the Five Forces</a:t>
            </a:r>
            <a:r>
              <a:rPr lang="en-GB" sz="2000"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The model helps identify what causes profitability and the significant trends in an industry.</a:t>
            </a:r>
          </a:p>
          <a:p>
            <a:pPr marL="742950" lvl="1" indent="-285750" algn="l">
              <a:buFont typeface="+mj-lt"/>
              <a:buAutoNum type="alphaLcPeriod"/>
            </a:pPr>
            <a:r>
              <a:rPr lang="en-GB" sz="1800" b="0" i="0" dirty="0">
                <a:solidFill>
                  <a:srgbClr val="242424"/>
                </a:solidFill>
                <a:effectLst/>
                <a:latin typeface="Segoe UI" panose="020B0502040204020203" pitchFamily="34" charset="0"/>
              </a:rPr>
              <a:t>Example: The airline industry is highly unprofitable due to intense price competition, low barriers to entry, powerful suppliers, and substitutes.</a:t>
            </a:r>
          </a:p>
          <a:p>
            <a:pPr marL="742950" lvl="1" indent="-285750" algn="l">
              <a:buFont typeface="+mj-lt"/>
              <a:buAutoNum type="alphaLcPeriod"/>
            </a:pPr>
            <a:endParaRPr lang="en-GB" sz="600" b="0" i="0" dirty="0">
              <a:solidFill>
                <a:srgbClr val="242424"/>
              </a:solidFill>
              <a:effectLst/>
              <a:latin typeface="Segoe UI" panose="020B0502040204020203" pitchFamily="34" charset="0"/>
            </a:endParaRPr>
          </a:p>
          <a:p>
            <a:pPr algn="l">
              <a:buFont typeface="+mj-lt"/>
              <a:buAutoNum type="arabicPeriod"/>
            </a:pPr>
            <a:r>
              <a:rPr lang="en-GB" sz="2000" b="1" i="0" dirty="0">
                <a:solidFill>
                  <a:srgbClr val="242424"/>
                </a:solidFill>
                <a:effectLst/>
                <a:latin typeface="Segoe UI" panose="020B0502040204020203" pitchFamily="34" charset="0"/>
              </a:rPr>
              <a:t>Industry Analysis</a:t>
            </a:r>
            <a:r>
              <a:rPr lang="en-GB" sz="2000"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Industry analysis is crucial for strategy formulation.</a:t>
            </a:r>
          </a:p>
          <a:p>
            <a:pPr marL="742950" lvl="1" indent="-285750" algn="l">
              <a:buFont typeface="+mj-lt"/>
              <a:buAutoNum type="alphaLcPeriod"/>
            </a:pPr>
            <a:r>
              <a:rPr lang="en-GB" sz="1800" b="0" i="0" dirty="0">
                <a:solidFill>
                  <a:srgbClr val="242424"/>
                </a:solidFill>
                <a:effectLst/>
                <a:latin typeface="Segoe UI" panose="020B0502040204020203" pitchFamily="34" charset="0"/>
              </a:rPr>
              <a:t>Understanding industry structure and dynamics helps in positioning and reshaping the industry for better profitability.</a:t>
            </a:r>
          </a:p>
        </p:txBody>
      </p:sp>
      <p:sp>
        <p:nvSpPr>
          <p:cNvPr id="4" name="Footer Placeholder 3">
            <a:extLst>
              <a:ext uri="{FF2B5EF4-FFF2-40B4-BE49-F238E27FC236}">
                <a16:creationId xmlns:a16="http://schemas.microsoft.com/office/drawing/2014/main" id="{07C05468-9C93-46A2-695D-F6590B307B7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8AF672C-2828-5802-C21C-EE441550C555}"/>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27365629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1E5C-4EDC-9A13-B575-9D77BCA9C882}"/>
              </a:ext>
            </a:extLst>
          </p:cNvPr>
          <p:cNvSpPr>
            <a:spLocks noGrp="1"/>
          </p:cNvSpPr>
          <p:nvPr>
            <p:ph type="title"/>
          </p:nvPr>
        </p:nvSpPr>
        <p:spPr>
          <a:xfrm>
            <a:off x="581192" y="702156"/>
            <a:ext cx="11029616" cy="517044"/>
          </a:xfrm>
        </p:spPr>
        <p:txBody>
          <a:bodyPr>
            <a:normAutofit fontScale="90000"/>
          </a:bodyPr>
          <a:lstStyle/>
          <a:p>
            <a:r>
              <a:rPr lang="en-GB" dirty="0"/>
              <a:t>Summary of key points in the video</a:t>
            </a:r>
          </a:p>
        </p:txBody>
      </p:sp>
      <p:sp>
        <p:nvSpPr>
          <p:cNvPr id="3" name="Content Placeholder 2">
            <a:extLst>
              <a:ext uri="{FF2B5EF4-FFF2-40B4-BE49-F238E27FC236}">
                <a16:creationId xmlns:a16="http://schemas.microsoft.com/office/drawing/2014/main" id="{2A2DED8A-891D-8C75-5B51-5E8EA7FB82ED}"/>
              </a:ext>
            </a:extLst>
          </p:cNvPr>
          <p:cNvSpPr>
            <a:spLocks noGrp="1"/>
          </p:cNvSpPr>
          <p:nvPr>
            <p:ph idx="1"/>
          </p:nvPr>
        </p:nvSpPr>
        <p:spPr>
          <a:xfrm>
            <a:off x="581192" y="1384300"/>
            <a:ext cx="11029615" cy="4691380"/>
          </a:xfrm>
        </p:spPr>
        <p:txBody>
          <a:bodyPr>
            <a:normAutofit/>
          </a:bodyPr>
          <a:lstStyle/>
          <a:p>
            <a:pPr marL="342900" indent="-342900" algn="l">
              <a:buFont typeface="+mj-lt"/>
              <a:buAutoNum type="arabicPeriod" startAt="4"/>
            </a:pPr>
            <a:r>
              <a:rPr lang="en-GB" sz="2000" b="1" i="0" dirty="0">
                <a:solidFill>
                  <a:srgbClr val="242424"/>
                </a:solidFill>
                <a:effectLst/>
                <a:latin typeface="Segoe UI" panose="020B0502040204020203" pitchFamily="34" charset="0"/>
              </a:rPr>
              <a:t>Positive-Sum vs. Zero-Sum Competition</a:t>
            </a:r>
            <a:r>
              <a:rPr lang="en-GB" sz="2000"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Positive-sum competition allows multiple companies to succeed by competing on different attributes.</a:t>
            </a:r>
          </a:p>
          <a:p>
            <a:pPr marL="742950" lvl="1" indent="-285750" algn="l">
              <a:buFont typeface="+mj-lt"/>
              <a:buAutoNum type="alphaLcPeriod"/>
            </a:pPr>
            <a:r>
              <a:rPr lang="en-GB" sz="1800" b="0" i="0" dirty="0">
                <a:solidFill>
                  <a:srgbClr val="242424"/>
                </a:solidFill>
                <a:effectLst/>
                <a:latin typeface="Segoe UI" panose="020B0502040204020203" pitchFamily="34" charset="0"/>
              </a:rPr>
              <a:t>Zero-sum competition, like price wars, benefits consumers but can be destructive for companies.</a:t>
            </a:r>
          </a:p>
          <a:p>
            <a:pPr marL="742950" lvl="1" indent="-285750" algn="l">
              <a:buFont typeface="+mj-lt"/>
              <a:buAutoNum type="alphaLcPeriod"/>
            </a:pPr>
            <a:endParaRPr lang="en-GB" sz="600" b="0" i="0" dirty="0">
              <a:solidFill>
                <a:srgbClr val="242424"/>
              </a:solidFill>
              <a:effectLst/>
              <a:latin typeface="Segoe UI" panose="020B0502040204020203" pitchFamily="34" charset="0"/>
            </a:endParaRPr>
          </a:p>
          <a:p>
            <a:pPr algn="l">
              <a:buFont typeface="+mj-lt"/>
              <a:buAutoNum type="arabicPeriod" startAt="4"/>
            </a:pPr>
            <a:r>
              <a:rPr lang="en-GB" sz="2000" b="1" i="0" dirty="0">
                <a:solidFill>
                  <a:srgbClr val="242424"/>
                </a:solidFill>
                <a:effectLst/>
                <a:latin typeface="Segoe UI" panose="020B0502040204020203" pitchFamily="34" charset="0"/>
              </a:rPr>
              <a:t>Strategy Implementation</a:t>
            </a:r>
            <a:r>
              <a:rPr lang="en-GB" sz="2000"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Strategy should be broadly understood within the organization for effective alignment.</a:t>
            </a:r>
          </a:p>
          <a:p>
            <a:pPr marL="742950" lvl="1" indent="-285750" algn="l">
              <a:buFont typeface="+mj-lt"/>
              <a:buAutoNum type="alphaLcPeriod"/>
            </a:pPr>
            <a:r>
              <a:rPr lang="en-GB" sz="1800" b="0" i="0" dirty="0">
                <a:solidFill>
                  <a:srgbClr val="242424"/>
                </a:solidFill>
                <a:effectLst/>
                <a:latin typeface="Segoe UI" panose="020B0502040204020203" pitchFamily="34" charset="0"/>
              </a:rPr>
              <a:t>Employees, channels, and suppliers need to know the strategy to reinforce each other's choices.</a:t>
            </a:r>
          </a:p>
          <a:p>
            <a:pPr marL="742950" lvl="1" indent="-285750" algn="l">
              <a:buFont typeface="+mj-lt"/>
              <a:buAutoNum type="alphaLcPeriod"/>
            </a:pPr>
            <a:endParaRPr lang="en-GB" sz="800" b="0" i="0" dirty="0">
              <a:solidFill>
                <a:srgbClr val="242424"/>
              </a:solidFill>
              <a:effectLst/>
              <a:latin typeface="Segoe UI" panose="020B0502040204020203" pitchFamily="34" charset="0"/>
            </a:endParaRPr>
          </a:p>
          <a:p>
            <a:pPr algn="l">
              <a:buFont typeface="+mj-lt"/>
              <a:buAutoNum type="arabicPeriod" startAt="4"/>
            </a:pPr>
            <a:r>
              <a:rPr lang="en-GB" sz="2000" b="1" i="0" dirty="0">
                <a:solidFill>
                  <a:srgbClr val="242424"/>
                </a:solidFill>
                <a:effectLst/>
                <a:latin typeface="Segoe UI" panose="020B0502040204020203" pitchFamily="34" charset="0"/>
              </a:rPr>
              <a:t>Evolution and Robustness of the Framework</a:t>
            </a:r>
            <a:r>
              <a:rPr lang="en-GB" sz="2000" b="0" i="0" dirty="0">
                <a:solidFill>
                  <a:srgbClr val="242424"/>
                </a:solidFill>
                <a:effectLst/>
                <a:latin typeface="Segoe UI" panose="020B0502040204020203" pitchFamily="34" charset="0"/>
              </a:rPr>
              <a:t>:</a:t>
            </a:r>
          </a:p>
          <a:p>
            <a:pPr marL="800100" lvl="1" indent="-342900" algn="l">
              <a:buFont typeface="+mj-lt"/>
              <a:buAutoNum type="alphaLcPeriod"/>
            </a:pPr>
            <a:r>
              <a:rPr lang="en-GB" sz="1800" b="0" i="0" dirty="0">
                <a:solidFill>
                  <a:srgbClr val="242424"/>
                </a:solidFill>
                <a:effectLst/>
                <a:latin typeface="Segoe UI" panose="020B0502040204020203" pitchFamily="34" charset="0"/>
              </a:rPr>
              <a:t>The five forces framework is applicable to any industry and helps avoid being misled by trends.</a:t>
            </a:r>
          </a:p>
          <a:p>
            <a:pPr marL="742950" lvl="1" indent="-285750" algn="l">
              <a:buFont typeface="+mj-lt"/>
              <a:buAutoNum type="alphaLcPeriod"/>
            </a:pPr>
            <a:r>
              <a:rPr lang="en-GB" sz="1800" b="0" i="0" dirty="0">
                <a:solidFill>
                  <a:srgbClr val="242424"/>
                </a:solidFill>
                <a:effectLst/>
                <a:latin typeface="Segoe UI" panose="020B0502040204020203" pitchFamily="34" charset="0"/>
              </a:rPr>
              <a:t>The framework is robust but requires careful application in practice.</a:t>
            </a:r>
          </a:p>
          <a:p>
            <a:endParaRPr lang="en-GB" dirty="0"/>
          </a:p>
        </p:txBody>
      </p:sp>
      <p:sp>
        <p:nvSpPr>
          <p:cNvPr id="4" name="Footer Placeholder 3">
            <a:extLst>
              <a:ext uri="{FF2B5EF4-FFF2-40B4-BE49-F238E27FC236}">
                <a16:creationId xmlns:a16="http://schemas.microsoft.com/office/drawing/2014/main" id="{07C05468-9C93-46A2-695D-F6590B307B7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8AF672C-2828-5802-C21C-EE441550C555}"/>
              </a:ext>
            </a:extLst>
          </p:cNvPr>
          <p:cNvSpPr>
            <a:spLocks noGrp="1"/>
          </p:cNvSpPr>
          <p:nvPr>
            <p:ph type="sldNum" sz="quarter" idx="12"/>
          </p:nvPr>
        </p:nvSpPr>
        <p:spPr/>
        <p:txBody>
          <a:bodyPr/>
          <a:lstStyle/>
          <a:p>
            <a:fld id="{3A98EE3D-8CD1-4C3F-BD1C-C98C9596463C}" type="slidenum">
              <a:rPr lang="en-US" smtClean="0"/>
              <a:t>43</a:t>
            </a:fld>
            <a:endParaRPr lang="en-US" dirty="0"/>
          </a:p>
        </p:txBody>
      </p:sp>
    </p:spTree>
    <p:extLst>
      <p:ext uri="{BB962C8B-B14F-4D97-AF65-F5344CB8AC3E}">
        <p14:creationId xmlns:p14="http://schemas.microsoft.com/office/powerpoint/2010/main" val="35622275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585056"/>
          </a:xfrm>
        </p:spPr>
        <p:txBody>
          <a:bodyPr/>
          <a:lstStyle/>
          <a:p>
            <a:r>
              <a:rPr lang="en-GB" dirty="0"/>
              <a:t>buyers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255104" y="1400215"/>
            <a:ext cx="8167001" cy="5023700"/>
          </a:xfrm>
        </p:spPr>
        <p:txBody>
          <a:bodyPr>
            <a:noAutofit/>
          </a:bodyPr>
          <a:lstStyle/>
          <a:p>
            <a:pPr eaLnBrk="1" hangingPunct="1">
              <a:buFont typeface="Wingdings 2" pitchFamily="18" charset="2"/>
              <a:buNone/>
              <a:defRPr/>
            </a:pPr>
            <a:r>
              <a:rPr lang="en-GB" sz="2000" b="1" i="1" u="sng" dirty="0">
                <a:latin typeface="Calibri" panose="020F0502020204030204" pitchFamily="34" charset="0"/>
              </a:rPr>
              <a:t>The bargaining power of buyers</a:t>
            </a:r>
            <a:endParaRPr lang="en-GB" sz="2000" b="1" u="sng" dirty="0">
              <a:latin typeface="Calibri" panose="020F0502020204030204" pitchFamily="34" charset="0"/>
            </a:endParaRPr>
          </a:p>
          <a:p>
            <a:pPr eaLnBrk="1" hangingPunct="1">
              <a:buFont typeface="Wingdings 2" pitchFamily="18" charset="2"/>
              <a:buNone/>
              <a:defRPr/>
            </a:pPr>
            <a:r>
              <a:rPr lang="en-GB" sz="2000" dirty="0">
                <a:latin typeface="Calibri" panose="020F0502020204030204" pitchFamily="34" charset="0"/>
              </a:rPr>
              <a:t>	Buyers are the organisation’s immediate customers, not necessarily the ultimate consumers. </a:t>
            </a:r>
          </a:p>
          <a:p>
            <a:pPr eaLnBrk="1" hangingPunct="1">
              <a:buFont typeface="Wingdings 2" pitchFamily="18" charset="2"/>
              <a:buNone/>
              <a:defRPr/>
            </a:pPr>
            <a:r>
              <a:rPr lang="en-GB" sz="2000" dirty="0">
                <a:latin typeface="Calibri" panose="020F0502020204030204" pitchFamily="34" charset="0"/>
              </a:rPr>
              <a:t>	If buyers are powerful, then they can demand cheap prices or product/service improvements to reduce profits.</a:t>
            </a:r>
          </a:p>
          <a:p>
            <a:pPr eaLnBrk="1" hangingPunct="1">
              <a:buFont typeface="Wingdings 2" pitchFamily="18" charset="2"/>
              <a:buNone/>
              <a:defRPr/>
            </a:pPr>
            <a:r>
              <a:rPr lang="en-GB" sz="2000" dirty="0">
                <a:latin typeface="Calibri" panose="020F0502020204030204" pitchFamily="34" charset="0"/>
              </a:rPr>
              <a:t>	Buyer power is likely to be high, for example, when:</a:t>
            </a:r>
          </a:p>
          <a:p>
            <a:pPr marL="603375" lvl="2" indent="-209550">
              <a:buFont typeface="Arial" charset="0"/>
              <a:buChar char="•"/>
              <a:defRPr/>
            </a:pPr>
            <a:r>
              <a:rPr lang="en-GB" sz="2000" b="1" i="1" dirty="0">
                <a:latin typeface="Calibri" panose="020F0502020204030204" pitchFamily="34" charset="0"/>
              </a:rPr>
              <a:t>Buyers are concentrated </a:t>
            </a:r>
            <a:r>
              <a:rPr lang="en-GB" sz="2000" dirty="0">
                <a:latin typeface="Calibri" panose="020F0502020204030204" pitchFamily="34" charset="0"/>
              </a:rPr>
              <a:t>(few of them)</a:t>
            </a:r>
          </a:p>
          <a:p>
            <a:pPr marL="593850" lvl="2" indent="-190500">
              <a:buFont typeface="Arial" charset="0"/>
              <a:buChar char="•"/>
              <a:defRPr/>
            </a:pPr>
            <a:r>
              <a:rPr lang="en-GB" sz="2000" b="1" i="1" dirty="0">
                <a:latin typeface="Calibri" panose="020F0502020204030204" pitchFamily="34" charset="0"/>
              </a:rPr>
              <a:t>Buyers have low switching costs </a:t>
            </a:r>
            <a:r>
              <a:rPr lang="en-GB" altLang="en-US" sz="2000" dirty="0">
                <a:latin typeface="Calibri" panose="020F0502020204030204" pitchFamily="34" charset="0"/>
              </a:rPr>
              <a:t>(it not disruptive or expensive to change their providers)</a:t>
            </a:r>
            <a:endParaRPr lang="en-GB" sz="2000" dirty="0">
              <a:latin typeface="Calibri" panose="020F0502020204030204" pitchFamily="34" charset="0"/>
            </a:endParaRPr>
          </a:p>
          <a:p>
            <a:pPr marL="593850" lvl="2" indent="-190500">
              <a:buFont typeface="Arial" charset="0"/>
              <a:buChar char="•"/>
              <a:defRPr/>
            </a:pPr>
            <a:r>
              <a:rPr lang="en-GB" sz="2000" b="1" i="1" dirty="0">
                <a:latin typeface="Calibri" panose="020F0502020204030204" pitchFamily="34" charset="0"/>
              </a:rPr>
              <a:t>Buyers can supply their own inputs </a:t>
            </a:r>
            <a:r>
              <a:rPr lang="en-GB" sz="2000" dirty="0">
                <a:latin typeface="Calibri" panose="020F0502020204030204" pitchFamily="34" charset="0"/>
              </a:rPr>
              <a:t>(backward vertical integration, e.g. through the acquisition of a business operating earlier in the supply chain – e.g. a retailer acquiring a wholesaler)</a:t>
            </a:r>
            <a:endParaRPr lang="en-GB" sz="20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295778B-2D74-D377-BADF-3F471F00F75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5FDCD24-290F-BBB4-7585-04D79BA49CC2}"/>
              </a:ext>
            </a:extLst>
          </p:cNvPr>
          <p:cNvSpPr/>
          <p:nvPr/>
        </p:nvSpPr>
        <p:spPr>
          <a:xfrm>
            <a:off x="10716127"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9747111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656744"/>
          </a:xfrm>
        </p:spPr>
        <p:txBody>
          <a:bodyPr/>
          <a:lstStyle/>
          <a:p>
            <a:r>
              <a:rPr lang="en-GB" dirty="0"/>
              <a:t>suppliers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1358900"/>
            <a:ext cx="7776522" cy="4909946"/>
          </a:xfrm>
        </p:spPr>
        <p:txBody>
          <a:bodyPr>
            <a:noAutofit/>
          </a:bodyPr>
          <a:lstStyle/>
          <a:p>
            <a:pPr marL="263525" indent="-263525">
              <a:buNone/>
            </a:pPr>
            <a:r>
              <a:rPr lang="en-GB" altLang="en-US" sz="2000" b="1" i="1" u="sng" dirty="0">
                <a:latin typeface="Calibri" panose="020F0502020204030204" pitchFamily="34" charset="0"/>
              </a:rPr>
              <a:t>The bargaining power of suppliers</a:t>
            </a:r>
          </a:p>
          <a:p>
            <a:pPr marL="263525" indent="-263525">
              <a:buNone/>
            </a:pPr>
            <a:r>
              <a:rPr lang="en-GB" altLang="en-US" sz="2000" dirty="0">
                <a:latin typeface="Calibri" panose="020F0502020204030204" pitchFamily="34" charset="0"/>
              </a:rPr>
              <a:t>	Suppliers are those who supply what organisations need to produce the product or service. Powerful suppliers can reduce an organisation’s profits. </a:t>
            </a:r>
          </a:p>
          <a:p>
            <a:pPr marL="263525" indent="-263525">
              <a:buNone/>
            </a:pPr>
            <a:r>
              <a:rPr lang="en-GB" altLang="en-US" sz="2000" dirty="0">
                <a:latin typeface="Calibri" panose="020F0502020204030204" pitchFamily="34" charset="0"/>
              </a:rPr>
              <a:t>	</a:t>
            </a:r>
          </a:p>
          <a:p>
            <a:pPr marL="263525" indent="-263525">
              <a:buNone/>
            </a:pPr>
            <a:r>
              <a:rPr lang="en-GB" altLang="en-US" sz="2000" dirty="0">
                <a:latin typeface="Calibri" panose="020F0502020204030204" pitchFamily="34" charset="0"/>
              </a:rPr>
              <a:t>Supplier power is likely to be high, for example, when:</a:t>
            </a:r>
          </a:p>
          <a:p>
            <a:pPr marL="314325" lvl="1" indent="-209550">
              <a:buFont typeface="Arial" panose="020B0604020202020204" pitchFamily="34" charset="0"/>
              <a:buChar char="•"/>
            </a:pPr>
            <a:r>
              <a:rPr lang="en-GB" altLang="en-US" sz="2000" b="1" i="1" dirty="0">
                <a:latin typeface="Calibri" panose="020F0502020204030204" pitchFamily="34" charset="0"/>
              </a:rPr>
              <a:t>The suppliers are concentrated </a:t>
            </a:r>
            <a:r>
              <a:rPr lang="en-GB" altLang="en-US" sz="2000" dirty="0">
                <a:latin typeface="Calibri" panose="020F0502020204030204" pitchFamily="34" charset="0"/>
              </a:rPr>
              <a:t>(few of them)</a:t>
            </a:r>
          </a:p>
          <a:p>
            <a:pPr marL="314325" lvl="1" indent="-209550">
              <a:buFont typeface="Arial" panose="020B0604020202020204" pitchFamily="34" charset="0"/>
              <a:buChar char="•"/>
            </a:pPr>
            <a:r>
              <a:rPr lang="en-GB" altLang="en-US" sz="2000" b="1" i="1" dirty="0">
                <a:latin typeface="Calibri" panose="020F0502020204030204" pitchFamily="34" charset="0"/>
              </a:rPr>
              <a:t>Suppliers provide a specialist or rare input</a:t>
            </a:r>
          </a:p>
          <a:p>
            <a:pPr marL="314325" lvl="1" indent="-209550">
              <a:buFont typeface="Arial" panose="020B0604020202020204" pitchFamily="34" charset="0"/>
              <a:buChar char="•"/>
            </a:pPr>
            <a:r>
              <a:rPr lang="en-GB" altLang="en-US" sz="2000" b="1" i="1" dirty="0">
                <a:latin typeface="Calibri" panose="020F0502020204030204" pitchFamily="34" charset="0"/>
              </a:rPr>
              <a:t>Your switching costs are high </a:t>
            </a:r>
            <a:r>
              <a:rPr lang="en-GB" altLang="en-US" sz="2000" dirty="0">
                <a:latin typeface="Calibri" panose="020F0502020204030204" pitchFamily="34" charset="0"/>
              </a:rPr>
              <a:t>(it is disruptive or expensive for you to change suppliers)</a:t>
            </a:r>
          </a:p>
          <a:p>
            <a:pPr marL="314325" lvl="1" indent="-209550">
              <a:buFont typeface="Arial" panose="020B0604020202020204" pitchFamily="34" charset="0"/>
              <a:buChar char="•"/>
            </a:pPr>
            <a:r>
              <a:rPr lang="en-GB" altLang="en-US" sz="2000" b="1" i="1" dirty="0">
                <a:latin typeface="Calibri" panose="020F0502020204030204" pitchFamily="34" charset="0"/>
              </a:rPr>
              <a:t>Suppliers can integrate forwards </a:t>
            </a:r>
            <a:r>
              <a:rPr lang="en-GB" altLang="en-US" sz="2000" dirty="0">
                <a:latin typeface="Calibri" panose="020F0502020204030204" pitchFamily="34" charset="0"/>
              </a:rPr>
              <a:t>(e.g. low-cost airlines have cut out the use of travel agents)</a:t>
            </a:r>
            <a:endParaRPr lang="en-GB" sz="20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24D9D0CB-427C-CA14-FFCC-ACFCC0AB06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795CC4BC-88A9-1B4E-C986-C3A9CE43E30D}"/>
              </a:ext>
            </a:extLst>
          </p:cNvPr>
          <p:cNvSpPr/>
          <p:nvPr/>
        </p:nvSpPr>
        <p:spPr>
          <a:xfrm>
            <a:off x="8502321" y="1652337"/>
            <a:ext cx="729915" cy="1018674"/>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614020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577207"/>
          </a:xfrm>
        </p:spPr>
        <p:txBody>
          <a:bodyPr/>
          <a:lstStyle/>
          <a:p>
            <a:r>
              <a:rPr lang="en-GB" dirty="0"/>
              <a:t>substitutes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1511300"/>
            <a:ext cx="7704555" cy="4912614"/>
          </a:xfrm>
        </p:spPr>
        <p:txBody>
          <a:bodyPr>
            <a:noAutofit/>
          </a:bodyPr>
          <a:lstStyle/>
          <a:p>
            <a:pPr marL="9525" indent="-9525">
              <a:lnSpc>
                <a:spcPct val="95000"/>
              </a:lnSpc>
              <a:spcBef>
                <a:spcPct val="15000"/>
              </a:spcBef>
              <a:spcAft>
                <a:spcPts val="0"/>
              </a:spcAft>
              <a:buNone/>
              <a:tabLst>
                <a:tab pos="304800" algn="l"/>
              </a:tabLst>
              <a:defRPr/>
            </a:pPr>
            <a:r>
              <a:rPr lang="en-GB" sz="2000" b="1" i="1" u="sng" dirty="0">
                <a:latin typeface="Calibri" panose="020F0502020204030204" pitchFamily="34" charset="0"/>
              </a:rPr>
              <a:t>The threat of substitutes</a:t>
            </a:r>
          </a:p>
          <a:p>
            <a:pPr marL="53975" indent="-53975">
              <a:lnSpc>
                <a:spcPct val="95000"/>
              </a:lnSpc>
              <a:spcBef>
                <a:spcPct val="15000"/>
              </a:spcBef>
              <a:spcAft>
                <a:spcPts val="0"/>
              </a:spcAft>
              <a:buNone/>
              <a:tabLst>
                <a:tab pos="304800" algn="l"/>
              </a:tabLst>
              <a:defRPr/>
            </a:pPr>
            <a:r>
              <a:rPr lang="en-GB" sz="2000" dirty="0">
                <a:latin typeface="Calibri" panose="020F0502020204030204" pitchFamily="34" charset="0"/>
              </a:rPr>
              <a:t>	</a:t>
            </a:r>
          </a:p>
          <a:p>
            <a:pPr marL="53975" indent="-53975">
              <a:lnSpc>
                <a:spcPct val="95000"/>
              </a:lnSpc>
              <a:spcBef>
                <a:spcPct val="15000"/>
              </a:spcBef>
              <a:spcAft>
                <a:spcPts val="0"/>
              </a:spcAft>
              <a:buNone/>
              <a:tabLst>
                <a:tab pos="304800" algn="l"/>
              </a:tabLst>
              <a:defRPr/>
            </a:pPr>
            <a:r>
              <a:rPr lang="en-GB" sz="2000" b="1" i="1" dirty="0">
                <a:latin typeface="Calibri" panose="020F0502020204030204" pitchFamily="34" charset="0"/>
              </a:rPr>
              <a:t>Substitutes</a:t>
            </a:r>
            <a:r>
              <a:rPr lang="en-GB" sz="2000" dirty="0">
                <a:latin typeface="Calibri" panose="020F0502020204030204" pitchFamily="34" charset="0"/>
              </a:rPr>
              <a:t> are products or services that offer a similar benefit to an industry’s products or services, but have a different nature i.e. they are from outside the industry.</a:t>
            </a:r>
          </a:p>
          <a:p>
            <a:pPr marL="53975" indent="-53975">
              <a:lnSpc>
                <a:spcPct val="95000"/>
              </a:lnSpc>
              <a:spcBef>
                <a:spcPct val="15000"/>
              </a:spcBef>
              <a:spcAft>
                <a:spcPts val="0"/>
              </a:spcAft>
              <a:buNone/>
              <a:tabLst>
                <a:tab pos="304800" algn="l"/>
              </a:tabLst>
              <a:defRPr/>
            </a:pPr>
            <a:endParaRPr lang="en-GB" sz="2000" dirty="0">
              <a:latin typeface="Calibri" panose="020F0502020204030204" pitchFamily="34" charset="0"/>
            </a:endParaRPr>
          </a:p>
          <a:p>
            <a:pPr marL="53975" indent="-53975">
              <a:lnSpc>
                <a:spcPct val="95000"/>
              </a:lnSpc>
              <a:spcBef>
                <a:spcPct val="15000"/>
              </a:spcBef>
              <a:spcAft>
                <a:spcPts val="0"/>
              </a:spcAft>
              <a:buNone/>
              <a:tabLst>
                <a:tab pos="304800" algn="l"/>
              </a:tabLst>
              <a:defRPr/>
            </a:pPr>
            <a:r>
              <a:rPr lang="en-GB" sz="2000" dirty="0">
                <a:latin typeface="Calibri" panose="020F0502020204030204" pitchFamily="34" charset="0"/>
              </a:rPr>
              <a:t>	Customers will switch to alternatives (and thus the threat increases) if:</a:t>
            </a:r>
          </a:p>
          <a:p>
            <a:pPr marL="298450" indent="-298450">
              <a:lnSpc>
                <a:spcPct val="95000"/>
              </a:lnSpc>
              <a:spcBef>
                <a:spcPct val="15000"/>
              </a:spcBef>
              <a:spcAft>
                <a:spcPts val="0"/>
              </a:spcAft>
              <a:buClr>
                <a:schemeClr val="tx1"/>
              </a:buClr>
              <a:defRPr/>
            </a:pPr>
            <a:r>
              <a:rPr lang="en-GB" sz="2000" b="1" i="1" dirty="0">
                <a:latin typeface="Calibri" panose="020F0502020204030204" pitchFamily="34" charset="0"/>
              </a:rPr>
              <a:t>The price/performance ratio </a:t>
            </a:r>
            <a:r>
              <a:rPr lang="en-GB" sz="2000" dirty="0">
                <a:latin typeface="Calibri" panose="020F0502020204030204" pitchFamily="34" charset="0"/>
              </a:rPr>
              <a:t>of the substitute is superior (e.g. aluminium is more expensive than steel but it is more cost efficient for car parts)</a:t>
            </a:r>
          </a:p>
          <a:p>
            <a:pPr marL="298450" indent="-298450">
              <a:lnSpc>
                <a:spcPct val="95000"/>
              </a:lnSpc>
              <a:spcBef>
                <a:spcPct val="15000"/>
              </a:spcBef>
              <a:spcAft>
                <a:spcPts val="0"/>
              </a:spcAft>
              <a:buClr>
                <a:schemeClr val="tx1"/>
              </a:buClr>
              <a:defRPr/>
            </a:pPr>
            <a:r>
              <a:rPr lang="en-GB" sz="2000" dirty="0">
                <a:latin typeface="Calibri" panose="020F0502020204030204" pitchFamily="34" charset="0"/>
              </a:rPr>
              <a:t>The substitute </a:t>
            </a:r>
            <a:r>
              <a:rPr lang="en-GB" sz="2000" b="1" i="1" dirty="0">
                <a:latin typeface="Calibri" panose="020F0502020204030204" pitchFamily="34" charset="0"/>
              </a:rPr>
              <a:t>benefits from an innovation </a:t>
            </a:r>
            <a:r>
              <a:rPr lang="en-GB" sz="2000" dirty="0">
                <a:latin typeface="Calibri" panose="020F0502020204030204" pitchFamily="34" charset="0"/>
              </a:rPr>
              <a:t>that improves customer satisfaction (e.g. high speed trains can be quicker than airlines from city centre to city centre on short haul routes).</a:t>
            </a:r>
          </a:p>
          <a:p>
            <a:pPr marL="298450" indent="-298450">
              <a:lnSpc>
                <a:spcPct val="95000"/>
              </a:lnSpc>
              <a:spcBef>
                <a:spcPct val="15000"/>
              </a:spcBef>
              <a:spcAft>
                <a:spcPts val="0"/>
              </a:spcAft>
              <a:buClr>
                <a:schemeClr val="tx1"/>
              </a:buClr>
              <a:defRPr/>
            </a:pPr>
            <a:r>
              <a:rPr lang="en-GB" sz="2000" b="1" i="1" dirty="0">
                <a:latin typeface="Calibri" panose="020F0502020204030204" pitchFamily="34" charset="0"/>
              </a:rPr>
              <a:t>Extra-industry effects</a:t>
            </a:r>
            <a:r>
              <a:rPr lang="en-GB" sz="2000" b="1" dirty="0">
                <a:latin typeface="Calibri" panose="020F0502020204030204" pitchFamily="34" charset="0"/>
              </a:rPr>
              <a:t>. </a:t>
            </a:r>
            <a:r>
              <a:rPr lang="en-GB" sz="2000" dirty="0">
                <a:latin typeface="Calibri" panose="020F0502020204030204" pitchFamily="34" charset="0"/>
              </a:rPr>
              <a:t>Substitutes come from outside the industry which forces managers to look outside their own industry to consider more distant threats and constraints.</a:t>
            </a:r>
            <a:endParaRPr lang="en-GB" sz="20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3590F5FC-CF9B-85DF-58EB-0C52C6C4C32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C24BBFC8-DCDB-DF59-8D02-76AEF21CEF12}"/>
              </a:ext>
            </a:extLst>
          </p:cNvPr>
          <p:cNvSpPr/>
          <p:nvPr/>
        </p:nvSpPr>
        <p:spPr>
          <a:xfrm>
            <a:off x="9504947" y="2851793"/>
            <a:ext cx="994611" cy="57720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15762106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682144"/>
          </a:xfrm>
        </p:spPr>
        <p:txBody>
          <a:bodyPr/>
          <a:lstStyle/>
          <a:p>
            <a:r>
              <a:rPr lang="en-GB" dirty="0"/>
              <a:t>New entrants</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3" y="1491916"/>
            <a:ext cx="7776522" cy="4868779"/>
          </a:xfrm>
        </p:spPr>
        <p:txBody>
          <a:bodyPr>
            <a:noAutofit/>
          </a:bodyPr>
          <a:lstStyle/>
          <a:p>
            <a:pPr marL="292100" indent="-292100">
              <a:spcAft>
                <a:spcPts val="0"/>
              </a:spcAft>
              <a:buNone/>
              <a:defRPr/>
            </a:pPr>
            <a:r>
              <a:rPr lang="en-US" sz="2000" b="1" i="1" u="sng" dirty="0">
                <a:latin typeface="Calibri" panose="020F0502020204030204" pitchFamily="34" charset="0"/>
              </a:rPr>
              <a:t>The threat of entry</a:t>
            </a:r>
            <a:endParaRPr lang="en-GB" sz="2000" b="1" i="1" u="sng" dirty="0">
              <a:latin typeface="Calibri" panose="020F0502020204030204" pitchFamily="34" charset="0"/>
            </a:endParaRPr>
          </a:p>
          <a:p>
            <a:pPr marL="325438" indent="-325438">
              <a:spcAft>
                <a:spcPts val="0"/>
              </a:spcAft>
              <a:buClr>
                <a:srgbClr val="0F6FC6"/>
              </a:buClr>
              <a:buNone/>
              <a:defRPr/>
            </a:pPr>
            <a:r>
              <a:rPr lang="en-GB" sz="2000" dirty="0">
                <a:latin typeface="Calibri" panose="020F0502020204030204" pitchFamily="34" charset="0"/>
              </a:rPr>
              <a:t>	Barriers to entry are the factors that need to be overcome by new entrants if they are to compete. The threat of entry is low when the barriers to entry are high and vice versa.</a:t>
            </a:r>
          </a:p>
          <a:p>
            <a:pPr marL="325438" indent="-288925">
              <a:spcAft>
                <a:spcPts val="0"/>
              </a:spcAft>
              <a:buClr>
                <a:srgbClr val="0F6FC6"/>
              </a:buClr>
              <a:buNone/>
              <a:defRPr/>
            </a:pPr>
            <a:endParaRPr lang="en-GB" sz="2000" dirty="0">
              <a:latin typeface="Calibri" panose="020F0502020204030204" pitchFamily="34" charset="0"/>
            </a:endParaRPr>
          </a:p>
          <a:p>
            <a:pPr marL="325438" indent="-288925">
              <a:spcAft>
                <a:spcPts val="0"/>
              </a:spcAft>
              <a:buClr>
                <a:srgbClr val="0F6FC6"/>
              </a:buClr>
              <a:buNone/>
              <a:defRPr/>
            </a:pPr>
            <a:r>
              <a:rPr lang="en-GB" sz="2000" dirty="0">
                <a:latin typeface="Calibri" panose="020F0502020204030204" pitchFamily="34" charset="0"/>
              </a:rPr>
              <a:t>The main barriers to entry include:</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Required experience</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Access to supply and distribution channels</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Differentiation and market penetration costs</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Legislation or government restrictions (e.g. licensing)</a:t>
            </a:r>
          </a:p>
          <a:p>
            <a:pPr marL="314325" lvl="1" indent="-314325">
              <a:spcAft>
                <a:spcPts val="0"/>
              </a:spcAft>
              <a:buFont typeface="Arial" panose="020B0604020202020204" pitchFamily="34" charset="0"/>
              <a:buChar char="•"/>
              <a:defRPr/>
            </a:pPr>
            <a:r>
              <a:rPr lang="en-GB" sz="2000" b="1" i="1" dirty="0">
                <a:latin typeface="Calibri" panose="020F0502020204030204" pitchFamily="34" charset="0"/>
              </a:rPr>
              <a:t>Retention of advantages</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4B93B5FB-CCB3-79C0-EC6F-1408459BC01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Rounded Corners 6">
            <a:extLst>
              <a:ext uri="{FF2B5EF4-FFF2-40B4-BE49-F238E27FC236}">
                <a16:creationId xmlns:a16="http://schemas.microsoft.com/office/drawing/2014/main" id="{13605D37-6A08-AD4F-DB0A-96CA1E335039}"/>
              </a:ext>
            </a:extLst>
          </p:cNvPr>
          <p:cNvSpPr/>
          <p:nvPr/>
        </p:nvSpPr>
        <p:spPr>
          <a:xfrm>
            <a:off x="9504947" y="702156"/>
            <a:ext cx="994611" cy="789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6170582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8055E-FBEB-B260-B388-6699568F6A5E}"/>
              </a:ext>
            </a:extLst>
          </p:cNvPr>
          <p:cNvSpPr>
            <a:spLocks noGrp="1"/>
          </p:cNvSpPr>
          <p:nvPr>
            <p:ph type="title"/>
          </p:nvPr>
        </p:nvSpPr>
        <p:spPr>
          <a:xfrm>
            <a:off x="581192" y="702156"/>
            <a:ext cx="11029616" cy="694844"/>
          </a:xfrm>
        </p:spPr>
        <p:txBody>
          <a:bodyPr/>
          <a:lstStyle/>
          <a:p>
            <a:r>
              <a:rPr lang="en-GB" dirty="0"/>
              <a:t>Competitors / rivalry</a:t>
            </a:r>
          </a:p>
        </p:txBody>
      </p:sp>
      <p:sp>
        <p:nvSpPr>
          <p:cNvPr id="3" name="Content Placeholder 2">
            <a:extLst>
              <a:ext uri="{FF2B5EF4-FFF2-40B4-BE49-F238E27FC236}">
                <a16:creationId xmlns:a16="http://schemas.microsoft.com/office/drawing/2014/main" id="{06B97674-BC6A-8ED6-4A1F-FC1A246FA798}"/>
              </a:ext>
            </a:extLst>
          </p:cNvPr>
          <p:cNvSpPr>
            <a:spLocks noGrp="1"/>
          </p:cNvSpPr>
          <p:nvPr>
            <p:ph idx="1"/>
          </p:nvPr>
        </p:nvSpPr>
        <p:spPr>
          <a:xfrm>
            <a:off x="581192" y="1866901"/>
            <a:ext cx="7872997" cy="4453688"/>
          </a:xfrm>
        </p:spPr>
        <p:txBody>
          <a:bodyPr>
            <a:noAutofit/>
          </a:bodyPr>
          <a:lstStyle/>
          <a:p>
            <a:pPr>
              <a:spcAft>
                <a:spcPts val="0"/>
              </a:spcAft>
              <a:buNone/>
              <a:defRPr/>
            </a:pPr>
            <a:r>
              <a:rPr lang="en-GB" sz="1800" b="1" i="1" u="sng" dirty="0">
                <a:latin typeface="Calibri" panose="020F0502020204030204" pitchFamily="34" charset="0"/>
              </a:rPr>
              <a:t>Rivalry between existing competitors</a:t>
            </a:r>
          </a:p>
          <a:p>
            <a:pPr>
              <a:spcAft>
                <a:spcPts val="0"/>
              </a:spcAft>
              <a:buNone/>
              <a:defRPr/>
            </a:pPr>
            <a:r>
              <a:rPr lang="en-GB" sz="1800" dirty="0">
                <a:latin typeface="Calibri" panose="020F0502020204030204" pitchFamily="34" charset="0"/>
              </a:rPr>
              <a:t>	Competitive rivals are organisations with similar products and services aimed at the same customer group and are direct competitors in the same industry/market (distinct from substitutes).</a:t>
            </a:r>
          </a:p>
          <a:p>
            <a:pPr>
              <a:spcAft>
                <a:spcPts val="0"/>
              </a:spcAft>
              <a:buNone/>
              <a:defRPr/>
            </a:pPr>
            <a:endParaRPr lang="en-GB" sz="1800" dirty="0">
              <a:latin typeface="Calibri" panose="020F0502020204030204" pitchFamily="34" charset="0"/>
            </a:endParaRPr>
          </a:p>
          <a:p>
            <a:pPr>
              <a:spcAft>
                <a:spcPts val="0"/>
              </a:spcAft>
              <a:buNone/>
              <a:defRPr/>
            </a:pPr>
            <a:r>
              <a:rPr lang="en-GB" sz="1800" dirty="0">
                <a:latin typeface="Calibri" panose="020F0502020204030204" pitchFamily="34" charset="0"/>
              </a:rPr>
              <a:t>	The degree of rivalry depends on things like:</a:t>
            </a:r>
          </a:p>
          <a:p>
            <a:pPr marL="555750" lvl="2">
              <a:spcAft>
                <a:spcPts val="0"/>
              </a:spcAft>
              <a:buFont typeface="Arial" panose="020B0604020202020204" pitchFamily="34" charset="0"/>
              <a:buChar char="•"/>
              <a:defRPr/>
            </a:pPr>
            <a:r>
              <a:rPr lang="en-GB" sz="1800" b="1" i="1" dirty="0">
                <a:latin typeface="Calibri" panose="020F0502020204030204" pitchFamily="34" charset="0"/>
              </a:rPr>
              <a:t>Competitor concentration </a:t>
            </a:r>
            <a:r>
              <a:rPr lang="en-GB" sz="1800" dirty="0">
                <a:latin typeface="Calibri" panose="020F0502020204030204" pitchFamily="34" charset="0"/>
              </a:rPr>
              <a:t>(rivalry = high if concentration is high or balanced in strength)</a:t>
            </a:r>
          </a:p>
          <a:p>
            <a:pPr marL="555750" lvl="2">
              <a:spcAft>
                <a:spcPts val="0"/>
              </a:spcAft>
              <a:buFont typeface="Arial" panose="020B0604020202020204" pitchFamily="34" charset="0"/>
              <a:buChar char="•"/>
              <a:defRPr/>
            </a:pPr>
            <a:r>
              <a:rPr lang="en-GB" sz="1800" b="1" i="1" dirty="0">
                <a:latin typeface="Calibri" panose="020F0502020204030204" pitchFamily="34" charset="0"/>
              </a:rPr>
              <a:t>Industry growth rate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fixed costs </a:t>
            </a:r>
            <a:r>
              <a:rPr lang="en-GB" sz="1800" dirty="0">
                <a:latin typeface="Calibri" panose="020F0502020204030204" pitchFamily="34" charset="0"/>
              </a:rPr>
              <a:t>(e.g. costs that stay the same, no matter how many products are being made)</a:t>
            </a:r>
          </a:p>
          <a:p>
            <a:pPr marL="555750" lvl="2">
              <a:spcAft>
                <a:spcPts val="0"/>
              </a:spcAft>
              <a:buFont typeface="Arial" panose="020B0604020202020204" pitchFamily="34" charset="0"/>
              <a:buChar char="•"/>
              <a:defRPr/>
            </a:pPr>
            <a:r>
              <a:rPr lang="en-GB" sz="1800" b="1" i="1" dirty="0">
                <a:latin typeface="Calibri" panose="020F0502020204030204" pitchFamily="34" charset="0"/>
              </a:rPr>
              <a:t>High exit barriers </a:t>
            </a:r>
            <a:r>
              <a:rPr lang="en-GB" sz="1800" dirty="0">
                <a:latin typeface="Calibri" panose="020F0502020204030204" pitchFamily="34" charset="0"/>
              </a:rPr>
              <a:t>(e.g. very specialised assets, which may be difficult to sell or relocate, closure costs)</a:t>
            </a:r>
          </a:p>
          <a:p>
            <a:pPr marL="555750" lvl="2">
              <a:spcAft>
                <a:spcPts val="0"/>
              </a:spcAft>
              <a:buFont typeface="Arial" panose="020B0604020202020204" pitchFamily="34" charset="0"/>
              <a:buChar char="•"/>
              <a:defRPr/>
            </a:pPr>
            <a:r>
              <a:rPr lang="en-GB" sz="1800" b="1" i="1" dirty="0">
                <a:latin typeface="Calibri" panose="020F0502020204030204" pitchFamily="34" charset="0"/>
              </a:rPr>
              <a:t>Differentiation</a:t>
            </a:r>
          </a:p>
          <a:p>
            <a:endParaRPr lang="en-GB" sz="1800" dirty="0"/>
          </a:p>
        </p:txBody>
      </p:sp>
      <p:sp>
        <p:nvSpPr>
          <p:cNvPr id="4" name="Footer Placeholder 3">
            <a:extLst>
              <a:ext uri="{FF2B5EF4-FFF2-40B4-BE49-F238E27FC236}">
                <a16:creationId xmlns:a16="http://schemas.microsoft.com/office/drawing/2014/main" id="{9CA98EA1-65D0-0611-2C9D-D7AFFF86288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Johnson, Whittington, Scholes, Angwin, </a:t>
            </a:r>
            <a:r>
              <a:rPr kumimoji="0" lang="en-GB" altLang="en-US" sz="900" b="0" i="0" u="none" strike="noStrike" kern="1200" cap="all" spc="0" normalizeH="0" baseline="0" noProof="0" dirty="0" err="1">
                <a:ln>
                  <a:noFill/>
                </a:ln>
                <a:solidFill>
                  <a:prstClr val="black">
                    <a:lumMod val="75000"/>
                    <a:lumOff val="25000"/>
                  </a:prstClr>
                </a:solidFill>
                <a:effectLst/>
                <a:uLnTx/>
                <a:uFillTx/>
                <a:latin typeface="Franklin Gothic Book" panose="020B0502020104020203"/>
                <a:ea typeface="+mn-ea"/>
                <a:cs typeface="+mn-cs"/>
              </a:rPr>
              <a:t>Regner</a:t>
            </a:r>
            <a:r>
              <a:rPr kumimoji="0" lang="en-GB"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(2017)</a:t>
            </a:r>
          </a:p>
        </p:txBody>
      </p:sp>
      <p:sp>
        <p:nvSpPr>
          <p:cNvPr id="5" name="Slide Number Placeholder 4">
            <a:extLst>
              <a:ext uri="{FF2B5EF4-FFF2-40B4-BE49-F238E27FC236}">
                <a16:creationId xmlns:a16="http://schemas.microsoft.com/office/drawing/2014/main" id="{E970F6DC-83C5-872C-0F96-500CF229F3D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9CC63E00-2654-0B57-87ED-9A1490C1B12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7714" y="589154"/>
            <a:ext cx="3579182" cy="299756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Oval 6">
            <a:extLst>
              <a:ext uri="{FF2B5EF4-FFF2-40B4-BE49-F238E27FC236}">
                <a16:creationId xmlns:a16="http://schemas.microsoft.com/office/drawing/2014/main" id="{41D1C4BD-E87D-A965-7742-A9B664A9C8DE}"/>
              </a:ext>
            </a:extLst>
          </p:cNvPr>
          <p:cNvSpPr/>
          <p:nvPr/>
        </p:nvSpPr>
        <p:spPr>
          <a:xfrm>
            <a:off x="9520641" y="1726412"/>
            <a:ext cx="906728" cy="91251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8881780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a:xfrm>
            <a:off x="581192" y="702156"/>
            <a:ext cx="11029616" cy="740564"/>
          </a:xfrm>
        </p:spPr>
        <p:txBody>
          <a:bodyPr/>
          <a:lstStyle/>
          <a:p>
            <a:pPr eaLnBrk="1" hangingPunct="1"/>
            <a:r>
              <a:rPr lang="en-GB" altLang="en-US" dirty="0"/>
              <a:t>Porter’s five forces model – application challenges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1788160"/>
            <a:ext cx="11297987" cy="4099879"/>
          </a:xfrm>
        </p:spPr>
        <p:txBody>
          <a:bodyPr rtlCol="0">
            <a:normAutofit/>
          </a:bodyPr>
          <a:lstStyle/>
          <a:p>
            <a:pPr marL="419100" indent="-314325">
              <a:lnSpc>
                <a:spcPts val="3000"/>
              </a:lnSpc>
              <a:spcBef>
                <a:spcPts val="400"/>
              </a:spcBef>
            </a:pPr>
            <a:r>
              <a:rPr lang="en-GB" sz="2200" dirty="0">
                <a:latin typeface="Arial" panose="020B0604020202020204" pitchFamily="34" charset="0"/>
                <a:cs typeface="Arial" panose="020B0604020202020204" pitchFamily="34" charset="0"/>
              </a:rPr>
              <a:t>	</a:t>
            </a:r>
            <a:r>
              <a:rPr lang="en-GB" altLang="en-US" sz="2200" b="1" i="1" dirty="0">
                <a:latin typeface="Calibri" panose="020F0502020204030204" pitchFamily="34" charset="0"/>
              </a:rPr>
              <a:t>Defining the ‘right’ industry: </a:t>
            </a:r>
            <a:r>
              <a:rPr lang="en-GB" altLang="en-US" sz="2200" dirty="0">
                <a:latin typeface="Calibri" panose="020F0502020204030204" pitchFamily="34" charset="0"/>
              </a:rPr>
              <a:t>applying the model at the most appropriate level – not necessarily the whole industry (e.g. the European low-cost airline industry rather than airlines globally).</a:t>
            </a:r>
          </a:p>
          <a:p>
            <a:pPr marL="419100" indent="-314325">
              <a:lnSpc>
                <a:spcPts val="3000"/>
              </a:lnSpc>
              <a:spcBef>
                <a:spcPts val="400"/>
              </a:spcBef>
            </a:pPr>
            <a:r>
              <a:rPr lang="en-GB" altLang="en-US" sz="2200" b="1" i="1" dirty="0">
                <a:latin typeface="Calibri" panose="020F0502020204030204" pitchFamily="34" charset="0"/>
              </a:rPr>
              <a:t>Converging industries:</a:t>
            </a:r>
            <a:r>
              <a:rPr lang="en-GB" altLang="en-US" sz="2200" dirty="0">
                <a:latin typeface="Calibri" panose="020F0502020204030204" pitchFamily="34" charset="0"/>
              </a:rPr>
              <a:t> particularly in the high-tech arenas, where industries overlap (e.g. digital industries – mobile phones/cameras/mp3 players).</a:t>
            </a:r>
          </a:p>
          <a:p>
            <a:pPr marL="419100" indent="-314325">
              <a:lnSpc>
                <a:spcPts val="3000"/>
              </a:lnSpc>
              <a:spcBef>
                <a:spcPts val="400"/>
              </a:spcBef>
            </a:pPr>
            <a:r>
              <a:rPr lang="en-GB" altLang="en-US" sz="2200" b="1" i="1" dirty="0">
                <a:latin typeface="Calibri" panose="020F0502020204030204" pitchFamily="34" charset="0"/>
              </a:rPr>
              <a:t>Complementary</a:t>
            </a:r>
            <a:r>
              <a:rPr lang="en-GB" altLang="en-US" sz="2200" b="1" dirty="0">
                <a:latin typeface="Calibri" panose="020F0502020204030204" pitchFamily="34" charset="0"/>
              </a:rPr>
              <a:t> </a:t>
            </a:r>
            <a:r>
              <a:rPr lang="en-GB" altLang="en-US" sz="2200" b="1" i="1" dirty="0">
                <a:latin typeface="Calibri" panose="020F0502020204030204" pitchFamily="34" charset="0"/>
              </a:rPr>
              <a:t>organisations:</a:t>
            </a:r>
            <a:r>
              <a:rPr lang="en-GB" altLang="en-US" sz="2200" dirty="0">
                <a:latin typeface="Calibri" panose="020F0502020204030204" pitchFamily="34" charset="0"/>
              </a:rPr>
              <a:t> they enhance the attractiveness of a business to customers or suppliers. This can almost be considered as a sixth force (e.g. Microsoft Windows and McAfee computer security systems are complementors). </a:t>
            </a:r>
          </a:p>
        </p:txBody>
      </p:sp>
      <p:sp>
        <p:nvSpPr>
          <p:cNvPr id="120836" name="Footer Placeholder 1">
            <a:extLst>
              <a:ext uri="{FF2B5EF4-FFF2-40B4-BE49-F238E27FC236}">
                <a16:creationId xmlns:a16="http://schemas.microsoft.com/office/drawing/2014/main" id="{CD8508CA-7781-8277-6BE6-A8FDA5927139}"/>
              </a:ext>
            </a:extLst>
          </p:cNvPr>
          <p:cNvSpPr>
            <a:spLocks noGrp="1"/>
          </p:cNvSpPr>
          <p:nvPr>
            <p:ph type="ftr" sz="quarter" idx="1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1400" dirty="0"/>
              <a:t>Johnson, Whittington, Scholes, Angwin, </a:t>
            </a:r>
            <a:r>
              <a:rPr lang="en-GB" altLang="en-US" sz="1400" dirty="0" err="1"/>
              <a:t>Regner</a:t>
            </a:r>
            <a:r>
              <a:rPr lang="en-GB" altLang="en-US" sz="1400" dirty="0"/>
              <a:t> (2017)</a:t>
            </a:r>
          </a:p>
        </p:txBody>
      </p:sp>
    </p:spTree>
  </p:cSld>
  <p:clrMapOvr>
    <a:masterClrMapping/>
  </p:clrMapOvr>
  <p:transition spd="slow"/>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054D2-7B0D-A807-F2AB-724C9624C730}"/>
              </a:ext>
            </a:extLst>
          </p:cNvPr>
          <p:cNvSpPr>
            <a:spLocks noGrp="1"/>
          </p:cNvSpPr>
          <p:nvPr>
            <p:ph type="title"/>
          </p:nvPr>
        </p:nvSpPr>
        <p:spPr/>
        <p:txBody>
          <a:bodyPr/>
          <a:lstStyle/>
          <a:p>
            <a:endParaRPr lang="en-GB"/>
          </a:p>
        </p:txBody>
      </p:sp>
      <p:pic>
        <p:nvPicPr>
          <p:cNvPr id="6" name="Online Media 5" title="Porter's 5 Forces EXPLAINED | B2U | Business To You">
            <a:hlinkClick r:id="" action="ppaction://media"/>
            <a:extLst>
              <a:ext uri="{FF2B5EF4-FFF2-40B4-BE49-F238E27FC236}">
                <a16:creationId xmlns:a16="http://schemas.microsoft.com/office/drawing/2014/main" id="{27F04605-14B5-DF17-9AB1-7146F7C9D432}"/>
              </a:ext>
            </a:extLst>
          </p:cNvPr>
          <p:cNvPicPr>
            <a:picLocks noGrp="1" noRot="1" noChangeAspect="1"/>
          </p:cNvPicPr>
          <p:nvPr>
            <p:ph idx="1"/>
            <a:videoFile r:link="rId1"/>
          </p:nvPr>
        </p:nvPicPr>
        <p:blipFill>
          <a:blip r:embed="rId3"/>
          <a:stretch>
            <a:fillRect/>
          </a:stretch>
        </p:blipFill>
        <p:spPr>
          <a:xfrm>
            <a:off x="0" y="6076"/>
            <a:ext cx="12212059" cy="6900370"/>
          </a:xfrm>
          <a:prstGeom prst="rect">
            <a:avLst/>
          </a:prstGeom>
        </p:spPr>
      </p:pic>
      <p:sp>
        <p:nvSpPr>
          <p:cNvPr id="4" name="Footer Placeholder 3">
            <a:extLst>
              <a:ext uri="{FF2B5EF4-FFF2-40B4-BE49-F238E27FC236}">
                <a16:creationId xmlns:a16="http://schemas.microsoft.com/office/drawing/2014/main" id="{6B211DB1-E53B-7718-441D-1A8F008C9D4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B20BC69-1620-B416-EC28-FE44F2CAEB82}"/>
              </a:ext>
            </a:extLst>
          </p:cNvPr>
          <p:cNvSpPr>
            <a:spLocks noGrp="1"/>
          </p:cNvSpPr>
          <p:nvPr>
            <p:ph type="sldNum" sz="quarter" idx="12"/>
          </p:nvPr>
        </p:nvSpPr>
        <p:spPr/>
        <p:txBody>
          <a:bodyPr/>
          <a:lstStyle/>
          <a:p>
            <a:fld id="{3A98EE3D-8CD1-4C3F-BD1C-C98C9596463C}" type="slidenum">
              <a:rPr lang="en-US" smtClean="0"/>
              <a:t>50</a:t>
            </a:fld>
            <a:endParaRPr lang="en-US" dirty="0"/>
          </a:p>
        </p:txBody>
      </p:sp>
    </p:spTree>
    <p:extLst>
      <p:ext uri="{BB962C8B-B14F-4D97-AF65-F5344CB8AC3E}">
        <p14:creationId xmlns:p14="http://schemas.microsoft.com/office/powerpoint/2010/main" val="3205003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26408B68-CCE2-CC81-ABBC-D96A6BF00275}"/>
              </a:ext>
            </a:extLst>
          </p:cNvPr>
          <p:cNvSpPr>
            <a:spLocks noGrp="1" noChangeArrowheads="1"/>
          </p:cNvSpPr>
          <p:nvPr>
            <p:ph type="title"/>
          </p:nvPr>
        </p:nvSpPr>
        <p:spPr>
          <a:xfrm>
            <a:off x="581192" y="702156"/>
            <a:ext cx="11029616" cy="605944"/>
          </a:xfrm>
        </p:spPr>
        <p:txBody>
          <a:bodyPr/>
          <a:lstStyle/>
          <a:p>
            <a:pPr eaLnBrk="1" hangingPunct="1"/>
            <a:r>
              <a:rPr lang="en-GB" altLang="en-US" dirty="0"/>
              <a:t>Opportunities and threats</a:t>
            </a:r>
          </a:p>
        </p:txBody>
      </p:sp>
      <p:sp>
        <p:nvSpPr>
          <p:cNvPr id="3" name="Content Placeholder 2">
            <a:extLst>
              <a:ext uri="{FF2B5EF4-FFF2-40B4-BE49-F238E27FC236}">
                <a16:creationId xmlns:a16="http://schemas.microsoft.com/office/drawing/2014/main" id="{EC2A996B-0DBC-278F-7CBC-83AABB2989F2}"/>
              </a:ext>
            </a:extLst>
          </p:cNvPr>
          <p:cNvSpPr>
            <a:spLocks noGrp="1"/>
          </p:cNvSpPr>
          <p:nvPr>
            <p:ph idx="1"/>
          </p:nvPr>
        </p:nvSpPr>
        <p:spPr>
          <a:xfrm>
            <a:off x="581191" y="863600"/>
            <a:ext cx="11297987" cy="5024439"/>
          </a:xfrm>
        </p:spPr>
        <p:txBody>
          <a:bodyPr rtlCol="0">
            <a:normAutofit/>
          </a:bodyPr>
          <a:lstStyle/>
          <a:p>
            <a:pPr>
              <a:spcAft>
                <a:spcPts val="0"/>
              </a:spcAft>
              <a:defRPr/>
            </a:pPr>
            <a:r>
              <a:rPr lang="en-GB" sz="2000" dirty="0">
                <a:latin typeface="Arial" panose="020B0604020202020204" pitchFamily="34" charset="0"/>
                <a:cs typeface="Arial" panose="020B0604020202020204" pitchFamily="34" charset="0"/>
              </a:rPr>
              <a:t>	The critical issue in undertaking macro-environmental analysis (e.g. PESTEL) and industry analysis (e.g. Porter’s Five Forces) is the </a:t>
            </a:r>
            <a:r>
              <a:rPr lang="en-GB" sz="2000" b="1" i="1" dirty="0">
                <a:latin typeface="Arial" panose="020B0604020202020204" pitchFamily="34" charset="0"/>
                <a:cs typeface="Arial" panose="020B0604020202020204" pitchFamily="34" charset="0"/>
              </a:rPr>
              <a:t>implications</a:t>
            </a:r>
            <a:r>
              <a:rPr lang="en-GB" sz="2000" dirty="0">
                <a:latin typeface="Arial" panose="020B0604020202020204" pitchFamily="34" charset="0"/>
                <a:cs typeface="Arial" panose="020B0604020202020204" pitchFamily="34" charset="0"/>
              </a:rPr>
              <a:t> that are drawn from this understanding in guiding strategic decisions and choices.	</a:t>
            </a:r>
          </a:p>
          <a:p>
            <a:pPr>
              <a:spcAft>
                <a:spcPts val="0"/>
              </a:spcAft>
              <a:defRPr/>
            </a:pPr>
            <a:r>
              <a:rPr lang="en-GB" sz="2000" b="1" i="1" dirty="0">
                <a:latin typeface="Arial" panose="020B0604020202020204" pitchFamily="34" charset="0"/>
                <a:cs typeface="Arial" panose="020B0604020202020204" pitchFamily="34" charset="0"/>
              </a:rPr>
              <a:t>Identifying opportunities and threats </a:t>
            </a:r>
            <a:r>
              <a:rPr lang="en-GB" sz="2000" dirty="0">
                <a:latin typeface="Arial" panose="020B0604020202020204" pitchFamily="34" charset="0"/>
                <a:cs typeface="Arial" panose="020B0604020202020204" pitchFamily="34" charset="0"/>
              </a:rPr>
              <a:t>is extremely valuable when thinking about strategic choices.</a:t>
            </a: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endParaRPr lang="en-GB" sz="2000" dirty="0">
              <a:latin typeface="Arial" panose="020B0604020202020204" pitchFamily="34" charset="0"/>
              <a:cs typeface="Arial" panose="020B0604020202020204" pitchFamily="34" charset="0"/>
            </a:endParaRPr>
          </a:p>
          <a:p>
            <a:pPr>
              <a:spcAft>
                <a:spcPts val="0"/>
              </a:spcAft>
              <a:defRPr/>
            </a:pPr>
            <a:r>
              <a:rPr lang="en-GB" sz="2000" b="1" dirty="0">
                <a:latin typeface="Arial" panose="020B0604020202020204" pitchFamily="34" charset="0"/>
                <a:cs typeface="Arial" panose="020B0604020202020204" pitchFamily="34" charset="0"/>
              </a:rPr>
              <a:t>Opportunities and threats </a:t>
            </a:r>
            <a:r>
              <a:rPr lang="en-GB" sz="2000" dirty="0">
                <a:latin typeface="Arial" panose="020B0604020202020204" pitchFamily="34" charset="0"/>
                <a:cs typeface="Arial" panose="020B0604020202020204" pitchFamily="34" charset="0"/>
              </a:rPr>
              <a:t>also form part of another strategic analysis tool: </a:t>
            </a:r>
            <a:r>
              <a:rPr lang="en-GB" sz="2000" b="1" i="1" dirty="0">
                <a:latin typeface="Arial" panose="020B0604020202020204" pitchFamily="34" charset="0"/>
                <a:cs typeface="Arial" panose="020B0604020202020204" pitchFamily="34" charset="0"/>
              </a:rPr>
              <a:t>SWOT analysis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2F57AC0-10E8-96E6-3667-BC6EBC1885AE}"/>
              </a:ext>
            </a:extLst>
          </p:cNvPr>
          <p:cNvPicPr>
            <a:picLocks noChangeAspect="1"/>
          </p:cNvPicPr>
          <p:nvPr/>
        </p:nvPicPr>
        <p:blipFill>
          <a:blip r:embed="rId3"/>
          <a:stretch>
            <a:fillRect/>
          </a:stretch>
        </p:blipFill>
        <p:spPr>
          <a:xfrm>
            <a:off x="7537714" y="5208022"/>
            <a:ext cx="1771825" cy="1521812"/>
          </a:xfrm>
          <a:prstGeom prst="rect">
            <a:avLst/>
          </a:prstGeom>
        </p:spPr>
      </p:pic>
      <p:pic>
        <p:nvPicPr>
          <p:cNvPr id="7" name="Picture 6">
            <a:extLst>
              <a:ext uri="{FF2B5EF4-FFF2-40B4-BE49-F238E27FC236}">
                <a16:creationId xmlns:a16="http://schemas.microsoft.com/office/drawing/2014/main" id="{99E0E961-D191-2D74-9D3C-82E05629AAA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742899" y="3158796"/>
            <a:ext cx="1487569" cy="12458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a:extLst>
              <a:ext uri="{FF2B5EF4-FFF2-40B4-BE49-F238E27FC236}">
                <a16:creationId xmlns:a16="http://schemas.microsoft.com/office/drawing/2014/main" id="{D85A8AC6-6C8D-F010-F764-D454AD7E832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481960" y="3201067"/>
            <a:ext cx="1713204" cy="1212092"/>
          </a:xfrm>
          <a:prstGeom prst="rect">
            <a:avLst/>
          </a:prstGeom>
        </p:spPr>
      </p:pic>
      <p:pic>
        <p:nvPicPr>
          <p:cNvPr id="9" name="Picture 2" descr="Y:\08VOL4\Graphics\Powerpoint\PE_UK\PE528-JOHNSON\Final files\GIF\ch02\M02UF002.gif">
            <a:extLst>
              <a:ext uri="{FF2B5EF4-FFF2-40B4-BE49-F238E27FC236}">
                <a16:creationId xmlns:a16="http://schemas.microsoft.com/office/drawing/2014/main" id="{BCC2B798-A236-7E5D-621C-67FDCB069E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713" y="3197205"/>
            <a:ext cx="1771825" cy="11690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a:xfrm>
            <a:off x="581192" y="762000"/>
            <a:ext cx="7800808" cy="3700817"/>
          </a:xfrm>
        </p:spPr>
        <p:txBody>
          <a:bodyPr vert="horz" lIns="91440" tIns="45720" rIns="91440" bIns="45720" rtlCol="0" anchor="b">
            <a:normAutofit fontScale="90000"/>
          </a:bodyPr>
          <a:lstStyle/>
          <a:p>
            <a:pPr>
              <a:lnSpc>
                <a:spcPct val="90000"/>
              </a:lnSpc>
            </a:pPr>
            <a:r>
              <a:rPr lang="en-US" dirty="0">
                <a:solidFill>
                  <a:schemeClr val="tx1"/>
                </a:solidFill>
              </a:rPr>
              <a:t>This is the end of our  strategic analysis session (Macro &amp; Micro Environments) Next week we will review internal strategic capabilities, SWOT and strategic choice </a:t>
            </a:r>
            <a:r>
              <a:rPr lang="en-US" dirty="0">
                <a:solidFill>
                  <a:schemeClr val="tx1"/>
                </a:solidFill>
                <a:sym typeface="Wingdings" panose="05000000000000000000" pitchFamily="2" charset="2"/>
              </a:rPr>
              <a:t></a:t>
            </a:r>
            <a:br>
              <a:rPr lang="en-US" dirty="0">
                <a:solidFill>
                  <a:schemeClr val="tx1"/>
                </a:solidFill>
                <a:sym typeface="Wingdings" panose="05000000000000000000" pitchFamily="2" charset="2"/>
              </a:rPr>
            </a:br>
            <a:br>
              <a:rPr lang="en-US" dirty="0">
                <a:solidFill>
                  <a:schemeClr val="tx1"/>
                </a:solidFill>
                <a:sym typeface="Wingdings" panose="05000000000000000000" pitchFamily="2" charset="2"/>
              </a:rPr>
            </a:br>
            <a:r>
              <a:rPr lang="en-US" dirty="0">
                <a:solidFill>
                  <a:schemeClr val="tx1"/>
                </a:solidFill>
                <a:sym typeface="Wingdings" panose="05000000000000000000" pitchFamily="2" charset="2"/>
              </a:rPr>
              <a:t>any questions?</a:t>
            </a:r>
            <a:endParaRPr lang="en-US" dirty="0">
              <a:solidFill>
                <a:schemeClr val="tx1"/>
              </a:solidFill>
            </a:endParaRPr>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a:xfrm>
            <a:off x="581191" y="4572000"/>
            <a:ext cx="6823988" cy="1023580"/>
          </a:xfrm>
        </p:spPr>
        <p:txBody>
          <a:bodyPr vert="horz" lIns="91440" tIns="45720" rIns="91440" bIns="45720" rtlCol="0" anchor="t">
            <a:normAutofit/>
          </a:bodyPr>
          <a:lstStyle/>
          <a:p>
            <a:endParaRPr lang="en-US" sz="2800" b="1" dirty="0">
              <a:solidFill>
                <a:schemeClr val="tx1">
                  <a:alpha val="60000"/>
                </a:schemeClr>
              </a:solidFill>
            </a:endParaRPr>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a:xfrm>
            <a:off x="581191" y="5951811"/>
            <a:ext cx="4564015" cy="365125"/>
          </a:xfrm>
        </p:spPr>
        <p:txBody>
          <a:bodyPr vert="horz" lIns="91440" tIns="45720" rIns="91440" bIns="45720" rtlCol="0" anchor="ctr">
            <a:normAutofit/>
          </a:bodyPr>
          <a:lstStyle/>
          <a:p>
            <a:pPr defTabSz="457200"/>
            <a:endParaRPr lang="en-US" kern="1200" cap="all">
              <a:solidFill>
                <a:schemeClr val="tx1"/>
              </a:solidFill>
              <a:latin typeface="+mn-lt"/>
              <a:ea typeface="+mn-ea"/>
              <a:cs typeface="+mn-cs"/>
            </a:endParaRPr>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a:xfrm>
            <a:off x="6897041" y="5956137"/>
            <a:ext cx="508138"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solidFill>
              </a:rPr>
              <a:pPr defTabSz="457200">
                <a:spcAft>
                  <a:spcPts val="600"/>
                </a:spcAft>
              </a:pPr>
              <a:t>52</a:t>
            </a:fld>
            <a:endParaRPr lang="en-US">
              <a:solidFill>
                <a:schemeClr val="tx1"/>
              </a:solidFill>
            </a:endParaRPr>
          </a:p>
        </p:txBody>
      </p:sp>
      <p:pic>
        <p:nvPicPr>
          <p:cNvPr id="6" name="Picture 5" descr="A cartoon character holding a question mark">
            <a:extLst>
              <a:ext uri="{FF2B5EF4-FFF2-40B4-BE49-F238E27FC236}">
                <a16:creationId xmlns:a16="http://schemas.microsoft.com/office/drawing/2014/main" id="{FF2412CB-E753-24C3-6901-F346289BED0E}"/>
              </a:ext>
            </a:extLst>
          </p:cNvPr>
          <p:cNvPicPr>
            <a:picLocks noChangeAspect="1"/>
          </p:cNvPicPr>
          <p:nvPr/>
        </p:nvPicPr>
        <p:blipFill rotWithShape="1">
          <a:blip r:embed="rId2"/>
          <a:srcRect l="30413" r="19821"/>
          <a:stretch/>
        </p:blipFill>
        <p:spPr>
          <a:xfrm>
            <a:off x="8779047" y="10"/>
            <a:ext cx="3412953" cy="6857990"/>
          </a:xfrm>
          <a:prstGeom prst="rect">
            <a:avLst/>
          </a:prstGeom>
        </p:spPr>
      </p:pic>
    </p:spTree>
    <p:extLst>
      <p:ext uri="{BB962C8B-B14F-4D97-AF65-F5344CB8AC3E}">
        <p14:creationId xmlns:p14="http://schemas.microsoft.com/office/powerpoint/2010/main" val="4158593956"/>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6B8A8AA-627D-4151-AF17-0F5490B65B84}">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3424</Words>
  <Application>Microsoft Office PowerPoint</Application>
  <PresentationFormat>Widescreen</PresentationFormat>
  <Paragraphs>440</Paragraphs>
  <Slides>52</Slides>
  <Notes>2</Notes>
  <HiddenSlides>0</HiddenSlides>
  <MMClips>4</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52</vt:i4>
      </vt:variant>
    </vt:vector>
  </HeadingPairs>
  <TitlesOfParts>
    <vt:vector size="63" baseType="lpstr">
      <vt:lpstr>-apple-system</vt:lpstr>
      <vt:lpstr>Arial</vt:lpstr>
      <vt:lpstr>Calibri</vt:lpstr>
      <vt:lpstr>Comic Sans MS</vt:lpstr>
      <vt:lpstr>Franklin Gothic Book</vt:lpstr>
      <vt:lpstr>Franklin Gothic Demi</vt:lpstr>
      <vt:lpstr>Segoe UI</vt:lpstr>
      <vt:lpstr>Times New Roman</vt:lpstr>
      <vt:lpstr>Wingdings</vt:lpstr>
      <vt:lpstr>Wingdings 2</vt:lpstr>
      <vt:lpstr>DividendVTI</vt:lpstr>
      <vt:lpstr>Leading digital &amp; strategic change BMSW7003</vt:lpstr>
      <vt:lpstr>This week we will focus on…</vt:lpstr>
      <vt:lpstr>A brief recap from our last session…</vt:lpstr>
      <vt:lpstr>Strategy – reflections</vt:lpstr>
      <vt:lpstr>Strategies evolve</vt:lpstr>
      <vt:lpstr>strategic levels across the organisation</vt:lpstr>
      <vt:lpstr>Three horizons for strategy</vt:lpstr>
      <vt:lpstr>The exploring Strategy framework</vt:lpstr>
      <vt:lpstr>The exploring strategy framework – application</vt:lpstr>
      <vt:lpstr>The strategy check list – fundamental questions in strategy</vt:lpstr>
      <vt:lpstr>strategic management is a process</vt:lpstr>
      <vt:lpstr>Strategic planning – A plan is not a strategy</vt:lpstr>
      <vt:lpstr>PowerPoint Presentation</vt:lpstr>
      <vt:lpstr>Summary of Key Points in the Video</vt:lpstr>
      <vt:lpstr>Summary of Key Points in the Video</vt:lpstr>
      <vt:lpstr>Quick Quiz</vt:lpstr>
      <vt:lpstr>Quick Quiz Answers</vt:lpstr>
      <vt:lpstr>Quick Quiz</vt:lpstr>
      <vt:lpstr>Quick Quiz Answers</vt:lpstr>
      <vt:lpstr>The exploring Strategy framework &amp; Planning</vt:lpstr>
      <vt:lpstr>The exploring Strategy framework &amp;  Strategic Analysis</vt:lpstr>
      <vt:lpstr>Strategic Analysis – the importance of the context</vt:lpstr>
      <vt:lpstr>Layers of business environment</vt:lpstr>
      <vt:lpstr>The nature of customer value</vt:lpstr>
      <vt:lpstr>Analysing the macro environment with Pestel</vt:lpstr>
      <vt:lpstr>Pestle: political factors</vt:lpstr>
      <vt:lpstr>Pestle: Economic factors</vt:lpstr>
      <vt:lpstr>Pestle: Socio-cultural factors</vt:lpstr>
      <vt:lpstr>More on cultural factors</vt:lpstr>
      <vt:lpstr>Technological factors</vt:lpstr>
      <vt:lpstr>Ecological factors</vt:lpstr>
      <vt:lpstr>Legal factors</vt:lpstr>
      <vt:lpstr>Using the PESTEL framework</vt:lpstr>
      <vt:lpstr>PESTEL example</vt:lpstr>
      <vt:lpstr>Pestel analysis – using amazon as an example</vt:lpstr>
      <vt:lpstr>PowerPoint Presentation</vt:lpstr>
      <vt:lpstr>The micro environment</vt:lpstr>
      <vt:lpstr>The micro environment</vt:lpstr>
      <vt:lpstr>Porter’s five forces</vt:lpstr>
      <vt:lpstr>The Five Competitive Forces That Shape Strategy</vt:lpstr>
      <vt:lpstr>PowerPoint Presentation</vt:lpstr>
      <vt:lpstr>Summary of key points in the video</vt:lpstr>
      <vt:lpstr>Summary of key points in the video</vt:lpstr>
      <vt:lpstr>buyers</vt:lpstr>
      <vt:lpstr>suppliers</vt:lpstr>
      <vt:lpstr>substitutes</vt:lpstr>
      <vt:lpstr>New entrants</vt:lpstr>
      <vt:lpstr>Competitors / rivalry</vt:lpstr>
      <vt:lpstr>Porter’s five forces model – application challenges</vt:lpstr>
      <vt:lpstr>PowerPoint Presentation</vt:lpstr>
      <vt:lpstr>Opportunities and threats</vt:lpstr>
      <vt:lpstr>This is the end of our  strategic analysis session (Macro &amp; Micro Environments) Next week we will review internal strategic capabilities, SWOT and strategic choice 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210</cp:revision>
  <dcterms:created xsi:type="dcterms:W3CDTF">2021-11-30T09:35:50Z</dcterms:created>
  <dcterms:modified xsi:type="dcterms:W3CDTF">2026-02-10T09:49:26Z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