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84" r:id="rId2"/>
    <p:sldId id="256" r:id="rId3"/>
    <p:sldId id="258" r:id="rId4"/>
    <p:sldId id="259" r:id="rId5"/>
    <p:sldId id="261" r:id="rId6"/>
    <p:sldId id="262" r:id="rId7"/>
    <p:sldId id="267" r:id="rId8"/>
    <p:sldId id="268" r:id="rId9"/>
    <p:sldId id="269" r:id="rId10"/>
    <p:sldId id="272" r:id="rId11"/>
    <p:sldId id="275" r:id="rId12"/>
    <p:sldId id="277" r:id="rId13"/>
    <p:sldId id="278" r:id="rId14"/>
    <p:sldId id="285" r:id="rId15"/>
    <p:sldId id="282" r:id="rId16"/>
    <p:sldId id="286" r:id="rId17"/>
    <p:sldId id="281" r:id="rId18"/>
    <p:sldId id="287" r:id="rId19"/>
    <p:sldId id="276" r:id="rId20"/>
    <p:sldId id="283" r:id="rId21"/>
    <p:sldId id="292" r:id="rId22"/>
    <p:sldId id="294" r:id="rId23"/>
    <p:sldId id="289" r:id="rId24"/>
    <p:sldId id="263" r:id="rId25"/>
    <p:sldId id="264" r:id="rId26"/>
    <p:sldId id="27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450" y="-78"/>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F8DF72-2B0D-44E9-8B0A-B7EA2FDED969}" type="datetimeFigureOut">
              <a:rPr lang="en-US" smtClean="0"/>
              <a:pPr/>
              <a:t>2/23/2011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C00FF4-2F6B-4DDC-B9D6-731E7D9747A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BFB64E64-DB4B-489B-95D7-44E50627A4EC}" type="slidenum">
              <a:rPr lang="en-GB" smtClean="0"/>
              <a:pPr>
                <a:defRPr/>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BFB64E64-DB4B-489B-95D7-44E50627A4EC}" type="slidenum">
              <a:rPr lang="en-GB" smtClean="0"/>
              <a:pPr>
                <a:defRPr/>
              </a:pPr>
              <a:t>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2/23/2011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2/23/2011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A39534-CE5D-4E84-AFDE-6DADA2E83A7A}" type="datetimeFigureOut">
              <a:rPr lang="en-US" smtClean="0"/>
              <a:pPr/>
              <a:t>2/23/2011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A39534-CE5D-4E84-AFDE-6DADA2E83A7A}" type="datetimeFigureOut">
              <a:rPr lang="en-US" smtClean="0"/>
              <a:pPr/>
              <a:t>2/23/2011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A39534-CE5D-4E84-AFDE-6DADA2E83A7A}" type="datetimeFigureOut">
              <a:rPr lang="en-US" smtClean="0"/>
              <a:pPr/>
              <a:t>2/23/2011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A39534-CE5D-4E84-AFDE-6DADA2E83A7A}" type="datetimeFigureOut">
              <a:rPr lang="en-US" smtClean="0"/>
              <a:pPr/>
              <a:t>2/23/2011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39534-CE5D-4E84-AFDE-6DADA2E83A7A}" type="datetimeFigureOut">
              <a:rPr lang="en-US" smtClean="0"/>
              <a:pPr/>
              <a:t>2/23/2011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39534-CE5D-4E84-AFDE-6DADA2E83A7A}" type="datetimeFigureOut">
              <a:rPr lang="en-US" smtClean="0"/>
              <a:pPr/>
              <a:t>2/23/2011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39534-CE5D-4E84-AFDE-6DADA2E83A7A}" type="datetimeFigureOut">
              <a:rPr lang="en-US" smtClean="0"/>
              <a:pPr/>
              <a:t>2/23/2011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2/23/2011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2/23/2011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A39534-CE5D-4E84-AFDE-6DADA2E83A7A}" type="datetimeFigureOut">
              <a:rPr lang="en-US" smtClean="0"/>
              <a:pPr/>
              <a:t>2/23/2011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6A9E2F-97CB-4513-AB4F-64B66C0E77B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en.wikipedia.org/wiki/Motivation"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changingminds.org/explanations/theories/intrinsic_motivation.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changingminds.org/explanations/theories/overjustification.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changingminds.or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changingminds.org/explanations/motivation/motivation.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changingminds.org/explanations/theories/expectancy.htm" TargetMode="External"/><Relationship Id="rId2" Type="http://schemas.openxmlformats.org/officeDocument/2006/relationships/hyperlink" Target="http://changingminds.org/explanations/theories/equity_theory.htm" TargetMode="External"/><Relationship Id="rId1" Type="http://schemas.openxmlformats.org/officeDocument/2006/relationships/slideLayout" Target="../slideLayouts/slideLayout2.xml"/><Relationship Id="rId5" Type="http://schemas.openxmlformats.org/officeDocument/2006/relationships/hyperlink" Target="http://changingminds.org/explanations/motivation/motivation.htm" TargetMode="External"/><Relationship Id="rId4" Type="http://schemas.openxmlformats.org/officeDocument/2006/relationships/hyperlink" Target="http://changingminds.org/explanations/motivation/kahler_drivers/kahlers_drivers.htm"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hangingminds.org/explanations/needs/safety.htm" TargetMode="External"/><Relationship Id="rId7" Type="http://schemas.openxmlformats.org/officeDocument/2006/relationships/hyperlink" Target="http://changingminds.org/explanations/needs/maslow.htm" TargetMode="External"/><Relationship Id="rId2" Type="http://schemas.openxmlformats.org/officeDocument/2006/relationships/hyperlink" Target="http://changingminds.org/explanations/needs/health.htm" TargetMode="External"/><Relationship Id="rId1" Type="http://schemas.openxmlformats.org/officeDocument/2006/relationships/slideLayout" Target="../slideLayouts/slideLayout2.xml"/><Relationship Id="rId6" Type="http://schemas.openxmlformats.org/officeDocument/2006/relationships/hyperlink" Target="http://changingminds.org/explanations/needs/self_actualisation.htm" TargetMode="External"/><Relationship Id="rId5" Type="http://schemas.openxmlformats.org/officeDocument/2006/relationships/hyperlink" Target="http://changingminds.org/explanations/needs/esteem.htm" TargetMode="External"/><Relationship Id="rId4" Type="http://schemas.openxmlformats.org/officeDocument/2006/relationships/hyperlink" Target="http://changingminds.org/explanations/needs/belonging.ht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valuebasedmanagement.net/leaders_maslow_hierarchy.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teves.blogharbor.com/maslow.jpg"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changingminds.org/explanations/needs/maslow.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creme-de-languedoc.com/images/info/articles/health-2.jp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changingminds.org/explanations/needs/maslow.ht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changingminds.org/explanations/theories/erg_theory.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changingminds.org/explanations/needs/herzberg_needs.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changingminds.or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en.wikipedia.org/wiki/Empowermen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Integrate (Pres. needs it)</a:t>
            </a:r>
            <a:endParaRPr lang="en-GB" dirty="0"/>
          </a:p>
        </p:txBody>
      </p:sp>
      <p:sp>
        <p:nvSpPr>
          <p:cNvPr id="3" name="Content Placeholder 2"/>
          <p:cNvSpPr>
            <a:spLocks noGrp="1"/>
          </p:cNvSpPr>
          <p:nvPr>
            <p:ph idx="1"/>
          </p:nvPr>
        </p:nvSpPr>
        <p:spPr/>
        <p:txBody>
          <a:bodyPr/>
          <a:lstStyle/>
          <a:p>
            <a:r>
              <a:rPr lang="en-GB" dirty="0" smtClean="0"/>
              <a:t>From motivational theories: </a:t>
            </a:r>
            <a:r>
              <a:rPr lang="en-GB" dirty="0" smtClean="0">
                <a:hlinkClick r:id="rId2"/>
              </a:rPr>
              <a:t>http://en.wikipedia.org/wiki/Motivation#Models_of_behavior_change</a:t>
            </a:r>
            <a:endParaRPr lang="en-GB"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357158" y="2219325"/>
            <a:ext cx="8501122" cy="1311128"/>
          </a:xfrm>
          <a:prstGeom prst="rect">
            <a:avLst/>
          </a:prstGeom>
          <a:noFill/>
          <a:ln w="9525">
            <a:noFill/>
            <a:miter lim="800000"/>
            <a:headEnd/>
            <a:tailEnd/>
          </a:ln>
        </p:spPr>
        <p:txBody>
          <a:bodyPr wrap="square">
            <a:spAutoFit/>
          </a:bodyPr>
          <a:lstStyle/>
          <a:p>
            <a:pPr algn="ctr">
              <a:spcBef>
                <a:spcPct val="20000"/>
              </a:spcBef>
            </a:pPr>
            <a:r>
              <a:rPr lang="en-GB" sz="3600" dirty="0" smtClean="0"/>
              <a:t>Introduction to</a:t>
            </a:r>
          </a:p>
          <a:p>
            <a:pPr algn="ctr">
              <a:spcBef>
                <a:spcPct val="20000"/>
              </a:spcBef>
            </a:pPr>
            <a:r>
              <a:rPr lang="en-GB" sz="3600" b="1" dirty="0" smtClean="0"/>
              <a:t>Motivation and </a:t>
            </a:r>
            <a:r>
              <a:rPr lang="en-GB" sz="3600" b="1" dirty="0"/>
              <a:t>Job Satisfaction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motivation?</a:t>
            </a:r>
            <a:endParaRPr lang="en-GB" u="sng" dirty="0"/>
          </a:p>
        </p:txBody>
      </p:sp>
      <p:sp>
        <p:nvSpPr>
          <p:cNvPr id="3" name="Content Placeholder 2"/>
          <p:cNvSpPr>
            <a:spLocks noGrp="1"/>
          </p:cNvSpPr>
          <p:nvPr>
            <p:ph idx="1"/>
          </p:nvPr>
        </p:nvSpPr>
        <p:spPr/>
        <p:txBody>
          <a:bodyPr/>
          <a:lstStyle/>
          <a:p>
            <a:r>
              <a:rPr lang="en-GB" dirty="0" smtClean="0"/>
              <a:t>Reflect and write down your definition of Motivation.</a:t>
            </a:r>
            <a:endParaRPr lang="en-GB"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77825"/>
            <a:ext cx="8229600" cy="701675"/>
          </a:xfrm>
        </p:spPr>
        <p:txBody>
          <a:bodyPr>
            <a:normAutofit fontScale="90000"/>
          </a:bodyPr>
          <a:lstStyle/>
          <a:p>
            <a:pPr eaLnBrk="1" hangingPunct="1"/>
            <a:r>
              <a:rPr lang="en-GB" u="sng" dirty="0" smtClean="0"/>
              <a:t>Motivation</a:t>
            </a:r>
          </a:p>
        </p:txBody>
      </p:sp>
      <p:sp>
        <p:nvSpPr>
          <p:cNvPr id="41987" name="Rectangle 3"/>
          <p:cNvSpPr>
            <a:spLocks noGrp="1" noChangeArrowheads="1"/>
          </p:cNvSpPr>
          <p:nvPr>
            <p:ph type="body" idx="1"/>
          </p:nvPr>
        </p:nvSpPr>
        <p:spPr>
          <a:xfrm>
            <a:off x="412750" y="1285875"/>
            <a:ext cx="8229600" cy="2763834"/>
          </a:xfrm>
        </p:spPr>
        <p:txBody>
          <a:bodyPr>
            <a:spAutoFit/>
          </a:bodyPr>
          <a:lstStyle/>
          <a:p>
            <a:pPr marL="0" indent="0" eaLnBrk="1" hangingPunct="1">
              <a:buFontTx/>
              <a:buNone/>
              <a:defRPr/>
            </a:pPr>
            <a:r>
              <a:rPr lang="en-US" sz="2400" dirty="0" smtClean="0"/>
              <a:t>According to Mullins 2007 ”The underlying concept of motivation is ‘</a:t>
            </a:r>
            <a:r>
              <a:rPr lang="en-US" sz="2400" i="1" dirty="0" smtClean="0"/>
              <a:t>some driving force within individuals by which they attempt to achieve some goal in order to satisfy some need or expectation”</a:t>
            </a:r>
            <a:endParaRPr lang="en-US" sz="2400" dirty="0" smtClean="0"/>
          </a:p>
          <a:p>
            <a:pPr eaLnBrk="1" hangingPunct="1">
              <a:buFontTx/>
              <a:buNone/>
              <a:defRPr/>
            </a:pPr>
            <a:r>
              <a:rPr lang="en-GB" sz="2400" dirty="0" smtClean="0"/>
              <a:t>							Mullins (2007)</a:t>
            </a:r>
            <a:r>
              <a:rPr lang="en-GB" sz="2200" dirty="0" smtClean="0"/>
              <a:t>    </a:t>
            </a:r>
          </a:p>
          <a:p>
            <a:pPr marL="0" indent="0" eaLnBrk="1" hangingPunct="1">
              <a:lnSpc>
                <a:spcPct val="90000"/>
              </a:lnSpc>
              <a:buFontTx/>
              <a:buNone/>
              <a:defRPr/>
            </a:pPr>
            <a:r>
              <a:rPr lang="en-GB" sz="2200" dirty="0" smtClean="0"/>
              <a:t/>
            </a:r>
            <a:br>
              <a:rPr lang="en-GB" sz="2200" dirty="0" smtClean="0"/>
            </a:br>
            <a:endParaRPr lang="en-GB" sz="2200"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fade">
                                      <p:cBhvr>
                                        <p:cTn id="11" dur="2000"/>
                                        <p:tgtEl>
                                          <p:spTgt spid="41987">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1987">
                                            <p:txEl>
                                              <p:pRg st="1" end="1"/>
                                            </p:txEl>
                                          </p:spTgt>
                                        </p:tgtEl>
                                        <p:attrNameLst>
                                          <p:attrName>style.visibility</p:attrName>
                                        </p:attrNameLst>
                                      </p:cBhvr>
                                      <p:to>
                                        <p:strVal val="visible"/>
                                      </p:to>
                                    </p:set>
                                    <p:animEffect transition="in" filter="fade">
                                      <p:cBhvr>
                                        <p:cTn id="14" dur="2000"/>
                                        <p:tgtEl>
                                          <p:spTgt spid="41987">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fade">
                                      <p:cBhvr>
                                        <p:cTn id="17" dur="2000"/>
                                        <p:tgtEl>
                                          <p:spTgt spid="419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u="sng" dirty="0" smtClean="0"/>
              <a:t>Intrinsic </a:t>
            </a:r>
            <a:r>
              <a:rPr lang="en-GB" sz="3600" b="1" u="sng" dirty="0"/>
              <a:t>and extrinsic </a:t>
            </a:r>
            <a:r>
              <a:rPr lang="en-GB" sz="3600" b="1" u="sng" dirty="0" smtClean="0"/>
              <a:t>motivation</a:t>
            </a:r>
            <a:endParaRPr lang="en-GB" sz="3600" b="1" u="sng" dirty="0"/>
          </a:p>
        </p:txBody>
      </p:sp>
      <p:sp>
        <p:nvSpPr>
          <p:cNvPr id="3" name="Content Placeholder 2"/>
          <p:cNvSpPr>
            <a:spLocks noGrp="1"/>
          </p:cNvSpPr>
          <p:nvPr>
            <p:ph idx="1"/>
          </p:nvPr>
        </p:nvSpPr>
        <p:spPr/>
        <p:txBody>
          <a:bodyPr>
            <a:normAutofit/>
          </a:bodyPr>
          <a:lstStyle/>
          <a:p>
            <a:r>
              <a:rPr lang="en-GB" sz="2800" b="1" dirty="0"/>
              <a:t>Intrinsic motivation</a:t>
            </a:r>
            <a:r>
              <a:rPr lang="en-GB" sz="2800" dirty="0"/>
              <a:t> refers to motivation that </a:t>
            </a:r>
            <a:r>
              <a:rPr lang="en-GB" sz="2800" dirty="0" smtClean="0"/>
              <a:t>exists </a:t>
            </a:r>
            <a:r>
              <a:rPr lang="en-GB" sz="2800" b="1" dirty="0"/>
              <a:t>within the individual </a:t>
            </a:r>
            <a:r>
              <a:rPr lang="en-GB" sz="2800" dirty="0"/>
              <a:t>rather than relying on any external </a:t>
            </a:r>
            <a:r>
              <a:rPr lang="en-GB" sz="2800" dirty="0" smtClean="0"/>
              <a:t>pressure. Such as the enjoyment of a task, intuition</a:t>
            </a:r>
            <a:r>
              <a:rPr lang="en-GB" sz="2800" dirty="0"/>
              <a:t> </a:t>
            </a:r>
            <a:r>
              <a:rPr lang="en-GB" sz="2800" dirty="0" smtClean="0"/>
              <a:t>and inspiration. </a:t>
            </a:r>
          </a:p>
          <a:p>
            <a:r>
              <a:rPr lang="en-GB" sz="2800" b="1" dirty="0"/>
              <a:t>Extrinsic motivation</a:t>
            </a:r>
            <a:r>
              <a:rPr lang="en-GB" sz="2800" dirty="0"/>
              <a:t> comes from </a:t>
            </a:r>
            <a:r>
              <a:rPr lang="en-GB" sz="2800" b="1" dirty="0"/>
              <a:t>outside of the individual</a:t>
            </a:r>
            <a:r>
              <a:rPr lang="en-GB" sz="2800" dirty="0"/>
              <a:t>. Common extrinsic motivations are rewards like money and </a:t>
            </a:r>
            <a:r>
              <a:rPr lang="en-GB" sz="2800" dirty="0" smtClean="0"/>
              <a:t>grades</a:t>
            </a:r>
            <a:r>
              <a:rPr lang="en-GB" sz="2800" dirty="0"/>
              <a:t>, coercion </a:t>
            </a:r>
            <a:r>
              <a:rPr lang="en-GB" sz="2800" dirty="0" smtClean="0"/>
              <a:t>or intimidation. Following guidance from others.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Internal &amp; External Motivation</a:t>
            </a:r>
            <a:endParaRPr lang="en-GB" u="sng" dirty="0"/>
          </a:p>
        </p:txBody>
      </p:sp>
      <p:sp>
        <p:nvSpPr>
          <p:cNvPr id="3" name="Content Placeholder 2"/>
          <p:cNvSpPr>
            <a:spLocks noGrp="1"/>
          </p:cNvSpPr>
          <p:nvPr>
            <p:ph idx="1"/>
          </p:nvPr>
        </p:nvSpPr>
        <p:spPr>
          <a:xfrm>
            <a:off x="214282" y="1357298"/>
            <a:ext cx="8643998" cy="4929222"/>
          </a:xfrm>
        </p:spPr>
        <p:txBody>
          <a:bodyPr>
            <a:normAutofit fontScale="70000" lnSpcReduction="20000"/>
          </a:bodyPr>
          <a:lstStyle/>
          <a:p>
            <a:r>
              <a:rPr lang="en-GB" dirty="0" smtClean="0"/>
              <a:t>When a person follows their internal motivating force or power how do they feel?</a:t>
            </a:r>
          </a:p>
          <a:p>
            <a:r>
              <a:rPr lang="en-GB" dirty="0" smtClean="0"/>
              <a:t>When a person follows an external motivating force or power that is not aligned with their inner feelings, how do they feel?</a:t>
            </a:r>
          </a:p>
          <a:p>
            <a:r>
              <a:rPr lang="en-GB" dirty="0" smtClean="0"/>
              <a:t>When a person follows their internal motivating force that meets an external requirement that is aligned with their inner, how do they feel? </a:t>
            </a:r>
          </a:p>
          <a:p>
            <a:r>
              <a:rPr lang="en-GB" dirty="0" smtClean="0"/>
              <a:t>For example: </a:t>
            </a:r>
          </a:p>
          <a:p>
            <a:pPr lvl="1">
              <a:buFont typeface="Wingdings" pitchFamily="2" charset="2"/>
              <a:buChar char="§"/>
            </a:pPr>
            <a:r>
              <a:rPr lang="en-GB" dirty="0" smtClean="0"/>
              <a:t>Individual: I want to be a Network Engineer. Organisation: we want you to be a Network Engineer with us.</a:t>
            </a:r>
          </a:p>
          <a:p>
            <a:pPr lvl="1">
              <a:buFont typeface="Wingdings" pitchFamily="2" charset="2"/>
              <a:buChar char="§"/>
            </a:pPr>
            <a:r>
              <a:rPr lang="en-GB" dirty="0" smtClean="0"/>
              <a:t>Individual: I want to be involved in supporting people and assisting to meet their needs. Company: we are looking for Customer Service and Sales reps.</a:t>
            </a:r>
          </a:p>
          <a:p>
            <a:pPr lvl="1">
              <a:buFont typeface="Wingdings" pitchFamily="2" charset="2"/>
              <a:buChar char="§"/>
            </a:pPr>
            <a:r>
              <a:rPr lang="en-GB" dirty="0" smtClean="0"/>
              <a:t>Individual: I want to assist others to learn and grow. Education organisation: we want you to be a Lecturer, Research, disseminate and teach with us.</a:t>
            </a:r>
          </a:p>
          <a:p>
            <a:pPr lvl="1">
              <a:buFont typeface="Wingdings" pitchFamily="2" charset="2"/>
              <a:buChar char="§"/>
            </a:pPr>
            <a:endParaRPr lang="en-GB" dirty="0" smtClean="0"/>
          </a:p>
          <a:p>
            <a:endParaRPr lang="en-GB"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a:t>Intrinsic </a:t>
            </a:r>
            <a:r>
              <a:rPr lang="en-GB" u="sng" dirty="0" smtClean="0"/>
              <a:t>Motivation</a:t>
            </a:r>
            <a:endParaRPr lang="en-GB" u="sng" dirty="0"/>
          </a:p>
        </p:txBody>
      </p:sp>
      <p:sp>
        <p:nvSpPr>
          <p:cNvPr id="3" name="Content Placeholder 2"/>
          <p:cNvSpPr>
            <a:spLocks noGrp="1"/>
          </p:cNvSpPr>
          <p:nvPr>
            <p:ph idx="1"/>
          </p:nvPr>
        </p:nvSpPr>
        <p:spPr>
          <a:xfrm>
            <a:off x="285720" y="1428736"/>
            <a:ext cx="8401080" cy="4697427"/>
          </a:xfrm>
        </p:spPr>
        <p:txBody>
          <a:bodyPr>
            <a:normAutofit fontScale="62500" lnSpcReduction="20000"/>
          </a:bodyPr>
          <a:lstStyle/>
          <a:p>
            <a:r>
              <a:rPr lang="en-GB" dirty="0" smtClean="0"/>
              <a:t>Intrinsic </a:t>
            </a:r>
            <a:r>
              <a:rPr lang="en-GB" dirty="0"/>
              <a:t>motivation is when I am motivated by internal factors, as opposed to the external drivers of extrinsic motivation. Intrinsic motivation drives me to do things just for the fun </a:t>
            </a:r>
            <a:r>
              <a:rPr lang="en-GB" dirty="0" smtClean="0"/>
              <a:t> and enjoyment of </a:t>
            </a:r>
            <a:r>
              <a:rPr lang="en-GB" dirty="0"/>
              <a:t>it, or because I believe it is a good or right thing to </a:t>
            </a:r>
            <a:r>
              <a:rPr lang="en-GB" dirty="0" smtClean="0"/>
              <a:t>do for myself.</a:t>
            </a:r>
            <a:endParaRPr lang="en-GB" dirty="0"/>
          </a:p>
          <a:p>
            <a:r>
              <a:rPr lang="en-GB" dirty="0"/>
              <a:t>There is a paradox of intrinsic and extrinsic motivation. Intrinsic motivation is far stronger a motivator than extrinsic motivation, yet external motivation can easily act to displace intrinsic motivation </a:t>
            </a:r>
            <a:r>
              <a:rPr lang="en-GB" dirty="0" smtClean="0"/>
              <a:t>(the</a:t>
            </a:r>
            <a:r>
              <a:rPr lang="en-GB" dirty="0"/>
              <a:t> Overjustification </a:t>
            </a:r>
            <a:r>
              <a:rPr lang="en-GB" dirty="0" smtClean="0"/>
              <a:t>Effect, next slide).</a:t>
            </a:r>
            <a:endParaRPr lang="en-GB" dirty="0"/>
          </a:p>
          <a:p>
            <a:pPr>
              <a:buNone/>
            </a:pPr>
            <a:r>
              <a:rPr lang="en-GB" b="1" dirty="0"/>
              <a:t>Example</a:t>
            </a:r>
          </a:p>
          <a:p>
            <a:r>
              <a:rPr lang="en-GB" dirty="0"/>
              <a:t>Most people's hobbies are intrinsically motivated. Notice the </a:t>
            </a:r>
            <a:r>
              <a:rPr lang="en-GB" dirty="0" smtClean="0"/>
              <a:t>energy and passion </a:t>
            </a:r>
            <a:r>
              <a:rPr lang="en-GB" dirty="0"/>
              <a:t>with which people </a:t>
            </a:r>
            <a:r>
              <a:rPr lang="en-GB" dirty="0" smtClean="0"/>
              <a:t>invest in the things they love and enjoy doing. Few </a:t>
            </a:r>
            <a:r>
              <a:rPr lang="en-GB" dirty="0"/>
              <a:t>people carry that amount of passion into their workplace.</a:t>
            </a:r>
          </a:p>
          <a:p>
            <a:pPr>
              <a:buNone/>
            </a:pPr>
            <a:r>
              <a:rPr lang="en-GB" b="1" dirty="0"/>
              <a:t>So what?</a:t>
            </a:r>
          </a:p>
          <a:p>
            <a:r>
              <a:rPr lang="en-GB" dirty="0" smtClean="0"/>
              <a:t>If a Manager/Leader can employ people who’s genuine passion is in alignment with the organisations and/or it’s values, a natural positive and powerful motivation is </a:t>
            </a:r>
            <a:r>
              <a:rPr lang="en-GB" dirty="0"/>
              <a:t>in place. </a:t>
            </a:r>
          </a:p>
        </p:txBody>
      </p:sp>
      <p:sp>
        <p:nvSpPr>
          <p:cNvPr id="4" name="TextBox 3"/>
          <p:cNvSpPr txBox="1"/>
          <p:nvPr/>
        </p:nvSpPr>
        <p:spPr>
          <a:xfrm>
            <a:off x="0" y="6500834"/>
            <a:ext cx="5715008"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http://changingminds.org/explanations/theories/intrinsic_motivation.htm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a:t>Overjustification </a:t>
            </a:r>
            <a:r>
              <a:rPr lang="en-GB" u="sng" dirty="0" smtClean="0"/>
              <a:t>Effect</a:t>
            </a:r>
            <a:endParaRPr lang="en-GB" u="sng" dirty="0"/>
          </a:p>
        </p:txBody>
      </p:sp>
      <p:sp>
        <p:nvSpPr>
          <p:cNvPr id="3" name="Content Placeholder 2"/>
          <p:cNvSpPr>
            <a:spLocks noGrp="1"/>
          </p:cNvSpPr>
          <p:nvPr>
            <p:ph idx="1"/>
          </p:nvPr>
        </p:nvSpPr>
        <p:spPr>
          <a:xfrm>
            <a:off x="214282" y="1285860"/>
            <a:ext cx="8643998" cy="5000660"/>
          </a:xfrm>
        </p:spPr>
        <p:txBody>
          <a:bodyPr>
            <a:normAutofit fontScale="47500" lnSpcReduction="20000"/>
          </a:bodyPr>
          <a:lstStyle/>
          <a:p>
            <a:r>
              <a:rPr lang="en-GB" dirty="0" smtClean="0"/>
              <a:t>This </a:t>
            </a:r>
            <a:r>
              <a:rPr lang="en-GB" dirty="0"/>
              <a:t>occurs </a:t>
            </a:r>
            <a:r>
              <a:rPr lang="en-GB" dirty="0" smtClean="0"/>
              <a:t>where you </a:t>
            </a:r>
            <a:r>
              <a:rPr lang="en-GB" dirty="0"/>
              <a:t>attribute </a:t>
            </a:r>
            <a:r>
              <a:rPr lang="en-GB" dirty="0" smtClean="0"/>
              <a:t>your behaviour </a:t>
            </a:r>
            <a:r>
              <a:rPr lang="en-GB" dirty="0"/>
              <a:t>more to a </a:t>
            </a:r>
            <a:r>
              <a:rPr lang="en-GB" dirty="0" smtClean="0"/>
              <a:t>extrinsic </a:t>
            </a:r>
            <a:r>
              <a:rPr lang="en-GB" dirty="0"/>
              <a:t>motivator than to intrinsic reasons</a:t>
            </a:r>
            <a:r>
              <a:rPr lang="en-GB" dirty="0" smtClean="0"/>
              <a:t>. Coerced into doing something by an external motivator</a:t>
            </a:r>
            <a:endParaRPr lang="en-GB" dirty="0"/>
          </a:p>
          <a:p>
            <a:r>
              <a:rPr lang="en-GB" dirty="0" smtClean="0"/>
              <a:t>Social psychological research has indicated that extrinsic rewards can lead to </a:t>
            </a:r>
            <a:r>
              <a:rPr lang="en-GB" b="1" dirty="0" smtClean="0"/>
              <a:t>overjustification</a:t>
            </a:r>
            <a:r>
              <a:rPr lang="en-GB" dirty="0" smtClean="0"/>
              <a:t> and a subsequent reduction in intrinsic motivation. </a:t>
            </a:r>
          </a:p>
          <a:p>
            <a:r>
              <a:rPr lang="en-GB" dirty="0" smtClean="0"/>
              <a:t>The motivation </a:t>
            </a:r>
            <a:r>
              <a:rPr lang="en-GB" dirty="0"/>
              <a:t>effect is less when rewards are given for performance success rather than simply completing </a:t>
            </a:r>
            <a:r>
              <a:rPr lang="en-GB" dirty="0" smtClean="0"/>
              <a:t>tasks for the joy of it.</a:t>
            </a:r>
            <a:endParaRPr lang="en-GB" dirty="0"/>
          </a:p>
          <a:p>
            <a:pPr>
              <a:buNone/>
            </a:pPr>
            <a:r>
              <a:rPr lang="en-GB" b="1" dirty="0"/>
              <a:t>Research</a:t>
            </a:r>
          </a:p>
          <a:p>
            <a:r>
              <a:rPr lang="en-GB" dirty="0"/>
              <a:t>Greene, Sternberg and </a:t>
            </a:r>
            <a:r>
              <a:rPr lang="en-GB" dirty="0" err="1"/>
              <a:t>Lepper</a:t>
            </a:r>
            <a:r>
              <a:rPr lang="en-GB" dirty="0"/>
              <a:t> (1976) played mathematical games with schoolchildren, which the children seemed to enjoy. After a while, they started giving rewards for success. When they took away the rewards, the children quickly gave up playing the games. </a:t>
            </a:r>
            <a:r>
              <a:rPr lang="en-GB" dirty="0" smtClean="0"/>
              <a:t>The </a:t>
            </a:r>
            <a:r>
              <a:rPr lang="en-GB" dirty="0"/>
              <a:t>explanation was that the children had decided that they were playing for the reward, not for the fun.</a:t>
            </a:r>
          </a:p>
          <a:p>
            <a:pPr>
              <a:buNone/>
            </a:pPr>
            <a:r>
              <a:rPr lang="en-GB" b="1" dirty="0" smtClean="0"/>
              <a:t>So </a:t>
            </a:r>
            <a:r>
              <a:rPr lang="en-GB" b="1" dirty="0"/>
              <a:t>what?</a:t>
            </a:r>
          </a:p>
          <a:p>
            <a:r>
              <a:rPr lang="en-GB" dirty="0" smtClean="0"/>
              <a:t>If </a:t>
            </a:r>
            <a:r>
              <a:rPr lang="en-GB" dirty="0"/>
              <a:t>you want someone to really buy into something, do not use big extrinsic rewards</a:t>
            </a:r>
            <a:r>
              <a:rPr lang="en-GB" dirty="0" smtClean="0"/>
              <a:t>.</a:t>
            </a:r>
          </a:p>
          <a:p>
            <a:r>
              <a:rPr lang="en-GB" dirty="0" smtClean="0"/>
              <a:t>If you want people to be motivated allow them to have fun doing it. Organisational culture, climate  and empowerment are key ingredients to achieve this.  </a:t>
            </a:r>
            <a:endParaRPr lang="en-GB" dirty="0"/>
          </a:p>
          <a:p>
            <a:pPr>
              <a:buNone/>
            </a:pPr>
            <a:r>
              <a:rPr lang="en-GB" b="1" dirty="0" smtClean="0"/>
              <a:t>Awareness:</a:t>
            </a:r>
            <a:endParaRPr lang="en-GB" b="1" dirty="0"/>
          </a:p>
          <a:p>
            <a:r>
              <a:rPr lang="en-GB" dirty="0" smtClean="0"/>
              <a:t>Understand what </a:t>
            </a:r>
            <a:r>
              <a:rPr lang="en-GB" dirty="0"/>
              <a:t>your real motivation </a:t>
            </a:r>
            <a:r>
              <a:rPr lang="en-GB" dirty="0" smtClean="0"/>
              <a:t>is even when someone rewards you . Notice </a:t>
            </a:r>
            <a:r>
              <a:rPr lang="en-GB" dirty="0"/>
              <a:t>the effects of emotional rewards like </a:t>
            </a:r>
            <a:r>
              <a:rPr lang="en-GB" dirty="0" smtClean="0"/>
              <a:t>congratulations. </a:t>
            </a:r>
          </a:p>
          <a:p>
            <a:r>
              <a:rPr lang="en-GB" dirty="0" smtClean="0"/>
              <a:t>Always ask yourself, what do I want to do? </a:t>
            </a:r>
            <a:endParaRPr lang="en-GB" dirty="0"/>
          </a:p>
          <a:p>
            <a:endParaRPr lang="en-GB" dirty="0"/>
          </a:p>
        </p:txBody>
      </p:sp>
      <p:sp>
        <p:nvSpPr>
          <p:cNvPr id="4" name="TextBox 3"/>
          <p:cNvSpPr txBox="1"/>
          <p:nvPr/>
        </p:nvSpPr>
        <p:spPr>
          <a:xfrm>
            <a:off x="0" y="6286520"/>
            <a:ext cx="6143636" cy="215444"/>
          </a:xfrm>
          <a:prstGeom prst="rect">
            <a:avLst/>
          </a:prstGeom>
          <a:noFill/>
        </p:spPr>
        <p:txBody>
          <a:bodyPr wrap="square" rtlCol="0">
            <a:spAutoFit/>
          </a:bodyPr>
          <a:lstStyle/>
          <a:p>
            <a:r>
              <a:rPr lang="en-GB" sz="800" dirty="0" smtClean="0">
                <a:hlinkClick r:id="rId2"/>
              </a:rPr>
              <a:t>http://changingminds.org/explanations/theories/overjustification.htm</a:t>
            </a:r>
            <a:endParaRPr lang="en-GB" sz="800"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u="sng" dirty="0"/>
              <a:t>Extrinsic </a:t>
            </a:r>
            <a:r>
              <a:rPr lang="en-GB" u="sng" dirty="0" smtClean="0"/>
              <a:t>Motivation</a:t>
            </a:r>
            <a:endParaRPr lang="en-GB" u="sng" dirty="0"/>
          </a:p>
        </p:txBody>
      </p:sp>
      <p:sp>
        <p:nvSpPr>
          <p:cNvPr id="3" name="Content Placeholder 2"/>
          <p:cNvSpPr>
            <a:spLocks noGrp="1"/>
          </p:cNvSpPr>
          <p:nvPr>
            <p:ph idx="1"/>
          </p:nvPr>
        </p:nvSpPr>
        <p:spPr>
          <a:xfrm>
            <a:off x="0" y="785794"/>
            <a:ext cx="9144000" cy="5143536"/>
          </a:xfrm>
        </p:spPr>
        <p:txBody>
          <a:bodyPr>
            <a:noAutofit/>
          </a:bodyPr>
          <a:lstStyle/>
          <a:p>
            <a:r>
              <a:rPr lang="en-GB" sz="1600" dirty="0"/>
              <a:t>Extrinsic motivation is when I am motivated by external factors, as opposed to the internal drivers of intrinsic motivation. Extrinsic motivation drives me to do things for tangible rewards or pressures, rather than for the fun of it.</a:t>
            </a:r>
          </a:p>
          <a:p>
            <a:r>
              <a:rPr lang="en-GB" sz="1600" dirty="0" smtClean="0"/>
              <a:t>If </a:t>
            </a:r>
            <a:r>
              <a:rPr lang="en-GB" sz="1600" dirty="0"/>
              <a:t>I am being rewarded extrinsically for doing it, then I can explain to myself that I am doing it for the reward. In this way, rewards can decrease internal motivation as people work to gain the reward rather than because they like doing the work or believe it is a good thing to do</a:t>
            </a:r>
            <a:r>
              <a:rPr lang="en-GB" sz="1600" dirty="0" smtClean="0"/>
              <a:t>.  </a:t>
            </a:r>
            <a:r>
              <a:rPr lang="en-GB" sz="1600" dirty="0"/>
              <a:t>I</a:t>
            </a:r>
            <a:r>
              <a:rPr lang="en-GB" sz="1600" dirty="0" smtClean="0"/>
              <a:t>n time a person who exclusively follows extrinsic motivating factors may develop  an ‘empty feeling’ within. </a:t>
            </a:r>
            <a:endParaRPr lang="en-GB" sz="1600" dirty="0"/>
          </a:p>
          <a:p>
            <a:r>
              <a:rPr lang="en-GB" sz="1600" b="1" dirty="0"/>
              <a:t>E</a:t>
            </a:r>
            <a:r>
              <a:rPr lang="en-GB" sz="1600" b="1" dirty="0" smtClean="0"/>
              <a:t>xtrinsic </a:t>
            </a:r>
            <a:r>
              <a:rPr lang="en-GB" sz="1600" b="1" dirty="0"/>
              <a:t>motivations can change a </a:t>
            </a:r>
            <a:r>
              <a:rPr lang="en-GB" sz="1600" b="1" dirty="0" smtClean="0"/>
              <a:t>pleasurable into work and the original passion can be lost. </a:t>
            </a:r>
            <a:endParaRPr lang="en-GB" sz="1600" b="1" dirty="0"/>
          </a:p>
          <a:p>
            <a:pPr>
              <a:buNone/>
            </a:pPr>
            <a:r>
              <a:rPr lang="en-GB" sz="1600" b="1" dirty="0"/>
              <a:t>Research</a:t>
            </a:r>
          </a:p>
          <a:p>
            <a:r>
              <a:rPr lang="en-GB" sz="1600" dirty="0" err="1"/>
              <a:t>Lepper</a:t>
            </a:r>
            <a:r>
              <a:rPr lang="en-GB" sz="1600" dirty="0"/>
              <a:t>, Greene and </a:t>
            </a:r>
            <a:r>
              <a:rPr lang="en-GB" sz="1600" dirty="0" err="1"/>
              <a:t>Nisbett</a:t>
            </a:r>
            <a:r>
              <a:rPr lang="en-GB" sz="1600" dirty="0"/>
              <a:t> (1973) asked two groups of children to do some drawings. One group was promised a 'good player medal' for their work and the other was promised nothing. On a return visit, the groups were given paper and crayons and what they did was observed. The group who had been given the medal for drawing previously spent significantly less this time drawing as compared with the no-reward group</a:t>
            </a:r>
            <a:r>
              <a:rPr lang="en-GB" sz="1600" dirty="0" smtClean="0"/>
              <a:t>. The no-reward group did it for the fun of it were more productive. </a:t>
            </a:r>
            <a:endParaRPr lang="en-GB" sz="1600" dirty="0"/>
          </a:p>
          <a:p>
            <a:pPr>
              <a:buNone/>
            </a:pPr>
            <a:r>
              <a:rPr lang="en-GB" sz="1600" b="1" dirty="0"/>
              <a:t>Example</a:t>
            </a:r>
          </a:p>
          <a:p>
            <a:r>
              <a:rPr lang="en-GB" sz="1600" dirty="0"/>
              <a:t>Supermarkets use loyalty cards and discounts, airlines use air miles, companies use bonuses and commissions. Extrinsic motivation is everywhere.</a:t>
            </a:r>
          </a:p>
          <a:p>
            <a:pPr>
              <a:buNone/>
            </a:pPr>
            <a:r>
              <a:rPr lang="en-GB" sz="1600" b="1" dirty="0"/>
              <a:t>So what?</a:t>
            </a:r>
          </a:p>
          <a:p>
            <a:r>
              <a:rPr lang="en-GB" sz="1600" dirty="0" smtClean="0"/>
              <a:t>You </a:t>
            </a:r>
            <a:r>
              <a:rPr lang="en-GB" sz="1600" dirty="0"/>
              <a:t>can offer positive motivations such as rewards and other bribery or you can use negative motivation such as threats and blackmail. Either way, extrinsic motivation is crude, easy and </a:t>
            </a:r>
            <a:r>
              <a:rPr lang="en-GB" sz="1600" dirty="0" smtClean="0"/>
              <a:t>it can be effective</a:t>
            </a:r>
            <a:r>
              <a:rPr lang="en-GB" sz="1600" dirty="0"/>
              <a:t>. However it focuses people on the reward and not the action. Stop giving the reward and they’ll stop the </a:t>
            </a:r>
            <a:r>
              <a:rPr lang="en-GB" sz="1600" dirty="0" err="1"/>
              <a:t>behavior</a:t>
            </a:r>
            <a:r>
              <a:rPr lang="en-GB" sz="1600" dirty="0"/>
              <a:t>. </a:t>
            </a:r>
          </a:p>
          <a:p>
            <a:endParaRPr lang="en-GB" sz="1600" dirty="0"/>
          </a:p>
        </p:txBody>
      </p:sp>
      <p:sp>
        <p:nvSpPr>
          <p:cNvPr id="4" name="TextBox 3"/>
          <p:cNvSpPr txBox="1"/>
          <p:nvPr/>
        </p:nvSpPr>
        <p:spPr>
          <a:xfrm>
            <a:off x="0" y="6611803"/>
            <a:ext cx="6000760" cy="246221"/>
          </a:xfrm>
          <a:prstGeom prst="rect">
            <a:avLst/>
          </a:prstGeom>
          <a:noFill/>
        </p:spPr>
        <p:txBody>
          <a:bodyPr wrap="square" rtlCol="0">
            <a:spAutoFit/>
          </a:bodyPr>
          <a:lstStyle/>
          <a:p>
            <a:r>
              <a:rPr lang="en-GB" sz="1000" dirty="0" smtClean="0"/>
              <a:t>Based on: </a:t>
            </a:r>
            <a:r>
              <a:rPr lang="en-GB" sz="1000" dirty="0" smtClean="0">
                <a:hlinkClick r:id="rId2"/>
              </a:rPr>
              <a:t>http://changingminds.org</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Content theories of motivation</a:t>
            </a:r>
            <a:endParaRPr lang="en-GB" u="sng" dirty="0"/>
          </a:p>
        </p:txBody>
      </p:sp>
      <p:sp>
        <p:nvSpPr>
          <p:cNvPr id="3" name="Content Placeholder 2"/>
          <p:cNvSpPr>
            <a:spLocks noGrp="1"/>
          </p:cNvSpPr>
          <p:nvPr>
            <p:ph idx="1"/>
          </p:nvPr>
        </p:nvSpPr>
        <p:spPr>
          <a:xfrm>
            <a:off x="214282" y="1428736"/>
            <a:ext cx="8929718" cy="4697427"/>
          </a:xfrm>
        </p:spPr>
        <p:txBody>
          <a:bodyPr>
            <a:normAutofit/>
          </a:bodyPr>
          <a:lstStyle/>
          <a:p>
            <a:pPr>
              <a:buNone/>
            </a:pPr>
            <a:r>
              <a:rPr lang="en-GB" sz="2000" i="1" dirty="0" smtClean="0"/>
              <a:t>Content theories </a:t>
            </a:r>
            <a:r>
              <a:rPr lang="en-GB" sz="2000" dirty="0" smtClean="0"/>
              <a:t>of motivation define it in terms of satisfaction of personal needs.</a:t>
            </a:r>
          </a:p>
          <a:p>
            <a:r>
              <a:rPr lang="en-GB" sz="2000" b="1" dirty="0" err="1" smtClean="0"/>
              <a:t>Alderfer's</a:t>
            </a:r>
            <a:r>
              <a:rPr lang="en-GB" sz="2000" b="1" dirty="0" smtClean="0"/>
              <a:t> ERG Theory: </a:t>
            </a:r>
            <a:r>
              <a:rPr lang="en-GB" sz="2000" dirty="0" smtClean="0"/>
              <a:t>three key needs.</a:t>
            </a:r>
          </a:p>
          <a:p>
            <a:r>
              <a:rPr lang="en-GB" sz="2000" b="1" dirty="0" smtClean="0"/>
              <a:t>Herzberg's Motivation-Hygiene Theory</a:t>
            </a:r>
            <a:r>
              <a:rPr lang="en-GB" sz="2000" dirty="0" smtClean="0"/>
              <a:t>.</a:t>
            </a:r>
          </a:p>
          <a:p>
            <a:r>
              <a:rPr lang="en-GB" sz="2000" b="1" dirty="0" smtClean="0"/>
              <a:t>Maslow's Hierarchy of Needs: </a:t>
            </a:r>
            <a:r>
              <a:rPr lang="en-GB" sz="2000" dirty="0" smtClean="0"/>
              <a:t>5 need model.</a:t>
            </a:r>
          </a:p>
          <a:p>
            <a:r>
              <a:rPr lang="en-GB" sz="2000" b="1" dirty="0" smtClean="0"/>
              <a:t>McClelland's Acquired Needs Theory</a:t>
            </a:r>
            <a:r>
              <a:rPr lang="en-GB" sz="2000" dirty="0" smtClean="0"/>
              <a:t> also a three-need model.</a:t>
            </a:r>
          </a:p>
          <a:p>
            <a:r>
              <a:rPr lang="en-GB" sz="2000" b="1" dirty="0" smtClean="0"/>
              <a:t>Mumford's Needs: </a:t>
            </a:r>
            <a:r>
              <a:rPr lang="en-GB" sz="2000" dirty="0" smtClean="0"/>
              <a:t>four basic needs of workers.</a:t>
            </a:r>
          </a:p>
          <a:p>
            <a:r>
              <a:rPr lang="en-GB" sz="2000" b="1" dirty="0" err="1" smtClean="0"/>
              <a:t>Veroff's</a:t>
            </a:r>
            <a:r>
              <a:rPr lang="en-GB" sz="2000" b="1" dirty="0" smtClean="0"/>
              <a:t> Taxonomy: </a:t>
            </a:r>
            <a:r>
              <a:rPr lang="en-GB" sz="2000" dirty="0" smtClean="0"/>
              <a:t>six achievement goals.</a:t>
            </a:r>
          </a:p>
          <a:p>
            <a:endParaRPr lang="en-GB" sz="2000" dirty="0"/>
          </a:p>
        </p:txBody>
      </p:sp>
      <p:sp>
        <p:nvSpPr>
          <p:cNvPr id="4" name="TextBox 3"/>
          <p:cNvSpPr txBox="1"/>
          <p:nvPr/>
        </p:nvSpPr>
        <p:spPr>
          <a:xfrm>
            <a:off x="0" y="6571142"/>
            <a:ext cx="6500826" cy="215444"/>
          </a:xfrm>
          <a:prstGeom prst="rect">
            <a:avLst/>
          </a:prstGeom>
          <a:noFill/>
        </p:spPr>
        <p:txBody>
          <a:bodyPr wrap="square" rtlCol="0">
            <a:spAutoFit/>
          </a:bodyPr>
          <a:lstStyle/>
          <a:p>
            <a:r>
              <a:rPr lang="en-GB" sz="800" dirty="0" smtClean="0"/>
              <a:t>For more information: </a:t>
            </a:r>
            <a:r>
              <a:rPr lang="en-GB" sz="800" dirty="0" smtClean="0">
                <a:hlinkClick r:id="rId2"/>
              </a:rPr>
              <a:t>http://changingminds.org/explanations/motivation/motivation.htm</a:t>
            </a:r>
            <a:endParaRPr lang="en-GB" sz="800"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smtClean="0"/>
              <a:t>Process theories</a:t>
            </a:r>
            <a:endParaRPr lang="en-GB" u="sng" dirty="0"/>
          </a:p>
        </p:txBody>
      </p:sp>
      <p:sp>
        <p:nvSpPr>
          <p:cNvPr id="3" name="Content Placeholder 2"/>
          <p:cNvSpPr>
            <a:spLocks noGrp="1"/>
          </p:cNvSpPr>
          <p:nvPr>
            <p:ph idx="1"/>
          </p:nvPr>
        </p:nvSpPr>
        <p:spPr>
          <a:xfrm>
            <a:off x="142844" y="1428736"/>
            <a:ext cx="8715436" cy="4572032"/>
          </a:xfrm>
        </p:spPr>
        <p:txBody>
          <a:bodyPr>
            <a:normAutofit/>
          </a:bodyPr>
          <a:lstStyle/>
          <a:p>
            <a:pPr>
              <a:buNone/>
            </a:pPr>
            <a:r>
              <a:rPr lang="en-GB" sz="2000" i="1" dirty="0" smtClean="0"/>
              <a:t>Process theories </a:t>
            </a:r>
            <a:r>
              <a:rPr lang="en-GB" sz="2000" dirty="0" smtClean="0"/>
              <a:t>of motivation define in terms of a rational cognitive process. To derive the best course of action for oneself:</a:t>
            </a:r>
          </a:p>
          <a:p>
            <a:r>
              <a:rPr lang="en-GB" sz="2000" dirty="0" smtClean="0">
                <a:hlinkClick r:id="rId2"/>
              </a:rPr>
              <a:t>Adams' Equity Theory</a:t>
            </a:r>
            <a:r>
              <a:rPr lang="en-GB" sz="2000" dirty="0" smtClean="0"/>
              <a:t>: Balanced give and take.</a:t>
            </a:r>
          </a:p>
          <a:p>
            <a:r>
              <a:rPr lang="en-GB" sz="2000" dirty="0" smtClean="0">
                <a:hlinkClick r:id="rId3"/>
              </a:rPr>
              <a:t>Vroom's Expectancy Theory</a:t>
            </a:r>
            <a:r>
              <a:rPr lang="en-GB" sz="2000" dirty="0" smtClean="0"/>
              <a:t>: We expect what we predict.</a:t>
            </a:r>
          </a:p>
          <a:p>
            <a:r>
              <a:rPr lang="en-GB" sz="2000" dirty="0" err="1" smtClean="0">
                <a:hlinkClick r:id="rId4"/>
              </a:rPr>
              <a:t>Kahler's</a:t>
            </a:r>
            <a:r>
              <a:rPr lang="en-GB" sz="2000" dirty="0" smtClean="0">
                <a:hlinkClick r:id="rId4"/>
              </a:rPr>
              <a:t> Drivers</a:t>
            </a:r>
            <a:r>
              <a:rPr lang="en-GB" sz="2000" dirty="0" smtClean="0"/>
              <a:t>: I must be perfect, strong, etc.</a:t>
            </a:r>
          </a:p>
          <a:p>
            <a:pPr>
              <a:buNone/>
            </a:pPr>
            <a:endParaRPr lang="en-GB" sz="2000" dirty="0"/>
          </a:p>
        </p:txBody>
      </p:sp>
      <p:sp>
        <p:nvSpPr>
          <p:cNvPr id="4" name="TextBox 3"/>
          <p:cNvSpPr txBox="1"/>
          <p:nvPr/>
        </p:nvSpPr>
        <p:spPr>
          <a:xfrm>
            <a:off x="0" y="6571142"/>
            <a:ext cx="6500826" cy="215444"/>
          </a:xfrm>
          <a:prstGeom prst="rect">
            <a:avLst/>
          </a:prstGeom>
          <a:noFill/>
        </p:spPr>
        <p:txBody>
          <a:bodyPr wrap="square" rtlCol="0">
            <a:spAutoFit/>
          </a:bodyPr>
          <a:lstStyle/>
          <a:p>
            <a:r>
              <a:rPr lang="en-GB" sz="800" dirty="0" smtClean="0"/>
              <a:t>For more information: </a:t>
            </a:r>
            <a:r>
              <a:rPr lang="en-GB" sz="800" dirty="0" smtClean="0">
                <a:hlinkClick r:id="rId5"/>
              </a:rPr>
              <a:t>http://changingminds.org/explanations/motivation/motivation.htm</a:t>
            </a:r>
            <a:endParaRPr lang="en-GB" sz="800"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142852"/>
            <a:ext cx="8229600" cy="1143000"/>
          </a:xfrm>
        </p:spPr>
        <p:txBody>
          <a:bodyPr>
            <a:normAutofit/>
          </a:bodyPr>
          <a:lstStyle/>
          <a:p>
            <a:r>
              <a:rPr lang="en-GB" u="sng" dirty="0" smtClean="0"/>
              <a:t>Maslow's Hierarchy of needs</a:t>
            </a:r>
            <a:endParaRPr lang="en-GB" u="sng" dirty="0"/>
          </a:p>
        </p:txBody>
      </p:sp>
      <p:sp>
        <p:nvSpPr>
          <p:cNvPr id="3" name="Content Placeholder 2"/>
          <p:cNvSpPr>
            <a:spLocks noGrp="1"/>
          </p:cNvSpPr>
          <p:nvPr>
            <p:ph idx="1"/>
          </p:nvPr>
        </p:nvSpPr>
        <p:spPr>
          <a:xfrm>
            <a:off x="0" y="1357298"/>
            <a:ext cx="7143768" cy="4929222"/>
          </a:xfrm>
        </p:spPr>
        <p:txBody>
          <a:bodyPr>
            <a:noAutofit/>
          </a:bodyPr>
          <a:lstStyle/>
          <a:p>
            <a:pPr algn="just"/>
            <a:r>
              <a:rPr lang="en-GB" sz="2000" dirty="0" smtClean="0"/>
              <a:t>In 1943 Abraham Maslow, one of the founding fathers of humanist approaches to management, </a:t>
            </a:r>
            <a:r>
              <a:rPr lang="en-GB" sz="2000" b="1" dirty="0" smtClean="0"/>
              <a:t>wrote an influential paper </a:t>
            </a:r>
            <a:r>
              <a:rPr lang="en-GB" sz="2000" dirty="0" smtClean="0"/>
              <a:t>that set out five fundamental human needs and their hierarchical nature. They are quoted and taught so widely now that many people perceive this model as the definitive set of needs and do not look further.</a:t>
            </a:r>
          </a:p>
          <a:p>
            <a:pPr algn="just">
              <a:buNone/>
            </a:pPr>
            <a:endParaRPr lang="en-GB" sz="2000" dirty="0" smtClean="0"/>
          </a:p>
          <a:p>
            <a:pPr algn="just">
              <a:buNone/>
            </a:pPr>
            <a:r>
              <a:rPr lang="en-GB" sz="2000" b="1" dirty="0" smtClean="0"/>
              <a:t>The hierarchical effect</a:t>
            </a:r>
          </a:p>
          <a:p>
            <a:pPr algn="just"/>
            <a:r>
              <a:rPr lang="en-GB" sz="2000" dirty="0" smtClean="0"/>
              <a:t>A key aspect of the model is </a:t>
            </a:r>
            <a:r>
              <a:rPr lang="en-GB" sz="2000" b="1" dirty="0" smtClean="0"/>
              <a:t>the hierarchical nature of the needs</a:t>
            </a:r>
            <a:r>
              <a:rPr lang="en-GB" sz="2000" dirty="0" smtClean="0"/>
              <a:t>. The lower the needs in the hierarchy, the more fundamental they are and the more a person will tend to abandon the higher needs in order to pay attention to sufficiently meeting the lower needs. For example, when we are ill, we care little for what others think about us: all we want is to get better.</a:t>
            </a:r>
          </a:p>
          <a:p>
            <a:pPr algn="just"/>
            <a:endParaRPr lang="en-GB" sz="2000" dirty="0" smtClean="0"/>
          </a:p>
          <a:p>
            <a:pPr algn="just"/>
            <a:endParaRPr lang="en-GB" sz="2000" dirty="0"/>
          </a:p>
        </p:txBody>
      </p:sp>
      <p:pic>
        <p:nvPicPr>
          <p:cNvPr id="2050" name="Picture 2" descr="http://www.valuebasedmanagement.net/images/picture_maslow.jpg"/>
          <p:cNvPicPr>
            <a:picLocks noChangeAspect="1" noChangeArrowheads="1"/>
          </p:cNvPicPr>
          <p:nvPr/>
        </p:nvPicPr>
        <p:blipFill>
          <a:blip r:embed="rId2"/>
          <a:srcRect/>
          <a:stretch>
            <a:fillRect/>
          </a:stretch>
        </p:blipFill>
        <p:spPr bwMode="auto">
          <a:xfrm>
            <a:off x="7224741" y="1490664"/>
            <a:ext cx="1419225" cy="215265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Maslow’s 5 needs</a:t>
            </a:r>
            <a:endParaRPr lang="en-GB" u="sng" dirty="0"/>
          </a:p>
        </p:txBody>
      </p:sp>
      <p:sp>
        <p:nvSpPr>
          <p:cNvPr id="3" name="Content Placeholder 2"/>
          <p:cNvSpPr>
            <a:spLocks noGrp="1"/>
          </p:cNvSpPr>
          <p:nvPr>
            <p:ph idx="1"/>
          </p:nvPr>
        </p:nvSpPr>
        <p:spPr>
          <a:xfrm>
            <a:off x="0" y="1428736"/>
            <a:ext cx="8858280" cy="5000660"/>
          </a:xfrm>
        </p:spPr>
        <p:txBody>
          <a:bodyPr>
            <a:normAutofit fontScale="70000" lnSpcReduction="20000"/>
          </a:bodyPr>
          <a:lstStyle/>
          <a:p>
            <a:r>
              <a:rPr lang="en-GB" dirty="0" smtClean="0"/>
              <a:t>According to Abraham Maslow humans have five needs. Human motivation is strongly influenced by these fundamental needs.</a:t>
            </a:r>
          </a:p>
          <a:p>
            <a:r>
              <a:rPr lang="en-GB" dirty="0" smtClean="0"/>
              <a:t>Humans must meet the lower more important needs first and then they become less important and humans can move to a higher level. Each level has a pleasure. </a:t>
            </a:r>
          </a:p>
          <a:p>
            <a:r>
              <a:rPr lang="en-GB" dirty="0" smtClean="0"/>
              <a:t>Five (5) Maslow’s basic needs:</a:t>
            </a:r>
          </a:p>
          <a:p>
            <a:pPr marL="971550" lvl="1" indent="-514350">
              <a:buFont typeface="+mj-lt"/>
              <a:buAutoNum type="arabicPeriod"/>
            </a:pPr>
            <a:r>
              <a:rPr lang="en-GB" b="1" dirty="0" smtClean="0"/>
              <a:t>Physiological Needs</a:t>
            </a:r>
            <a:r>
              <a:rPr lang="en-GB" dirty="0" smtClean="0"/>
              <a:t> – Examples are: clothing, food, shelter, and biological needs such as breathing and so forth.</a:t>
            </a:r>
          </a:p>
          <a:p>
            <a:pPr marL="971550" lvl="1" indent="-514350">
              <a:buFont typeface="+mj-lt"/>
              <a:buAutoNum type="arabicPeriod"/>
            </a:pPr>
            <a:r>
              <a:rPr lang="en-GB" b="1" dirty="0" smtClean="0"/>
              <a:t>Safety and Security Needs</a:t>
            </a:r>
            <a:r>
              <a:rPr lang="en-GB" dirty="0" smtClean="0"/>
              <a:t> – Examples such as: money, home, job-security.</a:t>
            </a:r>
          </a:p>
          <a:p>
            <a:pPr marL="971550" lvl="1" indent="-514350">
              <a:buFont typeface="+mj-lt"/>
              <a:buAutoNum type="arabicPeriod"/>
            </a:pPr>
            <a:r>
              <a:rPr lang="en-GB" b="1" dirty="0" smtClean="0"/>
              <a:t>Social Needs</a:t>
            </a:r>
            <a:r>
              <a:rPr lang="en-GB" dirty="0" smtClean="0"/>
              <a:t> – Example are: to have friends, have a family,  love of opposite sex, form others.</a:t>
            </a:r>
          </a:p>
          <a:p>
            <a:pPr marL="971550" lvl="1" indent="-514350">
              <a:buFont typeface="+mj-lt"/>
              <a:buAutoNum type="arabicPeriod"/>
            </a:pPr>
            <a:r>
              <a:rPr lang="en-GB" b="1" dirty="0" smtClean="0"/>
              <a:t>Esteem Needs</a:t>
            </a:r>
            <a:r>
              <a:rPr lang="en-GB" dirty="0" smtClean="0"/>
              <a:t> – Examples are: praise, awards, gifts, self-esteem, self-confidence.</a:t>
            </a:r>
          </a:p>
          <a:p>
            <a:pPr marL="971550" lvl="1" indent="-514350">
              <a:buFont typeface="+mj-lt"/>
              <a:buAutoNum type="arabicPeriod"/>
            </a:pPr>
            <a:r>
              <a:rPr lang="en-GB" b="1" dirty="0" smtClean="0"/>
              <a:t>Self Actualization Needs</a:t>
            </a:r>
            <a:r>
              <a:rPr lang="en-GB" dirty="0" smtClean="0"/>
              <a:t> – to achieve one’s full and unique potential, to become all that we are capable of becoming. And to satisfy all needs and enjoy the full human pleasure scale.</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smtClean="0"/>
              <a:t>The Five needs</a:t>
            </a:r>
            <a:endParaRPr lang="en-GB" u="sng" dirty="0"/>
          </a:p>
        </p:txBody>
      </p:sp>
      <p:sp>
        <p:nvSpPr>
          <p:cNvPr id="3" name="Content Placeholder 2"/>
          <p:cNvSpPr>
            <a:spLocks noGrp="1"/>
          </p:cNvSpPr>
          <p:nvPr>
            <p:ph idx="1"/>
          </p:nvPr>
        </p:nvSpPr>
        <p:spPr>
          <a:xfrm>
            <a:off x="-32" y="1214422"/>
            <a:ext cx="8929750" cy="4786346"/>
          </a:xfrm>
        </p:spPr>
        <p:txBody>
          <a:bodyPr>
            <a:normAutofit/>
          </a:bodyPr>
          <a:lstStyle/>
          <a:p>
            <a:r>
              <a:rPr lang="en-GB" sz="2400" dirty="0" smtClean="0">
                <a:hlinkClick r:id="rId2"/>
              </a:rPr>
              <a:t>Physiological needs </a:t>
            </a:r>
            <a:r>
              <a:rPr lang="en-GB" sz="2400" dirty="0" smtClean="0"/>
              <a:t>are to do with the maintenance of the human body. If we are unwell, then little else matters until we recover.</a:t>
            </a:r>
          </a:p>
          <a:p>
            <a:r>
              <a:rPr lang="en-GB" sz="2400" dirty="0" smtClean="0">
                <a:hlinkClick r:id="rId3"/>
              </a:rPr>
              <a:t>Safety needs</a:t>
            </a:r>
            <a:r>
              <a:rPr lang="en-GB" sz="2400" dirty="0" smtClean="0"/>
              <a:t> are about putting a roof over our heads and keeping us from harm. </a:t>
            </a:r>
          </a:p>
          <a:p>
            <a:r>
              <a:rPr lang="en-GB" sz="2400" dirty="0" smtClean="0">
                <a:hlinkClick r:id="rId4"/>
              </a:rPr>
              <a:t>Belonging needs</a:t>
            </a:r>
            <a:r>
              <a:rPr lang="en-GB" sz="2400" dirty="0" smtClean="0"/>
              <a:t> to be loved. If we are helpful and kind to others they will want us as friends.</a:t>
            </a:r>
          </a:p>
          <a:p>
            <a:r>
              <a:rPr lang="en-GB" sz="2400" dirty="0" smtClean="0">
                <a:hlinkClick r:id="rId5"/>
              </a:rPr>
              <a:t>Esteem needs</a:t>
            </a:r>
            <a:r>
              <a:rPr lang="en-GB" sz="2400" dirty="0" smtClean="0"/>
              <a:t> to feel good about ourselves. Self-respect, love and confidence.</a:t>
            </a:r>
          </a:p>
          <a:p>
            <a:r>
              <a:rPr lang="en-GB" sz="2400" dirty="0" smtClean="0">
                <a:hlinkClick r:id="rId6"/>
              </a:rPr>
              <a:t>Self-actualization needs</a:t>
            </a:r>
            <a:r>
              <a:rPr lang="en-GB" sz="2400" dirty="0" smtClean="0"/>
              <a:t> are to 'become all that we are capable of becoming', our greatest achievement.</a:t>
            </a:r>
          </a:p>
          <a:p>
            <a:endParaRPr lang="en-GB" sz="2400" dirty="0"/>
          </a:p>
        </p:txBody>
      </p:sp>
      <p:sp>
        <p:nvSpPr>
          <p:cNvPr id="4" name="TextBox 3"/>
          <p:cNvSpPr txBox="1"/>
          <p:nvPr/>
        </p:nvSpPr>
        <p:spPr>
          <a:xfrm>
            <a:off x="214282" y="6215082"/>
            <a:ext cx="5357850" cy="215444"/>
          </a:xfrm>
          <a:prstGeom prst="rect">
            <a:avLst/>
          </a:prstGeom>
          <a:noFill/>
        </p:spPr>
        <p:txBody>
          <a:bodyPr wrap="square" rtlCol="0">
            <a:spAutoFit/>
          </a:bodyPr>
          <a:lstStyle/>
          <a:p>
            <a:r>
              <a:rPr lang="en-GB" sz="800" dirty="0" smtClean="0">
                <a:hlinkClick r:id="rId7"/>
              </a:rPr>
              <a:t>http://changingminds.org/explanations/needs/maslow.htm</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steves.blogharbor.com/maslow.jpg"/>
          <p:cNvPicPr>
            <a:picLocks noChangeAspect="1" noChangeArrowheads="1"/>
          </p:cNvPicPr>
          <p:nvPr/>
        </p:nvPicPr>
        <p:blipFill>
          <a:blip r:embed="rId2"/>
          <a:srcRect/>
          <a:stretch>
            <a:fillRect/>
          </a:stretch>
        </p:blipFill>
        <p:spPr bwMode="auto">
          <a:xfrm>
            <a:off x="1000100" y="571480"/>
            <a:ext cx="6933085" cy="4828833"/>
          </a:xfrm>
          <a:prstGeom prst="rect">
            <a:avLst/>
          </a:prstGeom>
          <a:noFill/>
        </p:spPr>
      </p:pic>
      <p:sp>
        <p:nvSpPr>
          <p:cNvPr id="6" name="TextBox 5"/>
          <p:cNvSpPr txBox="1"/>
          <p:nvPr/>
        </p:nvSpPr>
        <p:spPr>
          <a:xfrm>
            <a:off x="214282" y="5715016"/>
            <a:ext cx="8597033" cy="338554"/>
          </a:xfrm>
          <a:prstGeom prst="rect">
            <a:avLst/>
          </a:prstGeom>
          <a:noFill/>
        </p:spPr>
        <p:txBody>
          <a:bodyPr wrap="none" rtlCol="0">
            <a:spAutoFit/>
          </a:bodyPr>
          <a:lstStyle/>
          <a:p>
            <a:r>
              <a:rPr lang="en-GB" sz="1600" dirty="0" smtClean="0"/>
              <a:t>For more information visit: </a:t>
            </a:r>
            <a:r>
              <a:rPr lang="en-GB" sz="1600" dirty="0" smtClean="0">
                <a:hlinkClick r:id="rId3"/>
              </a:rPr>
              <a:t>http://www.valuebasedmanagement.net/leaders_maslow_hierarchy.html</a:t>
            </a:r>
            <a:endParaRPr lang="en-GB" sz="1600" dirty="0"/>
          </a:p>
        </p:txBody>
      </p:sp>
      <p:sp>
        <p:nvSpPr>
          <p:cNvPr id="7" name="TextBox 6"/>
          <p:cNvSpPr txBox="1"/>
          <p:nvPr/>
        </p:nvSpPr>
        <p:spPr>
          <a:xfrm>
            <a:off x="0" y="6500834"/>
            <a:ext cx="2390398" cy="215444"/>
          </a:xfrm>
          <a:prstGeom prst="rect">
            <a:avLst/>
          </a:prstGeom>
          <a:noFill/>
        </p:spPr>
        <p:txBody>
          <a:bodyPr wrap="none" rtlCol="0">
            <a:spAutoFit/>
          </a:bodyPr>
          <a:lstStyle/>
          <a:p>
            <a:r>
              <a:rPr lang="en-GB" sz="800" dirty="0" smtClean="0"/>
              <a:t>Image ref: </a:t>
            </a:r>
            <a:r>
              <a:rPr lang="en-GB" sz="800" dirty="0" smtClean="0">
                <a:hlinkClick r:id="rId4"/>
              </a:rPr>
              <a:t>http://steves.blogharbor.com/maslow.jpg</a:t>
            </a:r>
            <a:endParaRPr lang="en-GB" sz="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Three more needs</a:t>
            </a:r>
            <a:endParaRPr lang="en-GB" u="sng" dirty="0"/>
          </a:p>
        </p:txBody>
      </p:sp>
      <p:sp>
        <p:nvSpPr>
          <p:cNvPr id="3" name="Content Placeholder 2"/>
          <p:cNvSpPr>
            <a:spLocks noGrp="1"/>
          </p:cNvSpPr>
          <p:nvPr>
            <p:ph idx="1"/>
          </p:nvPr>
        </p:nvSpPr>
        <p:spPr>
          <a:xfrm>
            <a:off x="285720" y="1357298"/>
            <a:ext cx="8643998" cy="4740277"/>
          </a:xfrm>
        </p:spPr>
        <p:txBody>
          <a:bodyPr>
            <a:normAutofit fontScale="85000" lnSpcReduction="20000"/>
          </a:bodyPr>
          <a:lstStyle/>
          <a:p>
            <a:r>
              <a:rPr lang="en-GB" dirty="0" smtClean="0"/>
              <a:t>Maslow later added three more needs by splitting two of the above five needs.</a:t>
            </a:r>
          </a:p>
          <a:p>
            <a:r>
              <a:rPr lang="en-GB" dirty="0" smtClean="0"/>
              <a:t>Between esteem and self-actualization the following needs were added:</a:t>
            </a:r>
          </a:p>
          <a:p>
            <a:pPr marL="971550" lvl="1" indent="-514350">
              <a:buFont typeface="+mj-lt"/>
              <a:buAutoNum type="arabicPeriod"/>
            </a:pPr>
            <a:r>
              <a:rPr lang="en-GB" b="1" dirty="0" smtClean="0"/>
              <a:t>Need to know and understand</a:t>
            </a:r>
            <a:r>
              <a:rPr lang="en-GB" dirty="0" smtClean="0"/>
              <a:t>, which explains the cognitive need of the academic.</a:t>
            </a:r>
          </a:p>
          <a:p>
            <a:pPr marL="971550" lvl="1" indent="-514350">
              <a:buFont typeface="+mj-lt"/>
              <a:buAutoNum type="arabicPeriod"/>
            </a:pPr>
            <a:r>
              <a:rPr lang="en-GB" dirty="0" smtClean="0"/>
              <a:t>The need for </a:t>
            </a:r>
            <a:r>
              <a:rPr lang="en-GB" b="1" dirty="0" smtClean="0"/>
              <a:t>aesthetic beauty</a:t>
            </a:r>
            <a:r>
              <a:rPr lang="en-GB" dirty="0" smtClean="0"/>
              <a:t>, which is the emotional need of the artist.</a:t>
            </a:r>
          </a:p>
          <a:p>
            <a:r>
              <a:rPr lang="en-GB" dirty="0" smtClean="0"/>
              <a:t>Self-actualization was divided into:</a:t>
            </a:r>
          </a:p>
          <a:p>
            <a:pPr marL="914400" lvl="1" indent="-514350">
              <a:buFont typeface="+mj-lt"/>
              <a:buAutoNum type="arabicPeriod"/>
            </a:pPr>
            <a:r>
              <a:rPr lang="en-GB" b="1" dirty="0" smtClean="0"/>
              <a:t>Self-actualization</a:t>
            </a:r>
            <a:r>
              <a:rPr lang="en-GB" dirty="0" smtClean="0"/>
              <a:t>, which is realizing one's own potential, as above.</a:t>
            </a:r>
          </a:p>
          <a:p>
            <a:pPr marL="914400" lvl="1" indent="-514350">
              <a:buFont typeface="+mj-lt"/>
              <a:buAutoNum type="arabicPeriod"/>
            </a:pPr>
            <a:r>
              <a:rPr lang="en-GB" b="1" dirty="0" smtClean="0"/>
              <a:t>Transcendence</a:t>
            </a:r>
            <a:r>
              <a:rPr lang="en-GB" dirty="0" smtClean="0"/>
              <a:t>, which is helping others to achieve their potential.</a:t>
            </a:r>
          </a:p>
          <a:p>
            <a:endParaRPr lang="en-GB" dirty="0"/>
          </a:p>
        </p:txBody>
      </p:sp>
      <p:sp>
        <p:nvSpPr>
          <p:cNvPr id="4" name="TextBox 3"/>
          <p:cNvSpPr txBox="1"/>
          <p:nvPr/>
        </p:nvSpPr>
        <p:spPr>
          <a:xfrm>
            <a:off x="0" y="6357958"/>
            <a:ext cx="4857752" cy="215444"/>
          </a:xfrm>
          <a:prstGeom prst="rect">
            <a:avLst/>
          </a:prstGeom>
          <a:noFill/>
        </p:spPr>
        <p:txBody>
          <a:bodyPr wrap="square" rtlCol="0">
            <a:spAutoFit/>
          </a:bodyPr>
          <a:lstStyle/>
          <a:p>
            <a:r>
              <a:rPr lang="en-GB" sz="800" dirty="0" smtClean="0">
                <a:hlinkClick r:id="rId2"/>
              </a:rPr>
              <a:t>http://changingminds.org/explanations/needs/maslow.htm</a:t>
            </a:r>
            <a:endParaRPr lang="en-GB" sz="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http://www.creme-de-languedoc.com/images/info/articles/health-2.jpg"/>
          <p:cNvPicPr>
            <a:picLocks noChangeAspect="1" noChangeArrowheads="1"/>
          </p:cNvPicPr>
          <p:nvPr/>
        </p:nvPicPr>
        <p:blipFill>
          <a:blip r:embed="rId2"/>
          <a:srcRect/>
          <a:stretch>
            <a:fillRect/>
          </a:stretch>
        </p:blipFill>
        <p:spPr bwMode="auto">
          <a:xfrm>
            <a:off x="1500166" y="285728"/>
            <a:ext cx="5672240" cy="5500726"/>
          </a:xfrm>
          <a:prstGeom prst="rect">
            <a:avLst/>
          </a:prstGeom>
          <a:noFill/>
        </p:spPr>
      </p:pic>
      <p:sp>
        <p:nvSpPr>
          <p:cNvPr id="5" name="TextBox 4"/>
          <p:cNvSpPr txBox="1"/>
          <p:nvPr/>
        </p:nvSpPr>
        <p:spPr>
          <a:xfrm>
            <a:off x="0" y="6571142"/>
            <a:ext cx="6643702" cy="215444"/>
          </a:xfrm>
          <a:prstGeom prst="rect">
            <a:avLst/>
          </a:prstGeom>
          <a:noFill/>
        </p:spPr>
        <p:txBody>
          <a:bodyPr wrap="square" rtlCol="0">
            <a:spAutoFit/>
          </a:bodyPr>
          <a:lstStyle/>
          <a:p>
            <a:r>
              <a:rPr lang="en-GB" sz="800" dirty="0" smtClean="0">
                <a:hlinkClick r:id="rId3"/>
              </a:rPr>
              <a:t>http://www.creme-de-languedoc.com/images/info/articles/health-2.jpg</a:t>
            </a:r>
            <a:endParaRPr lang="en-GB" sz="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Using it</a:t>
            </a:r>
            <a:endParaRPr lang="en-GB" u="sng" dirty="0"/>
          </a:p>
        </p:txBody>
      </p:sp>
      <p:sp>
        <p:nvSpPr>
          <p:cNvPr id="3" name="Content Placeholder 2"/>
          <p:cNvSpPr>
            <a:spLocks noGrp="1"/>
          </p:cNvSpPr>
          <p:nvPr>
            <p:ph idx="1"/>
          </p:nvPr>
        </p:nvSpPr>
        <p:spPr>
          <a:xfrm>
            <a:off x="214282" y="1357298"/>
            <a:ext cx="8643998" cy="4768865"/>
          </a:xfrm>
        </p:spPr>
        <p:txBody>
          <a:bodyPr>
            <a:normAutofit fontScale="77500" lnSpcReduction="20000"/>
          </a:bodyPr>
          <a:lstStyle/>
          <a:p>
            <a:r>
              <a:rPr lang="en-GB" dirty="0" smtClean="0"/>
              <a:t>Perceive and help yourself and other people to meet the needs on which you and they are currently focused. </a:t>
            </a:r>
          </a:p>
          <a:p>
            <a:r>
              <a:rPr lang="en-GB" dirty="0" smtClean="0"/>
              <a:t>You / People will be happier, more productive and will thank you for assisting them in meeting their </a:t>
            </a:r>
            <a:r>
              <a:rPr lang="en-GB" b="1" dirty="0" smtClean="0"/>
              <a:t>present needs</a:t>
            </a:r>
            <a:r>
              <a:rPr lang="en-GB" dirty="0" smtClean="0"/>
              <a:t>.</a:t>
            </a:r>
          </a:p>
          <a:p>
            <a:r>
              <a:rPr lang="en-GB" dirty="0" smtClean="0"/>
              <a:t>Equally value each level of needs and aim to satisfy all for fulfilment for self and others. </a:t>
            </a:r>
          </a:p>
          <a:p>
            <a:r>
              <a:rPr lang="en-GB" dirty="0" smtClean="0"/>
              <a:t>Neither retreat too rapidly to lower needs nor reach too quickly for higher needs. </a:t>
            </a:r>
          </a:p>
          <a:p>
            <a:r>
              <a:rPr lang="en-GB" dirty="0" smtClean="0"/>
              <a:t>When you are ready, reach in your own time for higher needs. </a:t>
            </a:r>
          </a:p>
          <a:p>
            <a:r>
              <a:rPr lang="en-GB" dirty="0" smtClean="0"/>
              <a:t>If other people seek to help you, accept help but equally value your own and unique intrinsic motivation. </a:t>
            </a:r>
          </a:p>
        </p:txBody>
      </p:sp>
      <p:sp>
        <p:nvSpPr>
          <p:cNvPr id="4" name="TextBox 3"/>
          <p:cNvSpPr txBox="1"/>
          <p:nvPr/>
        </p:nvSpPr>
        <p:spPr>
          <a:xfrm>
            <a:off x="0" y="6286520"/>
            <a:ext cx="5214942"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http://changingminds.org/explanations/needs/maslow.htm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fontScale="90000"/>
          </a:bodyPr>
          <a:lstStyle/>
          <a:p>
            <a:r>
              <a:rPr lang="en-GB" u="sng" dirty="0" err="1" smtClean="0"/>
              <a:t>Alderfer</a:t>
            </a:r>
            <a:r>
              <a:rPr lang="en-GB" u="sng" dirty="0" smtClean="0"/>
              <a:t> 1972: ERG Theory: 3 needs</a:t>
            </a:r>
            <a:endParaRPr lang="en-GB" u="sng" dirty="0"/>
          </a:p>
        </p:txBody>
      </p:sp>
      <p:sp>
        <p:nvSpPr>
          <p:cNvPr id="3" name="Content Placeholder 2"/>
          <p:cNvSpPr>
            <a:spLocks noGrp="1"/>
          </p:cNvSpPr>
          <p:nvPr>
            <p:ph idx="1"/>
          </p:nvPr>
        </p:nvSpPr>
        <p:spPr>
          <a:xfrm>
            <a:off x="0" y="1285860"/>
            <a:ext cx="9144000" cy="5143536"/>
          </a:xfrm>
        </p:spPr>
        <p:txBody>
          <a:bodyPr>
            <a:normAutofit fontScale="62500" lnSpcReduction="20000"/>
          </a:bodyPr>
          <a:lstStyle/>
          <a:p>
            <a:r>
              <a:rPr lang="en-GB" dirty="0" smtClean="0"/>
              <a:t>Clayton </a:t>
            </a:r>
            <a:r>
              <a:rPr lang="en-GB" dirty="0" err="1" smtClean="0"/>
              <a:t>Alderfer</a:t>
            </a:r>
            <a:r>
              <a:rPr lang="en-GB" dirty="0" smtClean="0"/>
              <a:t> extended and </a:t>
            </a:r>
            <a:r>
              <a:rPr lang="en-GB" b="1" dirty="0" smtClean="0"/>
              <a:t>simplified Maslow's Hierarchy</a:t>
            </a:r>
            <a:r>
              <a:rPr lang="en-GB" dirty="0" smtClean="0"/>
              <a:t> into a </a:t>
            </a:r>
            <a:r>
              <a:rPr lang="en-GB" b="1" dirty="0" smtClean="0"/>
              <a:t>shorter set of three needs</a:t>
            </a:r>
            <a:r>
              <a:rPr lang="en-GB" dirty="0" smtClean="0"/>
              <a:t>: Existence, Relatedness and Growth (hence 'ERG'). Unlike Maslow, he did </a:t>
            </a:r>
            <a:r>
              <a:rPr lang="en-GB" b="1" dirty="0" smtClean="0"/>
              <a:t>not see these as being a hierarchy, but being more of a continuum.  </a:t>
            </a:r>
          </a:p>
          <a:p>
            <a:pPr>
              <a:buNone/>
            </a:pPr>
            <a:endParaRPr lang="en-GB" b="1" dirty="0" smtClean="0"/>
          </a:p>
          <a:p>
            <a:pPr marL="914400" lvl="1" indent="-514350">
              <a:buFont typeface="+mj-lt"/>
              <a:buAutoNum type="arabicPeriod"/>
            </a:pPr>
            <a:r>
              <a:rPr lang="en-GB" b="1" dirty="0" smtClean="0"/>
              <a:t>Existence (Physiological and Safety needs): </a:t>
            </a:r>
            <a:r>
              <a:rPr lang="en-GB" dirty="0" smtClean="0"/>
              <a:t>At the lowest level is the need to stay alive and safe, now and in the foreseeable future. When we have satisfied existence needs, we feel safe and physically comfortable. </a:t>
            </a:r>
            <a:r>
              <a:rPr lang="en-GB" b="1" dirty="0" smtClean="0"/>
              <a:t>This includes Maslow's Physiological and Safety needs</a:t>
            </a:r>
            <a:r>
              <a:rPr lang="en-GB" dirty="0" smtClean="0"/>
              <a:t>.</a:t>
            </a:r>
          </a:p>
          <a:p>
            <a:pPr marL="914400" lvl="1" indent="-514350">
              <a:buFont typeface="+mj-lt"/>
              <a:buAutoNum type="arabicPeriod"/>
            </a:pPr>
            <a:r>
              <a:rPr lang="en-GB" b="1" dirty="0" smtClean="0"/>
              <a:t>Relatedness (Social needs): </a:t>
            </a:r>
            <a:r>
              <a:rPr lang="en-GB" dirty="0" smtClean="0"/>
              <a:t>At the next level, once we are safe and secure, we consider our social needs. We are now interested in relationships with other people and what they think of us. When we are related, we feel a sense of identity and position within our immediate society. </a:t>
            </a:r>
            <a:r>
              <a:rPr lang="en-GB" b="1" dirty="0" smtClean="0"/>
              <a:t>This encompasses Maslow's Love/belonging and Esteem needs</a:t>
            </a:r>
            <a:r>
              <a:rPr lang="en-GB" dirty="0" smtClean="0"/>
              <a:t>.</a:t>
            </a:r>
          </a:p>
          <a:p>
            <a:pPr marL="914400" lvl="1" indent="-514350">
              <a:buFont typeface="+mj-lt"/>
              <a:buAutoNum type="arabicPeriod"/>
            </a:pPr>
            <a:r>
              <a:rPr lang="en-GB" b="1" dirty="0" smtClean="0"/>
              <a:t>Growth (Self development):  </a:t>
            </a:r>
            <a:r>
              <a:rPr lang="en-GB" dirty="0" smtClean="0"/>
              <a:t>At the highest level, we seek to grow, be creative for ourselves and for our environment. When we are successfully growing, we feel a sense of wholeness, achievement and fulfilment. </a:t>
            </a:r>
            <a:r>
              <a:rPr lang="en-GB" b="1" dirty="0" smtClean="0"/>
              <a:t>This covers Maslow's Self-actualization and Transcendence.</a:t>
            </a:r>
          </a:p>
          <a:p>
            <a:pPr>
              <a:buNone/>
            </a:pPr>
            <a:r>
              <a:rPr lang="en-GB" b="1" dirty="0" smtClean="0"/>
              <a:t>Using it</a:t>
            </a:r>
          </a:p>
          <a:p>
            <a:r>
              <a:rPr lang="en-GB" dirty="0" smtClean="0"/>
              <a:t>Identify your or employee’s current need and ways to satisfy the need to enhance growth, happiness, creativity, productivity and job satisfaction.</a:t>
            </a:r>
          </a:p>
          <a:p>
            <a:pPr>
              <a:buNone/>
            </a:pPr>
            <a:endParaRPr lang="en-GB" dirty="0"/>
          </a:p>
        </p:txBody>
      </p:sp>
      <p:sp>
        <p:nvSpPr>
          <p:cNvPr id="4" name="TextBox 3"/>
          <p:cNvSpPr txBox="1"/>
          <p:nvPr/>
        </p:nvSpPr>
        <p:spPr>
          <a:xfrm>
            <a:off x="-32" y="6500834"/>
            <a:ext cx="3353803" cy="215444"/>
          </a:xfrm>
          <a:prstGeom prst="rect">
            <a:avLst/>
          </a:prstGeom>
          <a:noFill/>
        </p:spPr>
        <p:txBody>
          <a:bodyPr wrap="none" rtlCol="0">
            <a:spAutoFit/>
          </a:bodyPr>
          <a:lstStyle/>
          <a:p>
            <a:r>
              <a:rPr lang="en-GB" sz="800" dirty="0" smtClean="0"/>
              <a:t>Based on: </a:t>
            </a:r>
            <a:r>
              <a:rPr lang="en-GB" sz="800" dirty="0" smtClean="0">
                <a:hlinkClick r:id="rId2"/>
              </a:rPr>
              <a:t>http://changingminds.org/explanations/theories/erg_theory.htm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900"/>
            <a:ext cx="9144000" cy="1143000"/>
          </a:xfrm>
        </p:spPr>
        <p:txBody>
          <a:bodyPr>
            <a:normAutofit/>
          </a:bodyPr>
          <a:lstStyle/>
          <a:p>
            <a:r>
              <a:rPr lang="en-GB" sz="3600" u="sng" dirty="0" smtClean="0"/>
              <a:t>Herzberg's Hygiene Motivation Theory</a:t>
            </a:r>
            <a:endParaRPr lang="en-GB" sz="3600" u="sng" dirty="0"/>
          </a:p>
        </p:txBody>
      </p:sp>
      <p:sp>
        <p:nvSpPr>
          <p:cNvPr id="3" name="Content Placeholder 2"/>
          <p:cNvSpPr>
            <a:spLocks noGrp="1"/>
          </p:cNvSpPr>
          <p:nvPr>
            <p:ph idx="1"/>
          </p:nvPr>
        </p:nvSpPr>
        <p:spPr>
          <a:xfrm>
            <a:off x="0" y="2357430"/>
            <a:ext cx="9144000" cy="5072098"/>
          </a:xfrm>
        </p:spPr>
        <p:txBody>
          <a:bodyPr>
            <a:normAutofit/>
          </a:bodyPr>
          <a:lstStyle/>
          <a:p>
            <a:pPr>
              <a:buNone/>
            </a:pPr>
            <a:r>
              <a:rPr lang="en-GB" sz="2000" b="1" dirty="0" smtClean="0"/>
              <a:t>Research</a:t>
            </a:r>
          </a:p>
          <a:p>
            <a:r>
              <a:rPr lang="en-GB" sz="2000" dirty="0" smtClean="0"/>
              <a:t>Herzberg asked people about times when they had felt good about their work. He discovered that the key determinants of job satisfaction were Achievement, Recognition, Work itself, Responsibility and Advancement.</a:t>
            </a:r>
          </a:p>
          <a:p>
            <a:r>
              <a:rPr lang="en-GB" sz="2000" dirty="0" smtClean="0"/>
              <a:t>He also found that key </a:t>
            </a:r>
            <a:r>
              <a:rPr lang="en-GB" sz="2000" dirty="0" err="1" smtClean="0"/>
              <a:t>dissatisfiers</a:t>
            </a:r>
            <a:r>
              <a:rPr lang="en-GB" sz="2000" dirty="0" smtClean="0"/>
              <a:t> were Company policy and administration, Supervision, Salary, Interpersonal relationships and Working conditions.</a:t>
            </a:r>
          </a:p>
          <a:p>
            <a:r>
              <a:rPr lang="en-GB" sz="2000" dirty="0" smtClean="0"/>
              <a:t>What struck him the most was that if the company resolved the </a:t>
            </a:r>
            <a:r>
              <a:rPr lang="en-GB" sz="2000" dirty="0" err="1" smtClean="0"/>
              <a:t>dissatisfiers</a:t>
            </a:r>
            <a:r>
              <a:rPr lang="en-GB" sz="2000" dirty="0" smtClean="0"/>
              <a:t>, they would not create satisfaction.</a:t>
            </a:r>
          </a:p>
          <a:p>
            <a:pPr>
              <a:buNone/>
            </a:pPr>
            <a:r>
              <a:rPr lang="en-GB" sz="2000" b="1" dirty="0" smtClean="0"/>
              <a:t>Example</a:t>
            </a:r>
          </a:p>
          <a:p>
            <a:r>
              <a:rPr lang="en-GB" sz="2000" dirty="0" smtClean="0"/>
              <a:t>I need to be paid on time each month so I can pay my bills. If I am not paid on time, I get really unhappy. But when I get paid on time, I hardly notice it.</a:t>
            </a:r>
          </a:p>
          <a:p>
            <a:r>
              <a:rPr lang="en-GB" sz="2000" dirty="0" smtClean="0"/>
              <a:t>On the other hand, when my boss gives me a pat on the back, I feel good. However, I don't expect this every day and don't miss not having praise all of the time. </a:t>
            </a:r>
          </a:p>
          <a:p>
            <a:endParaRPr lang="en-GB" sz="2000" dirty="0"/>
          </a:p>
        </p:txBody>
      </p:sp>
      <p:sp>
        <p:nvSpPr>
          <p:cNvPr id="4" name="TextBox 3"/>
          <p:cNvSpPr txBox="1"/>
          <p:nvPr/>
        </p:nvSpPr>
        <p:spPr>
          <a:xfrm>
            <a:off x="-32" y="6642580"/>
            <a:ext cx="3039615" cy="215444"/>
          </a:xfrm>
          <a:prstGeom prst="rect">
            <a:avLst/>
          </a:prstGeom>
          <a:noFill/>
        </p:spPr>
        <p:txBody>
          <a:bodyPr wrap="none" rtlCol="0">
            <a:spAutoFit/>
          </a:bodyPr>
          <a:lstStyle/>
          <a:p>
            <a:r>
              <a:rPr lang="en-GB" sz="800" dirty="0" smtClean="0">
                <a:hlinkClick r:id="rId2"/>
              </a:rPr>
              <a:t>http://changingminds.org/explanations/needs/herzberg_needs.htm</a:t>
            </a:r>
            <a:endParaRPr lang="en-GB" sz="800" dirty="0"/>
          </a:p>
        </p:txBody>
      </p:sp>
      <p:sp>
        <p:nvSpPr>
          <p:cNvPr id="5" name="TextBox 4"/>
          <p:cNvSpPr txBox="1"/>
          <p:nvPr/>
        </p:nvSpPr>
        <p:spPr>
          <a:xfrm>
            <a:off x="0" y="714356"/>
            <a:ext cx="9144000" cy="2031325"/>
          </a:xfrm>
          <a:prstGeom prst="rect">
            <a:avLst/>
          </a:prstGeom>
          <a:noFill/>
        </p:spPr>
        <p:txBody>
          <a:bodyPr wrap="square" rtlCol="0">
            <a:spAutoFit/>
          </a:bodyPr>
          <a:lstStyle/>
          <a:p>
            <a:r>
              <a:rPr lang="en-GB" dirty="0" smtClean="0"/>
              <a:t>We have basic </a:t>
            </a:r>
            <a:r>
              <a:rPr lang="en-GB" b="1" dirty="0" smtClean="0"/>
              <a:t>hygiene needs </a:t>
            </a:r>
            <a:r>
              <a:rPr lang="en-GB" dirty="0" smtClean="0"/>
              <a:t>which, when not met, cause us to be dissatisfied. Meeting these needs does not make us satisfied -- it merely prevents us from becoming dissatisfied. The 'hygiene' word is deliberately medical as it is an analogy of the need to do something to make the patient well . These are also called the maintenance</a:t>
            </a:r>
            <a:r>
              <a:rPr lang="en-GB" i="1" dirty="0" smtClean="0"/>
              <a:t> needs. </a:t>
            </a:r>
            <a:r>
              <a:rPr lang="en-GB" dirty="0" smtClean="0"/>
              <a:t>There is a separate set of needs which, when resolved, do make us satisfied. These are called </a:t>
            </a:r>
            <a:r>
              <a:rPr lang="en-GB" i="1" dirty="0" smtClean="0"/>
              <a:t>motivators. </a:t>
            </a:r>
            <a:r>
              <a:rPr lang="en-GB" b="1" dirty="0" smtClean="0"/>
              <a:t>This theory is also called Herzberg's</a:t>
            </a:r>
            <a:r>
              <a:rPr lang="en-GB" b="1" i="1" dirty="0" smtClean="0"/>
              <a:t> two-factor theory</a:t>
            </a:r>
            <a:r>
              <a:rPr lang="en-GB" b="1" dirty="0" smtClean="0"/>
              <a: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err="1" smtClean="0"/>
              <a:t>Herzburg’s</a:t>
            </a:r>
            <a:r>
              <a:rPr lang="en-GB" u="sng" dirty="0" smtClean="0"/>
              <a:t> 2 factor theory</a:t>
            </a:r>
            <a:endParaRPr lang="en-GB" u="sng" dirty="0"/>
          </a:p>
        </p:txBody>
      </p:sp>
      <p:sp>
        <p:nvSpPr>
          <p:cNvPr id="3" name="Content Placeholder 2"/>
          <p:cNvSpPr>
            <a:spLocks noGrp="1"/>
          </p:cNvSpPr>
          <p:nvPr>
            <p:ph idx="1"/>
          </p:nvPr>
        </p:nvSpPr>
        <p:spPr>
          <a:xfrm>
            <a:off x="0" y="1214422"/>
            <a:ext cx="9144000" cy="5214974"/>
          </a:xfrm>
        </p:spPr>
        <p:txBody>
          <a:bodyPr>
            <a:normAutofit/>
          </a:bodyPr>
          <a:lstStyle/>
          <a:p>
            <a:r>
              <a:rPr lang="en-GB" dirty="0" smtClean="0"/>
              <a:t>Respondents were ask to describe periods in their lives when they were exceedingly happy and unhappy with their jobs. </a:t>
            </a:r>
            <a:r>
              <a:rPr lang="en-GB" b="1" dirty="0" smtClean="0"/>
              <a:t>The factors that led to satisfaction </a:t>
            </a:r>
            <a:r>
              <a:rPr lang="en-GB" dirty="0" smtClean="0"/>
              <a:t>(achievement, </a:t>
            </a:r>
            <a:r>
              <a:rPr lang="en-GB" b="1" dirty="0" smtClean="0"/>
              <a:t>intrinsic</a:t>
            </a:r>
            <a:r>
              <a:rPr lang="en-GB" dirty="0" smtClean="0"/>
              <a:t> </a:t>
            </a:r>
            <a:r>
              <a:rPr lang="en-GB" b="1" dirty="0" smtClean="0"/>
              <a:t>interest</a:t>
            </a:r>
            <a:r>
              <a:rPr lang="en-GB" dirty="0" smtClean="0"/>
              <a:t> in the work, responsibility, and advancement). </a:t>
            </a:r>
            <a:r>
              <a:rPr lang="en-GB" b="1" dirty="0" smtClean="0"/>
              <a:t>Conversely, the </a:t>
            </a:r>
            <a:r>
              <a:rPr lang="en-GB" b="1" dirty="0" err="1" smtClean="0"/>
              <a:t>dis</a:t>
            </a:r>
            <a:r>
              <a:rPr lang="en-GB" b="1" dirty="0" smtClean="0"/>
              <a:t>-satisfiers</a:t>
            </a:r>
            <a:r>
              <a:rPr lang="en-GB" dirty="0" smtClean="0"/>
              <a:t> (company policy and administrative practices, supervision, interpersonal relationships, working conditions, and salary) </a:t>
            </a:r>
            <a:r>
              <a:rPr lang="en-GB" b="1" dirty="0" smtClean="0"/>
              <a:t>contribute very little to job satisfaction</a:t>
            </a:r>
            <a:r>
              <a:rPr lang="en-GB" i="1" dirty="0" smtClean="0"/>
              <a:t>.</a:t>
            </a:r>
            <a:endParaRPr lang="en-GB" dirty="0" smtClean="0"/>
          </a:p>
          <a:p>
            <a:endParaRPr lang="en-GB" dirty="0"/>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42918"/>
            <a:ext cx="9144000" cy="5429288"/>
          </a:xfrm>
        </p:spPr>
        <p:txBody>
          <a:bodyPr>
            <a:normAutofit fontScale="77500" lnSpcReduction="20000"/>
          </a:bodyPr>
          <a:lstStyle/>
          <a:p>
            <a:pPr>
              <a:buNone/>
            </a:pPr>
            <a:endParaRPr lang="en-GB" sz="2400" dirty="0" smtClean="0"/>
          </a:p>
          <a:p>
            <a:pPr>
              <a:buNone/>
            </a:pPr>
            <a:r>
              <a:rPr lang="en-GB" sz="2400" dirty="0" smtClean="0"/>
              <a:t>Two-factor theory distinguishes between:</a:t>
            </a:r>
          </a:p>
          <a:p>
            <a:pPr lvl="0"/>
            <a:r>
              <a:rPr lang="en-GB" sz="2400" b="1" u="sng" dirty="0" smtClean="0"/>
              <a:t>Motivators</a:t>
            </a:r>
            <a:r>
              <a:rPr lang="en-GB" sz="2400" dirty="0" smtClean="0"/>
              <a:t> (e.g., challenging work, recognition, responsibility) that give positive satisfaction, arising from </a:t>
            </a:r>
            <a:r>
              <a:rPr lang="en-GB" sz="2400" b="1" dirty="0" smtClean="0"/>
              <a:t>intrinsic</a:t>
            </a:r>
            <a:r>
              <a:rPr lang="en-GB" sz="2400" dirty="0" smtClean="0"/>
              <a:t> conditions of the job itself, such as recognition, achievement, or personal growth, </a:t>
            </a:r>
            <a:r>
              <a:rPr lang="en-GB" sz="2400" i="1" dirty="0" smtClean="0"/>
              <a:t>and</a:t>
            </a:r>
            <a:endParaRPr lang="en-GB" sz="2400" dirty="0" smtClean="0"/>
          </a:p>
          <a:p>
            <a:pPr lvl="0"/>
            <a:r>
              <a:rPr lang="en-GB" sz="2400" b="1" u="sng" dirty="0" smtClean="0"/>
              <a:t>Hygiene factors</a:t>
            </a:r>
            <a:r>
              <a:rPr lang="en-GB" sz="2400" dirty="0" smtClean="0"/>
              <a:t> (e.g. status, </a:t>
            </a:r>
            <a:r>
              <a:rPr lang="en-GB" sz="2400" u="sng" dirty="0" smtClean="0"/>
              <a:t>job security</a:t>
            </a:r>
            <a:r>
              <a:rPr lang="en-GB" sz="2400" dirty="0" smtClean="0"/>
              <a:t>, </a:t>
            </a:r>
            <a:r>
              <a:rPr lang="en-GB" sz="2400" u="sng" dirty="0" smtClean="0"/>
              <a:t>salary</a:t>
            </a:r>
            <a:r>
              <a:rPr lang="en-GB" sz="2400" dirty="0" smtClean="0"/>
              <a:t> and fringe benefits) </a:t>
            </a:r>
            <a:r>
              <a:rPr lang="en-GB" sz="2400" b="1" dirty="0" smtClean="0"/>
              <a:t>that do not give positive satisfaction, though dissatisfaction results from their absence</a:t>
            </a:r>
            <a:r>
              <a:rPr lang="en-GB" sz="2400" dirty="0" smtClean="0"/>
              <a:t>. These are extrinsic to the work itself, and include aspects such as company policies, supervisory practices, or wages/salary.</a:t>
            </a:r>
          </a:p>
          <a:p>
            <a:pPr lvl="0">
              <a:buNone/>
            </a:pPr>
            <a:endParaRPr lang="en-GB" sz="2400" dirty="0" smtClean="0"/>
          </a:p>
          <a:p>
            <a:r>
              <a:rPr lang="en-GB" sz="2800" b="1" u="sng" dirty="0" smtClean="0"/>
              <a:t>Essentially, hygiene factors are needed to ensure an employee is not dissatisfied. Motivation factors are needed to motivate an employee to higher performance. </a:t>
            </a:r>
            <a:r>
              <a:rPr lang="en-GB" sz="2800" b="1" dirty="0" smtClean="0"/>
              <a:t/>
            </a:r>
            <a:br>
              <a:rPr lang="en-GB" sz="2800" b="1" dirty="0" smtClean="0"/>
            </a:br>
            <a:endParaRPr lang="en-GB" sz="2800" b="1" dirty="0" smtClean="0"/>
          </a:p>
          <a:p>
            <a:r>
              <a:rPr lang="en-GB" sz="2400" dirty="0" smtClean="0"/>
              <a:t>Herzberg also further classified our actions, for example, if you perform a work related action because </a:t>
            </a:r>
            <a:r>
              <a:rPr lang="en-GB" sz="2400" b="1" dirty="0" smtClean="0"/>
              <a:t>you </a:t>
            </a:r>
            <a:r>
              <a:rPr lang="en-GB" sz="2400" b="1" i="1" dirty="0" smtClean="0"/>
              <a:t>have</a:t>
            </a:r>
            <a:r>
              <a:rPr lang="en-GB" sz="2400" b="1" dirty="0" smtClean="0"/>
              <a:t> to </a:t>
            </a:r>
            <a:r>
              <a:rPr lang="en-GB" sz="2400" dirty="0" smtClean="0"/>
              <a:t>then that is classed as </a:t>
            </a:r>
            <a:r>
              <a:rPr lang="en-GB" sz="2400" b="1" dirty="0" smtClean="0"/>
              <a:t>movement</a:t>
            </a:r>
            <a:r>
              <a:rPr lang="en-GB" sz="2400" dirty="0" smtClean="0"/>
              <a:t>, but if you perform a work related action because </a:t>
            </a:r>
            <a:r>
              <a:rPr lang="en-GB" sz="2400" b="1" dirty="0" smtClean="0"/>
              <a:t>you </a:t>
            </a:r>
            <a:r>
              <a:rPr lang="en-GB" sz="2400" b="1" i="1" dirty="0" smtClean="0"/>
              <a:t>want</a:t>
            </a:r>
            <a:r>
              <a:rPr lang="en-GB" sz="2400" b="1" dirty="0" smtClean="0"/>
              <a:t> to </a:t>
            </a:r>
            <a:r>
              <a:rPr lang="en-GB" sz="2400" dirty="0" smtClean="0"/>
              <a:t>then that is classed as </a:t>
            </a:r>
            <a:r>
              <a:rPr lang="en-GB" sz="2400" b="1" dirty="0" smtClean="0"/>
              <a:t>motivation</a:t>
            </a:r>
            <a:r>
              <a:rPr lang="en-GB" sz="2400" dirty="0" smtClean="0"/>
              <a:t>.</a:t>
            </a:r>
          </a:p>
          <a:p>
            <a:r>
              <a:rPr lang="en-GB" sz="2400" dirty="0" smtClean="0"/>
              <a:t>Unlike </a:t>
            </a:r>
            <a:r>
              <a:rPr lang="en-GB" sz="2400" u="sng" dirty="0" smtClean="0"/>
              <a:t>Maslow</a:t>
            </a:r>
            <a:r>
              <a:rPr lang="en-GB" sz="2400" dirty="0" smtClean="0"/>
              <a:t>, who offered little data to support his ideas, Herzberg and others have presented considerable empirical evidence to confirm the motivation-hygiene theory.</a:t>
            </a:r>
          </a:p>
          <a:p>
            <a:pPr lvl="0"/>
            <a:endParaRPr lang="en-GB" sz="2400" dirty="0" smtClean="0"/>
          </a:p>
          <a:p>
            <a:endParaRPr lang="en-GB" sz="2400" dirty="0"/>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smtClean="0"/>
              <a:t>Mumford's Needs</a:t>
            </a:r>
            <a:endParaRPr lang="en-GB" u="sng" dirty="0"/>
          </a:p>
        </p:txBody>
      </p:sp>
      <p:sp>
        <p:nvSpPr>
          <p:cNvPr id="3" name="Content Placeholder 2"/>
          <p:cNvSpPr>
            <a:spLocks noGrp="1"/>
          </p:cNvSpPr>
          <p:nvPr>
            <p:ph idx="1"/>
          </p:nvPr>
        </p:nvSpPr>
        <p:spPr>
          <a:xfrm>
            <a:off x="0" y="1285860"/>
            <a:ext cx="9144000" cy="5143536"/>
          </a:xfrm>
        </p:spPr>
        <p:txBody>
          <a:bodyPr>
            <a:normAutofit fontScale="85000" lnSpcReduction="20000"/>
          </a:bodyPr>
          <a:lstStyle/>
          <a:p>
            <a:r>
              <a:rPr lang="en-GB" dirty="0" smtClean="0"/>
              <a:t>Mumford (1976) assumed that employees did not simply see their job as a means to an end, but had personal needs which related to the nature of their work.</a:t>
            </a:r>
          </a:p>
          <a:p>
            <a:pPr>
              <a:buNone/>
            </a:pPr>
            <a:r>
              <a:rPr lang="en-GB" b="1" dirty="0" smtClean="0"/>
              <a:t>1. Knowledge needs</a:t>
            </a:r>
          </a:p>
          <a:p>
            <a:r>
              <a:rPr lang="en-GB" dirty="0" smtClean="0"/>
              <a:t>Work that utilizes their knowledge and skills.</a:t>
            </a:r>
          </a:p>
          <a:p>
            <a:pPr>
              <a:buNone/>
            </a:pPr>
            <a:r>
              <a:rPr lang="en-GB" b="1" dirty="0" smtClean="0"/>
              <a:t>2. Psychological needs</a:t>
            </a:r>
          </a:p>
          <a:p>
            <a:r>
              <a:rPr lang="en-GB" dirty="0" smtClean="0"/>
              <a:t>Such as recognition, responsibility, status and advancement.</a:t>
            </a:r>
          </a:p>
          <a:p>
            <a:pPr>
              <a:buNone/>
            </a:pPr>
            <a:r>
              <a:rPr lang="en-GB" b="1" dirty="0" smtClean="0"/>
              <a:t>3. Task needs</a:t>
            </a:r>
          </a:p>
          <a:p>
            <a:r>
              <a:rPr lang="en-GB" dirty="0" smtClean="0"/>
              <a:t>Which include the need for meaningful work and some degree of autonomy.</a:t>
            </a:r>
          </a:p>
          <a:p>
            <a:pPr>
              <a:buNone/>
            </a:pPr>
            <a:r>
              <a:rPr lang="en-GB" b="1" dirty="0" smtClean="0"/>
              <a:t>4. Moral needs</a:t>
            </a:r>
          </a:p>
          <a:p>
            <a:r>
              <a:rPr lang="en-GB" dirty="0" smtClean="0"/>
              <a:t>To be treated in the way that employers would themselves wish to be treated.</a:t>
            </a:r>
          </a:p>
          <a:p>
            <a:endParaRPr lang="en-GB" dirty="0"/>
          </a:p>
        </p:txBody>
      </p:sp>
      <p:sp>
        <p:nvSpPr>
          <p:cNvPr id="4" name="TextBox 3"/>
          <p:cNvSpPr txBox="1"/>
          <p:nvPr/>
        </p:nvSpPr>
        <p:spPr>
          <a:xfrm>
            <a:off x="0" y="6499704"/>
            <a:ext cx="4000496" cy="215444"/>
          </a:xfrm>
          <a:prstGeom prst="rect">
            <a:avLst/>
          </a:prstGeom>
          <a:noFill/>
        </p:spPr>
        <p:txBody>
          <a:bodyPr wrap="square" rtlCol="0">
            <a:spAutoFit/>
          </a:bodyPr>
          <a:lstStyle/>
          <a:p>
            <a:r>
              <a:rPr lang="en-GB" sz="800" dirty="0" smtClean="0">
                <a:hlinkClick r:id="rId2"/>
              </a:rPr>
              <a:t>http://changingminds.org</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Empowerment</a:t>
            </a:r>
            <a:endParaRPr lang="en-GB" u="sng" dirty="0"/>
          </a:p>
        </p:txBody>
      </p:sp>
      <p:sp>
        <p:nvSpPr>
          <p:cNvPr id="3" name="Content Placeholder 2"/>
          <p:cNvSpPr>
            <a:spLocks noGrp="1"/>
          </p:cNvSpPr>
          <p:nvPr>
            <p:ph idx="1"/>
          </p:nvPr>
        </p:nvSpPr>
        <p:spPr/>
        <p:txBody>
          <a:bodyPr/>
          <a:lstStyle/>
          <a:p>
            <a:r>
              <a:rPr lang="en-GB" dirty="0"/>
              <a:t>Empowerment refers to increasing </a:t>
            </a:r>
            <a:r>
              <a:rPr lang="en-GB" dirty="0" smtClean="0"/>
              <a:t>the inner-strength </a:t>
            </a:r>
            <a:r>
              <a:rPr lang="en-GB" dirty="0"/>
              <a:t>of </a:t>
            </a:r>
            <a:r>
              <a:rPr lang="en-GB" dirty="0" smtClean="0"/>
              <a:t>an individual and developing </a:t>
            </a:r>
            <a:r>
              <a:rPr lang="en-GB" dirty="0"/>
              <a:t>confidence in their own </a:t>
            </a:r>
            <a:r>
              <a:rPr lang="en-GB" dirty="0" smtClean="0"/>
              <a:t>capacities.</a:t>
            </a:r>
            <a:endParaRPr lang="en-GB"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Empowerment in the workplace</a:t>
            </a:r>
            <a:endParaRPr lang="en-GB" u="sng" dirty="0"/>
          </a:p>
        </p:txBody>
      </p:sp>
      <p:sp>
        <p:nvSpPr>
          <p:cNvPr id="3" name="Content Placeholder 2"/>
          <p:cNvSpPr>
            <a:spLocks noGrp="1"/>
          </p:cNvSpPr>
          <p:nvPr>
            <p:ph idx="1"/>
          </p:nvPr>
        </p:nvSpPr>
        <p:spPr>
          <a:xfrm>
            <a:off x="142844" y="928670"/>
            <a:ext cx="9001156" cy="4929222"/>
          </a:xfrm>
        </p:spPr>
        <p:txBody>
          <a:bodyPr>
            <a:noAutofit/>
          </a:bodyPr>
          <a:lstStyle/>
          <a:p>
            <a:r>
              <a:rPr lang="en-GB" sz="2000" dirty="0"/>
              <a:t>The old idea of empowerment in the workplace is regarded by critics as more a false or  pseudo-empowerment exercise, the idea of which was to change the attitudes of workers, so as to make them work harder rather than giving them any real empowerment. </a:t>
            </a:r>
            <a:endParaRPr lang="en-GB" sz="2000" dirty="0" smtClean="0"/>
          </a:p>
          <a:p>
            <a:r>
              <a:rPr lang="en-GB" sz="2000" dirty="0" smtClean="0"/>
              <a:t>Wilkinson </a:t>
            </a:r>
            <a:r>
              <a:rPr lang="en-GB" sz="2000" dirty="0"/>
              <a:t>(1998) refers to this as "attitudinal shaping". However, recent research suggests that the opportunity to exercise </a:t>
            </a:r>
            <a:r>
              <a:rPr lang="en-GB" sz="2000" b="1" dirty="0"/>
              <a:t>personal discretion/choice (and complete meaningful work) </a:t>
            </a:r>
            <a:r>
              <a:rPr lang="en-GB" sz="2000" dirty="0"/>
              <a:t>is an important element contributing to</a:t>
            </a:r>
            <a:r>
              <a:rPr lang="en-GB" sz="2000" b="1" dirty="0"/>
              <a:t> employee engagement and well-being. </a:t>
            </a:r>
            <a:r>
              <a:rPr lang="en-GB" sz="2000" dirty="0"/>
              <a:t>There is evidence that </a:t>
            </a:r>
            <a:r>
              <a:rPr lang="en-GB" sz="2000" b="1" dirty="0"/>
              <a:t>initiative and motivation </a:t>
            </a:r>
            <a:r>
              <a:rPr lang="en-GB" sz="2000" dirty="0"/>
              <a:t>are increased when people have a more </a:t>
            </a:r>
            <a:r>
              <a:rPr lang="en-GB" sz="2000" b="1" dirty="0"/>
              <a:t>self-inspired and motivated style</a:t>
            </a:r>
            <a:r>
              <a:rPr lang="en-GB" sz="2000" dirty="0"/>
              <a:t>. This influences self-belief, resilience when faced with setbacks, and ability to overcome problems. The implication is that 'empowerment' suits some more than others, and should be positioned in the broader and wider context of an 'enabling' work environment.</a:t>
            </a:r>
          </a:p>
          <a:p>
            <a:r>
              <a:rPr lang="en-GB" sz="2000" dirty="0"/>
              <a:t>Empowerment to employees in the work place provides them with opportunities to make their own decisions with regards to their tasks. Now-a-days more and more bosses and managers are practicing the concept of empowerment among their </a:t>
            </a:r>
            <a:r>
              <a:rPr lang="en-GB" sz="2000" dirty="0" smtClean="0"/>
              <a:t>employees </a:t>
            </a:r>
            <a:r>
              <a:rPr lang="en-GB" sz="2000" dirty="0"/>
              <a:t>to provide them with better opportunities.</a:t>
            </a:r>
          </a:p>
          <a:p>
            <a:endParaRPr lang="en-GB" sz="2000" dirty="0"/>
          </a:p>
        </p:txBody>
      </p:sp>
      <p:sp>
        <p:nvSpPr>
          <p:cNvPr id="4" name="TextBox 3"/>
          <p:cNvSpPr txBox="1"/>
          <p:nvPr/>
        </p:nvSpPr>
        <p:spPr>
          <a:xfrm>
            <a:off x="0" y="6488668"/>
            <a:ext cx="5857884" cy="215444"/>
          </a:xfrm>
          <a:prstGeom prst="rect">
            <a:avLst/>
          </a:prstGeom>
          <a:noFill/>
        </p:spPr>
        <p:txBody>
          <a:bodyPr wrap="square" rtlCol="0">
            <a:spAutoFit/>
          </a:bodyPr>
          <a:lstStyle/>
          <a:p>
            <a:r>
              <a:rPr lang="en-GB" sz="800" dirty="0" smtClean="0"/>
              <a:t>Based on: </a:t>
            </a:r>
            <a:r>
              <a:rPr lang="en-GB" sz="800" dirty="0" smtClean="0">
                <a:hlinkClick r:id="rId2"/>
              </a:rPr>
              <a:t>http://en.wikipedia.org/wiki/Empowerment#Workplace_empowerment</a:t>
            </a:r>
            <a:r>
              <a:rPr lang="en-GB" sz="800" dirty="0" smtClean="0"/>
              <a:t> </a:t>
            </a:r>
            <a:endParaRPr lang="en-GB" sz="8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Private study: Motivation</a:t>
            </a:r>
            <a:endParaRPr lang="en-GB" u="sng" dirty="0"/>
          </a:p>
        </p:txBody>
      </p:sp>
      <p:sp>
        <p:nvSpPr>
          <p:cNvPr id="3" name="Content Placeholder 2"/>
          <p:cNvSpPr>
            <a:spLocks noGrp="1"/>
          </p:cNvSpPr>
          <p:nvPr>
            <p:ph idx="1"/>
          </p:nvPr>
        </p:nvSpPr>
        <p:spPr>
          <a:xfrm>
            <a:off x="0" y="1142984"/>
            <a:ext cx="9144000" cy="5072098"/>
          </a:xfrm>
        </p:spPr>
        <p:txBody>
          <a:bodyPr>
            <a:noAutofit/>
          </a:bodyPr>
          <a:lstStyle/>
          <a:p>
            <a:pPr>
              <a:buNone/>
            </a:pPr>
            <a:r>
              <a:rPr lang="en-GB" sz="2800" dirty="0" smtClean="0"/>
              <a:t>Based on your research </a:t>
            </a:r>
            <a:r>
              <a:rPr lang="en-GB" sz="2800" b="1" dirty="0" smtClean="0"/>
              <a:t>identify salient points </a:t>
            </a:r>
            <a:r>
              <a:rPr lang="en-GB" sz="2800" dirty="0" smtClean="0"/>
              <a:t>with regard to the one of the following topics to share next week: </a:t>
            </a:r>
            <a:endParaRPr lang="en-GB" sz="2800" dirty="0" smtClean="0"/>
          </a:p>
          <a:p>
            <a:pPr>
              <a:buNone/>
            </a:pPr>
            <a:endParaRPr lang="en-GB" sz="2800" dirty="0" smtClean="0"/>
          </a:p>
          <a:p>
            <a:r>
              <a:rPr lang="en-GB" sz="2800" dirty="0" smtClean="0"/>
              <a:t>Internal theories of </a:t>
            </a:r>
            <a:r>
              <a:rPr lang="en-GB" sz="2800" dirty="0" smtClean="0"/>
              <a:t>Motivation.</a:t>
            </a:r>
            <a:endParaRPr lang="en-GB" sz="2800" dirty="0" smtClean="0"/>
          </a:p>
          <a:p>
            <a:r>
              <a:rPr lang="en-GB" sz="2800" dirty="0" smtClean="0"/>
              <a:t>Process theories of </a:t>
            </a:r>
            <a:r>
              <a:rPr lang="en-GB" sz="2800" dirty="0" smtClean="0"/>
              <a:t>Motivation.</a:t>
            </a:r>
            <a:endParaRPr lang="en-GB" sz="2800" dirty="0" smtClean="0"/>
          </a:p>
          <a:p>
            <a:r>
              <a:rPr lang="en-GB" sz="2800" dirty="0" smtClean="0"/>
              <a:t>Content theories of </a:t>
            </a:r>
            <a:r>
              <a:rPr lang="en-GB" sz="2800" dirty="0" smtClean="0"/>
              <a:t>Motivation.</a:t>
            </a:r>
            <a:endParaRPr lang="en-GB" sz="2800" dirty="0" smtClean="0"/>
          </a:p>
          <a:p>
            <a:endParaRPr lang="en-GB" sz="2800" dirty="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364</TotalTime>
  <Words>1625</Words>
  <Application>Microsoft Office PowerPoint</Application>
  <PresentationFormat>On-screen Show (4:3)</PresentationFormat>
  <Paragraphs>166</Paragraphs>
  <Slides>26</Slides>
  <Notes>2</Notes>
  <HiddenSlides>2</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Integrate (Pres. needs it)</vt:lpstr>
      <vt:lpstr>Slide 2</vt:lpstr>
      <vt:lpstr>What is motivation?</vt:lpstr>
      <vt:lpstr>Motivation</vt:lpstr>
      <vt:lpstr>Intrinsic and extrinsic motivation</vt:lpstr>
      <vt:lpstr>Internal &amp; External Motivation</vt:lpstr>
      <vt:lpstr>Intrinsic Motivation</vt:lpstr>
      <vt:lpstr>Overjustification Effect</vt:lpstr>
      <vt:lpstr>Extrinsic Motivation</vt:lpstr>
      <vt:lpstr>Content theories of motivation</vt:lpstr>
      <vt:lpstr>Process theories</vt:lpstr>
      <vt:lpstr>Maslow's Hierarchy of needs</vt:lpstr>
      <vt:lpstr>Maslow’s 5 needs</vt:lpstr>
      <vt:lpstr>The Five needs</vt:lpstr>
      <vt:lpstr>Slide 15</vt:lpstr>
      <vt:lpstr>Three more needs</vt:lpstr>
      <vt:lpstr>Slide 17</vt:lpstr>
      <vt:lpstr>Using it</vt:lpstr>
      <vt:lpstr>Alderfer 1972: ERG Theory: 3 needs</vt:lpstr>
      <vt:lpstr>Herzberg's Hygiene Motivation Theory</vt:lpstr>
      <vt:lpstr>Herzburg’s 2 factor theory</vt:lpstr>
      <vt:lpstr>Slide 22</vt:lpstr>
      <vt:lpstr>Mumford's Needs</vt:lpstr>
      <vt:lpstr>Empowerment</vt:lpstr>
      <vt:lpstr>Empowerment in the workplace</vt:lpstr>
      <vt:lpstr>Private study: Motivation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153</cp:revision>
  <dcterms:created xsi:type="dcterms:W3CDTF">2010-11-07T13:10:45Z</dcterms:created>
  <dcterms:modified xsi:type="dcterms:W3CDTF">2011-02-23T13:07:46Z</dcterms:modified>
</cp:coreProperties>
</file>