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70" r:id="rId1"/>
  </p:sldMasterIdLst>
  <p:sldIdLst>
    <p:sldId id="256" r:id="rId2"/>
    <p:sldId id="272" r:id="rId3"/>
    <p:sldId id="264" r:id="rId4"/>
    <p:sldId id="275" r:id="rId5"/>
    <p:sldId id="259" r:id="rId6"/>
    <p:sldId id="262" r:id="rId7"/>
    <p:sldId id="266" r:id="rId8"/>
    <p:sldId id="273" r:id="rId9"/>
    <p:sldId id="265" r:id="rId10"/>
    <p:sldId id="281" r:id="rId11"/>
    <p:sldId id="280" r:id="rId12"/>
    <p:sldId id="278" r:id="rId13"/>
    <p:sldId id="268" r:id="rId14"/>
    <p:sldId id="279" r:id="rId15"/>
    <p:sldId id="271" r:id="rId16"/>
    <p:sldId id="277" r:id="rId17"/>
    <p:sldId id="276" r:id="rId18"/>
    <p:sldId id="261" r:id="rId19"/>
    <p:sldId id="269" r:id="rId20"/>
    <p:sldId id="282" r:id="rId21"/>
    <p:sldId id="284" r:id="rId22"/>
    <p:sldId id="285" r:id="rId23"/>
    <p:sldId id="287" r:id="rId24"/>
    <p:sldId id="283" r:id="rId25"/>
    <p:sldId id="286" r:id="rId26"/>
    <p:sldId id="267" r:id="rId27"/>
    <p:sldId id="274" r:id="rId2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786" autoAdjust="0"/>
    <p:restoredTop sz="93891" autoAdjust="0"/>
  </p:normalViewPr>
  <p:slideViewPr>
    <p:cSldViewPr snapToGrid="0">
      <p:cViewPr varScale="1">
        <p:scale>
          <a:sx n="72" d="100"/>
          <a:sy n="72" d="100"/>
        </p:scale>
        <p:origin x="396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3/5/2020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9723152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647F38-B617-4D2F-AE0A-013F0C4D2C57}" type="datetimeFigureOut">
              <a:rPr lang="en-US" smtClean="0"/>
              <a:t>3/5/2020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7799C9-84D9-46D2-A11E-BCF8A720529D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372788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3/5/2020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4895545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FA754-D5C3-4E66-96A6-867B257F58DC}" type="datetimeFigureOut">
              <a:rPr lang="en-US" smtClean="0"/>
              <a:t>3/5/2020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84065D-F351-4B03-BD91-D8A6B8D4B362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926001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3/5/2020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1259336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3/5/2020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3990154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3/5/2020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204363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3/5/2020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049858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B61BEF0D-F0BB-DE4B-95CE-6DB70DBA9567}" type="datetimeFigureOut">
              <a:rPr lang="en-US" smtClean="0"/>
              <a:pPr/>
              <a:t>3/5/2020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5582313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3/5/2020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4856429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3/5/2020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735163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smtClean="0"/>
              <a:pPr/>
              <a:t>3/5/2020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1931426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1" r:id="rId1"/>
    <p:sldLayoutId id="2147483672" r:id="rId2"/>
    <p:sldLayoutId id="2147483673" r:id="rId3"/>
    <p:sldLayoutId id="2147483674" r:id="rId4"/>
    <p:sldLayoutId id="2147483675" r:id="rId5"/>
    <p:sldLayoutId id="2147483676" r:id="rId6"/>
    <p:sldLayoutId id="2147483677" r:id="rId7"/>
    <p:sldLayoutId id="2147483678" r:id="rId8"/>
    <p:sldLayoutId id="2147483679" r:id="rId9"/>
    <p:sldLayoutId id="2147483680" r:id="rId10"/>
    <p:sldLayoutId id="214748368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bacp.co.uk/" TargetMode="Externa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F27820-1342-4FF3-8220-96CE0662E2DA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Ethics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3CDD544-518A-4BE3-B823-F52DFA85449D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How information is shared within various professional relationships and organisations where therapy takes place</a:t>
            </a:r>
          </a:p>
        </p:txBody>
      </p:sp>
    </p:spTree>
    <p:extLst>
      <p:ext uri="{BB962C8B-B14F-4D97-AF65-F5344CB8AC3E}">
        <p14:creationId xmlns:p14="http://schemas.microsoft.com/office/powerpoint/2010/main" val="121158940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38EE4F-2BDC-4686-800B-A16CBDECB5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LEARNING OUTCOMES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653E88-D5D5-4EF5-BE77-B8C709BB6C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1" y="2820202"/>
            <a:ext cx="9601196" cy="3055666"/>
          </a:xfrm>
        </p:spPr>
        <p:txBody>
          <a:bodyPr>
            <a:normAutofit fontScale="92500" lnSpcReduction="20000"/>
          </a:bodyPr>
          <a:lstStyle/>
          <a:p>
            <a:r>
              <a:rPr lang="en-GB" sz="2800" dirty="0">
                <a:latin typeface="Calibri Light" panose="020F0302020204030204" pitchFamily="34" charset="0"/>
                <a:cs typeface="Calibri Light" panose="020F0302020204030204" pitchFamily="34" charset="0"/>
              </a:rPr>
              <a:t>Recall BACP confidentiality framework</a:t>
            </a:r>
          </a:p>
          <a:p>
            <a:r>
              <a:rPr lang="en-GB" sz="2800" dirty="0">
                <a:latin typeface="Calibri Light" panose="020F0302020204030204" pitchFamily="34" charset="0"/>
                <a:cs typeface="Calibri Light" panose="020F0302020204030204" pitchFamily="34" charset="0"/>
              </a:rPr>
              <a:t>Define informed consent</a:t>
            </a:r>
          </a:p>
          <a:p>
            <a:r>
              <a:rPr lang="en-GB" sz="2800" dirty="0">
                <a:latin typeface="Calibri Light" panose="020F0302020204030204" pitchFamily="34" charset="0"/>
                <a:cs typeface="Calibri Light" panose="020F0302020204030204" pitchFamily="34" charset="0"/>
              </a:rPr>
              <a:t>List ways you can protect client data </a:t>
            </a:r>
          </a:p>
          <a:p>
            <a:r>
              <a:rPr lang="en-GB" sz="2800" dirty="0">
                <a:latin typeface="Calibri Light" panose="020F0302020204030204" pitchFamily="34" charset="0"/>
                <a:cs typeface="Calibri Light" panose="020F0302020204030204" pitchFamily="34" charset="0"/>
              </a:rPr>
              <a:t>Explore the client therapy services in IAPT</a:t>
            </a:r>
          </a:p>
          <a:p>
            <a:r>
              <a:rPr lang="en-GB" sz="2800" dirty="0">
                <a:latin typeface="Calibri Light" panose="020F0302020204030204" pitchFamily="34" charset="0"/>
                <a:cs typeface="Calibri Light" panose="020F0302020204030204" pitchFamily="34" charset="0"/>
              </a:rPr>
              <a:t>Evaluate how client information that is shared</a:t>
            </a:r>
          </a:p>
          <a:p>
            <a:pPr marL="0" indent="0">
              <a:buNone/>
            </a:pP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79932530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B9CC86-E5EF-4266-9364-BACEF579DB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CONFIDENTIALTIY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BE752B-CC5C-4AC5-8F9A-00FC1A28723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>
                <a:latin typeface="Calibri Light" panose="020F0302020204030204" pitchFamily="34" charset="0"/>
                <a:cs typeface="Calibri Light" panose="020F0302020204030204" pitchFamily="34" charset="0"/>
              </a:rPr>
              <a:t>One of the cornerstones to building trust and rapport in a healthy therapeutic relationship</a:t>
            </a:r>
          </a:p>
          <a:p>
            <a:r>
              <a:rPr lang="en-GB" sz="3200" dirty="0">
                <a:latin typeface="Calibri Light" panose="020F0302020204030204" pitchFamily="34" charset="0"/>
                <a:cs typeface="Calibri Light" panose="020F0302020204030204" pitchFamily="34" charset="0"/>
              </a:rPr>
              <a:t>BACP Confidentiality</a:t>
            </a:r>
          </a:p>
        </p:txBody>
      </p:sp>
    </p:spTree>
    <p:extLst>
      <p:ext uri="{BB962C8B-B14F-4D97-AF65-F5344CB8AC3E}">
        <p14:creationId xmlns:p14="http://schemas.microsoft.com/office/powerpoint/2010/main" val="363854234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FC46E7B3-2CA3-4370-8126-FA4E20F59EA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0851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809807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14AF8A-16FA-48BB-9495-058A42000A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INFORMED CONSENT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31628E-6A0C-47DE-BACB-83EAF0B4517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>
                <a:latin typeface="Calibri Light" panose="020F0302020204030204" pitchFamily="34" charset="0"/>
                <a:cs typeface="Calibri Light" panose="020F0302020204030204" pitchFamily="34" charset="0"/>
              </a:rPr>
              <a:t>One of the main strategies ensuring ethical principles are applied in practice.</a:t>
            </a:r>
          </a:p>
          <a:p>
            <a:r>
              <a:rPr lang="en-GB" sz="3200" dirty="0">
                <a:latin typeface="Calibri Light" panose="020F0302020204030204" pitchFamily="34" charset="0"/>
                <a:cs typeface="Calibri Light" panose="020F0302020204030204" pitchFamily="34" charset="0"/>
              </a:rPr>
              <a:t>GDPR states you must tell people why you collect their data , who you share it with and for how long.</a:t>
            </a:r>
          </a:p>
          <a:p>
            <a:r>
              <a:rPr lang="en-GB" sz="3200" dirty="0">
                <a:latin typeface="Calibri Light" panose="020F0302020204030204" pitchFamily="34" charset="0"/>
                <a:cs typeface="Calibri Light" panose="020F0302020204030204" pitchFamily="34" charset="0"/>
              </a:rPr>
              <a:t>What is Informed consent?</a:t>
            </a:r>
          </a:p>
        </p:txBody>
      </p:sp>
    </p:spTree>
    <p:extLst>
      <p:ext uri="{BB962C8B-B14F-4D97-AF65-F5344CB8AC3E}">
        <p14:creationId xmlns:p14="http://schemas.microsoft.com/office/powerpoint/2010/main" val="47427087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D03597-998C-4E40-9A28-379AED9F8E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DATA PROTECTION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1C72F9-FEEB-4569-BD19-387F8BA4D77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>
                <a:latin typeface="Calibri Light" panose="020F0302020204030204" pitchFamily="34" charset="0"/>
                <a:cs typeface="Calibri Light" panose="020F0302020204030204" pitchFamily="34" charset="0"/>
              </a:rPr>
              <a:t>Use encrypted software to protect, passwords and firewalls</a:t>
            </a:r>
          </a:p>
          <a:p>
            <a:r>
              <a:rPr lang="en-GB" dirty="0">
                <a:latin typeface="Calibri Light" panose="020F0302020204030204" pitchFamily="34" charset="0"/>
                <a:cs typeface="Calibri Light" panose="020F0302020204030204" pitchFamily="34" charset="0"/>
              </a:rPr>
              <a:t>Keep removal data storage media in secure places with passwords</a:t>
            </a:r>
          </a:p>
          <a:p>
            <a:r>
              <a:rPr lang="en-GB" dirty="0">
                <a:latin typeface="Calibri Light" panose="020F0302020204030204" pitchFamily="34" charset="0"/>
                <a:cs typeface="Calibri Light" panose="020F0302020204030204" pitchFamily="34" charset="0"/>
              </a:rPr>
              <a:t>Consult on security measures with professionals when storing files with a common server.</a:t>
            </a:r>
          </a:p>
          <a:p>
            <a:r>
              <a:rPr lang="en-GB" dirty="0">
                <a:latin typeface="Calibri Light" panose="020F0302020204030204" pitchFamily="34" charset="0"/>
                <a:cs typeface="Calibri Light" panose="020F0302020204030204" pitchFamily="34" charset="0"/>
              </a:rPr>
              <a:t>Make sure no one is overlooking your shoulder whilst you write in clients details</a:t>
            </a:r>
          </a:p>
          <a:p>
            <a:r>
              <a:rPr lang="en-GB" dirty="0">
                <a:latin typeface="Calibri Light" panose="020F0302020204030204" pitchFamily="34" charset="0"/>
                <a:cs typeface="Calibri Light" panose="020F0302020204030204" pitchFamily="34" charset="0"/>
              </a:rPr>
              <a:t>Watch for wireless networks</a:t>
            </a:r>
          </a:p>
          <a:p>
            <a:r>
              <a:rPr lang="en-GB" dirty="0">
                <a:latin typeface="Calibri Light" panose="020F0302020204030204" pitchFamily="34" charset="0"/>
                <a:cs typeface="Calibri Light" panose="020F0302020204030204" pitchFamily="34" charset="0"/>
              </a:rPr>
              <a:t>Avoid revealing confidential information in an email, texts etc </a:t>
            </a:r>
          </a:p>
          <a:p>
            <a:r>
              <a:rPr lang="en-GB" dirty="0">
                <a:latin typeface="Calibri Light" panose="020F0302020204030204" pitchFamily="34" charset="0"/>
                <a:cs typeface="Calibri Light" panose="020F0302020204030204" pitchFamily="34" charset="0"/>
              </a:rPr>
              <a:t>Update virus protection software</a:t>
            </a:r>
          </a:p>
          <a:p>
            <a:r>
              <a:rPr lang="en-GB" dirty="0">
                <a:latin typeface="Calibri Light" panose="020F0302020204030204" pitchFamily="34" charset="0"/>
                <a:cs typeface="Calibri Light" panose="020F0302020204030204" pitchFamily="34" charset="0"/>
              </a:rPr>
              <a:t>Remove all information when disposing of old computers</a:t>
            </a:r>
          </a:p>
          <a:p>
            <a:pPr marL="0" indent="0">
              <a:buNone/>
            </a:pP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1731124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8419CA-D2FE-4667-865B-176165BFC2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Data Protection Act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6A499B-8593-46E7-A3A8-B8A7505739B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>
                <a:latin typeface="Calibri Light" panose="020F0302020204030204" pitchFamily="34" charset="0"/>
                <a:cs typeface="Calibri Light" panose="020F0302020204030204" pitchFamily="34" charset="0"/>
              </a:rPr>
              <a:t>Clients have a right to request to any information that has been recorded about them</a:t>
            </a:r>
          </a:p>
          <a:p>
            <a:r>
              <a:rPr lang="en-GB" sz="2800" dirty="0">
                <a:latin typeface="Calibri Light" panose="020F0302020204030204" pitchFamily="34" charset="0"/>
                <a:cs typeface="Calibri Light" panose="020F0302020204030204" pitchFamily="34" charset="0"/>
              </a:rPr>
              <a:t>Other professionals may also have access to client’s information</a:t>
            </a:r>
          </a:p>
          <a:p>
            <a:r>
              <a:rPr lang="en-GB" sz="2800" dirty="0">
                <a:latin typeface="Calibri Light" panose="020F0302020204030204" pitchFamily="34" charset="0"/>
                <a:cs typeface="Calibri Light" panose="020F0302020204030204" pitchFamily="34" charset="0"/>
              </a:rPr>
              <a:t>Counsellors need to negotiate between maintain client confidentiality and documenting information relevant to other health professionals.</a:t>
            </a:r>
          </a:p>
        </p:txBody>
      </p:sp>
    </p:spTree>
    <p:extLst>
      <p:ext uri="{BB962C8B-B14F-4D97-AF65-F5344CB8AC3E}">
        <p14:creationId xmlns:p14="http://schemas.microsoft.com/office/powerpoint/2010/main" val="1255570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E63A6C-D628-44B4-9279-73F88A3CC0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dirty="0"/>
              <a:t>Improving access to psychological therapies     (IAPT)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A3BA57-8FC7-4631-A420-AD7B69CE7BD6}"/>
              </a:ext>
            </a:extLst>
          </p:cNvPr>
          <p:cNvSpPr>
            <a:spLocks noGrp="1"/>
          </p:cNvSpPr>
          <p:nvPr>
            <p:ph idx="1"/>
          </p:nvPr>
        </p:nvSpPr>
        <p:spPr>
          <a:blipFill>
            <a:blip r:embed="rId2"/>
            <a:tile tx="0" ty="0" sx="100000" sy="100000" flip="none" algn="tl"/>
          </a:blipFill>
        </p:spPr>
        <p:txBody>
          <a:bodyPr>
            <a:normAutofit/>
          </a:bodyPr>
          <a:lstStyle/>
          <a:p>
            <a:endParaRPr lang="en-GB" dirty="0"/>
          </a:p>
          <a:p>
            <a:r>
              <a:rPr lang="en-GB" dirty="0">
                <a:latin typeface="Calibri Light" panose="020F0302020204030204" pitchFamily="34" charset="0"/>
                <a:cs typeface="Calibri Light" panose="020F0302020204030204" pitchFamily="34" charset="0"/>
              </a:rPr>
              <a:t>Improving Access to Psychological Therapies (NHS)</a:t>
            </a:r>
          </a:p>
          <a:p>
            <a:r>
              <a:rPr lang="en-GB" dirty="0">
                <a:latin typeface="Calibri Light" panose="020F0302020204030204" pitchFamily="34" charset="0"/>
                <a:cs typeface="Calibri Light" panose="020F0302020204030204" pitchFamily="34" charset="0"/>
              </a:rPr>
              <a:t>Evolved in 2005 in the general election manifesto</a:t>
            </a:r>
          </a:p>
          <a:p>
            <a:r>
              <a:rPr lang="en-GB" dirty="0">
                <a:latin typeface="Calibri Light" panose="020F0302020204030204" pitchFamily="34" charset="0"/>
                <a:cs typeface="Calibri Light" panose="020F0302020204030204" pitchFamily="34" charset="0"/>
              </a:rPr>
              <a:t>Rolled out nationally in 2008</a:t>
            </a:r>
          </a:p>
          <a:p>
            <a:r>
              <a:rPr lang="en-GB" dirty="0">
                <a:latin typeface="Calibri Light" panose="020F0302020204030204" pitchFamily="34" charset="0"/>
                <a:cs typeface="Calibri Light" panose="020F0302020204030204" pitchFamily="34" charset="0"/>
              </a:rPr>
              <a:t>The National Institute for Health and Clinical Excellence (NICE)  regulates the standards in health care.</a:t>
            </a:r>
          </a:p>
          <a:p>
            <a:endParaRPr lang="en-GB" dirty="0">
              <a:ln>
                <a:solidFill>
                  <a:schemeClr val="accent1">
                    <a:lumMod val="75000"/>
                  </a:schemeClr>
                </a:solidFill>
              </a:ln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3311257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E2BFF9-B0AA-4526-9131-40C62E2CD0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8" y="739205"/>
            <a:ext cx="9603275" cy="1049235"/>
          </a:xfrm>
        </p:spPr>
        <p:txBody>
          <a:bodyPr/>
          <a:lstStyle/>
          <a:p>
            <a:pPr algn="ctr"/>
            <a:r>
              <a:rPr lang="en-GB" dirty="0"/>
              <a:t>IAPT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C1AC7E-E4DD-4E88-89BF-5F8D8B04D66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latin typeface="Calibri Light" panose="020F0302020204030204" pitchFamily="34" charset="0"/>
                <a:cs typeface="Calibri Light" panose="020F0302020204030204" pitchFamily="34" charset="0"/>
              </a:rPr>
              <a:t>Differs  to private practice due to the large amount of employees </a:t>
            </a:r>
          </a:p>
          <a:p>
            <a:r>
              <a:rPr lang="en-GB" dirty="0">
                <a:latin typeface="Calibri Light" panose="020F0302020204030204" pitchFamily="34" charset="0"/>
                <a:cs typeface="Calibri Light" panose="020F0302020204030204" pitchFamily="34" charset="0"/>
              </a:rPr>
              <a:t>Some IAPT services employee up to 70 plus counsellors, GP’s, managers, psychologists and psychiatrists</a:t>
            </a:r>
          </a:p>
          <a:p>
            <a:r>
              <a:rPr lang="en-GB" dirty="0">
                <a:latin typeface="Calibri Light" panose="020F0302020204030204" pitchFamily="34" charset="0"/>
                <a:cs typeface="Calibri Light" panose="020F0302020204030204" pitchFamily="34" charset="0"/>
              </a:rPr>
              <a:t> All client’s contacts details are stored electronically</a:t>
            </a:r>
          </a:p>
          <a:p>
            <a:r>
              <a:rPr lang="en-GB" dirty="0">
                <a:latin typeface="Calibri Light" panose="020F0302020204030204" pitchFamily="34" charset="0"/>
                <a:cs typeface="Calibri Light" panose="020F0302020204030204" pitchFamily="34" charset="0"/>
              </a:rPr>
              <a:t>Gathering of information can be through email, over the phone or on their IT portal.</a:t>
            </a:r>
          </a:p>
          <a:p>
            <a:r>
              <a:rPr lang="en-GB" dirty="0">
                <a:latin typeface="Calibri Light" panose="020F0302020204030204" pitchFamily="34" charset="0"/>
                <a:cs typeface="Calibri Light" panose="020F0302020204030204" pitchFamily="34" charset="0"/>
              </a:rPr>
              <a:t>PHQ9 depression forms</a:t>
            </a:r>
          </a:p>
          <a:p>
            <a:r>
              <a:rPr lang="en-GB" dirty="0">
                <a:latin typeface="Calibri Light" panose="020F0302020204030204" pitchFamily="34" charset="0"/>
                <a:cs typeface="Calibri Light" panose="020F0302020204030204" pitchFamily="34" charset="0"/>
              </a:rPr>
              <a:t>GAD 7 anxiety forms</a:t>
            </a:r>
          </a:p>
        </p:txBody>
      </p:sp>
    </p:spTree>
    <p:extLst>
      <p:ext uri="{BB962C8B-B14F-4D97-AF65-F5344CB8AC3E}">
        <p14:creationId xmlns:p14="http://schemas.microsoft.com/office/powerpoint/2010/main" val="288730860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D45A5F-3D10-4C02-8F97-5D4A9F1F72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Benefits of </a:t>
            </a:r>
            <a:r>
              <a:rPr lang="en-GB" dirty="0" err="1"/>
              <a:t>IAPt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E08616-736D-4EC5-B52B-A3FF49CEBCD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sz="2400" dirty="0">
                <a:latin typeface="Calibri Light" panose="020F0302020204030204" pitchFamily="34" charset="0"/>
                <a:cs typeface="Calibri Light" panose="020F0302020204030204" pitchFamily="34" charset="0"/>
              </a:rPr>
              <a:t>Stepped care – less intrusive – most effective treatment is offered first</a:t>
            </a:r>
          </a:p>
          <a:p>
            <a:r>
              <a:rPr lang="en-GB" sz="2400" dirty="0">
                <a:latin typeface="Calibri Light" panose="020F0302020204030204" pitchFamily="34" charset="0"/>
                <a:cs typeface="Calibri Light" panose="020F0302020204030204" pitchFamily="34" charset="0"/>
              </a:rPr>
              <a:t>Use a range of evidenced based interventions</a:t>
            </a:r>
          </a:p>
          <a:p>
            <a:r>
              <a:rPr lang="en-GB" sz="2400" dirty="0">
                <a:latin typeface="Calibri Light" panose="020F0302020204030204" pitchFamily="34" charset="0"/>
                <a:cs typeface="Calibri Light" panose="020F0302020204030204" pitchFamily="34" charset="0"/>
              </a:rPr>
              <a:t>Targets all groups of people</a:t>
            </a:r>
          </a:p>
          <a:p>
            <a:r>
              <a:rPr lang="en-GB" sz="2400" dirty="0">
                <a:latin typeface="Calibri Light" panose="020F0302020204030204" pitchFamily="34" charset="0"/>
                <a:cs typeface="Calibri Light" panose="020F0302020204030204" pitchFamily="34" charset="0"/>
              </a:rPr>
              <a:t>Links to employment support</a:t>
            </a:r>
          </a:p>
          <a:p>
            <a:r>
              <a:rPr lang="en-GB" sz="2400" dirty="0">
                <a:latin typeface="Calibri Light" panose="020F0302020204030204" pitchFamily="34" charset="0"/>
                <a:cs typeface="Calibri Light" panose="020F0302020204030204" pitchFamily="34" charset="0"/>
              </a:rPr>
              <a:t>Integrated with primary care</a:t>
            </a:r>
          </a:p>
          <a:p>
            <a:r>
              <a:rPr lang="en-GB" sz="2400" dirty="0">
                <a:latin typeface="Calibri Light" panose="020F0302020204030204" pitchFamily="34" charset="0"/>
                <a:cs typeface="Calibri Light" panose="020F0302020204030204" pitchFamily="34" charset="0"/>
              </a:rPr>
              <a:t>Integration  with other areas of mental health care systems.</a:t>
            </a:r>
          </a:p>
          <a:p>
            <a:r>
              <a:rPr lang="en-GB" sz="2400" dirty="0">
                <a:latin typeface="Calibri Light" panose="020F0302020204030204" pitchFamily="34" charset="0"/>
                <a:cs typeface="Calibri Light" panose="020F0302020204030204" pitchFamily="34" charset="0"/>
              </a:rPr>
              <a:t>Links with Mind and Age </a:t>
            </a:r>
            <a:r>
              <a:rPr lang="en-GB" sz="2400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U.k</a:t>
            </a:r>
            <a:r>
              <a:rPr lang="en-GB" sz="2400" dirty="0">
                <a:latin typeface="Calibri Light" panose="020F0302020204030204" pitchFamily="34" charset="0"/>
                <a:cs typeface="Calibri Light" panose="020F0302020204030204" pitchFamily="34" charset="0"/>
              </a:rPr>
              <a:t>, voluntary sectors.</a:t>
            </a:r>
          </a:p>
        </p:txBody>
      </p:sp>
    </p:spTree>
    <p:extLst>
      <p:ext uri="{BB962C8B-B14F-4D97-AF65-F5344CB8AC3E}">
        <p14:creationId xmlns:p14="http://schemas.microsoft.com/office/powerpoint/2010/main" val="230594412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6FEC4F-70D9-40A3-AFAB-7E4F89B25A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How can you access IAPT?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CE0804-E5A6-4A9F-9FF1-D6682D28DEA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latin typeface="Calibri Light" panose="020F0302020204030204" pitchFamily="34" charset="0"/>
                <a:cs typeface="Calibri Light" panose="020F0302020204030204" pitchFamily="34" charset="0"/>
              </a:rPr>
              <a:t>Self referral</a:t>
            </a:r>
          </a:p>
          <a:p>
            <a:r>
              <a:rPr lang="en-GB" dirty="0">
                <a:latin typeface="Calibri Light" panose="020F0302020204030204" pitchFamily="34" charset="0"/>
                <a:cs typeface="Calibri Light" panose="020F0302020204030204" pitchFamily="34" charset="0"/>
              </a:rPr>
              <a:t>Voluntary service referral</a:t>
            </a:r>
          </a:p>
          <a:p>
            <a:r>
              <a:rPr lang="en-GB" dirty="0">
                <a:latin typeface="Calibri Light" panose="020F0302020204030204" pitchFamily="34" charset="0"/>
                <a:cs typeface="Calibri Light" panose="020F0302020204030204" pitchFamily="34" charset="0"/>
              </a:rPr>
              <a:t>Primary care referral (GP)</a:t>
            </a:r>
          </a:p>
          <a:p>
            <a:r>
              <a:rPr lang="en-GB" dirty="0">
                <a:latin typeface="Calibri Light" panose="020F0302020204030204" pitchFamily="34" charset="0"/>
                <a:cs typeface="Calibri Light" panose="020F0302020204030204" pitchFamily="34" charset="0"/>
              </a:rPr>
              <a:t>Secondary care: (mental and physical health teams) hospitals,  Community Mental Health Teams.</a:t>
            </a:r>
          </a:p>
        </p:txBody>
      </p:sp>
    </p:spTree>
    <p:extLst>
      <p:ext uri="{BB962C8B-B14F-4D97-AF65-F5344CB8AC3E}">
        <p14:creationId xmlns:p14="http://schemas.microsoft.com/office/powerpoint/2010/main" val="18345875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09765155-5A07-4077-BA1C-FEBF67BAD39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79" y="1853754"/>
            <a:ext cx="9603275" cy="4199727"/>
          </a:xfrm>
        </p:spPr>
        <p:txBody>
          <a:bodyPr/>
          <a:lstStyle/>
          <a:p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3438DDD4-9863-48CB-8606-F31E43EC439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51579" y="2015732"/>
            <a:ext cx="9133114" cy="4037749"/>
          </a:xfrm>
          <a:prstGeom prst="rect">
            <a:avLst/>
          </a:prstGeom>
        </p:spPr>
      </p:pic>
      <p:sp>
        <p:nvSpPr>
          <p:cNvPr id="8" name="Title 7">
            <a:extLst>
              <a:ext uri="{FF2B5EF4-FFF2-40B4-BE49-F238E27FC236}">
                <a16:creationId xmlns:a16="http://schemas.microsoft.com/office/drawing/2014/main" id="{770CE026-605F-4B44-B556-4AA44D1561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Benefits of self referral </a:t>
            </a:r>
          </a:p>
        </p:txBody>
      </p:sp>
    </p:spTree>
    <p:extLst>
      <p:ext uri="{BB962C8B-B14F-4D97-AF65-F5344CB8AC3E}">
        <p14:creationId xmlns:p14="http://schemas.microsoft.com/office/powerpoint/2010/main" val="199195371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3A4CD3-06D8-4E23-84E0-83B500BD0C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IAPT Stepped care model 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9857A651-C5E6-4E2D-9E88-5344CFAD770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774371" y="1853754"/>
            <a:ext cx="8251371" cy="4307560"/>
          </a:xfrm>
          <a:effectLst>
            <a:softEdge rad="127000"/>
          </a:effectLst>
        </p:spPr>
      </p:pic>
    </p:spTree>
    <p:extLst>
      <p:ext uri="{BB962C8B-B14F-4D97-AF65-F5344CB8AC3E}">
        <p14:creationId xmlns:p14="http://schemas.microsoft.com/office/powerpoint/2010/main" val="71709101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3886AD-4F90-43AB-A13B-FCD8D62277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0" name="Content Placeholder 9">
            <a:extLst>
              <a:ext uri="{FF2B5EF4-FFF2-40B4-BE49-F238E27FC236}">
                <a16:creationId xmlns:a16="http://schemas.microsoft.com/office/drawing/2014/main" id="{0E95E4D2-A9AF-4DA6-8A6C-D2BBD0B0C35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520463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BE523ED4-2595-4D53-8932-08D06B03EFE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1183" y="601317"/>
            <a:ext cx="11489634" cy="56553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521731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DF97C516-FA20-4192-A425-FEED010C545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9830"/>
            <a:ext cx="12192000" cy="67383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147709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29730D-93B0-47E4-8F9B-67B41ADAD5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29D8F6-74A2-432F-BFF7-A0ED3E2DCB1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4AC4559-8E97-4F13-8163-B2202E881C9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87086"/>
            <a:ext cx="12192000" cy="61068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8955590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FF1F4F-F85E-4FB8-A027-7EE3B4856D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Working with Colleagues and in teams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D0769D-F1FA-4FBE-9B3B-628E43C7C56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Professional relationships will be conducted in a spirit of mutual respect. Endeavor to build good working relationships and systems of communication that enhance </a:t>
            </a:r>
            <a:r>
              <a:rPr lang="en-GB" b="1" dirty="0"/>
              <a:t>services</a:t>
            </a:r>
            <a:r>
              <a:rPr lang="en-GB" dirty="0"/>
              <a:t> to </a:t>
            </a:r>
            <a:r>
              <a:rPr lang="en-GB" b="1" dirty="0"/>
              <a:t>clients.</a:t>
            </a:r>
          </a:p>
          <a:p>
            <a:r>
              <a:rPr lang="en-GB" dirty="0"/>
              <a:t>Practitioner will not undermine any colleague’s relationship with clients by making ill-judged comments</a:t>
            </a:r>
          </a:p>
          <a:p>
            <a:r>
              <a:rPr lang="en-GB" dirty="0"/>
              <a:t>All communication between colleagues about clients should be on a  </a:t>
            </a:r>
            <a:r>
              <a:rPr lang="en-GB" b="1" dirty="0"/>
              <a:t>professional basis </a:t>
            </a:r>
            <a:r>
              <a:rPr lang="en-GB" dirty="0"/>
              <a:t>and thus purposeful, respectful and consistent with the management of </a:t>
            </a:r>
            <a:r>
              <a:rPr lang="en-GB" b="1" dirty="0"/>
              <a:t>confidences</a:t>
            </a:r>
            <a:r>
              <a:rPr lang="en-GB" dirty="0"/>
              <a:t> agreed with clients.</a:t>
            </a:r>
          </a:p>
          <a:p>
            <a:r>
              <a:rPr lang="en-GB" sz="1900" dirty="0">
                <a:hlinkClick r:id="rId2"/>
              </a:rPr>
              <a:t>www.bacp.co.uk</a:t>
            </a:r>
            <a:r>
              <a:rPr lang="en-GB" sz="1900" dirty="0"/>
              <a:t>  July 2018</a:t>
            </a:r>
          </a:p>
        </p:txBody>
      </p:sp>
    </p:spTree>
    <p:extLst>
      <p:ext uri="{BB962C8B-B14F-4D97-AF65-F5344CB8AC3E}">
        <p14:creationId xmlns:p14="http://schemas.microsoft.com/office/powerpoint/2010/main" val="47313077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903978-24BE-41F7-ACDF-B31CAE6D1E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Case Study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550EC3-2F52-4F55-8864-BB239D67A31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List the client data you would extract from the case study</a:t>
            </a:r>
          </a:p>
          <a:p>
            <a:r>
              <a:rPr lang="en-GB" dirty="0"/>
              <a:t>How would you explain confidentiality to the client if you worked for IAPT services?</a:t>
            </a:r>
          </a:p>
          <a:p>
            <a:r>
              <a:rPr lang="en-GB" dirty="0"/>
              <a:t>List other health professions you may have to share client information with</a:t>
            </a:r>
          </a:p>
          <a:p>
            <a:r>
              <a:rPr lang="en-GB" dirty="0"/>
              <a:t>Where would you store </a:t>
            </a:r>
            <a:r>
              <a:rPr lang="en-GB"/>
              <a:t>the data? 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1347329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0E6CCA71-AFD4-4B78-AE44-43E11F09AEDD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GB" dirty="0"/>
              <a:t>Welsh Matrics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BE9F94D6-40F8-4C39-8036-2D5034FD8675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0000" lnSpcReduction="20000"/>
          </a:bodyPr>
          <a:lstStyle/>
          <a:p>
            <a:pPr algn="ctr"/>
            <a:r>
              <a:rPr lang="en-GB" sz="2800" dirty="0"/>
              <a:t>Improving access to psychological therapies</a:t>
            </a:r>
          </a:p>
          <a:p>
            <a:pPr algn="ctr"/>
            <a:r>
              <a:rPr lang="en-GB" sz="2800" dirty="0"/>
              <a:t>In wales </a:t>
            </a:r>
          </a:p>
        </p:txBody>
      </p:sp>
    </p:spTree>
    <p:extLst>
      <p:ext uri="{BB962C8B-B14F-4D97-AF65-F5344CB8AC3E}">
        <p14:creationId xmlns:p14="http://schemas.microsoft.com/office/powerpoint/2010/main" val="214644591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0EF958-2BDD-4251-A439-000D18DAA7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Welsh Matrics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FDCC92-72A4-45C6-8996-B80B22EB3B9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There is a long waiting list</a:t>
            </a:r>
          </a:p>
          <a:p>
            <a:r>
              <a:rPr lang="en-GB" sz="2400" dirty="0"/>
              <a:t>Offer group work to reduce the waiting list up to 10 people in a group</a:t>
            </a:r>
          </a:p>
          <a:p>
            <a:r>
              <a:rPr lang="en-GB" sz="2400" dirty="0"/>
              <a:t>10 sessions are offered</a:t>
            </a:r>
          </a:p>
          <a:p>
            <a:r>
              <a:rPr lang="en-GB" sz="2400" dirty="0"/>
              <a:t>Each person is monitored through out the sessions to see if they need one to one or more sessions.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651013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A30D8F-F9A6-4E26-8035-9114F95734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Core Om/34 and core 10 assessment tools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6E5A11-2A49-447A-8EFD-C9F9D488B15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2800" dirty="0"/>
              <a:t>Core Om/34 is the first assessment screening tool used</a:t>
            </a:r>
          </a:p>
          <a:p>
            <a:r>
              <a:rPr lang="en-GB" sz="2800" dirty="0"/>
              <a:t>Core 10 is used with every individual at the end of  every session</a:t>
            </a:r>
          </a:p>
          <a:p>
            <a:r>
              <a:rPr lang="en-GB" sz="2800" dirty="0"/>
              <a:t>Data is recorded and charted to measure the individual’s progress</a:t>
            </a:r>
          </a:p>
          <a:p>
            <a:r>
              <a:rPr lang="en-GB" sz="2800" dirty="0"/>
              <a:t>GAD-7 is used for anxiety individuals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4972636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DD5A98-7FD1-4F43-982A-15F6B15BE6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Core 10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A25E37-13F3-4DE0-9172-6EDB78FD4DA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Has no well being questions like the Core OM/34</a:t>
            </a:r>
          </a:p>
          <a:p>
            <a:r>
              <a:rPr lang="en-GB" dirty="0"/>
              <a:t>Contains six problem domains,  three  functioning domains and one risk item</a:t>
            </a:r>
          </a:p>
          <a:p>
            <a:r>
              <a:rPr lang="en-GB" dirty="0"/>
              <a:t>2 relating to anxiety</a:t>
            </a:r>
          </a:p>
          <a:p>
            <a:r>
              <a:rPr lang="en-GB" dirty="0"/>
              <a:t>2 relating to depression</a:t>
            </a:r>
          </a:p>
          <a:p>
            <a:r>
              <a:rPr lang="en-GB" dirty="0"/>
              <a:t>2 relating to personal or social relationships</a:t>
            </a:r>
          </a:p>
          <a:p>
            <a:r>
              <a:rPr lang="en-GB" dirty="0"/>
              <a:t>1 trauma </a:t>
            </a:r>
          </a:p>
          <a:p>
            <a:r>
              <a:rPr lang="en-GB" dirty="0"/>
              <a:t>1 general feeling </a:t>
            </a:r>
          </a:p>
          <a:p>
            <a:r>
              <a:rPr lang="en-GB" dirty="0"/>
              <a:t>1 harm </a:t>
            </a:r>
          </a:p>
          <a:p>
            <a:r>
              <a:rPr lang="en-GB" dirty="0"/>
              <a:t>1 physical</a:t>
            </a:r>
          </a:p>
        </p:txBody>
      </p:sp>
    </p:spTree>
    <p:extLst>
      <p:ext uri="{BB962C8B-B14F-4D97-AF65-F5344CB8AC3E}">
        <p14:creationId xmlns:p14="http://schemas.microsoft.com/office/powerpoint/2010/main" val="4261010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4C44E7-FF8D-4759-9BE6-DB4CA45FDC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Welsh Matrics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87822F-884F-40E3-8770-6793C6BD832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/>
              <a:t>Aligned with IAPT in England</a:t>
            </a:r>
          </a:p>
          <a:p>
            <a:r>
              <a:rPr lang="en-GB" sz="2400" dirty="0"/>
              <a:t>Instant access to Psychological therapies</a:t>
            </a:r>
          </a:p>
          <a:p>
            <a:r>
              <a:rPr lang="en-GB" sz="2400" dirty="0"/>
              <a:t>Shares the same step programme as IAPT</a:t>
            </a:r>
          </a:p>
          <a:p>
            <a:r>
              <a:rPr lang="en-GB" sz="2400" dirty="0"/>
              <a:t>Referral is only from GP or Psychiatrist</a:t>
            </a:r>
          </a:p>
          <a:p>
            <a:r>
              <a:rPr lang="en-GB" sz="2400" dirty="0"/>
              <a:t>There is a screening assessment before being offered therapy to determine which therapy is needed and which step to start treatment.  </a:t>
            </a:r>
          </a:p>
        </p:txBody>
      </p:sp>
    </p:spTree>
    <p:extLst>
      <p:ext uri="{BB962C8B-B14F-4D97-AF65-F5344CB8AC3E}">
        <p14:creationId xmlns:p14="http://schemas.microsoft.com/office/powerpoint/2010/main" val="64683204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B0EF06-998E-4866-B3F0-15FBA9B8A1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Types of therapies offered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B9CB00-3C86-4EAD-9CDC-FAED01A7D02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/>
              <a:t>Group work up to 10 people</a:t>
            </a:r>
          </a:p>
          <a:p>
            <a:r>
              <a:rPr lang="en-GB" sz="2400" dirty="0"/>
              <a:t>Emotional regulation support group</a:t>
            </a:r>
          </a:p>
          <a:p>
            <a:r>
              <a:rPr lang="en-GB" sz="2400" dirty="0"/>
              <a:t>CBT</a:t>
            </a:r>
          </a:p>
          <a:p>
            <a:r>
              <a:rPr lang="en-GB" sz="2400" dirty="0"/>
              <a:t>Trauma stabilisation</a:t>
            </a:r>
          </a:p>
          <a:p>
            <a:r>
              <a:rPr lang="en-GB" sz="2400" dirty="0"/>
              <a:t>Ruminating focused CBT group</a:t>
            </a:r>
          </a:p>
          <a:p>
            <a:r>
              <a:rPr lang="en-GB" sz="2400" dirty="0"/>
              <a:t>OCD group</a:t>
            </a:r>
          </a:p>
        </p:txBody>
      </p:sp>
    </p:spTree>
    <p:extLst>
      <p:ext uri="{BB962C8B-B14F-4D97-AF65-F5344CB8AC3E}">
        <p14:creationId xmlns:p14="http://schemas.microsoft.com/office/powerpoint/2010/main" val="331653107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CEC6C9-8398-44DF-8536-036A7B3004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RECAP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374B80-8713-421C-821F-BC54F5A8E9D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Client confidentiality</a:t>
            </a:r>
          </a:p>
          <a:p>
            <a:r>
              <a:rPr lang="en-GB" sz="3200" dirty="0"/>
              <a:t>Informed consent</a:t>
            </a:r>
          </a:p>
          <a:p>
            <a:r>
              <a:rPr lang="en-GB" sz="3200" dirty="0"/>
              <a:t>Working within teams</a:t>
            </a:r>
          </a:p>
          <a:p>
            <a:r>
              <a:rPr lang="en-GB" sz="3200" dirty="0"/>
              <a:t>Sharing and storing information</a:t>
            </a:r>
          </a:p>
        </p:txBody>
      </p:sp>
    </p:spTree>
    <p:extLst>
      <p:ext uri="{BB962C8B-B14F-4D97-AF65-F5344CB8AC3E}">
        <p14:creationId xmlns:p14="http://schemas.microsoft.com/office/powerpoint/2010/main" val="48606849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718180D4-0F50-41BD-8D71-071B4F006FAE}"/>
              </a:ext>
            </a:extLst>
          </p:cNvPr>
          <p:cNvSpPr/>
          <p:nvPr/>
        </p:nvSpPr>
        <p:spPr>
          <a:xfrm>
            <a:off x="689113" y="698277"/>
            <a:ext cx="10813773" cy="57450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r>
              <a:rPr lang="en-GB" sz="16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British Association for Counselling and Psychotherapy. (2018). </a:t>
            </a:r>
            <a:r>
              <a:rPr lang="en-GB" sz="1600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Ethical Framework for thee Counselling Professions.</a:t>
            </a:r>
            <a:r>
              <a:rPr lang="en-GB" sz="16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Retrieved October 21, 2018, from BACP: https://www.bacp.co.uk/media/3103/bacp-ethical-framework-for-the-counselling-professions-2018.pdf</a:t>
            </a:r>
          </a:p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r>
              <a:rPr lang="en-GB" sz="16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Continuing Psychology Education INC. (2010). </a:t>
            </a:r>
            <a:r>
              <a:rPr lang="en-GB" sz="1600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Ethics and Boundary Issues: Case Studies.</a:t>
            </a:r>
            <a:r>
              <a:rPr lang="en-GB" sz="16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Austin: Continuing Psychology Education Inc.</a:t>
            </a:r>
          </a:p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r>
              <a:rPr lang="en-GB" sz="16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Hawkins, J. (2018). </a:t>
            </a:r>
            <a:r>
              <a:rPr lang="en-GB" sz="1600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Improving Access to Psychological Therapies</a:t>
            </a:r>
            <a:r>
              <a:rPr lang="en-GB" sz="16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Retrieved October 21, 2018, from </a:t>
            </a:r>
            <a:r>
              <a:rPr lang="en-GB" sz="1600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goodmedicine</a:t>
            </a:r>
            <a:r>
              <a:rPr lang="en-GB" sz="16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: http://goodmedicine.org.uk/goodknowledge/increasing-access-psychological-therapies-iapt-outcomes-toolkit</a:t>
            </a:r>
          </a:p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r>
              <a:rPr lang="en-GB" sz="16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Independent Commissioners Office. (2018). </a:t>
            </a:r>
            <a:r>
              <a:rPr lang="en-GB" sz="1600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Guide to the General Data Protection Regulation (GDPR)</a:t>
            </a:r>
            <a:r>
              <a:rPr lang="en-GB" sz="16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Retrieved October 22, 2018, from </a:t>
            </a:r>
            <a:r>
              <a:rPr lang="en-GB" sz="1600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ico</a:t>
            </a:r>
            <a:r>
              <a:rPr lang="en-GB" sz="16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.: https://ico.org.uk/</a:t>
            </a:r>
          </a:p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r>
              <a:rPr lang="en-GB" sz="16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McLeod, J. (2010). </a:t>
            </a:r>
            <a:r>
              <a:rPr lang="en-GB" sz="1600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An Introduction to Counselling</a:t>
            </a:r>
            <a:r>
              <a:rPr lang="en-GB" sz="16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(4 ed.). Maidenhead: Open University Press.</a:t>
            </a:r>
          </a:p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r>
              <a:rPr lang="en-GB" sz="16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Moore, J., &amp; Roberts, R. (2010). </a:t>
            </a:r>
            <a:r>
              <a:rPr lang="en-GB" sz="1600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Counselling and Psychotherapy in Organisational Settings.</a:t>
            </a:r>
            <a:r>
              <a:rPr lang="en-GB" sz="16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Exeter: Learning Matters.</a:t>
            </a:r>
          </a:p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r>
              <a:rPr lang="en-GB" sz="16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NHS England. (2018). </a:t>
            </a:r>
            <a:r>
              <a:rPr lang="en-GB" sz="1600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Adult Improving Access to Psychological Therapies Programme</a:t>
            </a:r>
            <a:r>
              <a:rPr lang="en-GB" sz="16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Retrieved October 22, 2018, from NHS England: https://www.england.nhs.uk/mental-health/adults/iapt/</a:t>
            </a:r>
          </a:p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r>
              <a:rPr lang="en-GB" sz="16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Rotherham Doncaster and South Humber NHS Foundation Trust. (2018). </a:t>
            </a:r>
            <a:r>
              <a:rPr lang="en-GB" sz="1600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Stepped Care Model</a:t>
            </a:r>
            <a:r>
              <a:rPr lang="en-GB" sz="16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Retrieved October 21, 2018, from Talking Sense: http://www.talkingsense.org/about-us/stepped-care-model/</a:t>
            </a:r>
          </a:p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r>
              <a:rPr lang="en-GB" sz="16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National Collaborating Centre for Mental Health. (2018). </a:t>
            </a:r>
            <a:r>
              <a:rPr lang="en-GB" sz="1600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Improving Access to Psychological Therapies Manual.</a:t>
            </a:r>
            <a:r>
              <a:rPr lang="en-GB" sz="16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Retrieved October 22, 2018, from NHS England: https://www.england.nhs.uk/wp-content/uploads/2018/06/the-iapt-manual.pdf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16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28522715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725</TotalTime>
  <Words>1105</Words>
  <Application>Microsoft Office PowerPoint</Application>
  <PresentationFormat>Widescreen</PresentationFormat>
  <Paragraphs>119</Paragraphs>
  <Slides>27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33" baseType="lpstr">
      <vt:lpstr>Arial</vt:lpstr>
      <vt:lpstr>Calibri</vt:lpstr>
      <vt:lpstr>Calibri Light</vt:lpstr>
      <vt:lpstr>Gill Sans MT</vt:lpstr>
      <vt:lpstr>Times New Roman</vt:lpstr>
      <vt:lpstr>Gallery</vt:lpstr>
      <vt:lpstr>Ethics</vt:lpstr>
      <vt:lpstr>LEARNING OUTCOMES</vt:lpstr>
      <vt:lpstr>CONFIDENTIALTIY</vt:lpstr>
      <vt:lpstr>PowerPoint Presentation</vt:lpstr>
      <vt:lpstr>INFORMED CONSENT</vt:lpstr>
      <vt:lpstr>DATA PROTECTION</vt:lpstr>
      <vt:lpstr>Data Protection Act</vt:lpstr>
      <vt:lpstr>Improving access to psychological therapies     (IAPT)</vt:lpstr>
      <vt:lpstr>IAPT</vt:lpstr>
      <vt:lpstr>Benefits of IAPt</vt:lpstr>
      <vt:lpstr>How can you access IAPT?</vt:lpstr>
      <vt:lpstr>Benefits of self referral </vt:lpstr>
      <vt:lpstr>IAPT Stepped care model </vt:lpstr>
      <vt:lpstr>PowerPoint Presentation</vt:lpstr>
      <vt:lpstr>PowerPoint Presentation</vt:lpstr>
      <vt:lpstr>PowerPoint Presentation</vt:lpstr>
      <vt:lpstr>PowerPoint Presentation</vt:lpstr>
      <vt:lpstr>Working with Colleagues and in teams</vt:lpstr>
      <vt:lpstr>Case Study</vt:lpstr>
      <vt:lpstr>Welsh Matrics</vt:lpstr>
      <vt:lpstr>Welsh Matrics</vt:lpstr>
      <vt:lpstr>Core Om/34 and core 10 assessment tools</vt:lpstr>
      <vt:lpstr>Core 10</vt:lpstr>
      <vt:lpstr>Welsh Matrics</vt:lpstr>
      <vt:lpstr>Types of therapies offered</vt:lpstr>
      <vt:lpstr>RECAP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Ethics</dc:title>
  <dc:creator>steve langford</dc:creator>
  <cp:lastModifiedBy>steve langford</cp:lastModifiedBy>
  <cp:revision>32</cp:revision>
  <dcterms:created xsi:type="dcterms:W3CDTF">2018-10-21T13:43:30Z</dcterms:created>
  <dcterms:modified xsi:type="dcterms:W3CDTF">2020-03-05T19:09:21Z</dcterms:modified>
</cp:coreProperties>
</file>