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62" r:id="rId4"/>
    <p:sldId id="257" r:id="rId5"/>
    <p:sldId id="258" r:id="rId6"/>
    <p:sldId id="259" r:id="rId7"/>
    <p:sldId id="260" r:id="rId8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2EC39C0-090C-489B-893F-5B00E2D0F4CB}" v="162" dt="2023-10-22T22:46:31.9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75" autoAdjust="0"/>
    <p:restoredTop sz="94660"/>
  </p:normalViewPr>
  <p:slideViewPr>
    <p:cSldViewPr snapToGrid="0">
      <p:cViewPr varScale="1">
        <p:scale>
          <a:sx n="86" d="100"/>
          <a:sy n="86" d="100"/>
        </p:scale>
        <p:origin x="66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10/22/2023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19837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10/22/2023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16482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10/22/2023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46984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10/22/2023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43303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52600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666999"/>
            <a:ext cx="5157787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183188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10/22/2023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37695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1CFF-90C9-47B3-9DA1-F2BF8D839F7E}" type="datetime1">
              <a:rPr lang="en-US" smtClean="0"/>
              <a:t>10/22/2023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52027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10/22/2023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6561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10/22/2023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85534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10/22/2023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51138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10/22/2023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43179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10/22/2023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10755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1CB7E8AE-A3AC-4BB7-A5C6-F00EC697B265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545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949450"/>
            <a:ext cx="10515600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10/22/2023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2460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71822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4DA0203-BFB4-49DB-A205-51AD7549D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0BFCB1E-89C9-4789-A2D9-52D6C8653F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" name="Picture 3" descr="Person Pressing Counter Bell">
            <a:extLst>
              <a:ext uri="{FF2B5EF4-FFF2-40B4-BE49-F238E27FC236}">
                <a16:creationId xmlns:a16="http://schemas.microsoft.com/office/drawing/2014/main" id="{9FE4B407-70CE-8DD6-97DA-9FA56C6AD79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>
            <a:alphaModFix/>
          </a:blip>
          <a:srcRect t="19" r="6250" b="6250"/>
          <a:stretch/>
        </p:blipFill>
        <p:spPr>
          <a:xfrm>
            <a:off x="20" y="10"/>
            <a:ext cx="12191980" cy="6856614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16F61E84-9DCA-4F22-94BC-C901DB4999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1775"/>
            <a:ext cx="12191999" cy="5479852"/>
          </a:xfrm>
          <a:prstGeom prst="rect">
            <a:avLst/>
          </a:prstGeom>
          <a:gradFill flip="none" rotWithShape="1">
            <a:gsLst>
              <a:gs pos="50000">
                <a:schemeClr val="tx1">
                  <a:alpha val="30000"/>
                </a:schemeClr>
              </a:gs>
              <a:gs pos="80000">
                <a:schemeClr val="tx1">
                  <a:alpha val="15000"/>
                </a:schemeClr>
              </a:gs>
              <a:gs pos="0">
                <a:schemeClr val="tx1">
                  <a:alpha val="0"/>
                </a:schemeClr>
              </a:gs>
              <a:gs pos="20000">
                <a:schemeClr val="tx1">
                  <a:alpha val="15000"/>
                </a:schemeClr>
              </a:gs>
              <a:gs pos="10000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/>
          <p:cNvSpPr>
            <a:spLocks noGrp="1"/>
          </p:cNvSpPr>
          <p:nvPr>
            <p:ph type="ctrTitle"/>
          </p:nvPr>
        </p:nvSpPr>
        <p:spPr>
          <a:xfrm>
            <a:off x="1156201" y="105205"/>
            <a:ext cx="10190071" cy="3145855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ro-RO" sz="5400">
                <a:solidFill>
                  <a:srgbClr val="000000"/>
                </a:solidFill>
                <a:ea typeface="+mj-lt"/>
                <a:cs typeface="+mj-lt"/>
              </a:rPr>
              <a:t>The role and importance of quality service , hospitality ,  and guest services within the hotel industry</a:t>
            </a:r>
            <a:endParaRPr lang="ro-RO" sz="54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97911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8ECA69FD-570B-711A-13D3-652FB140A7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b="0" dirty="0">
                <a:ea typeface="+mj-lt"/>
                <a:cs typeface="+mj-lt"/>
              </a:rPr>
              <a:t>                         content table</a:t>
            </a:r>
            <a:endParaRPr lang="ro-RO" dirty="0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938B7001-9E4A-EBE0-705E-57381EF940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ro-RO" dirty="0" err="1"/>
              <a:t>Introducing</a:t>
            </a:r>
            <a:r>
              <a:rPr lang="ro-RO" dirty="0"/>
              <a:t> St. </a:t>
            </a:r>
            <a:r>
              <a:rPr lang="ro-RO" dirty="0" err="1"/>
              <a:t>Regis</a:t>
            </a:r>
            <a:r>
              <a:rPr lang="ro-RO" dirty="0"/>
              <a:t> Hotels &amp; </a:t>
            </a:r>
            <a:r>
              <a:rPr lang="ro-RO" dirty="0" err="1"/>
              <a:t>Resorts</a:t>
            </a:r>
            <a:r>
              <a:rPr lang="ro-RO" dirty="0"/>
              <a:t> Brand </a:t>
            </a:r>
          </a:p>
          <a:p>
            <a:r>
              <a:rPr lang="ro-RO" dirty="0" err="1"/>
              <a:t>Identifying</a:t>
            </a:r>
            <a:r>
              <a:rPr lang="ro-RO" dirty="0"/>
              <a:t> </a:t>
            </a:r>
            <a:r>
              <a:rPr lang="ro-RO" dirty="0" err="1"/>
              <a:t>the</a:t>
            </a:r>
            <a:r>
              <a:rPr lang="ro-RO" dirty="0"/>
              <a:t> </a:t>
            </a:r>
            <a:r>
              <a:rPr lang="ro-RO" dirty="0" err="1"/>
              <a:t>brand's</a:t>
            </a:r>
            <a:r>
              <a:rPr lang="ro-RO" dirty="0"/>
              <a:t> </a:t>
            </a:r>
            <a:r>
              <a:rPr lang="ro-RO" dirty="0" err="1"/>
              <a:t>main</a:t>
            </a:r>
            <a:r>
              <a:rPr lang="ro-RO" dirty="0"/>
              <a:t> </a:t>
            </a:r>
            <a:r>
              <a:rPr lang="ro-RO" dirty="0" err="1"/>
              <a:t>consumers</a:t>
            </a:r>
            <a:r>
              <a:rPr lang="ro-RO" dirty="0"/>
              <a:t> </a:t>
            </a:r>
          </a:p>
          <a:p>
            <a:r>
              <a:rPr lang="ro-RO" dirty="0" err="1">
                <a:ea typeface="+mn-lt"/>
                <a:cs typeface="+mn-lt"/>
              </a:rPr>
              <a:t>nature</a:t>
            </a:r>
            <a:r>
              <a:rPr lang="ro-RO" dirty="0">
                <a:ea typeface="+mn-lt"/>
                <a:cs typeface="+mn-lt"/>
              </a:rPr>
              <a:t>, </a:t>
            </a:r>
            <a:r>
              <a:rPr lang="ro-RO" dirty="0" err="1">
                <a:ea typeface="+mn-lt"/>
                <a:cs typeface="+mn-lt"/>
              </a:rPr>
              <a:t>scope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and</a:t>
            </a:r>
            <a:r>
              <a:rPr lang="ro-RO" dirty="0">
                <a:ea typeface="+mn-lt"/>
                <a:cs typeface="+mn-lt"/>
              </a:rPr>
              <a:t> role of </a:t>
            </a:r>
            <a:r>
              <a:rPr lang="ro-RO" dirty="0" err="1">
                <a:ea typeface="+mn-lt"/>
                <a:cs typeface="+mn-lt"/>
              </a:rPr>
              <a:t>the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guest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services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and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facilities</a:t>
            </a:r>
            <a:r>
              <a:rPr lang="ro-RO" dirty="0">
                <a:ea typeface="+mn-lt"/>
                <a:cs typeface="+mn-lt"/>
              </a:rPr>
              <a:t> </a:t>
            </a:r>
          </a:p>
          <a:p>
            <a:r>
              <a:rPr lang="ro-RO" dirty="0">
                <a:ea typeface="+mn-lt"/>
                <a:cs typeface="+mn-lt"/>
              </a:rPr>
              <a:t>The role </a:t>
            </a:r>
            <a:r>
              <a:rPr lang="ro-RO" dirty="0" err="1">
                <a:ea typeface="+mn-lt"/>
                <a:cs typeface="+mn-lt"/>
              </a:rPr>
              <a:t>and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function</a:t>
            </a:r>
            <a:r>
              <a:rPr lang="ro-RO" dirty="0">
                <a:ea typeface="+mn-lt"/>
                <a:cs typeface="+mn-lt"/>
              </a:rPr>
              <a:t> of </a:t>
            </a:r>
            <a:r>
              <a:rPr lang="ro-RO" dirty="0" err="1">
                <a:ea typeface="+mn-lt"/>
                <a:cs typeface="+mn-lt"/>
              </a:rPr>
              <a:t>guest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services</a:t>
            </a:r>
            <a:r>
              <a:rPr lang="ro-RO" dirty="0">
                <a:ea typeface="+mn-lt"/>
                <a:cs typeface="+mn-lt"/>
              </a:rPr>
              <a:t> </a:t>
            </a:r>
          </a:p>
          <a:p>
            <a:r>
              <a:rPr lang="ro-RO" dirty="0">
                <a:ea typeface="+mn-lt"/>
                <a:cs typeface="+mn-lt"/>
              </a:rPr>
              <a:t>The </a:t>
            </a:r>
            <a:r>
              <a:rPr lang="ro-RO" dirty="0" err="1">
                <a:ea typeface="+mn-lt"/>
                <a:cs typeface="+mn-lt"/>
              </a:rPr>
              <a:t>importance</a:t>
            </a:r>
            <a:r>
              <a:rPr lang="ro-RO" dirty="0">
                <a:ea typeface="+mn-lt"/>
                <a:cs typeface="+mn-lt"/>
              </a:rPr>
              <a:t> of </a:t>
            </a:r>
            <a:r>
              <a:rPr lang="ro-RO" dirty="0" err="1">
                <a:ea typeface="+mn-lt"/>
                <a:cs typeface="+mn-lt"/>
              </a:rPr>
              <a:t>hospitality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and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how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the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hotels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meet</a:t>
            </a:r>
            <a:r>
              <a:rPr lang="ro-RO" dirty="0">
                <a:ea typeface="+mn-lt"/>
                <a:cs typeface="+mn-lt"/>
              </a:rPr>
              <a:t>/</a:t>
            </a:r>
            <a:r>
              <a:rPr lang="ro-RO" dirty="0" err="1">
                <a:ea typeface="+mn-lt"/>
                <a:cs typeface="+mn-lt"/>
              </a:rPr>
              <a:t>exceed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guest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expectations</a:t>
            </a:r>
            <a:endParaRPr lang="ro-RO" dirty="0" err="1"/>
          </a:p>
        </p:txBody>
      </p:sp>
    </p:spTree>
    <p:extLst>
      <p:ext uri="{BB962C8B-B14F-4D97-AF65-F5344CB8AC3E}">
        <p14:creationId xmlns:p14="http://schemas.microsoft.com/office/powerpoint/2010/main" val="24427429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BB6EF73B-29B8-0D4E-8958-C6D037D525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459" y="387820"/>
            <a:ext cx="10515600" cy="41957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ro-RO" sz="2000" dirty="0">
                <a:ea typeface="+mn-lt"/>
                <a:cs typeface="+mn-lt"/>
              </a:rPr>
              <a:t>The St. </a:t>
            </a:r>
            <a:r>
              <a:rPr lang="ro-RO" sz="2000" dirty="0" err="1">
                <a:ea typeface="+mn-lt"/>
                <a:cs typeface="+mn-lt"/>
              </a:rPr>
              <a:t>Regis</a:t>
            </a:r>
            <a:r>
              <a:rPr lang="ro-RO" sz="2000" dirty="0">
                <a:ea typeface="+mn-lt"/>
                <a:cs typeface="+mn-lt"/>
              </a:rPr>
              <a:t> Hotels  </a:t>
            </a:r>
            <a:r>
              <a:rPr lang="ro-RO" sz="2000" dirty="0" err="1">
                <a:ea typeface="+mn-lt"/>
                <a:cs typeface="+mn-lt"/>
              </a:rPr>
              <a:t>is</a:t>
            </a:r>
            <a:r>
              <a:rPr lang="ro-RO" sz="2000" dirty="0">
                <a:ea typeface="+mn-lt"/>
                <a:cs typeface="+mn-lt"/>
              </a:rPr>
              <a:t> a </a:t>
            </a:r>
            <a:r>
              <a:rPr lang="ro-RO" sz="2000" dirty="0" err="1">
                <a:ea typeface="+mn-lt"/>
                <a:cs typeface="+mn-lt"/>
              </a:rPr>
              <a:t>luxury</a:t>
            </a:r>
            <a:r>
              <a:rPr lang="ro-RO" sz="2000" dirty="0">
                <a:ea typeface="+mn-lt"/>
                <a:cs typeface="+mn-lt"/>
              </a:rPr>
              <a:t> hotel brand </a:t>
            </a:r>
            <a:r>
              <a:rPr lang="ro-RO" sz="2000" dirty="0" err="1">
                <a:ea typeface="+mn-lt"/>
                <a:cs typeface="+mn-lt"/>
              </a:rPr>
              <a:t>renowned</a:t>
            </a:r>
            <a:r>
              <a:rPr lang="ro-RO" sz="2000" dirty="0">
                <a:ea typeface="+mn-lt"/>
                <a:cs typeface="+mn-lt"/>
              </a:rPr>
              <a:t> for </a:t>
            </a:r>
            <a:r>
              <a:rPr lang="ro-RO" sz="2000" dirty="0" err="1">
                <a:ea typeface="+mn-lt"/>
                <a:cs typeface="+mn-lt"/>
              </a:rPr>
              <a:t>its</a:t>
            </a:r>
            <a:r>
              <a:rPr lang="ro-RO" sz="2000" dirty="0">
                <a:ea typeface="+mn-lt"/>
                <a:cs typeface="+mn-lt"/>
              </a:rPr>
              <a:t> </a:t>
            </a:r>
            <a:r>
              <a:rPr lang="ro-RO" sz="2000" dirty="0" err="1">
                <a:ea typeface="+mn-lt"/>
                <a:cs typeface="+mn-lt"/>
              </a:rPr>
              <a:t>timeless</a:t>
            </a:r>
            <a:r>
              <a:rPr lang="ro-RO" sz="2000" dirty="0">
                <a:ea typeface="+mn-lt"/>
                <a:cs typeface="+mn-lt"/>
              </a:rPr>
              <a:t> </a:t>
            </a:r>
            <a:r>
              <a:rPr lang="ro-RO" sz="2000" dirty="0" err="1">
                <a:ea typeface="+mn-lt"/>
                <a:cs typeface="+mn-lt"/>
              </a:rPr>
              <a:t>elegance</a:t>
            </a:r>
            <a:r>
              <a:rPr lang="ro-RO" sz="2000" dirty="0">
                <a:ea typeface="+mn-lt"/>
                <a:cs typeface="+mn-lt"/>
              </a:rPr>
              <a:t> </a:t>
            </a:r>
            <a:r>
              <a:rPr lang="ro-RO" sz="2000" dirty="0" err="1">
                <a:ea typeface="+mn-lt"/>
                <a:cs typeface="+mn-lt"/>
              </a:rPr>
              <a:t>and</a:t>
            </a:r>
            <a:r>
              <a:rPr lang="ro-RO" sz="2000" dirty="0">
                <a:ea typeface="+mn-lt"/>
                <a:cs typeface="+mn-lt"/>
              </a:rPr>
              <a:t> </a:t>
            </a:r>
            <a:r>
              <a:rPr lang="ro-RO" sz="2000" dirty="0" err="1">
                <a:ea typeface="+mn-lt"/>
                <a:cs typeface="+mn-lt"/>
              </a:rPr>
              <a:t>impeccable</a:t>
            </a:r>
            <a:r>
              <a:rPr lang="ro-RO" sz="2000" dirty="0">
                <a:ea typeface="+mn-lt"/>
                <a:cs typeface="+mn-lt"/>
              </a:rPr>
              <a:t> service. </a:t>
            </a:r>
            <a:r>
              <a:rPr lang="ro-RO" sz="2000" dirty="0" err="1">
                <a:ea typeface="+mn-lt"/>
                <a:cs typeface="+mn-lt"/>
              </a:rPr>
              <a:t>Founded</a:t>
            </a:r>
            <a:r>
              <a:rPr lang="ro-RO" sz="2000" dirty="0">
                <a:ea typeface="+mn-lt"/>
                <a:cs typeface="+mn-lt"/>
              </a:rPr>
              <a:t> in 1904 </a:t>
            </a:r>
            <a:r>
              <a:rPr lang="ro-RO" sz="2000" dirty="0" err="1">
                <a:ea typeface="+mn-lt"/>
                <a:cs typeface="+mn-lt"/>
              </a:rPr>
              <a:t>by</a:t>
            </a:r>
            <a:r>
              <a:rPr lang="ro-RO" sz="2000" dirty="0">
                <a:ea typeface="+mn-lt"/>
                <a:cs typeface="+mn-lt"/>
              </a:rPr>
              <a:t> John Jacob Astor IV, </a:t>
            </a:r>
            <a:r>
              <a:rPr lang="ro-RO" sz="2000" dirty="0" err="1">
                <a:ea typeface="+mn-lt"/>
                <a:cs typeface="+mn-lt"/>
              </a:rPr>
              <a:t>the</a:t>
            </a:r>
            <a:r>
              <a:rPr lang="ro-RO" sz="2000" dirty="0">
                <a:ea typeface="+mn-lt"/>
                <a:cs typeface="+mn-lt"/>
              </a:rPr>
              <a:t> brand </a:t>
            </a:r>
            <a:r>
              <a:rPr lang="ro-RO" sz="2000" dirty="0" err="1">
                <a:ea typeface="+mn-lt"/>
                <a:cs typeface="+mn-lt"/>
              </a:rPr>
              <a:t>has</a:t>
            </a:r>
            <a:r>
              <a:rPr lang="ro-RO" sz="2000" dirty="0">
                <a:ea typeface="+mn-lt"/>
                <a:cs typeface="+mn-lt"/>
              </a:rPr>
              <a:t> a </a:t>
            </a:r>
            <a:r>
              <a:rPr lang="ro-RO" sz="2000" dirty="0" err="1">
                <a:ea typeface="+mn-lt"/>
                <a:cs typeface="+mn-lt"/>
              </a:rPr>
              <a:t>rich</a:t>
            </a:r>
            <a:r>
              <a:rPr lang="ro-RO" sz="2000" dirty="0">
                <a:ea typeface="+mn-lt"/>
                <a:cs typeface="+mn-lt"/>
              </a:rPr>
              <a:t> </a:t>
            </a:r>
            <a:r>
              <a:rPr lang="ro-RO" sz="2000" dirty="0" err="1">
                <a:ea typeface="+mn-lt"/>
                <a:cs typeface="+mn-lt"/>
              </a:rPr>
              <a:t>heritage</a:t>
            </a:r>
            <a:r>
              <a:rPr lang="ro-RO" sz="2000" dirty="0">
                <a:ea typeface="+mn-lt"/>
                <a:cs typeface="+mn-lt"/>
              </a:rPr>
              <a:t> </a:t>
            </a:r>
            <a:r>
              <a:rPr lang="ro-RO" sz="2000" dirty="0" err="1">
                <a:ea typeface="+mn-lt"/>
                <a:cs typeface="+mn-lt"/>
              </a:rPr>
              <a:t>and</a:t>
            </a:r>
            <a:r>
              <a:rPr lang="ro-RO" sz="2000" dirty="0">
                <a:ea typeface="+mn-lt"/>
                <a:cs typeface="+mn-lt"/>
              </a:rPr>
              <a:t> a </a:t>
            </a:r>
            <a:r>
              <a:rPr lang="ro-RO" sz="2000" dirty="0" err="1">
                <a:ea typeface="+mn-lt"/>
                <a:cs typeface="+mn-lt"/>
              </a:rPr>
              <a:t>commitment</a:t>
            </a:r>
            <a:r>
              <a:rPr lang="ro-RO" sz="2000" dirty="0">
                <a:ea typeface="+mn-lt"/>
                <a:cs typeface="+mn-lt"/>
              </a:rPr>
              <a:t> </a:t>
            </a:r>
            <a:r>
              <a:rPr lang="ro-RO" sz="2000" dirty="0" err="1">
                <a:ea typeface="+mn-lt"/>
                <a:cs typeface="+mn-lt"/>
              </a:rPr>
              <a:t>to</a:t>
            </a:r>
            <a:r>
              <a:rPr lang="ro-RO" sz="2000" dirty="0">
                <a:ea typeface="+mn-lt"/>
                <a:cs typeface="+mn-lt"/>
              </a:rPr>
              <a:t> </a:t>
            </a:r>
            <a:r>
              <a:rPr lang="ro-RO" sz="2000" dirty="0" err="1">
                <a:ea typeface="+mn-lt"/>
                <a:cs typeface="+mn-lt"/>
              </a:rPr>
              <a:t>providing</a:t>
            </a:r>
            <a:r>
              <a:rPr lang="ro-RO" sz="2000" dirty="0">
                <a:ea typeface="+mn-lt"/>
                <a:cs typeface="+mn-lt"/>
              </a:rPr>
              <a:t> </a:t>
            </a:r>
            <a:r>
              <a:rPr lang="ro-RO" sz="2000" dirty="0" err="1">
                <a:ea typeface="+mn-lt"/>
                <a:cs typeface="+mn-lt"/>
              </a:rPr>
              <a:t>exceptional</a:t>
            </a:r>
            <a:r>
              <a:rPr lang="ro-RO" sz="2000" dirty="0">
                <a:ea typeface="+mn-lt"/>
                <a:cs typeface="+mn-lt"/>
              </a:rPr>
              <a:t> </a:t>
            </a:r>
            <a:r>
              <a:rPr lang="ro-RO" sz="2000" dirty="0" err="1">
                <a:ea typeface="+mn-lt"/>
                <a:cs typeface="+mn-lt"/>
              </a:rPr>
              <a:t>experiences</a:t>
            </a:r>
            <a:r>
              <a:rPr lang="ro-RO" sz="2000" dirty="0">
                <a:ea typeface="+mn-lt"/>
                <a:cs typeface="+mn-lt"/>
              </a:rPr>
              <a:t> </a:t>
            </a:r>
            <a:r>
              <a:rPr lang="ro-RO" sz="2000" dirty="0" err="1">
                <a:ea typeface="+mn-lt"/>
                <a:cs typeface="+mn-lt"/>
              </a:rPr>
              <a:t>to</a:t>
            </a:r>
            <a:r>
              <a:rPr lang="ro-RO" sz="2000" dirty="0">
                <a:ea typeface="+mn-lt"/>
                <a:cs typeface="+mn-lt"/>
              </a:rPr>
              <a:t> </a:t>
            </a:r>
            <a:r>
              <a:rPr lang="ro-RO" sz="2000" dirty="0" err="1">
                <a:ea typeface="+mn-lt"/>
                <a:cs typeface="+mn-lt"/>
              </a:rPr>
              <a:t>its</a:t>
            </a:r>
            <a:r>
              <a:rPr lang="ro-RO" sz="2000" dirty="0">
                <a:ea typeface="+mn-lt"/>
                <a:cs typeface="+mn-lt"/>
              </a:rPr>
              <a:t> </a:t>
            </a:r>
            <a:r>
              <a:rPr lang="ro-RO" sz="2000" dirty="0" err="1">
                <a:ea typeface="+mn-lt"/>
                <a:cs typeface="+mn-lt"/>
              </a:rPr>
              <a:t>guests</a:t>
            </a:r>
            <a:r>
              <a:rPr lang="ro-RO" sz="2000" dirty="0">
                <a:ea typeface="+mn-lt"/>
                <a:cs typeface="+mn-lt"/>
              </a:rPr>
              <a:t>.</a:t>
            </a:r>
            <a:endParaRPr lang="ro-RO" sz="2000"/>
          </a:p>
          <a:p>
            <a:pPr marL="0" indent="0">
              <a:buNone/>
            </a:pPr>
            <a:r>
              <a:rPr lang="ro-RO" sz="2000" dirty="0">
                <a:ea typeface="+mn-lt"/>
                <a:cs typeface="+mn-lt"/>
              </a:rPr>
              <a:t>St. </a:t>
            </a:r>
            <a:r>
              <a:rPr lang="ro-RO" sz="2000" dirty="0" err="1">
                <a:ea typeface="+mn-lt"/>
                <a:cs typeface="+mn-lt"/>
              </a:rPr>
              <a:t>Regis</a:t>
            </a:r>
            <a:r>
              <a:rPr lang="ro-RO" sz="2000" dirty="0">
                <a:ea typeface="+mn-lt"/>
                <a:cs typeface="+mn-lt"/>
              </a:rPr>
              <a:t> Hotels  </a:t>
            </a:r>
            <a:r>
              <a:rPr lang="ro-RO" sz="2000" dirty="0" err="1">
                <a:ea typeface="+mn-lt"/>
                <a:cs typeface="+mn-lt"/>
              </a:rPr>
              <a:t>features</a:t>
            </a:r>
            <a:r>
              <a:rPr lang="ro-RO" sz="2000" dirty="0">
                <a:ea typeface="+mn-lt"/>
                <a:cs typeface="+mn-lt"/>
              </a:rPr>
              <a:t> a </a:t>
            </a:r>
            <a:r>
              <a:rPr lang="ro-RO" sz="2000" dirty="0" err="1">
                <a:ea typeface="+mn-lt"/>
                <a:cs typeface="+mn-lt"/>
              </a:rPr>
              <a:t>collection</a:t>
            </a:r>
            <a:r>
              <a:rPr lang="ro-RO" sz="2000" dirty="0">
                <a:ea typeface="+mn-lt"/>
                <a:cs typeface="+mn-lt"/>
              </a:rPr>
              <a:t> of </a:t>
            </a:r>
            <a:r>
              <a:rPr lang="ro-RO" sz="2000" dirty="0" err="1">
                <a:ea typeface="+mn-lt"/>
                <a:cs typeface="+mn-lt"/>
              </a:rPr>
              <a:t>exquisite</a:t>
            </a:r>
            <a:r>
              <a:rPr lang="ro-RO" sz="2000" dirty="0">
                <a:ea typeface="+mn-lt"/>
                <a:cs typeface="+mn-lt"/>
              </a:rPr>
              <a:t> </a:t>
            </a:r>
            <a:r>
              <a:rPr lang="ro-RO" sz="2000" dirty="0" err="1">
                <a:ea typeface="+mn-lt"/>
                <a:cs typeface="+mn-lt"/>
              </a:rPr>
              <a:t>properties</a:t>
            </a:r>
            <a:r>
              <a:rPr lang="ro-RO" sz="2000" dirty="0">
                <a:ea typeface="+mn-lt"/>
                <a:cs typeface="+mn-lt"/>
              </a:rPr>
              <a:t> </a:t>
            </a:r>
            <a:r>
              <a:rPr lang="ro-RO" sz="2000" dirty="0" err="1">
                <a:ea typeface="+mn-lt"/>
                <a:cs typeface="+mn-lt"/>
              </a:rPr>
              <a:t>located</a:t>
            </a:r>
            <a:r>
              <a:rPr lang="ro-RO" sz="2000" dirty="0">
                <a:ea typeface="+mn-lt"/>
                <a:cs typeface="+mn-lt"/>
              </a:rPr>
              <a:t> in </a:t>
            </a:r>
            <a:r>
              <a:rPr lang="ro-RO" sz="2000" dirty="0" err="1">
                <a:ea typeface="+mn-lt"/>
                <a:cs typeface="+mn-lt"/>
              </a:rPr>
              <a:t>some</a:t>
            </a:r>
            <a:r>
              <a:rPr lang="ro-RO" sz="2000" dirty="0">
                <a:ea typeface="+mn-lt"/>
                <a:cs typeface="+mn-lt"/>
              </a:rPr>
              <a:t> of </a:t>
            </a:r>
            <a:r>
              <a:rPr lang="ro-RO" sz="2000" dirty="0" err="1">
                <a:ea typeface="+mn-lt"/>
                <a:cs typeface="+mn-lt"/>
              </a:rPr>
              <a:t>the</a:t>
            </a:r>
            <a:r>
              <a:rPr lang="ro-RO" sz="2000" dirty="0">
                <a:ea typeface="+mn-lt"/>
                <a:cs typeface="+mn-lt"/>
              </a:rPr>
              <a:t> </a:t>
            </a:r>
            <a:r>
              <a:rPr lang="ro-RO" sz="2000" dirty="0" err="1">
                <a:ea typeface="+mn-lt"/>
                <a:cs typeface="+mn-lt"/>
              </a:rPr>
              <a:t>most</a:t>
            </a:r>
            <a:r>
              <a:rPr lang="ro-RO" sz="2000" dirty="0">
                <a:ea typeface="+mn-lt"/>
                <a:cs typeface="+mn-lt"/>
              </a:rPr>
              <a:t> </a:t>
            </a:r>
            <a:r>
              <a:rPr lang="ro-RO" sz="2000" dirty="0" err="1">
                <a:ea typeface="+mn-lt"/>
                <a:cs typeface="+mn-lt"/>
              </a:rPr>
              <a:t>desirable</a:t>
            </a:r>
            <a:r>
              <a:rPr lang="ro-RO" sz="2000" dirty="0">
                <a:ea typeface="+mn-lt"/>
                <a:cs typeface="+mn-lt"/>
              </a:rPr>
              <a:t> </a:t>
            </a:r>
            <a:r>
              <a:rPr lang="ro-RO" sz="2000" dirty="0" err="1">
                <a:ea typeface="+mn-lt"/>
                <a:cs typeface="+mn-lt"/>
              </a:rPr>
              <a:t>destinations</a:t>
            </a:r>
            <a:r>
              <a:rPr lang="ro-RO" sz="2000" dirty="0">
                <a:ea typeface="+mn-lt"/>
                <a:cs typeface="+mn-lt"/>
              </a:rPr>
              <a:t> </a:t>
            </a:r>
            <a:r>
              <a:rPr lang="ro-RO" sz="2000" dirty="0" err="1">
                <a:ea typeface="+mn-lt"/>
                <a:cs typeface="+mn-lt"/>
              </a:rPr>
              <a:t>around</a:t>
            </a:r>
            <a:r>
              <a:rPr lang="ro-RO" sz="2000" dirty="0">
                <a:ea typeface="+mn-lt"/>
                <a:cs typeface="+mn-lt"/>
              </a:rPr>
              <a:t> </a:t>
            </a:r>
            <a:r>
              <a:rPr lang="ro-RO" sz="2000" dirty="0" err="1">
                <a:ea typeface="+mn-lt"/>
                <a:cs typeface="+mn-lt"/>
              </a:rPr>
              <a:t>the</a:t>
            </a:r>
            <a:r>
              <a:rPr lang="ro-RO" sz="2000" dirty="0">
                <a:ea typeface="+mn-lt"/>
                <a:cs typeface="+mn-lt"/>
              </a:rPr>
              <a:t> </a:t>
            </a:r>
            <a:r>
              <a:rPr lang="ro-RO" sz="2000" dirty="0" err="1">
                <a:ea typeface="+mn-lt"/>
                <a:cs typeface="+mn-lt"/>
              </a:rPr>
              <a:t>world</a:t>
            </a:r>
            <a:r>
              <a:rPr lang="ro-RO" sz="2000" dirty="0">
                <a:ea typeface="+mn-lt"/>
                <a:cs typeface="+mn-lt"/>
              </a:rPr>
              <a:t>. </a:t>
            </a:r>
            <a:r>
              <a:rPr lang="ro-RO" sz="2000" dirty="0" err="1">
                <a:ea typeface="+mn-lt"/>
                <a:cs typeface="+mn-lt"/>
              </a:rPr>
              <a:t>Each</a:t>
            </a:r>
            <a:r>
              <a:rPr lang="ro-RO" sz="2000" dirty="0">
                <a:ea typeface="+mn-lt"/>
                <a:cs typeface="+mn-lt"/>
              </a:rPr>
              <a:t> hotel </a:t>
            </a:r>
            <a:r>
              <a:rPr lang="ro-RO" sz="2000" dirty="0" err="1">
                <a:ea typeface="+mn-lt"/>
                <a:cs typeface="+mn-lt"/>
              </a:rPr>
              <a:t>embraces</a:t>
            </a:r>
            <a:r>
              <a:rPr lang="ro-RO" sz="2000" dirty="0">
                <a:ea typeface="+mn-lt"/>
                <a:cs typeface="+mn-lt"/>
              </a:rPr>
              <a:t> </a:t>
            </a:r>
            <a:r>
              <a:rPr lang="ro-RO" sz="2000" dirty="0" err="1">
                <a:ea typeface="+mn-lt"/>
                <a:cs typeface="+mn-lt"/>
              </a:rPr>
              <a:t>its</a:t>
            </a:r>
            <a:r>
              <a:rPr lang="ro-RO" sz="2000" dirty="0">
                <a:ea typeface="+mn-lt"/>
                <a:cs typeface="+mn-lt"/>
              </a:rPr>
              <a:t> </a:t>
            </a:r>
            <a:r>
              <a:rPr lang="ro-RO" sz="2000" dirty="0" err="1">
                <a:ea typeface="+mn-lt"/>
                <a:cs typeface="+mn-lt"/>
              </a:rPr>
              <a:t>unique</a:t>
            </a:r>
            <a:r>
              <a:rPr lang="ro-RO" sz="2000" dirty="0">
                <a:ea typeface="+mn-lt"/>
                <a:cs typeface="+mn-lt"/>
              </a:rPr>
              <a:t> </a:t>
            </a:r>
            <a:r>
              <a:rPr lang="ro-RO" sz="2000" dirty="0" err="1">
                <a:ea typeface="+mn-lt"/>
                <a:cs typeface="+mn-lt"/>
              </a:rPr>
              <a:t>location</a:t>
            </a:r>
            <a:r>
              <a:rPr lang="ro-RO" sz="2000" dirty="0">
                <a:ea typeface="+mn-lt"/>
                <a:cs typeface="+mn-lt"/>
              </a:rPr>
              <a:t>, </a:t>
            </a:r>
            <a:r>
              <a:rPr lang="ro-RO" sz="2000" dirty="0" err="1">
                <a:ea typeface="+mn-lt"/>
                <a:cs typeface="+mn-lt"/>
              </a:rPr>
              <a:t>blending</a:t>
            </a:r>
            <a:r>
              <a:rPr lang="ro-RO" sz="2000" dirty="0">
                <a:ea typeface="+mn-lt"/>
                <a:cs typeface="+mn-lt"/>
              </a:rPr>
              <a:t> local </a:t>
            </a:r>
            <a:r>
              <a:rPr lang="ro-RO" sz="2000" dirty="0" err="1">
                <a:ea typeface="+mn-lt"/>
                <a:cs typeface="+mn-lt"/>
              </a:rPr>
              <a:t>culture</a:t>
            </a:r>
            <a:r>
              <a:rPr lang="ro-RO" sz="2000" dirty="0">
                <a:ea typeface="+mn-lt"/>
                <a:cs typeface="+mn-lt"/>
              </a:rPr>
              <a:t>, </a:t>
            </a:r>
            <a:r>
              <a:rPr lang="ro-RO" sz="2000" dirty="0" err="1">
                <a:ea typeface="+mn-lt"/>
                <a:cs typeface="+mn-lt"/>
              </a:rPr>
              <a:t>art</a:t>
            </a:r>
            <a:r>
              <a:rPr lang="ro-RO" sz="2000" dirty="0">
                <a:ea typeface="+mn-lt"/>
                <a:cs typeface="+mn-lt"/>
              </a:rPr>
              <a:t>, </a:t>
            </a:r>
            <a:r>
              <a:rPr lang="ro-RO" sz="2000" dirty="0" err="1">
                <a:ea typeface="+mn-lt"/>
                <a:cs typeface="+mn-lt"/>
              </a:rPr>
              <a:t>and</a:t>
            </a:r>
            <a:r>
              <a:rPr lang="ro-RO" sz="2000" dirty="0">
                <a:ea typeface="+mn-lt"/>
                <a:cs typeface="+mn-lt"/>
              </a:rPr>
              <a:t> </a:t>
            </a:r>
            <a:r>
              <a:rPr lang="ro-RO" sz="2000" dirty="0" err="1">
                <a:ea typeface="+mn-lt"/>
                <a:cs typeface="+mn-lt"/>
              </a:rPr>
              <a:t>architectural</a:t>
            </a:r>
            <a:r>
              <a:rPr lang="ro-RO" sz="2000" dirty="0">
                <a:ea typeface="+mn-lt"/>
                <a:cs typeface="+mn-lt"/>
              </a:rPr>
              <a:t> </a:t>
            </a:r>
            <a:r>
              <a:rPr lang="ro-RO" sz="2000" dirty="0" err="1">
                <a:ea typeface="+mn-lt"/>
                <a:cs typeface="+mn-lt"/>
              </a:rPr>
              <a:t>styles</a:t>
            </a:r>
            <a:r>
              <a:rPr lang="ro-RO" sz="2000" dirty="0">
                <a:ea typeface="+mn-lt"/>
                <a:cs typeface="+mn-lt"/>
              </a:rPr>
              <a:t> </a:t>
            </a:r>
            <a:r>
              <a:rPr lang="ro-RO" sz="2000" dirty="0" err="1">
                <a:ea typeface="+mn-lt"/>
                <a:cs typeface="+mn-lt"/>
              </a:rPr>
              <a:t>to</a:t>
            </a:r>
            <a:r>
              <a:rPr lang="ro-RO" sz="2000" dirty="0">
                <a:ea typeface="+mn-lt"/>
                <a:cs typeface="+mn-lt"/>
              </a:rPr>
              <a:t> create a </a:t>
            </a:r>
            <a:r>
              <a:rPr lang="ro-RO" sz="2000" dirty="0" err="1">
                <a:ea typeface="+mn-lt"/>
                <a:cs typeface="+mn-lt"/>
              </a:rPr>
              <a:t>truly</a:t>
            </a:r>
            <a:r>
              <a:rPr lang="ro-RO" sz="2000" dirty="0">
                <a:ea typeface="+mn-lt"/>
                <a:cs typeface="+mn-lt"/>
              </a:rPr>
              <a:t> </a:t>
            </a:r>
            <a:r>
              <a:rPr lang="ro-RO" sz="2000" dirty="0" err="1">
                <a:ea typeface="+mn-lt"/>
                <a:cs typeface="+mn-lt"/>
              </a:rPr>
              <a:t>immersive</a:t>
            </a:r>
            <a:r>
              <a:rPr lang="ro-RO" sz="2000" dirty="0">
                <a:ea typeface="+mn-lt"/>
                <a:cs typeface="+mn-lt"/>
              </a:rPr>
              <a:t> </a:t>
            </a:r>
            <a:r>
              <a:rPr lang="ro-RO" sz="2000" dirty="0" err="1">
                <a:ea typeface="+mn-lt"/>
                <a:cs typeface="+mn-lt"/>
              </a:rPr>
              <a:t>experience</a:t>
            </a:r>
            <a:r>
              <a:rPr lang="ro-RO" sz="2000" dirty="0">
                <a:ea typeface="+mn-lt"/>
                <a:cs typeface="+mn-lt"/>
              </a:rPr>
              <a:t> for </a:t>
            </a:r>
            <a:r>
              <a:rPr lang="ro-RO" sz="2000" dirty="0" err="1">
                <a:ea typeface="+mn-lt"/>
                <a:cs typeface="+mn-lt"/>
              </a:rPr>
              <a:t>guests</a:t>
            </a:r>
            <a:r>
              <a:rPr lang="ro-RO" sz="2000" dirty="0">
                <a:ea typeface="+mn-lt"/>
                <a:cs typeface="+mn-lt"/>
              </a:rPr>
              <a:t>.</a:t>
            </a:r>
            <a:endParaRPr lang="ro-RO" sz="2000"/>
          </a:p>
          <a:p>
            <a:pPr marL="0" indent="0">
              <a:buNone/>
            </a:pPr>
            <a:r>
              <a:rPr lang="ro-RO" sz="2000" err="1">
                <a:ea typeface="+mn-lt"/>
                <a:cs typeface="+mn-lt"/>
              </a:rPr>
              <a:t>One</a:t>
            </a:r>
            <a:r>
              <a:rPr lang="ro-RO" sz="2000" dirty="0">
                <a:ea typeface="+mn-lt"/>
                <a:cs typeface="+mn-lt"/>
              </a:rPr>
              <a:t> of </a:t>
            </a:r>
            <a:r>
              <a:rPr lang="ro-RO" sz="2000" err="1">
                <a:ea typeface="+mn-lt"/>
                <a:cs typeface="+mn-lt"/>
              </a:rPr>
              <a:t>the</a:t>
            </a:r>
            <a:r>
              <a:rPr lang="ro-RO" sz="2000" dirty="0">
                <a:ea typeface="+mn-lt"/>
                <a:cs typeface="+mn-lt"/>
              </a:rPr>
              <a:t> distinctive </a:t>
            </a:r>
            <a:r>
              <a:rPr lang="ro-RO" sz="2000" err="1">
                <a:ea typeface="+mn-lt"/>
                <a:cs typeface="+mn-lt"/>
              </a:rPr>
              <a:t>features</a:t>
            </a:r>
            <a:r>
              <a:rPr lang="ro-RO" sz="2000" dirty="0">
                <a:ea typeface="+mn-lt"/>
                <a:cs typeface="+mn-lt"/>
              </a:rPr>
              <a:t> of </a:t>
            </a:r>
            <a:r>
              <a:rPr lang="ro-RO" sz="2000" err="1">
                <a:ea typeface="+mn-lt"/>
                <a:cs typeface="+mn-lt"/>
              </a:rPr>
              <a:t>the</a:t>
            </a:r>
            <a:r>
              <a:rPr lang="ro-RO" sz="2000" dirty="0">
                <a:ea typeface="+mn-lt"/>
                <a:cs typeface="+mn-lt"/>
              </a:rPr>
              <a:t> St. </a:t>
            </a:r>
            <a:r>
              <a:rPr lang="ro-RO" sz="2000" err="1">
                <a:ea typeface="+mn-lt"/>
                <a:cs typeface="+mn-lt"/>
              </a:rPr>
              <a:t>Regis</a:t>
            </a:r>
            <a:r>
              <a:rPr lang="ro-RO" sz="2000" dirty="0">
                <a:ea typeface="+mn-lt"/>
                <a:cs typeface="+mn-lt"/>
              </a:rPr>
              <a:t> brand </a:t>
            </a:r>
            <a:r>
              <a:rPr lang="ro-RO" sz="2000" err="1">
                <a:ea typeface="+mn-lt"/>
                <a:cs typeface="+mn-lt"/>
              </a:rPr>
              <a:t>is</a:t>
            </a:r>
            <a:r>
              <a:rPr lang="ro-RO" sz="2000" dirty="0">
                <a:ea typeface="+mn-lt"/>
                <a:cs typeface="+mn-lt"/>
              </a:rPr>
              <a:t> </a:t>
            </a:r>
            <a:r>
              <a:rPr lang="ro-RO" sz="2000" err="1">
                <a:ea typeface="+mn-lt"/>
                <a:cs typeface="+mn-lt"/>
              </a:rPr>
              <a:t>its</a:t>
            </a:r>
            <a:r>
              <a:rPr lang="ro-RO" sz="2000" dirty="0">
                <a:ea typeface="+mn-lt"/>
                <a:cs typeface="+mn-lt"/>
              </a:rPr>
              <a:t> </a:t>
            </a:r>
            <a:r>
              <a:rPr lang="ro-RO" sz="2000" err="1">
                <a:ea typeface="+mn-lt"/>
                <a:cs typeface="+mn-lt"/>
              </a:rPr>
              <a:t>commitment</a:t>
            </a:r>
            <a:r>
              <a:rPr lang="ro-RO" sz="2000" dirty="0">
                <a:ea typeface="+mn-lt"/>
                <a:cs typeface="+mn-lt"/>
              </a:rPr>
              <a:t> </a:t>
            </a:r>
            <a:r>
              <a:rPr lang="ro-RO" sz="2000" err="1">
                <a:ea typeface="+mn-lt"/>
                <a:cs typeface="+mn-lt"/>
              </a:rPr>
              <a:t>to</a:t>
            </a:r>
            <a:r>
              <a:rPr lang="ro-RO" sz="2000" dirty="0">
                <a:ea typeface="+mn-lt"/>
                <a:cs typeface="+mn-lt"/>
              </a:rPr>
              <a:t> </a:t>
            </a:r>
            <a:r>
              <a:rPr lang="ro-RO" sz="2000" err="1">
                <a:ea typeface="+mn-lt"/>
                <a:cs typeface="+mn-lt"/>
              </a:rPr>
              <a:t>personalized</a:t>
            </a:r>
            <a:r>
              <a:rPr lang="ro-RO" sz="2000" dirty="0">
                <a:ea typeface="+mn-lt"/>
                <a:cs typeface="+mn-lt"/>
              </a:rPr>
              <a:t> service </a:t>
            </a:r>
            <a:r>
              <a:rPr lang="ro-RO" sz="2000" err="1">
                <a:ea typeface="+mn-lt"/>
                <a:cs typeface="+mn-lt"/>
              </a:rPr>
              <a:t>and</a:t>
            </a:r>
            <a:r>
              <a:rPr lang="ro-RO" sz="2000" dirty="0">
                <a:ea typeface="+mn-lt"/>
                <a:cs typeface="+mn-lt"/>
              </a:rPr>
              <a:t> </a:t>
            </a:r>
            <a:r>
              <a:rPr lang="ro-RO" sz="2000" err="1">
                <a:ea typeface="+mn-lt"/>
                <a:cs typeface="+mn-lt"/>
              </a:rPr>
              <a:t>attention</a:t>
            </a:r>
            <a:r>
              <a:rPr lang="ro-RO" sz="2000" dirty="0">
                <a:ea typeface="+mn-lt"/>
                <a:cs typeface="+mn-lt"/>
              </a:rPr>
              <a:t> </a:t>
            </a:r>
            <a:r>
              <a:rPr lang="ro-RO" sz="2000" err="1">
                <a:ea typeface="+mn-lt"/>
                <a:cs typeface="+mn-lt"/>
              </a:rPr>
              <a:t>to</a:t>
            </a:r>
            <a:r>
              <a:rPr lang="ro-RO" sz="2000" dirty="0">
                <a:ea typeface="+mn-lt"/>
                <a:cs typeface="+mn-lt"/>
              </a:rPr>
              <a:t> detail. The St. </a:t>
            </a:r>
            <a:r>
              <a:rPr lang="ro-RO" sz="2000" err="1">
                <a:ea typeface="+mn-lt"/>
                <a:cs typeface="+mn-lt"/>
              </a:rPr>
              <a:t>Regis</a:t>
            </a:r>
            <a:r>
              <a:rPr lang="ro-RO" sz="2000" dirty="0">
                <a:ea typeface="+mn-lt"/>
                <a:cs typeface="+mn-lt"/>
              </a:rPr>
              <a:t> Butler Service </a:t>
            </a:r>
            <a:r>
              <a:rPr lang="ro-RO" sz="2000" err="1">
                <a:ea typeface="+mn-lt"/>
                <a:cs typeface="+mn-lt"/>
              </a:rPr>
              <a:t>is</a:t>
            </a:r>
            <a:r>
              <a:rPr lang="ro-RO" sz="2000" dirty="0">
                <a:ea typeface="+mn-lt"/>
                <a:cs typeface="+mn-lt"/>
              </a:rPr>
              <a:t> a </a:t>
            </a:r>
            <a:r>
              <a:rPr lang="ro-RO" sz="2000" err="1">
                <a:ea typeface="+mn-lt"/>
                <a:cs typeface="+mn-lt"/>
              </a:rPr>
              <a:t>hallmark</a:t>
            </a:r>
            <a:r>
              <a:rPr lang="ro-RO" sz="2000" dirty="0">
                <a:ea typeface="+mn-lt"/>
                <a:cs typeface="+mn-lt"/>
              </a:rPr>
              <a:t> of </a:t>
            </a:r>
            <a:r>
              <a:rPr lang="ro-RO" sz="2000" err="1">
                <a:ea typeface="+mn-lt"/>
                <a:cs typeface="+mn-lt"/>
              </a:rPr>
              <a:t>the</a:t>
            </a:r>
            <a:r>
              <a:rPr lang="ro-RO" sz="2000" dirty="0">
                <a:ea typeface="+mn-lt"/>
                <a:cs typeface="+mn-lt"/>
              </a:rPr>
              <a:t> brand, </a:t>
            </a:r>
            <a:r>
              <a:rPr lang="ro-RO" sz="2000" err="1">
                <a:ea typeface="+mn-lt"/>
                <a:cs typeface="+mn-lt"/>
              </a:rPr>
              <a:t>offering</a:t>
            </a:r>
            <a:r>
              <a:rPr lang="ro-RO" sz="2000" dirty="0">
                <a:ea typeface="+mn-lt"/>
                <a:cs typeface="+mn-lt"/>
              </a:rPr>
              <a:t> </a:t>
            </a:r>
            <a:r>
              <a:rPr lang="ro-RO" sz="2000" err="1">
                <a:ea typeface="+mn-lt"/>
                <a:cs typeface="+mn-lt"/>
              </a:rPr>
              <a:t>discreet</a:t>
            </a:r>
            <a:r>
              <a:rPr lang="ro-RO" sz="2000" dirty="0">
                <a:ea typeface="+mn-lt"/>
                <a:cs typeface="+mn-lt"/>
              </a:rPr>
              <a:t> </a:t>
            </a:r>
            <a:r>
              <a:rPr lang="ro-RO" sz="2000" err="1">
                <a:ea typeface="+mn-lt"/>
                <a:cs typeface="+mn-lt"/>
              </a:rPr>
              <a:t>and</a:t>
            </a:r>
            <a:r>
              <a:rPr lang="ro-RO" sz="2000" dirty="0">
                <a:ea typeface="+mn-lt"/>
                <a:cs typeface="+mn-lt"/>
              </a:rPr>
              <a:t> </a:t>
            </a:r>
            <a:r>
              <a:rPr lang="ro-RO" sz="2000" err="1">
                <a:ea typeface="+mn-lt"/>
                <a:cs typeface="+mn-lt"/>
              </a:rPr>
              <a:t>personalized</a:t>
            </a:r>
            <a:r>
              <a:rPr lang="ro-RO" sz="2000" dirty="0">
                <a:ea typeface="+mn-lt"/>
                <a:cs typeface="+mn-lt"/>
              </a:rPr>
              <a:t> </a:t>
            </a:r>
            <a:r>
              <a:rPr lang="ro-RO" sz="2000" err="1">
                <a:ea typeface="+mn-lt"/>
                <a:cs typeface="+mn-lt"/>
              </a:rPr>
              <a:t>assistance</a:t>
            </a:r>
            <a:r>
              <a:rPr lang="ro-RO" sz="2000" dirty="0">
                <a:ea typeface="+mn-lt"/>
                <a:cs typeface="+mn-lt"/>
              </a:rPr>
              <a:t> </a:t>
            </a:r>
            <a:r>
              <a:rPr lang="ro-RO" sz="2000" err="1">
                <a:ea typeface="+mn-lt"/>
                <a:cs typeface="+mn-lt"/>
              </a:rPr>
              <a:t>to</a:t>
            </a:r>
            <a:r>
              <a:rPr lang="ro-RO" sz="2000" dirty="0">
                <a:ea typeface="+mn-lt"/>
                <a:cs typeface="+mn-lt"/>
              </a:rPr>
              <a:t> </a:t>
            </a:r>
            <a:r>
              <a:rPr lang="ro-RO" sz="2000" err="1">
                <a:ea typeface="+mn-lt"/>
                <a:cs typeface="+mn-lt"/>
              </a:rPr>
              <a:t>fulfill</a:t>
            </a:r>
            <a:r>
              <a:rPr lang="ro-RO" sz="2000" dirty="0">
                <a:ea typeface="+mn-lt"/>
                <a:cs typeface="+mn-lt"/>
              </a:rPr>
              <a:t> </a:t>
            </a:r>
            <a:r>
              <a:rPr lang="ro-RO" sz="2000" err="1">
                <a:ea typeface="+mn-lt"/>
                <a:cs typeface="+mn-lt"/>
              </a:rPr>
              <a:t>guests</a:t>
            </a:r>
            <a:r>
              <a:rPr lang="ro-RO" sz="2000" dirty="0">
                <a:ea typeface="+mn-lt"/>
                <a:cs typeface="+mn-lt"/>
              </a:rPr>
              <a:t>' </a:t>
            </a:r>
            <a:r>
              <a:rPr lang="ro-RO" sz="2000" err="1">
                <a:ea typeface="+mn-lt"/>
                <a:cs typeface="+mn-lt"/>
              </a:rPr>
              <a:t>every</a:t>
            </a:r>
            <a:r>
              <a:rPr lang="ro-RO" sz="2000" dirty="0">
                <a:ea typeface="+mn-lt"/>
                <a:cs typeface="+mn-lt"/>
              </a:rPr>
              <a:t> </a:t>
            </a:r>
            <a:r>
              <a:rPr lang="ro-RO" sz="2000" err="1">
                <a:ea typeface="+mn-lt"/>
                <a:cs typeface="+mn-lt"/>
              </a:rPr>
              <a:t>need</a:t>
            </a:r>
            <a:r>
              <a:rPr lang="ro-RO" sz="2000" dirty="0">
                <a:ea typeface="+mn-lt"/>
                <a:cs typeface="+mn-lt"/>
              </a:rPr>
              <a:t>, </a:t>
            </a:r>
            <a:r>
              <a:rPr lang="ro-RO" sz="2000" err="1">
                <a:ea typeface="+mn-lt"/>
                <a:cs typeface="+mn-lt"/>
              </a:rPr>
              <a:t>ensuring</a:t>
            </a:r>
            <a:r>
              <a:rPr lang="ro-RO" sz="2000" dirty="0">
                <a:ea typeface="+mn-lt"/>
                <a:cs typeface="+mn-lt"/>
              </a:rPr>
              <a:t> a </a:t>
            </a:r>
            <a:r>
              <a:rPr lang="ro-RO" sz="2000" err="1">
                <a:ea typeface="+mn-lt"/>
                <a:cs typeface="+mn-lt"/>
              </a:rPr>
              <a:t>truly</a:t>
            </a:r>
            <a:r>
              <a:rPr lang="ro-RO" sz="2000" dirty="0">
                <a:ea typeface="+mn-lt"/>
                <a:cs typeface="+mn-lt"/>
              </a:rPr>
              <a:t> indulgent </a:t>
            </a:r>
            <a:r>
              <a:rPr lang="ro-RO" sz="2000" err="1">
                <a:ea typeface="+mn-lt"/>
                <a:cs typeface="+mn-lt"/>
              </a:rPr>
              <a:t>and</a:t>
            </a:r>
            <a:r>
              <a:rPr lang="ro-RO" sz="2000" dirty="0">
                <a:ea typeface="+mn-lt"/>
                <a:cs typeface="+mn-lt"/>
              </a:rPr>
              <a:t> </a:t>
            </a:r>
            <a:r>
              <a:rPr lang="ro-RO" sz="2000" err="1">
                <a:ea typeface="+mn-lt"/>
                <a:cs typeface="+mn-lt"/>
              </a:rPr>
              <a:t>memorable</a:t>
            </a:r>
            <a:r>
              <a:rPr lang="ro-RO" sz="2000" dirty="0">
                <a:ea typeface="+mn-lt"/>
                <a:cs typeface="+mn-lt"/>
              </a:rPr>
              <a:t> </a:t>
            </a:r>
            <a:r>
              <a:rPr lang="ro-RO" sz="2000" err="1">
                <a:ea typeface="+mn-lt"/>
                <a:cs typeface="+mn-lt"/>
              </a:rPr>
              <a:t>stay</a:t>
            </a:r>
            <a:r>
              <a:rPr lang="ro-RO" sz="1200" dirty="0">
                <a:solidFill>
                  <a:srgbClr val="121512"/>
                </a:solidFill>
                <a:ea typeface="+mn-lt"/>
                <a:cs typeface="+mn-lt"/>
              </a:rPr>
              <a:t>.</a:t>
            </a:r>
            <a:endParaRPr lang="ro-RO" dirty="0"/>
          </a:p>
          <a:p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11948700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048"/>
          <a:stretch/>
        </p:blipFill>
        <p:spPr>
          <a:xfrm rot="10800000">
            <a:off x="0" y="2719662"/>
            <a:ext cx="1371600" cy="2548349"/>
          </a:xfrm>
          <a:prstGeom prst="rect">
            <a:avLst/>
          </a:prstGeom>
        </p:spPr>
      </p:pic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30014471-8E56-2CF6-783F-7E40A521B4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0439" y="1612876"/>
            <a:ext cx="10433653" cy="4330878"/>
          </a:xfrm>
        </p:spPr>
        <p:txBody>
          <a:bodyPr anchor="ctr">
            <a:normAutofit/>
          </a:bodyPr>
          <a:lstStyle/>
          <a:p>
            <a:endParaRPr lang="ro-RO" sz="1100" dirty="0">
              <a:solidFill>
                <a:srgbClr val="202122"/>
              </a:solidFill>
              <a:ea typeface="+mn-lt"/>
              <a:cs typeface="+mn-lt"/>
            </a:endParaRPr>
          </a:p>
          <a:p>
            <a:endParaRPr lang="ro-RO" sz="1100" dirty="0">
              <a:solidFill>
                <a:srgbClr val="202122"/>
              </a:solidFill>
            </a:endParaRPr>
          </a:p>
        </p:txBody>
      </p:sp>
      <p:sp>
        <p:nvSpPr>
          <p:cNvPr id="4" name="CasetăText 3">
            <a:extLst>
              <a:ext uri="{FF2B5EF4-FFF2-40B4-BE49-F238E27FC236}">
                <a16:creationId xmlns:a16="http://schemas.microsoft.com/office/drawing/2014/main" id="{D2B83C45-74BB-6EF0-2E71-AD613B3ED63C}"/>
              </a:ext>
            </a:extLst>
          </p:cNvPr>
          <p:cNvSpPr txBox="1"/>
          <p:nvPr/>
        </p:nvSpPr>
        <p:spPr>
          <a:xfrm>
            <a:off x="1053630" y="470370"/>
            <a:ext cx="9858962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St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Regis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Hotels &amp;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Resorts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primarily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caters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to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high-end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luxury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travelers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and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discerning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individuals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seeking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a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premium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hospitality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experience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. The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main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consumers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of St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Regis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Hotels &amp;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Resorts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are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wealthy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individuals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,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corporate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professionals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,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and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affluent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travelers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who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value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opulence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,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exceptional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service,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and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luxurious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amenities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during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their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stay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at a hotel. St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Regis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Hotels &amp;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Resorts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aims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to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provide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their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guests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with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a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personalized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and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indulgent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experience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,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making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it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the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preferred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choice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for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those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seeking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a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lavish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stay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.</a:t>
            </a:r>
            <a:endParaRPr lang="ro-RO" sz="2000" dirty="0"/>
          </a:p>
        </p:txBody>
      </p:sp>
    </p:spTree>
    <p:extLst>
      <p:ext uri="{BB962C8B-B14F-4D97-AF65-F5344CB8AC3E}">
        <p14:creationId xmlns:p14="http://schemas.microsoft.com/office/powerpoint/2010/main" val="22491299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CB7E8AE-A3AC-4BB7-A5C6-F00EC697B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6B0FCFA-8A2E-4F10-87BD-34565BD7C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2DA72A5-2775-4FE6-9A97-1C8DEE0E06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28966E53-3C41-4F5A-A432-755BFE5D75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533400"/>
            <a:ext cx="2438400" cy="243840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D47F75BB-A3CB-4161-B316-A2A9C88F72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048"/>
          <a:stretch/>
        </p:blipFill>
        <p:spPr>
          <a:xfrm>
            <a:off x="10820400" y="3144779"/>
            <a:ext cx="1371600" cy="2548349"/>
          </a:xfrm>
          <a:prstGeom prst="rect">
            <a:avLst/>
          </a:prstGeom>
        </p:spPr>
      </p:pic>
      <p:sp>
        <p:nvSpPr>
          <p:cNvPr id="4" name="CasetăText 3">
            <a:extLst>
              <a:ext uri="{FF2B5EF4-FFF2-40B4-BE49-F238E27FC236}">
                <a16:creationId xmlns:a16="http://schemas.microsoft.com/office/drawing/2014/main" id="{393829CB-DE37-E177-A759-CC2C7C4FBAFB}"/>
              </a:ext>
            </a:extLst>
          </p:cNvPr>
          <p:cNvSpPr txBox="1"/>
          <p:nvPr/>
        </p:nvSpPr>
        <p:spPr>
          <a:xfrm>
            <a:off x="3264369" y="263407"/>
            <a:ext cx="8523111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St.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Regis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Hotels &amp;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Resorts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provide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personalized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and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high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-quality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services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,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ensuring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attention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to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detail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and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24/7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availability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for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their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guests.They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offer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assistance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during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arrivals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and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departures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,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concierge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services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,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luxurious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room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amenities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, diverse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dining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experiences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,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spa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and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wellness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facilities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, fitness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centers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,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recreational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activities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,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and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comprehensive business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and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event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services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.</a:t>
            </a:r>
            <a:endParaRPr lang="ro-RO" sz="2000" dirty="0"/>
          </a:p>
        </p:txBody>
      </p:sp>
      <p:sp>
        <p:nvSpPr>
          <p:cNvPr id="5" name="CasetăText 4">
            <a:extLst>
              <a:ext uri="{FF2B5EF4-FFF2-40B4-BE49-F238E27FC236}">
                <a16:creationId xmlns:a16="http://schemas.microsoft.com/office/drawing/2014/main" id="{F9A5A4D9-B3F7-4284-368A-8358E03C91DC}"/>
              </a:ext>
            </a:extLst>
          </p:cNvPr>
          <p:cNvSpPr txBox="1"/>
          <p:nvPr/>
        </p:nvSpPr>
        <p:spPr>
          <a:xfrm>
            <a:off x="705555" y="3499555"/>
            <a:ext cx="47037" cy="4703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ro-RO"/>
          </a:p>
        </p:txBody>
      </p:sp>
      <p:sp>
        <p:nvSpPr>
          <p:cNvPr id="6" name="CasetăText 5">
            <a:extLst>
              <a:ext uri="{FF2B5EF4-FFF2-40B4-BE49-F238E27FC236}">
                <a16:creationId xmlns:a16="http://schemas.microsoft.com/office/drawing/2014/main" id="{F14EA47A-2F6C-F8D0-234B-92873E1C5BE0}"/>
              </a:ext>
            </a:extLst>
          </p:cNvPr>
          <p:cNvSpPr txBox="1"/>
          <p:nvPr/>
        </p:nvSpPr>
        <p:spPr>
          <a:xfrm>
            <a:off x="809037" y="3377259"/>
            <a:ext cx="9911644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The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services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and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facilities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aim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to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enhance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the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guest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experience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,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differentiate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the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brand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from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others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,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and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create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memorable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moments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of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comfort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,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convenience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,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luxury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,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and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err="1">
                <a:solidFill>
                  <a:srgbClr val="121512"/>
                </a:solidFill>
                <a:ea typeface="+mn-lt"/>
                <a:cs typeface="+mn-lt"/>
              </a:rPr>
              <a:t>satisfaction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.</a:t>
            </a:r>
            <a:endParaRPr lang="ro-RO" sz="2000" dirty="0"/>
          </a:p>
        </p:txBody>
      </p:sp>
    </p:spTree>
    <p:extLst>
      <p:ext uri="{BB962C8B-B14F-4D97-AF65-F5344CB8AC3E}">
        <p14:creationId xmlns:p14="http://schemas.microsoft.com/office/powerpoint/2010/main" val="17220678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11EAB55-6361-4D2E-B9A0-72953AB11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3429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E2584305-C834-4AD0-AC2F-60906D91C0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3429000"/>
          </a:xfrm>
          <a:prstGeom prst="rect">
            <a:avLst/>
          </a:prstGeom>
          <a:blipFill dpi="0" rotWithShape="1">
            <a:blip r:embed="rId2">
              <a:alphaModFix amt="24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CasetăText 3">
            <a:extLst>
              <a:ext uri="{FF2B5EF4-FFF2-40B4-BE49-F238E27FC236}">
                <a16:creationId xmlns:a16="http://schemas.microsoft.com/office/drawing/2014/main" id="{B8B774CA-ED5A-E381-A6CB-06D5CAFA771B}"/>
              </a:ext>
            </a:extLst>
          </p:cNvPr>
          <p:cNvSpPr txBox="1"/>
          <p:nvPr/>
        </p:nvSpPr>
        <p:spPr>
          <a:xfrm>
            <a:off x="2005091" y="3657600"/>
            <a:ext cx="8188033" cy="245548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 algn="ctr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/>
              <a:t>The role and function of guest services in the hotel industry is essential to provide exceptional experiences, meet guest expectations, build loyalty, and maintain a positive reputation. By investing in guest services, hotels can differentiate themselves from competitors, achieve higher guest satisfaction levels, and ultimately drive success in a highly competitive industry.</a:t>
            </a:r>
          </a:p>
        </p:txBody>
      </p:sp>
    </p:spTree>
    <p:extLst>
      <p:ext uri="{BB962C8B-B14F-4D97-AF65-F5344CB8AC3E}">
        <p14:creationId xmlns:p14="http://schemas.microsoft.com/office/powerpoint/2010/main" val="34316161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DA57B7B-30D9-4515-9542-FFA699A3C8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5C3B756-88D3-4576-A217-6995584AB9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5244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EBF5392-ED6D-419D-A1F8-29650B91DF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5244" cy="6858000"/>
          </a:xfrm>
          <a:prstGeom prst="rect">
            <a:avLst/>
          </a:prstGeom>
          <a:blipFill dpi="0" rotWithShape="1">
            <a:blip r:embed="rId2">
              <a:alphaModFix amt="24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CasetăText 3">
            <a:extLst>
              <a:ext uri="{FF2B5EF4-FFF2-40B4-BE49-F238E27FC236}">
                <a16:creationId xmlns:a16="http://schemas.microsoft.com/office/drawing/2014/main" id="{114C6C86-1B3A-0C29-22E2-47F55D24B0C8}"/>
              </a:ext>
            </a:extLst>
          </p:cNvPr>
          <p:cNvSpPr txBox="1"/>
          <p:nvPr/>
        </p:nvSpPr>
        <p:spPr>
          <a:xfrm>
            <a:off x="5155259" y="319851"/>
            <a:ext cx="122296" cy="940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ro-RO"/>
          </a:p>
        </p:txBody>
      </p:sp>
      <p:sp>
        <p:nvSpPr>
          <p:cNvPr id="5" name="CasetăText 4">
            <a:extLst>
              <a:ext uri="{FF2B5EF4-FFF2-40B4-BE49-F238E27FC236}">
                <a16:creationId xmlns:a16="http://schemas.microsoft.com/office/drawing/2014/main" id="{C7509EA8-90F5-30E1-75E6-E0E920D05493}"/>
              </a:ext>
            </a:extLst>
          </p:cNvPr>
          <p:cNvSpPr txBox="1"/>
          <p:nvPr/>
        </p:nvSpPr>
        <p:spPr>
          <a:xfrm>
            <a:off x="5127037" y="197555"/>
            <a:ext cx="6726295" cy="31700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The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importance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of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hospitality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in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the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hotel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industry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lies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in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creating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a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warm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and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welcoming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atmosphere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,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providing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personalized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experiences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,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and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exceeding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guest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expectations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. Hotels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achieve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this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through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attentive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and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friendly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staff,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exceptional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service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delivery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,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going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above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and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beyond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, cultural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sensitivity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,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and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continuous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improvements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based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on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guest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feedback.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Attention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to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detail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is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also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crucial in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meeting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and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exceeding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guest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expectations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.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Overall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,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hospitality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sets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the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foundation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for a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memorable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and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satisfying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hotel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stay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 </a:t>
            </a:r>
            <a:r>
              <a:rPr lang="ro-RO" sz="2000" dirty="0" err="1">
                <a:solidFill>
                  <a:srgbClr val="121512"/>
                </a:solidFill>
                <a:ea typeface="+mn-lt"/>
                <a:cs typeface="+mn-lt"/>
              </a:rPr>
              <a:t>experience</a:t>
            </a:r>
            <a:r>
              <a:rPr lang="ro-RO" sz="2000" dirty="0">
                <a:solidFill>
                  <a:srgbClr val="121512"/>
                </a:solidFill>
                <a:ea typeface="+mn-lt"/>
                <a:cs typeface="+mn-lt"/>
              </a:rPr>
              <a:t>. </a:t>
            </a:r>
            <a:endParaRPr lang="ro-RO" sz="2000" dirty="0">
              <a:solidFill>
                <a:srgbClr val="12151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2758073"/>
      </p:ext>
    </p:extLst>
  </p:cSld>
  <p:clrMapOvr>
    <a:masterClrMapping/>
  </p:clrMapOvr>
</p:sld>
</file>

<file path=ppt/theme/theme1.xml><?xml version="1.0" encoding="utf-8"?>
<a:theme xmlns:a="http://schemas.openxmlformats.org/drawingml/2006/main" name="BlockprintVTI">
  <a:themeElements>
    <a:clrScheme name="AnalogousFromLightSeedRightStep">
      <a:dk1>
        <a:srgbClr val="000000"/>
      </a:dk1>
      <a:lt1>
        <a:srgbClr val="FFFFFF"/>
      </a:lt1>
      <a:dk2>
        <a:srgbClr val="412824"/>
      </a:dk2>
      <a:lt2>
        <a:srgbClr val="E2E8E4"/>
      </a:lt2>
      <a:accent1>
        <a:srgbClr val="C593B6"/>
      </a:accent1>
      <a:accent2>
        <a:srgbClr val="BA7F90"/>
      </a:accent2>
      <a:accent3>
        <a:srgbClr val="C59A94"/>
      </a:accent3>
      <a:accent4>
        <a:srgbClr val="BA9F7F"/>
      </a:accent4>
      <a:accent5>
        <a:srgbClr val="A7A57E"/>
      </a:accent5>
      <a:accent6>
        <a:srgbClr val="97AB75"/>
      </a:accent6>
      <a:hlink>
        <a:srgbClr val="568E66"/>
      </a:hlink>
      <a:folHlink>
        <a:srgbClr val="7F7F7F"/>
      </a:folHlink>
    </a:clrScheme>
    <a:fontScheme name="Custom 56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ckprintVTI" id="{AA8C8908-6BA4-477C-AEA4-CB6C32A1FE3B}" vid="{36392749-7C1D-4938-93BB-440CD2A1B0A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Ecran lat</PresentationFormat>
  <Paragraphs>0</Paragraphs>
  <Slides>7</Slides>
  <Notes>0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7</vt:i4>
      </vt:variant>
    </vt:vector>
  </HeadingPairs>
  <TitlesOfParts>
    <vt:vector size="8" baseType="lpstr">
      <vt:lpstr>BlockprintVTI</vt:lpstr>
      <vt:lpstr>The role and importance of quality service , hospitality ,  and guest services within the hotel industry</vt:lpstr>
      <vt:lpstr>                         content table</vt:lpstr>
      <vt:lpstr>Prezentare PowerPoint</vt:lpstr>
      <vt:lpstr>Prezentare PowerPoint</vt:lpstr>
      <vt:lpstr>Prezentare PowerPoint</vt:lpstr>
      <vt:lpstr>Prezentare PowerPoint</vt:lpstr>
      <vt:lpstr>Prezentare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Prezentare PowerPoint</dc:title>
  <dc:creator/>
  <cp:lastModifiedBy/>
  <cp:revision>81</cp:revision>
  <dcterms:created xsi:type="dcterms:W3CDTF">2023-10-22T18:20:01Z</dcterms:created>
  <dcterms:modified xsi:type="dcterms:W3CDTF">2023-10-22T22:46:33Z</dcterms:modified>
</cp:coreProperties>
</file>