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478" r:id="rId3"/>
    <p:sldId id="479" r:id="rId4"/>
    <p:sldId id="480" r:id="rId5"/>
    <p:sldId id="482" r:id="rId6"/>
    <p:sldId id="484" r:id="rId7"/>
    <p:sldId id="487" r:id="rId8"/>
    <p:sldId id="488" r:id="rId9"/>
    <p:sldId id="489" r:id="rId10"/>
    <p:sldId id="490" r:id="rId11"/>
    <p:sldId id="491" r:id="rId12"/>
    <p:sldId id="492" r:id="rId13"/>
    <p:sldId id="258" r:id="rId14"/>
    <p:sldId id="493" r:id="rId15"/>
    <p:sldId id="494" r:id="rId16"/>
    <p:sldId id="495" r:id="rId17"/>
    <p:sldId id="496" r:id="rId18"/>
    <p:sldId id="503" r:id="rId19"/>
    <p:sldId id="311" r:id="rId20"/>
    <p:sldId id="312" r:id="rId21"/>
    <p:sldId id="497" r:id="rId22"/>
    <p:sldId id="498" r:id="rId23"/>
    <p:sldId id="499" r:id="rId24"/>
    <p:sldId id="500" r:id="rId25"/>
    <p:sldId id="501" r:id="rId26"/>
    <p:sldId id="502"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1" d="100"/>
          <a:sy n="51" d="100"/>
        </p:scale>
        <p:origin x="1256"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418D5-5276-5553-2766-ED1C3BDE572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A85A25A-6BD0-50A9-AC21-92320B9D1A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6CFAE0B-314D-A4F5-111C-C354E8B586E5}"/>
              </a:ext>
            </a:extLst>
          </p:cNvPr>
          <p:cNvSpPr>
            <a:spLocks noGrp="1"/>
          </p:cNvSpPr>
          <p:nvPr>
            <p:ph type="dt" sz="half" idx="10"/>
          </p:nvPr>
        </p:nvSpPr>
        <p:spPr/>
        <p:txBody>
          <a:bodyPr/>
          <a:lstStyle/>
          <a:p>
            <a:fld id="{1B963290-5C62-4E2F-80DE-B37B1D1B5730}" type="datetimeFigureOut">
              <a:rPr lang="en-GB" smtClean="0"/>
              <a:t>17/03/2025</a:t>
            </a:fld>
            <a:endParaRPr lang="en-GB"/>
          </a:p>
        </p:txBody>
      </p:sp>
      <p:sp>
        <p:nvSpPr>
          <p:cNvPr id="5" name="Footer Placeholder 4">
            <a:extLst>
              <a:ext uri="{FF2B5EF4-FFF2-40B4-BE49-F238E27FC236}">
                <a16:creationId xmlns:a16="http://schemas.microsoft.com/office/drawing/2014/main" id="{ACBD30C9-499E-6455-13B1-3C7CCCDFBF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8008A2-F5CA-F20A-66E8-97798D11E342}"/>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1220645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B5CA1-B893-28A0-A4EA-703C78135D2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99A1DB4-F898-D129-F337-D455AB22DB4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022FA05-D3B6-B28A-DA89-54F3ED16E2FA}"/>
              </a:ext>
            </a:extLst>
          </p:cNvPr>
          <p:cNvSpPr>
            <a:spLocks noGrp="1"/>
          </p:cNvSpPr>
          <p:nvPr>
            <p:ph type="dt" sz="half" idx="10"/>
          </p:nvPr>
        </p:nvSpPr>
        <p:spPr/>
        <p:txBody>
          <a:bodyPr/>
          <a:lstStyle/>
          <a:p>
            <a:fld id="{1B963290-5C62-4E2F-80DE-B37B1D1B5730}" type="datetimeFigureOut">
              <a:rPr lang="en-GB" smtClean="0"/>
              <a:t>17/03/2025</a:t>
            </a:fld>
            <a:endParaRPr lang="en-GB"/>
          </a:p>
        </p:txBody>
      </p:sp>
      <p:sp>
        <p:nvSpPr>
          <p:cNvPr id="5" name="Footer Placeholder 4">
            <a:extLst>
              <a:ext uri="{FF2B5EF4-FFF2-40B4-BE49-F238E27FC236}">
                <a16:creationId xmlns:a16="http://schemas.microsoft.com/office/drawing/2014/main" id="{44C07632-CF6B-E815-BE63-7E1FE47A49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A8CD91-1FD2-E617-E4CA-73F050B94C1D}"/>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179016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9597C-66D8-EC26-286C-8E78DE4E22B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199CF90-DEC8-1622-C4C7-9E1419F4426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2D1CE94-00FA-451B-063B-4E94588676AF}"/>
              </a:ext>
            </a:extLst>
          </p:cNvPr>
          <p:cNvSpPr>
            <a:spLocks noGrp="1"/>
          </p:cNvSpPr>
          <p:nvPr>
            <p:ph type="dt" sz="half" idx="10"/>
          </p:nvPr>
        </p:nvSpPr>
        <p:spPr/>
        <p:txBody>
          <a:bodyPr/>
          <a:lstStyle/>
          <a:p>
            <a:fld id="{1B963290-5C62-4E2F-80DE-B37B1D1B5730}" type="datetimeFigureOut">
              <a:rPr lang="en-GB" smtClean="0"/>
              <a:t>17/03/2025</a:t>
            </a:fld>
            <a:endParaRPr lang="en-GB"/>
          </a:p>
        </p:txBody>
      </p:sp>
      <p:sp>
        <p:nvSpPr>
          <p:cNvPr id="5" name="Footer Placeholder 4">
            <a:extLst>
              <a:ext uri="{FF2B5EF4-FFF2-40B4-BE49-F238E27FC236}">
                <a16:creationId xmlns:a16="http://schemas.microsoft.com/office/drawing/2014/main" id="{299D237F-96C5-535E-F276-ABE38E475C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17AE38-97B1-CCCC-0AA8-4CD8DB9CAF19}"/>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2650810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2228A-8EA8-291C-35A1-F99E59AC1A2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1C5A7F6-7235-876B-3B2F-8AE81B44576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376F630-0C6D-8FD4-63C8-AE64A10933F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4046A29-3540-C6AC-6DC1-CA115AB2EA88}"/>
              </a:ext>
            </a:extLst>
          </p:cNvPr>
          <p:cNvSpPr>
            <a:spLocks noGrp="1"/>
          </p:cNvSpPr>
          <p:nvPr>
            <p:ph type="dt" sz="half" idx="10"/>
          </p:nvPr>
        </p:nvSpPr>
        <p:spPr/>
        <p:txBody>
          <a:bodyPr/>
          <a:lstStyle/>
          <a:p>
            <a:fld id="{1B963290-5C62-4E2F-80DE-B37B1D1B5730}" type="datetimeFigureOut">
              <a:rPr lang="en-GB" smtClean="0"/>
              <a:t>17/03/2025</a:t>
            </a:fld>
            <a:endParaRPr lang="en-GB"/>
          </a:p>
        </p:txBody>
      </p:sp>
      <p:sp>
        <p:nvSpPr>
          <p:cNvPr id="6" name="Footer Placeholder 5">
            <a:extLst>
              <a:ext uri="{FF2B5EF4-FFF2-40B4-BE49-F238E27FC236}">
                <a16:creationId xmlns:a16="http://schemas.microsoft.com/office/drawing/2014/main" id="{187A34D7-D7BF-B4DF-51E6-BD132CDCF6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DA8467-D576-B2EC-2736-CAFC50347092}"/>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3049483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95C7E-8B53-0529-7DDA-024F252964E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2C2730CD-3B04-09EA-6FA8-94973F8630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3DFE952-22ED-27BD-5E13-CC18ECCDA05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4857A809-AB1F-DBAA-E625-92BB154CFB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874E5F0-AC6C-C463-69F3-7F216F16505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E5C33D3-B8B9-D048-8D04-090F831853C5}"/>
              </a:ext>
            </a:extLst>
          </p:cNvPr>
          <p:cNvSpPr>
            <a:spLocks noGrp="1"/>
          </p:cNvSpPr>
          <p:nvPr>
            <p:ph type="dt" sz="half" idx="10"/>
          </p:nvPr>
        </p:nvSpPr>
        <p:spPr/>
        <p:txBody>
          <a:bodyPr/>
          <a:lstStyle/>
          <a:p>
            <a:fld id="{1B963290-5C62-4E2F-80DE-B37B1D1B5730}" type="datetimeFigureOut">
              <a:rPr lang="en-GB" smtClean="0"/>
              <a:t>17/03/2025</a:t>
            </a:fld>
            <a:endParaRPr lang="en-GB"/>
          </a:p>
        </p:txBody>
      </p:sp>
      <p:sp>
        <p:nvSpPr>
          <p:cNvPr id="8" name="Footer Placeholder 7">
            <a:extLst>
              <a:ext uri="{FF2B5EF4-FFF2-40B4-BE49-F238E27FC236}">
                <a16:creationId xmlns:a16="http://schemas.microsoft.com/office/drawing/2014/main" id="{D30F9509-B260-5180-8E9E-3FD6EB6CC1F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B89A3DA-C6E7-88AD-76DC-7B3E8294B6DB}"/>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20072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BE7EE-953F-4268-2010-2F10C84FC36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3424EDC8-595C-F364-DB26-580B2847CCD0}"/>
              </a:ext>
            </a:extLst>
          </p:cNvPr>
          <p:cNvSpPr>
            <a:spLocks noGrp="1"/>
          </p:cNvSpPr>
          <p:nvPr>
            <p:ph type="dt" sz="half" idx="10"/>
          </p:nvPr>
        </p:nvSpPr>
        <p:spPr/>
        <p:txBody>
          <a:bodyPr/>
          <a:lstStyle/>
          <a:p>
            <a:fld id="{1B963290-5C62-4E2F-80DE-B37B1D1B5730}" type="datetimeFigureOut">
              <a:rPr lang="en-GB" smtClean="0"/>
              <a:t>17/03/2025</a:t>
            </a:fld>
            <a:endParaRPr lang="en-GB"/>
          </a:p>
        </p:txBody>
      </p:sp>
      <p:sp>
        <p:nvSpPr>
          <p:cNvPr id="4" name="Footer Placeholder 3">
            <a:extLst>
              <a:ext uri="{FF2B5EF4-FFF2-40B4-BE49-F238E27FC236}">
                <a16:creationId xmlns:a16="http://schemas.microsoft.com/office/drawing/2014/main" id="{20615E8F-3E6C-DCBA-4DB6-36F74B7A214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BA29123-77AF-1C4E-3C81-75C855DC44A8}"/>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3596262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13C617-C45B-1597-5C2C-DF70CFF4F89A}"/>
              </a:ext>
            </a:extLst>
          </p:cNvPr>
          <p:cNvSpPr>
            <a:spLocks noGrp="1"/>
          </p:cNvSpPr>
          <p:nvPr>
            <p:ph type="dt" sz="half" idx="10"/>
          </p:nvPr>
        </p:nvSpPr>
        <p:spPr/>
        <p:txBody>
          <a:bodyPr/>
          <a:lstStyle/>
          <a:p>
            <a:fld id="{1B963290-5C62-4E2F-80DE-B37B1D1B5730}" type="datetimeFigureOut">
              <a:rPr lang="en-GB" smtClean="0"/>
              <a:t>17/03/2025</a:t>
            </a:fld>
            <a:endParaRPr lang="en-GB"/>
          </a:p>
        </p:txBody>
      </p:sp>
      <p:sp>
        <p:nvSpPr>
          <p:cNvPr id="3" name="Footer Placeholder 2">
            <a:extLst>
              <a:ext uri="{FF2B5EF4-FFF2-40B4-BE49-F238E27FC236}">
                <a16:creationId xmlns:a16="http://schemas.microsoft.com/office/drawing/2014/main" id="{29AE43B3-54CF-EA55-B7C9-75B9510524D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2C5D99D-263B-B23B-6769-A324C134BB27}"/>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12765884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7BD01-F4A0-803D-B98B-FCC3B242EE8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98E62D6-6392-CA6A-DF9C-04F44A9F14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CD9EC6D-45B9-AB04-67C7-074349A362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14CA19D-5469-0115-A642-A90BEBDBCB96}"/>
              </a:ext>
            </a:extLst>
          </p:cNvPr>
          <p:cNvSpPr>
            <a:spLocks noGrp="1"/>
          </p:cNvSpPr>
          <p:nvPr>
            <p:ph type="dt" sz="half" idx="10"/>
          </p:nvPr>
        </p:nvSpPr>
        <p:spPr/>
        <p:txBody>
          <a:bodyPr/>
          <a:lstStyle/>
          <a:p>
            <a:fld id="{1B963290-5C62-4E2F-80DE-B37B1D1B5730}" type="datetimeFigureOut">
              <a:rPr lang="en-GB" smtClean="0"/>
              <a:t>17/03/2025</a:t>
            </a:fld>
            <a:endParaRPr lang="en-GB"/>
          </a:p>
        </p:txBody>
      </p:sp>
      <p:sp>
        <p:nvSpPr>
          <p:cNvPr id="6" name="Footer Placeholder 5">
            <a:extLst>
              <a:ext uri="{FF2B5EF4-FFF2-40B4-BE49-F238E27FC236}">
                <a16:creationId xmlns:a16="http://schemas.microsoft.com/office/drawing/2014/main" id="{7A05D6D3-B4C0-A1F3-409F-0439314585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E34FABC-0486-E7A5-7EB7-20DAC1F08E8B}"/>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103021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6C0A6-DAEE-8152-EB4D-3EAFF53D3FC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C02F526-BE82-F15B-0B35-01E41F75AA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F48DF9-9362-8CFA-B33E-5D67991116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9B2873C-95A1-28F9-CE3A-42F9414801F7}"/>
              </a:ext>
            </a:extLst>
          </p:cNvPr>
          <p:cNvSpPr>
            <a:spLocks noGrp="1"/>
          </p:cNvSpPr>
          <p:nvPr>
            <p:ph type="dt" sz="half" idx="10"/>
          </p:nvPr>
        </p:nvSpPr>
        <p:spPr/>
        <p:txBody>
          <a:bodyPr/>
          <a:lstStyle/>
          <a:p>
            <a:fld id="{1B963290-5C62-4E2F-80DE-B37B1D1B5730}" type="datetimeFigureOut">
              <a:rPr lang="en-GB" smtClean="0"/>
              <a:t>17/03/2025</a:t>
            </a:fld>
            <a:endParaRPr lang="en-GB"/>
          </a:p>
        </p:txBody>
      </p:sp>
      <p:sp>
        <p:nvSpPr>
          <p:cNvPr id="6" name="Footer Placeholder 5">
            <a:extLst>
              <a:ext uri="{FF2B5EF4-FFF2-40B4-BE49-F238E27FC236}">
                <a16:creationId xmlns:a16="http://schemas.microsoft.com/office/drawing/2014/main" id="{8F6524BA-A0C2-8DEA-87C9-6DF7C297B4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2710B2-15C9-C0A2-F905-8608AC315C85}"/>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1611383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FAA91-A62A-CB48-1677-BAB659592045}"/>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6C6092B-F536-3E45-03E6-CAACB70E2AC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AAE5593-1C3A-D73E-0EF6-6A8AD87E76A0}"/>
              </a:ext>
            </a:extLst>
          </p:cNvPr>
          <p:cNvSpPr>
            <a:spLocks noGrp="1"/>
          </p:cNvSpPr>
          <p:nvPr>
            <p:ph type="dt" sz="half" idx="10"/>
          </p:nvPr>
        </p:nvSpPr>
        <p:spPr/>
        <p:txBody>
          <a:bodyPr/>
          <a:lstStyle/>
          <a:p>
            <a:fld id="{1B963290-5C62-4E2F-80DE-B37B1D1B5730}" type="datetimeFigureOut">
              <a:rPr lang="en-GB" smtClean="0"/>
              <a:t>17/03/2025</a:t>
            </a:fld>
            <a:endParaRPr lang="en-GB"/>
          </a:p>
        </p:txBody>
      </p:sp>
      <p:sp>
        <p:nvSpPr>
          <p:cNvPr id="5" name="Footer Placeholder 4">
            <a:extLst>
              <a:ext uri="{FF2B5EF4-FFF2-40B4-BE49-F238E27FC236}">
                <a16:creationId xmlns:a16="http://schemas.microsoft.com/office/drawing/2014/main" id="{753D3B55-E6AB-7FA2-6961-7777A3A6B5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BDD9E2-CBC6-AEAC-4616-10152A63B05B}"/>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102613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611F3F3-E427-9E4F-3C5C-71C5A2EBF2C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CE9206E-CD42-9B8B-E983-9A23FEBA056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D90CC68-1BF4-753C-2A79-E97822CFB0BC}"/>
              </a:ext>
            </a:extLst>
          </p:cNvPr>
          <p:cNvSpPr>
            <a:spLocks noGrp="1"/>
          </p:cNvSpPr>
          <p:nvPr>
            <p:ph type="dt" sz="half" idx="10"/>
          </p:nvPr>
        </p:nvSpPr>
        <p:spPr/>
        <p:txBody>
          <a:bodyPr/>
          <a:lstStyle/>
          <a:p>
            <a:fld id="{1B963290-5C62-4E2F-80DE-B37B1D1B5730}" type="datetimeFigureOut">
              <a:rPr lang="en-GB" smtClean="0"/>
              <a:t>17/03/2025</a:t>
            </a:fld>
            <a:endParaRPr lang="en-GB"/>
          </a:p>
        </p:txBody>
      </p:sp>
      <p:sp>
        <p:nvSpPr>
          <p:cNvPr id="5" name="Footer Placeholder 4">
            <a:extLst>
              <a:ext uri="{FF2B5EF4-FFF2-40B4-BE49-F238E27FC236}">
                <a16:creationId xmlns:a16="http://schemas.microsoft.com/office/drawing/2014/main" id="{3706463C-6668-0588-6425-A7FB46ECD6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29DB9C-4B0C-AF21-D061-647343149C2B}"/>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6952644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FC9967-E889-ED0C-DEA3-CAB8AB2F355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7FEA353F-C297-09F3-7294-A63BBE84DFE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575DC13-1034-3840-CA70-9CF9EE03BC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B963290-5C62-4E2F-80DE-B37B1D1B5730}" type="datetimeFigureOut">
              <a:rPr lang="en-GB" smtClean="0"/>
              <a:t>17/03/2025</a:t>
            </a:fld>
            <a:endParaRPr lang="en-GB"/>
          </a:p>
        </p:txBody>
      </p:sp>
      <p:sp>
        <p:nvSpPr>
          <p:cNvPr id="5" name="Footer Placeholder 4">
            <a:extLst>
              <a:ext uri="{FF2B5EF4-FFF2-40B4-BE49-F238E27FC236}">
                <a16:creationId xmlns:a16="http://schemas.microsoft.com/office/drawing/2014/main" id="{A47AE146-07C4-CE9D-7655-57C2A889A56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3F9B362-3C0F-B3DF-8829-7803916373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2B07AE5-7515-4911-A7D8-A453226CDB9A}" type="slidenum">
              <a:rPr lang="en-GB" smtClean="0"/>
              <a:t>‹#›</a:t>
            </a:fld>
            <a:endParaRPr lang="en-GB"/>
          </a:p>
        </p:txBody>
      </p:sp>
    </p:spTree>
    <p:extLst>
      <p:ext uri="{BB962C8B-B14F-4D97-AF65-F5344CB8AC3E}">
        <p14:creationId xmlns:p14="http://schemas.microsoft.com/office/powerpoint/2010/main" val="38912206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1E9CF-DB8A-544C-76F2-0B505EF53319}"/>
              </a:ext>
            </a:extLst>
          </p:cNvPr>
          <p:cNvSpPr>
            <a:spLocks noGrp="1"/>
          </p:cNvSpPr>
          <p:nvPr>
            <p:ph type="ctrTitle"/>
          </p:nvPr>
        </p:nvSpPr>
        <p:spPr/>
        <p:txBody>
          <a:bodyPr/>
          <a:lstStyle/>
          <a:p>
            <a:r>
              <a:rPr lang="en-GB" dirty="0"/>
              <a:t>Concepts of Peace: Movements, Ideas, Practice</a:t>
            </a:r>
          </a:p>
        </p:txBody>
      </p:sp>
      <p:sp>
        <p:nvSpPr>
          <p:cNvPr id="3" name="Subtitle 2">
            <a:extLst>
              <a:ext uri="{FF2B5EF4-FFF2-40B4-BE49-F238E27FC236}">
                <a16:creationId xmlns:a16="http://schemas.microsoft.com/office/drawing/2014/main" id="{8E758640-62F2-9F2E-3C62-B4BF2151B170}"/>
              </a:ext>
            </a:extLst>
          </p:cNvPr>
          <p:cNvSpPr>
            <a:spLocks noGrp="1"/>
          </p:cNvSpPr>
          <p:nvPr>
            <p:ph type="subTitle" idx="1"/>
          </p:nvPr>
        </p:nvSpPr>
        <p:spPr/>
        <p:txBody>
          <a:bodyPr/>
          <a:lstStyle/>
          <a:p>
            <a:r>
              <a:rPr lang="en-GB" sz="3600" dirty="0"/>
              <a:t>Lecture 6: Movements of Peace</a:t>
            </a:r>
          </a:p>
          <a:p>
            <a:endParaRPr lang="en-GB" dirty="0"/>
          </a:p>
        </p:txBody>
      </p:sp>
    </p:spTree>
    <p:extLst>
      <p:ext uri="{BB962C8B-B14F-4D97-AF65-F5344CB8AC3E}">
        <p14:creationId xmlns:p14="http://schemas.microsoft.com/office/powerpoint/2010/main" val="20790708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79CF7-92D9-EEFE-6A3A-D46CDD4107DB}"/>
              </a:ext>
            </a:extLst>
          </p:cNvPr>
          <p:cNvSpPr>
            <a:spLocks noGrp="1"/>
          </p:cNvSpPr>
          <p:nvPr>
            <p:ph type="title"/>
          </p:nvPr>
        </p:nvSpPr>
        <p:spPr/>
        <p:txBody>
          <a:bodyPr/>
          <a:lstStyle/>
          <a:p>
            <a:pPr algn="ctr"/>
            <a:r>
              <a:rPr lang="en-GB" dirty="0"/>
              <a:t>Movements</a:t>
            </a:r>
          </a:p>
        </p:txBody>
      </p:sp>
      <p:sp>
        <p:nvSpPr>
          <p:cNvPr id="3" name="Content Placeholder 2">
            <a:extLst>
              <a:ext uri="{FF2B5EF4-FFF2-40B4-BE49-F238E27FC236}">
                <a16:creationId xmlns:a16="http://schemas.microsoft.com/office/drawing/2014/main" id="{281530A4-C078-72E9-CC96-210D211BC8A2}"/>
              </a:ext>
            </a:extLst>
          </p:cNvPr>
          <p:cNvSpPr>
            <a:spLocks noGrp="1"/>
          </p:cNvSpPr>
          <p:nvPr>
            <p:ph idx="1"/>
          </p:nvPr>
        </p:nvSpPr>
        <p:spPr/>
        <p:txBody>
          <a:bodyPr/>
          <a:lstStyle/>
          <a:p>
            <a:pPr marL="0" indent="0">
              <a:buNone/>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A movement can refer to </a:t>
            </a:r>
          </a:p>
          <a:p>
            <a:pPr lvl="1"/>
            <a:r>
              <a:rPr lang="en-GB" kern="100" dirty="0">
                <a:effectLst/>
                <a:latin typeface="Aptos" panose="020B0004020202020204" pitchFamily="34" charset="0"/>
                <a:ea typeface="Aptos" panose="020B0004020202020204" pitchFamily="34" charset="0"/>
                <a:cs typeface="Times New Roman" panose="02020603050405020304" pitchFamily="18" charset="0"/>
              </a:rPr>
              <a:t>a move</a:t>
            </a:r>
          </a:p>
          <a:p>
            <a:pPr lvl="1"/>
            <a:r>
              <a:rPr lang="en-GB" kern="100" dirty="0">
                <a:effectLst/>
                <a:latin typeface="Aptos" panose="020B0004020202020204" pitchFamily="34" charset="0"/>
                <a:ea typeface="Aptos" panose="020B0004020202020204" pitchFamily="34" charset="0"/>
                <a:cs typeface="Times New Roman" panose="02020603050405020304" pitchFamily="18" charset="0"/>
              </a:rPr>
              <a:t>change of place or position or posture </a:t>
            </a:r>
          </a:p>
          <a:p>
            <a:pPr lvl="1"/>
            <a:r>
              <a:rPr lang="en-GB" kern="100" dirty="0">
                <a:effectLst/>
                <a:latin typeface="Aptos" panose="020B0004020202020204" pitchFamily="34" charset="0"/>
                <a:ea typeface="Aptos" panose="020B0004020202020204" pitchFamily="34" charset="0"/>
                <a:cs typeface="Times New Roman" panose="02020603050405020304" pitchFamily="18" charset="0"/>
              </a:rPr>
              <a:t>a tactical or strategic shifting of a military unit </a:t>
            </a:r>
          </a:p>
          <a:p>
            <a:pPr lvl="1"/>
            <a:r>
              <a:rPr lang="en-GB" kern="100" dirty="0">
                <a:effectLst/>
                <a:latin typeface="Aptos" panose="020B0004020202020204" pitchFamily="34" charset="0"/>
                <a:ea typeface="Aptos" panose="020B0004020202020204" pitchFamily="34" charset="0"/>
                <a:cs typeface="Times New Roman" panose="02020603050405020304" pitchFamily="18" charset="0"/>
              </a:rPr>
              <a:t>a manoeuvre</a:t>
            </a:r>
          </a:p>
          <a:p>
            <a:pPr lvl="1"/>
            <a:r>
              <a:rPr lang="en-GB" kern="100" dirty="0">
                <a:effectLst/>
                <a:latin typeface="Aptos" panose="020B0004020202020204" pitchFamily="34" charset="0"/>
                <a:ea typeface="Aptos" panose="020B0004020202020204" pitchFamily="34" charset="0"/>
                <a:cs typeface="Times New Roman" panose="02020603050405020304" pitchFamily="18" charset="0"/>
              </a:rPr>
              <a:t>to an action or activity, usually used in the plural, movements </a:t>
            </a:r>
          </a:p>
          <a:p>
            <a:pPr lvl="1"/>
            <a:r>
              <a:rPr lang="en-GB" kern="100" dirty="0">
                <a:effectLst/>
                <a:latin typeface="Aptos" panose="020B0004020202020204" pitchFamily="34" charset="0"/>
                <a:ea typeface="Aptos" panose="020B0004020202020204" pitchFamily="34" charset="0"/>
                <a:cs typeface="Times New Roman" panose="02020603050405020304" pitchFamily="18" charset="0"/>
              </a:rPr>
              <a:t>a tendency or trend: a “series of organized activities working to promote or attain an end,” such as political and social movements like the civil rights movement, the anti-war movement, and the peace movement. </a:t>
            </a:r>
          </a:p>
          <a:p>
            <a:endParaRPr lang="en-GB" dirty="0"/>
          </a:p>
        </p:txBody>
      </p:sp>
    </p:spTree>
    <p:extLst>
      <p:ext uri="{BB962C8B-B14F-4D97-AF65-F5344CB8AC3E}">
        <p14:creationId xmlns:p14="http://schemas.microsoft.com/office/powerpoint/2010/main" val="34421658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F54C0-592F-5C68-D7AC-FE17ADF77DE1}"/>
              </a:ext>
            </a:extLst>
          </p:cNvPr>
          <p:cNvSpPr>
            <a:spLocks noGrp="1"/>
          </p:cNvSpPr>
          <p:nvPr>
            <p:ph type="title"/>
          </p:nvPr>
        </p:nvSpPr>
        <p:spPr/>
        <p:txBody>
          <a:bodyPr/>
          <a:lstStyle/>
          <a:p>
            <a:pPr algn="ctr"/>
            <a:r>
              <a:rPr lang="en-GB" dirty="0"/>
              <a:t>Political and Social Movements</a:t>
            </a:r>
          </a:p>
        </p:txBody>
      </p:sp>
      <p:sp>
        <p:nvSpPr>
          <p:cNvPr id="3" name="Content Placeholder 2">
            <a:extLst>
              <a:ext uri="{FF2B5EF4-FFF2-40B4-BE49-F238E27FC236}">
                <a16:creationId xmlns:a16="http://schemas.microsoft.com/office/drawing/2014/main" id="{DACBA7D9-BAC6-CA2A-8AB3-F2F8C91E6405}"/>
              </a:ext>
            </a:extLst>
          </p:cNvPr>
          <p:cNvSpPr>
            <a:spLocks noGrp="1"/>
          </p:cNvSpPr>
          <p:nvPr>
            <p:ph idx="1"/>
          </p:nvPr>
        </p:nvSpPr>
        <p:spPr/>
        <p:txBody>
          <a:bodyPr/>
          <a:lstStyle/>
          <a:p>
            <a:r>
              <a:rPr lang="en-GB" sz="2400" kern="100" dirty="0">
                <a:effectLst/>
                <a:latin typeface="Aptos" panose="020B0004020202020204" pitchFamily="34" charset="0"/>
                <a:ea typeface="Aptos" panose="020B0004020202020204" pitchFamily="34" charset="0"/>
                <a:cs typeface="Times New Roman" panose="02020603050405020304" pitchFamily="18" charset="0"/>
              </a:rPr>
              <a:t>Social movements are a type of group action. </a:t>
            </a:r>
          </a:p>
          <a:p>
            <a:pPr lvl="1"/>
            <a:r>
              <a:rPr lang="en-GB" sz="1800" kern="100" dirty="0">
                <a:effectLst/>
                <a:latin typeface="Aptos" panose="020B0004020202020204" pitchFamily="34" charset="0"/>
                <a:ea typeface="Aptos" panose="020B0004020202020204" pitchFamily="34" charset="0"/>
                <a:cs typeface="Times New Roman" panose="02020603050405020304" pitchFamily="18" charset="0"/>
              </a:rPr>
              <a:t>They are large, often informal groupings of individuals and/or organizations focused on specific political or social issues, on carrying out, or resisting, a social change or a political state of affairs. </a:t>
            </a:r>
          </a:p>
          <a:p>
            <a:r>
              <a:rPr lang="en-GB" sz="2400" kern="100" dirty="0">
                <a:effectLst/>
                <a:latin typeface="Aptos" panose="020B0004020202020204" pitchFamily="34" charset="0"/>
                <a:ea typeface="Aptos" panose="020B0004020202020204" pitchFamily="34" charset="0"/>
                <a:cs typeface="Times New Roman" panose="02020603050405020304" pitchFamily="18" charset="0"/>
              </a:rPr>
              <a:t>A political movement is a social movement in the political arena</a:t>
            </a:r>
          </a:p>
          <a:p>
            <a:pPr lvl="1"/>
            <a:r>
              <a:rPr lang="en-GB" sz="1800" kern="100" dirty="0">
                <a:latin typeface="Aptos" panose="020B0004020202020204" pitchFamily="34" charset="0"/>
                <a:ea typeface="Aptos" panose="020B0004020202020204" pitchFamily="34" charset="0"/>
                <a:cs typeface="Times New Roman" panose="02020603050405020304" pitchFamily="18" charset="0"/>
              </a:rPr>
              <a:t>M</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ay be organized around a single issue or set of issues, or around a set of shared concerns of a social group. </a:t>
            </a:r>
          </a:p>
          <a:p>
            <a:pPr lvl="1"/>
            <a:r>
              <a:rPr lang="en-GB" sz="1800" kern="100" dirty="0">
                <a:effectLst/>
                <a:latin typeface="Aptos" panose="020B0004020202020204" pitchFamily="34" charset="0"/>
                <a:ea typeface="Aptos" panose="020B0004020202020204" pitchFamily="34" charset="0"/>
                <a:cs typeface="Times New Roman" panose="02020603050405020304" pitchFamily="18" charset="0"/>
              </a:rPr>
              <a:t>In contrast with a political party, a political movement is usually not organized to elect members of the movement to government office; instead, a political movement aims to convince citizens and government officials to take action on the issues and concerns that are the focus of the movement.</a:t>
            </a:r>
          </a:p>
          <a:p>
            <a:pPr lvl="1"/>
            <a:r>
              <a:rPr lang="en-GB" sz="1800" kern="100" dirty="0">
                <a:effectLst/>
                <a:latin typeface="Aptos" panose="020B0004020202020204" pitchFamily="34" charset="0"/>
                <a:ea typeface="Aptos" panose="020B0004020202020204" pitchFamily="34" charset="0"/>
                <a:cs typeface="Times New Roman" panose="02020603050405020304" pitchFamily="18" charset="0"/>
              </a:rPr>
              <a:t>They are often represented by non-or even anti-state groups. </a:t>
            </a:r>
          </a:p>
          <a:p>
            <a:pPr lvl="1"/>
            <a:r>
              <a:rPr lang="en-GB" sz="1800" kern="100" dirty="0">
                <a:effectLst/>
                <a:latin typeface="Aptos" panose="020B0004020202020204" pitchFamily="34" charset="0"/>
                <a:ea typeface="Aptos" panose="020B0004020202020204" pitchFamily="34" charset="0"/>
                <a:cs typeface="Times New Roman" panose="02020603050405020304" pitchFamily="18" charset="0"/>
              </a:rPr>
              <a:t>A political movement may be local, regional, national, or international in scope. </a:t>
            </a:r>
          </a:p>
          <a:p>
            <a:pPr lvl="1"/>
            <a:r>
              <a:rPr lang="en-GB" sz="1800" kern="100" dirty="0">
                <a:effectLst/>
                <a:latin typeface="Aptos" panose="020B0004020202020204" pitchFamily="34" charset="0"/>
                <a:ea typeface="Aptos" panose="020B0004020202020204" pitchFamily="34" charset="0"/>
                <a:cs typeface="Times New Roman" panose="02020603050405020304" pitchFamily="18" charset="0"/>
              </a:rPr>
              <a:t>Some aim to change government policy, such as the anti-war movement, the ecology movement, the anti-globalization movement and the peace movement. </a:t>
            </a:r>
          </a:p>
          <a:p>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732232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235A7-7488-82E5-48FF-EDE30042F76F}"/>
              </a:ext>
            </a:extLst>
          </p:cNvPr>
          <p:cNvSpPr>
            <a:spLocks noGrp="1"/>
          </p:cNvSpPr>
          <p:nvPr>
            <p:ph type="title"/>
          </p:nvPr>
        </p:nvSpPr>
        <p:spPr/>
        <p:txBody>
          <a:bodyPr/>
          <a:lstStyle/>
          <a:p>
            <a:pPr algn="ctr"/>
            <a:r>
              <a:rPr lang="en-GB" dirty="0"/>
              <a:t>Peace Movements</a:t>
            </a:r>
          </a:p>
        </p:txBody>
      </p:sp>
      <p:sp>
        <p:nvSpPr>
          <p:cNvPr id="3" name="Content Placeholder 2">
            <a:extLst>
              <a:ext uri="{FF2B5EF4-FFF2-40B4-BE49-F238E27FC236}">
                <a16:creationId xmlns:a16="http://schemas.microsoft.com/office/drawing/2014/main" id="{1E22797B-1367-AFEF-24C5-3F2CBA00BFDB}"/>
              </a:ext>
            </a:extLst>
          </p:cNvPr>
          <p:cNvSpPr>
            <a:spLocks noGrp="1"/>
          </p:cNvSpPr>
          <p:nvPr>
            <p:ph idx="1"/>
          </p:nvPr>
        </p:nvSpPr>
        <p:spPr/>
        <p:txBody>
          <a:bodyPr>
            <a:normAutofit lnSpcReduction="10000"/>
          </a:bodyPr>
          <a:lstStyle/>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When the term “Peace Movement” is used, many people think of those organizations that oppose wars. But most peace researchers and activists alike will argue that peace must be understood as much more than the absence of war and physical conflict. They regard structural violence as just as important as the absence of war. </a:t>
            </a: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Social and political movements for peace owe a great deal to religion and philosophy. </a:t>
            </a:r>
          </a:p>
          <a:p>
            <a:pPr lvl="1">
              <a:lnSpc>
                <a:spcPct val="107000"/>
              </a:lnSpc>
              <a:spcAft>
                <a:spcPts val="800"/>
              </a:spcAft>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For example, the Anabaptists and Catholic humanists influenced mass political upheavals during the 16</a:t>
            </a:r>
            <a:r>
              <a:rPr lang="en-GB" sz="1600" kern="100" baseline="30000" dirty="0">
                <a:effectLst/>
                <a:latin typeface="Aptos" panose="020B0004020202020204" pitchFamily="34" charset="0"/>
                <a:ea typeface="Aptos" panose="020B0004020202020204" pitchFamily="34" charset="0"/>
                <a:cs typeface="Times New Roman" panose="02020603050405020304" pitchFamily="18" charset="0"/>
              </a:rPr>
              <a:t>th</a:t>
            </a:r>
            <a:r>
              <a:rPr lang="en-GB" sz="1600" kern="100" dirty="0">
                <a:effectLst/>
                <a:latin typeface="Aptos" panose="020B0004020202020204" pitchFamily="34" charset="0"/>
                <a:ea typeface="Aptos" panose="020B0004020202020204" pitchFamily="34" charset="0"/>
                <a:cs typeface="Times New Roman" panose="02020603050405020304" pitchFamily="18" charset="0"/>
              </a:rPr>
              <a:t> and 17</a:t>
            </a:r>
            <a:r>
              <a:rPr lang="en-GB" sz="1600" kern="100" baseline="30000" dirty="0">
                <a:effectLst/>
                <a:latin typeface="Aptos" panose="020B0004020202020204" pitchFamily="34" charset="0"/>
                <a:ea typeface="Aptos" panose="020B0004020202020204" pitchFamily="34" charset="0"/>
                <a:cs typeface="Times New Roman" panose="02020603050405020304" pitchFamily="18" charset="0"/>
              </a:rPr>
              <a:t>th</a:t>
            </a:r>
            <a:r>
              <a:rPr lang="en-GB" sz="1600" kern="100" dirty="0">
                <a:effectLst/>
                <a:latin typeface="Aptos" panose="020B0004020202020204" pitchFamily="34" charset="0"/>
                <a:ea typeface="Aptos" panose="020B0004020202020204" pitchFamily="34" charset="0"/>
                <a:cs typeface="Times New Roman" panose="02020603050405020304" pitchFamily="18" charset="0"/>
              </a:rPr>
              <a:t> centuries</a:t>
            </a:r>
          </a:p>
          <a:p>
            <a:pPr lvl="1">
              <a:lnSpc>
                <a:spcPct val="107000"/>
              </a:lnSpc>
              <a:spcAft>
                <a:spcPts val="800"/>
              </a:spcAft>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The Quakers merged spiritual inspiration with secular democratic ideals and nonviolence. </a:t>
            </a:r>
          </a:p>
          <a:p>
            <a:pPr lvl="1">
              <a:lnSpc>
                <a:spcPct val="107000"/>
              </a:lnSpc>
              <a:spcAft>
                <a:spcPts val="800"/>
              </a:spcAft>
            </a:pPr>
            <a:r>
              <a:rPr lang="en-GB" sz="1600" kern="100" dirty="0">
                <a:latin typeface="Aptos" panose="020B0004020202020204" pitchFamily="34" charset="0"/>
                <a:ea typeface="Aptos" panose="020B0004020202020204" pitchFamily="34" charset="0"/>
                <a:cs typeface="Times New Roman" panose="02020603050405020304" pitchFamily="18" charset="0"/>
              </a:rPr>
              <a:t>T</a:t>
            </a:r>
            <a:r>
              <a:rPr lang="en-GB" sz="1600" kern="100" dirty="0">
                <a:effectLst/>
                <a:latin typeface="Aptos" panose="020B0004020202020204" pitchFamily="34" charset="0"/>
                <a:ea typeface="Aptos" panose="020B0004020202020204" pitchFamily="34" charset="0"/>
                <a:cs typeface="Times New Roman" panose="02020603050405020304" pitchFamily="18" charset="0"/>
              </a:rPr>
              <a:t>he writings of Immanuel Kant, Jean-Jacques Rousseau and other Enlightenment theorists were influenced by the theological and political events of the late 18</a:t>
            </a:r>
            <a:r>
              <a:rPr lang="en-GB" sz="1600" kern="100" baseline="30000" dirty="0">
                <a:effectLst/>
                <a:latin typeface="Aptos" panose="020B0004020202020204" pitchFamily="34" charset="0"/>
                <a:ea typeface="Aptos" panose="020B0004020202020204" pitchFamily="34" charset="0"/>
                <a:cs typeface="Times New Roman" panose="02020603050405020304" pitchFamily="18" charset="0"/>
              </a:rPr>
              <a:t>th</a:t>
            </a:r>
            <a:r>
              <a:rPr lang="en-GB" sz="1600" kern="100" dirty="0">
                <a:effectLst/>
                <a:latin typeface="Aptos" panose="020B0004020202020204" pitchFamily="34" charset="0"/>
                <a:ea typeface="Aptos" panose="020B0004020202020204" pitchFamily="34" charset="0"/>
                <a:cs typeface="Times New Roman" panose="02020603050405020304" pitchFamily="18" charset="0"/>
              </a:rPr>
              <a:t> century (such as the French, American and Industrial Revolutions) and in turn influenced the first modern peace societies and “peace movements” of the 19</a:t>
            </a:r>
            <a:r>
              <a:rPr lang="en-GB" sz="1600" kern="100" baseline="30000" dirty="0">
                <a:effectLst/>
                <a:latin typeface="Aptos" panose="020B0004020202020204" pitchFamily="34" charset="0"/>
                <a:ea typeface="Aptos" panose="020B0004020202020204" pitchFamily="34" charset="0"/>
                <a:cs typeface="Times New Roman" panose="02020603050405020304" pitchFamily="18" charset="0"/>
              </a:rPr>
              <a:t>th</a:t>
            </a:r>
            <a:r>
              <a:rPr lang="en-GB" sz="1600" kern="100" dirty="0">
                <a:effectLst/>
                <a:latin typeface="Aptos" panose="020B0004020202020204" pitchFamily="34" charset="0"/>
                <a:ea typeface="Aptos" panose="020B0004020202020204" pitchFamily="34" charset="0"/>
                <a:cs typeface="Times New Roman" panose="02020603050405020304" pitchFamily="18" charset="0"/>
              </a:rPr>
              <a:t> century. </a:t>
            </a:r>
          </a:p>
          <a:p>
            <a:endParaRPr lang="en-GB" dirty="0"/>
          </a:p>
        </p:txBody>
      </p:sp>
    </p:spTree>
    <p:extLst>
      <p:ext uri="{BB962C8B-B14F-4D97-AF65-F5344CB8AC3E}">
        <p14:creationId xmlns:p14="http://schemas.microsoft.com/office/powerpoint/2010/main" val="2202067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228CD-0EEE-D5AD-8497-2215AB97B5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F22C6A-CCA8-FFF0-F847-C3BA6828F128}"/>
              </a:ext>
            </a:extLst>
          </p:cNvPr>
          <p:cNvSpPr>
            <a:spLocks noGrp="1"/>
          </p:cNvSpPr>
          <p:nvPr>
            <p:ph type="title"/>
          </p:nvPr>
        </p:nvSpPr>
        <p:spPr/>
        <p:txBody>
          <a:bodyPr/>
          <a:lstStyle/>
          <a:p>
            <a:pPr algn="ctr"/>
            <a:r>
              <a:rPr lang="en-GB" dirty="0"/>
              <a:t>Peace Movements</a:t>
            </a:r>
          </a:p>
        </p:txBody>
      </p:sp>
      <p:sp>
        <p:nvSpPr>
          <p:cNvPr id="3" name="Content Placeholder 2">
            <a:extLst>
              <a:ext uri="{FF2B5EF4-FFF2-40B4-BE49-F238E27FC236}">
                <a16:creationId xmlns:a16="http://schemas.microsoft.com/office/drawing/2014/main" id="{C216B6C7-733E-2DBD-619B-6E0E3F7814F5}"/>
              </a:ext>
            </a:extLst>
          </p:cNvPr>
          <p:cNvSpPr>
            <a:spLocks noGrp="1"/>
          </p:cNvSpPr>
          <p:nvPr>
            <p:ph idx="1"/>
          </p:nvPr>
        </p:nvSpPr>
        <p:spPr/>
        <p:txBody>
          <a:bodyPr>
            <a:normAutofit/>
          </a:bodyPr>
          <a:lstStyle/>
          <a:p>
            <a:pPr>
              <a:lnSpc>
                <a:spcPct val="107000"/>
              </a:lnSpc>
              <a:spcAft>
                <a:spcPts val="800"/>
              </a:spcAf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The first organized peace groups were founded in the US and Britain in the early 19</a:t>
            </a:r>
            <a:r>
              <a:rPr lang="en-GB" sz="2400" kern="100" baseline="30000" dirty="0">
                <a:effectLst/>
                <a:latin typeface="Aptos" panose="020B0004020202020204" pitchFamily="34" charset="0"/>
                <a:ea typeface="Aptos" panose="020B0004020202020204" pitchFamily="34" charset="0"/>
                <a:cs typeface="Times New Roman" panose="02020603050405020304" pitchFamily="18" charset="0"/>
              </a:rPr>
              <a:t>th</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century as “part of the new spirit of democracy which prompted popular agitation not only for extension of the franchise but for a range of social and humanitarian reforms, and created aspirations for the transformation of society.”</a:t>
            </a:r>
          </a:p>
          <a:p>
            <a:pPr>
              <a:lnSpc>
                <a:spcPct val="107000"/>
              </a:lnSpc>
              <a:spcAft>
                <a:spcPts val="800"/>
              </a:spcAf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 The first organized peace groups were found immediately after the Napoleonic Wars, in the USA and Britain. </a:t>
            </a:r>
          </a:p>
          <a:p>
            <a:r>
              <a:rPr lang="en-GB" sz="2400" dirty="0">
                <a:effectLst/>
                <a:latin typeface="Aptos" panose="020B0004020202020204" pitchFamily="34" charset="0"/>
                <a:ea typeface="Aptos" panose="020B0004020202020204" pitchFamily="34" charset="0"/>
                <a:cs typeface="Times New Roman" panose="02020603050405020304" pitchFamily="18" charset="0"/>
              </a:rPr>
              <a:t>The first peace societies stressed that differences between states could be settled without recourse to war, and relied heavily on the role of enlightened public opinion and on rational discussion of conflicting interests. </a:t>
            </a:r>
            <a:endParaRPr lang="en-GB" sz="2400" dirty="0"/>
          </a:p>
        </p:txBody>
      </p:sp>
    </p:spTree>
    <p:extLst>
      <p:ext uri="{BB962C8B-B14F-4D97-AF65-F5344CB8AC3E}">
        <p14:creationId xmlns:p14="http://schemas.microsoft.com/office/powerpoint/2010/main" val="23436343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3E1B7-D58A-0C36-C1E2-80F14B14E2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5CBAF8-C1B4-E982-B093-163E225EBA6A}"/>
              </a:ext>
            </a:extLst>
          </p:cNvPr>
          <p:cNvSpPr>
            <a:spLocks noGrp="1"/>
          </p:cNvSpPr>
          <p:nvPr>
            <p:ph type="title"/>
          </p:nvPr>
        </p:nvSpPr>
        <p:spPr/>
        <p:txBody>
          <a:bodyPr/>
          <a:lstStyle/>
          <a:p>
            <a:pPr algn="ctr"/>
            <a:r>
              <a:rPr lang="en-GB" dirty="0"/>
              <a:t>Peace Societies</a:t>
            </a:r>
          </a:p>
        </p:txBody>
      </p:sp>
      <p:sp>
        <p:nvSpPr>
          <p:cNvPr id="3" name="Content Placeholder 2">
            <a:extLst>
              <a:ext uri="{FF2B5EF4-FFF2-40B4-BE49-F238E27FC236}">
                <a16:creationId xmlns:a16="http://schemas.microsoft.com/office/drawing/2014/main" id="{71CFBB1A-8500-3D5D-2E42-E484906116D4}"/>
              </a:ext>
            </a:extLst>
          </p:cNvPr>
          <p:cNvSpPr>
            <a:spLocks noGrp="1"/>
          </p:cNvSpPr>
          <p:nvPr>
            <p:ph idx="1"/>
          </p:nvPr>
        </p:nvSpPr>
        <p:spPr/>
        <p:txBody>
          <a:bodyPr>
            <a:noAutofit/>
          </a:bodyPr>
          <a:lstStyle/>
          <a:p>
            <a:pPr>
              <a:lnSpc>
                <a:spcPct val="107000"/>
              </a:lnSpc>
              <a:spcAft>
                <a:spcPts val="800"/>
              </a:spcAf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Peace societies flourished in countries where Protestantism in religion, liberalism in politics, and a free enterprise economy provided a favourable setting. Hence the predominance of peace activity in Britain and the USA.</a:t>
            </a:r>
          </a:p>
          <a:p>
            <a:pPr>
              <a:lnSpc>
                <a:spcPct val="107000"/>
              </a:lnSpc>
              <a:spcAft>
                <a:spcPts val="800"/>
              </a:spcAf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 The relative isolation of both these countries from the rivalries and conflicts of Europe encouraged opposition to war, although Britain could not entirely escape its great power “obligation” to maintain a European balance of power, and the USA was to face similar dilemmas in the 20</a:t>
            </a:r>
            <a:r>
              <a:rPr lang="en-GB" sz="1400" kern="100" baseline="30000" dirty="0">
                <a:effectLst/>
                <a:latin typeface="Aptos" panose="020B0004020202020204" pitchFamily="34" charset="0"/>
                <a:ea typeface="Aptos" panose="020B0004020202020204" pitchFamily="34" charset="0"/>
                <a:cs typeface="Times New Roman" panose="02020603050405020304" pitchFamily="18" charset="0"/>
              </a:rPr>
              <a:t>th</a:t>
            </a:r>
            <a:r>
              <a:rPr lang="en-GB" sz="1400" kern="100" dirty="0">
                <a:effectLst/>
                <a:latin typeface="Aptos" panose="020B0004020202020204" pitchFamily="34" charset="0"/>
                <a:ea typeface="Aptos" panose="020B0004020202020204" pitchFamily="34" charset="0"/>
                <a:cs typeface="Times New Roman" panose="02020603050405020304" pitchFamily="18" charset="0"/>
              </a:rPr>
              <a:t> century. </a:t>
            </a:r>
          </a:p>
          <a:p>
            <a:pPr>
              <a:lnSpc>
                <a:spcPct val="107000"/>
              </a:lnSpc>
              <a:spcAft>
                <a:spcPts val="800"/>
              </a:spcAf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Peace organizations did spread to various parts of continental Europe, but were in the early 19</a:t>
            </a:r>
            <a:r>
              <a:rPr lang="en-GB" sz="1400" kern="100" baseline="30000" dirty="0">
                <a:effectLst/>
                <a:latin typeface="Aptos" panose="020B0004020202020204" pitchFamily="34" charset="0"/>
                <a:ea typeface="Aptos" panose="020B0004020202020204" pitchFamily="34" charset="0"/>
                <a:cs typeface="Times New Roman" panose="02020603050405020304" pitchFamily="18" charset="0"/>
              </a:rPr>
              <a:t>th</a:t>
            </a:r>
            <a:r>
              <a:rPr lang="en-GB" sz="1400" kern="100" dirty="0">
                <a:effectLst/>
                <a:latin typeface="Aptos" panose="020B0004020202020204" pitchFamily="34" charset="0"/>
                <a:ea typeface="Aptos" panose="020B0004020202020204" pitchFamily="34" charset="0"/>
                <a:cs typeface="Times New Roman" panose="02020603050405020304" pitchFamily="18" charset="0"/>
              </a:rPr>
              <a:t> century often initiated by British American  activists; and the international congresses were organized and dominated by the Anglo-American groups.</a:t>
            </a:r>
          </a:p>
          <a:p>
            <a:pPr>
              <a:lnSpc>
                <a:spcPct val="107000"/>
              </a:lnSpc>
              <a:spcAft>
                <a:spcPts val="800"/>
              </a:spcAf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 Continental Europeans had a different view of the ideal international order. After the Napoleonic Wars much of Europe as subjected to the enforced stability laid down at the Congress of Vienna. The Concert of Europe was designed to settle territorial boundaries, but under Austrian and Russian influence it also meant that peace was purchased at the price of suppressing liberal, democratic, and nationalist aspirations. </a:t>
            </a:r>
          </a:p>
          <a:p>
            <a:pPr>
              <a:lnSpc>
                <a:spcPct val="107000"/>
              </a:lnSpc>
              <a:spcAft>
                <a:spcPts val="800"/>
              </a:spcAf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So, in the short run, armed rebellion seemed the obvious means of securing freedom from autocratic and imperial rulers. In the long run, European thinkers looked to the goal of a United States of Europe. </a:t>
            </a:r>
          </a:p>
        </p:txBody>
      </p:sp>
    </p:spTree>
    <p:extLst>
      <p:ext uri="{BB962C8B-B14F-4D97-AF65-F5344CB8AC3E}">
        <p14:creationId xmlns:p14="http://schemas.microsoft.com/office/powerpoint/2010/main" val="1821077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8B5EA-820D-298D-75B9-2BD43EA047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88F17C-A1E0-A4F4-9503-1668F490487E}"/>
              </a:ext>
            </a:extLst>
          </p:cNvPr>
          <p:cNvSpPr>
            <a:spLocks noGrp="1"/>
          </p:cNvSpPr>
          <p:nvPr>
            <p:ph type="title"/>
          </p:nvPr>
        </p:nvSpPr>
        <p:spPr/>
        <p:txBody>
          <a:bodyPr/>
          <a:lstStyle/>
          <a:p>
            <a:pPr algn="ctr"/>
            <a:r>
              <a:rPr lang="en-GB" dirty="0"/>
              <a:t>Peace Societies</a:t>
            </a:r>
          </a:p>
        </p:txBody>
      </p:sp>
      <p:sp>
        <p:nvSpPr>
          <p:cNvPr id="3" name="Content Placeholder 2">
            <a:extLst>
              <a:ext uri="{FF2B5EF4-FFF2-40B4-BE49-F238E27FC236}">
                <a16:creationId xmlns:a16="http://schemas.microsoft.com/office/drawing/2014/main" id="{18A41CA0-A85B-2FD6-9D36-7A7909CDC533}"/>
              </a:ext>
            </a:extLst>
          </p:cNvPr>
          <p:cNvSpPr>
            <a:spLocks noGrp="1"/>
          </p:cNvSpPr>
          <p:nvPr>
            <p:ph idx="1"/>
          </p:nvPr>
        </p:nvSpPr>
        <p:spPr/>
        <p:txBody>
          <a:bodyPr>
            <a:noAutofit/>
          </a:bodyPr>
          <a:lstStyle/>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Peace societies emerged in the 19</a:t>
            </a:r>
            <a:r>
              <a:rPr lang="en-GB" sz="2000" kern="100" baseline="30000" dirty="0">
                <a:effectLst/>
                <a:latin typeface="Aptos" panose="020B0004020202020204" pitchFamily="34" charset="0"/>
                <a:ea typeface="Aptos" panose="020B0004020202020204" pitchFamily="34" charset="0"/>
                <a:cs typeface="Times New Roman" panose="02020603050405020304" pitchFamily="18" charset="0"/>
              </a:rPr>
              <a:t>th</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century, but it was only in the 20</a:t>
            </a:r>
            <a:r>
              <a:rPr lang="en-GB" sz="2000" kern="100" baseline="30000" dirty="0">
                <a:effectLst/>
                <a:latin typeface="Aptos" panose="020B0004020202020204" pitchFamily="34" charset="0"/>
                <a:ea typeface="Aptos" panose="020B0004020202020204" pitchFamily="34" charset="0"/>
                <a:cs typeface="Times New Roman" panose="02020603050405020304" pitchFamily="18" charset="0"/>
              </a:rPr>
              <a:t>th</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century that peace movements as we presently understand them came into existence. </a:t>
            </a: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Influential peace movements of the 20</a:t>
            </a:r>
            <a:r>
              <a:rPr lang="en-GB" sz="2000" kern="100" baseline="30000" dirty="0">
                <a:effectLst/>
                <a:latin typeface="Aptos" panose="020B0004020202020204" pitchFamily="34" charset="0"/>
                <a:ea typeface="Aptos" panose="020B0004020202020204" pitchFamily="34" charset="0"/>
                <a:cs typeface="Times New Roman" panose="02020603050405020304" pitchFamily="18" charset="0"/>
              </a:rPr>
              <a:t>th</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century: </a:t>
            </a:r>
          </a:p>
          <a:p>
            <a:pPr lvl="1">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Gandhian movement from 1917 through the 1940s</a:t>
            </a:r>
          </a:p>
          <a:p>
            <a:pPr lvl="1">
              <a:lnSpc>
                <a:spcPct val="107000"/>
              </a:lnSpc>
              <a:spcAft>
                <a:spcPts val="800"/>
              </a:spcAft>
            </a:pPr>
            <a:r>
              <a:rPr lang="en-GB" sz="2000" kern="100" dirty="0">
                <a:latin typeface="Aptos" panose="020B0004020202020204" pitchFamily="34" charset="0"/>
                <a:ea typeface="Aptos" panose="020B0004020202020204" pitchFamily="34" charset="0"/>
                <a:cs typeface="Times New Roman" panose="02020603050405020304" pitchFamily="18" charset="0"/>
              </a:rPr>
              <a:t>T</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he US Civil Rights movement (1956-1965)</a:t>
            </a:r>
          </a:p>
          <a:p>
            <a:pPr lvl="1">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The Vietnam War antiwar movement</a:t>
            </a:r>
          </a:p>
          <a:p>
            <a:pPr lvl="1">
              <a:lnSpc>
                <a:spcPct val="107000"/>
              </a:lnSpc>
              <a:spcAft>
                <a:spcPts val="800"/>
              </a:spcAft>
            </a:pPr>
            <a:r>
              <a:rPr lang="en-GB" sz="2000" kern="100" dirty="0">
                <a:latin typeface="Aptos" panose="020B0004020202020204" pitchFamily="34" charset="0"/>
                <a:ea typeface="Aptos" panose="020B0004020202020204" pitchFamily="34" charset="0"/>
                <a:cs typeface="Times New Roman" panose="02020603050405020304" pitchFamily="18" charset="0"/>
              </a:rPr>
              <a:t>T</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he Velvet Revolution “people’s power” movements of resistance to Communist governments in Eastern Europe in the 1980s</a:t>
            </a:r>
            <a:br>
              <a:rPr lang="en-GB" sz="1400" kern="100" dirty="0">
                <a:effectLst/>
                <a:latin typeface="Aptos" panose="020B0004020202020204" pitchFamily="34" charset="0"/>
                <a:ea typeface="Aptos" panose="020B0004020202020204" pitchFamily="34" charset="0"/>
                <a:cs typeface="Times New Roman" panose="02020603050405020304" pitchFamily="18" charset="0"/>
              </a:rPr>
            </a:b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0240055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043DE1-DCF7-7A5F-6AFE-1607F2F6BC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49C366-AD61-7E18-C7C0-3D0A7A725052}"/>
              </a:ext>
            </a:extLst>
          </p:cNvPr>
          <p:cNvSpPr>
            <a:spLocks noGrp="1"/>
          </p:cNvSpPr>
          <p:nvPr>
            <p:ph type="title"/>
          </p:nvPr>
        </p:nvSpPr>
        <p:spPr/>
        <p:txBody>
          <a:bodyPr/>
          <a:lstStyle/>
          <a:p>
            <a:pPr algn="ctr"/>
            <a:r>
              <a:rPr lang="en-GB" dirty="0"/>
              <a:t>Nonviolence</a:t>
            </a:r>
          </a:p>
        </p:txBody>
      </p:sp>
      <p:sp>
        <p:nvSpPr>
          <p:cNvPr id="3" name="Content Placeholder 2">
            <a:extLst>
              <a:ext uri="{FF2B5EF4-FFF2-40B4-BE49-F238E27FC236}">
                <a16:creationId xmlns:a16="http://schemas.microsoft.com/office/drawing/2014/main" id="{FCABA4C9-7AD5-87EE-77EC-2D27D259D1ED}"/>
              </a:ext>
            </a:extLst>
          </p:cNvPr>
          <p:cNvSpPr>
            <a:spLocks noGrp="1"/>
          </p:cNvSpPr>
          <p:nvPr>
            <p:ph idx="1"/>
          </p:nvPr>
        </p:nvSpPr>
        <p:spPr/>
        <p:txBody>
          <a:bodyPr>
            <a:noAutofit/>
          </a:bodyPr>
          <a:lstStyle/>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For some, nonviolence is seen as a way of life, one lived according to one’s philosophy and ethical principles. When Gandhi established his first communities, called Ashrams, in south Africa, and later in India, it was as a way of constructing a society as a model for how he wanted the whole country to be in the future. The hope was to multiply these islands of peaceful, self-sufficient, and disciplined societies, and to create an archipelago of similar villages. For Gandhi, life in the community was an integrated part of his active struggle for a better world. He often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labeled</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this strategy the “constructive program.”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Gandhi argued that It was very important to combine the life in the Ashram with actions against the evil parts of society outside. The main idea for the nonviolent struggle against the racism in South Africa and later the British colonization of India was that any political power was based on “support from below.” He developed several ways of non-cooperation to undermine and remove the support for the British rule in India</a:t>
            </a:r>
            <a:br>
              <a:rPr lang="en-GB" sz="1400" kern="100" dirty="0">
                <a:effectLst/>
                <a:latin typeface="Aptos" panose="020B0004020202020204" pitchFamily="34" charset="0"/>
                <a:ea typeface="Aptos" panose="020B0004020202020204" pitchFamily="34" charset="0"/>
                <a:cs typeface="Times New Roman" panose="02020603050405020304" pitchFamily="18" charset="0"/>
              </a:rPr>
            </a:b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015234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B3C48-7997-1ABC-5E7E-C4389BF8E9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15FC57-1C1F-C083-E175-6ECA17DC16CD}"/>
              </a:ext>
            </a:extLst>
          </p:cNvPr>
          <p:cNvSpPr>
            <a:spLocks noGrp="1"/>
          </p:cNvSpPr>
          <p:nvPr>
            <p:ph type="title"/>
          </p:nvPr>
        </p:nvSpPr>
        <p:spPr/>
        <p:txBody>
          <a:bodyPr/>
          <a:lstStyle/>
          <a:p>
            <a:pPr algn="ctr"/>
            <a:r>
              <a:rPr lang="en-GB" dirty="0"/>
              <a:t>Nonviolence</a:t>
            </a:r>
          </a:p>
        </p:txBody>
      </p:sp>
      <p:sp>
        <p:nvSpPr>
          <p:cNvPr id="3" name="Content Placeholder 2">
            <a:extLst>
              <a:ext uri="{FF2B5EF4-FFF2-40B4-BE49-F238E27FC236}">
                <a16:creationId xmlns:a16="http://schemas.microsoft.com/office/drawing/2014/main" id="{6193E5F2-495C-8940-C1CA-873E088BC078}"/>
              </a:ext>
            </a:extLst>
          </p:cNvPr>
          <p:cNvSpPr>
            <a:spLocks noGrp="1"/>
          </p:cNvSpPr>
          <p:nvPr>
            <p:ph idx="1"/>
          </p:nvPr>
        </p:nvSpPr>
        <p:spPr/>
        <p:txBody>
          <a:bodyPr>
            <a:noAutofit/>
          </a:bodyPr>
          <a:lstStyle/>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Nonviolent action, in the form of non-cooperation or otherwise, is very far from being passive; it neither avoids confrontation, nor is it inactive. Nonviolent action is the use of nonviolent means against violence, oppression, and other forms of injustice. Boycotts, strikes, and protests are just a few of many techniques.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use of nonviolent techniques and strategies is as old as humanity. But they are far less historically documented than the uses of violence. When a case is not documented, it has a tendency to be forgotten and disappear from our history, the result being that they are not recognized. Any university library is living proof of the overwhelming documentation of wars, violence, massacres, and other atrocities, and the lack of good books and articles on peaceful ways to act in conflicts. </a:t>
            </a:r>
          </a:p>
          <a:p>
            <a:pPr marL="0" marR="0">
              <a:lnSpc>
                <a:spcPct val="107000"/>
              </a:lnSpc>
              <a:spcAft>
                <a:spcPts val="800"/>
              </a:spcAft>
              <a:buNone/>
            </a:pPr>
            <a:br>
              <a:rPr lang="en-GB" sz="1400" kern="100" dirty="0">
                <a:effectLst/>
                <a:latin typeface="Aptos" panose="020B0004020202020204" pitchFamily="34" charset="0"/>
                <a:ea typeface="Aptos" panose="020B0004020202020204" pitchFamily="34" charset="0"/>
                <a:cs typeface="Times New Roman" panose="02020603050405020304" pitchFamily="18" charset="0"/>
              </a:rPr>
            </a:b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394514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37984-F167-13AA-89C3-3154DFE567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717502-C0E7-AA12-E799-EF733A1BCA45}"/>
              </a:ext>
            </a:extLst>
          </p:cNvPr>
          <p:cNvSpPr>
            <a:spLocks noGrp="1"/>
          </p:cNvSpPr>
          <p:nvPr>
            <p:ph type="title"/>
          </p:nvPr>
        </p:nvSpPr>
        <p:spPr/>
        <p:txBody>
          <a:bodyPr/>
          <a:lstStyle/>
          <a:p>
            <a:pPr algn="ctr"/>
            <a:r>
              <a:rPr lang="en-GB" dirty="0"/>
              <a:t>Nonviolence</a:t>
            </a:r>
          </a:p>
        </p:txBody>
      </p:sp>
      <p:sp>
        <p:nvSpPr>
          <p:cNvPr id="3" name="Content Placeholder 2">
            <a:extLst>
              <a:ext uri="{FF2B5EF4-FFF2-40B4-BE49-F238E27FC236}">
                <a16:creationId xmlns:a16="http://schemas.microsoft.com/office/drawing/2014/main" id="{339C05E1-21F2-3693-F980-1A19311C0AD6}"/>
              </a:ext>
            </a:extLst>
          </p:cNvPr>
          <p:cNvSpPr>
            <a:spLocks noGrp="1"/>
          </p:cNvSpPr>
          <p:nvPr>
            <p:ph idx="1"/>
          </p:nvPr>
        </p:nvSpPr>
        <p:spPr/>
        <p:txBody>
          <a:bodyPr>
            <a:noAutofit/>
          </a:bodyPr>
          <a:lstStyle/>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When it comes to revolutionary movements that aim to change the entire political leadership of  a state, the use of nonviolent strategies has been dominant in recent history. While most of the armed liberation movements around the world have achieved close to nothing of lasting significance, the unarmed uprisings in Eastern Europe in the late 80s are just the tip of the iceberg of successful nonviolent political revolutions around the world.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Most philosophies of nonviolence are based on religious interpretations of what is right and what is wrong. Both MK Gandhi and ML King are good examples of practical nonviolent activists who had firm convictions based on religion. They were both open-minded and tolerant of other religions, but for Gandhi the Hindu scriptures in the Bhagavad Gita, and for King the Christian Bible provided the foundations upon which they built their movements for a liberated India and a desegregated United States. </a:t>
            </a:r>
          </a:p>
          <a:p>
            <a:pPr marL="0" marR="0">
              <a:lnSpc>
                <a:spcPct val="107000"/>
              </a:lnSpc>
              <a:spcAft>
                <a:spcPts val="800"/>
              </a:spcAft>
              <a:buNone/>
            </a:pPr>
            <a:br>
              <a:rPr lang="en-GB" sz="1400" kern="100" dirty="0">
                <a:effectLst/>
                <a:latin typeface="Aptos" panose="020B0004020202020204" pitchFamily="34" charset="0"/>
                <a:ea typeface="Aptos" panose="020B0004020202020204" pitchFamily="34" charset="0"/>
                <a:cs typeface="Times New Roman" panose="02020603050405020304" pitchFamily="18" charset="0"/>
              </a:rPr>
            </a:b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919344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02CB0-647D-D0B6-075D-4117577E91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DC8451-7E97-9CF9-7745-1B034BC0E4CA}"/>
              </a:ext>
            </a:extLst>
          </p:cNvPr>
          <p:cNvSpPr>
            <a:spLocks noGrp="1"/>
          </p:cNvSpPr>
          <p:nvPr>
            <p:ph type="title"/>
          </p:nvPr>
        </p:nvSpPr>
        <p:spPr/>
        <p:txBody>
          <a:bodyPr/>
          <a:lstStyle/>
          <a:p>
            <a:pPr algn="ctr"/>
            <a:r>
              <a:rPr lang="en-GB" dirty="0"/>
              <a:t>Gandhi</a:t>
            </a:r>
          </a:p>
        </p:txBody>
      </p:sp>
      <p:sp>
        <p:nvSpPr>
          <p:cNvPr id="3" name="Content Placeholder 2">
            <a:extLst>
              <a:ext uri="{FF2B5EF4-FFF2-40B4-BE49-F238E27FC236}">
                <a16:creationId xmlns:a16="http://schemas.microsoft.com/office/drawing/2014/main" id="{408B5E8D-484B-560D-1B91-B90FB0EACD13}"/>
              </a:ext>
            </a:extLst>
          </p:cNvPr>
          <p:cNvSpPr>
            <a:spLocks noGrp="1"/>
          </p:cNvSpPr>
          <p:nvPr>
            <p:ph idx="1"/>
          </p:nvPr>
        </p:nvSpPr>
        <p:spPr/>
        <p:txBody>
          <a:bodyPr>
            <a:noAutofit/>
          </a:bodyPr>
          <a:lstStyle/>
          <a:p>
            <a:pPr>
              <a:lnSpc>
                <a:spcPct val="107000"/>
              </a:lnSpc>
              <a:spcAft>
                <a:spcPts val="800"/>
              </a:spcAft>
            </a:pP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Mathama</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Gandhi (1869-1948) is widely regarded as the leading philosopher of nonviolence and intrapersonal peace. Through his life and teaching, Gandhi continually emphasized the importance of nonviolence based upon the inner commitment of the individual to truth. Thus, Gandhi describes the struggle for nonviolence as truth-force, or satyagraha. Peace is not so much an entity or commodity to be obtained, nor even a set of actions or state of affairs, but a way of life. In Gandhism, peaceful means become united with and indistinguishable from peaceful ends, and thus the call for peace by peaceful means. The thought of Gandhi has been influential in the development of the intrapersonal notion of peace, that peace consists not so much as a set of conditions between those in power, but rather the inner state of a person Gandhi is also noteworthy in that he linked nonviolence with economic self-reliance.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Gandhi spoke of nonviolence rather than peace and emphasize the necessity of overcoming injustice. Gandhi’s meaning was deftly summarized by Jonathan Schell: “Violence is a method by which the ruthless few can subdue the passive many. Nonviolence is a means by which the active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emany</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can overcome the ruthless few.” </a:t>
            </a:r>
          </a:p>
          <a:p>
            <a:pPr>
              <a:lnSpc>
                <a:spcPct val="107000"/>
              </a:lnSpc>
              <a:spcAft>
                <a:spcPts val="800"/>
              </a:spcAft>
            </a:pP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127620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564FF-921F-1C62-C641-D2E68CC53207}"/>
              </a:ext>
            </a:extLst>
          </p:cNvPr>
          <p:cNvSpPr>
            <a:spLocks noGrp="1"/>
          </p:cNvSpPr>
          <p:nvPr>
            <p:ph type="title"/>
          </p:nvPr>
        </p:nvSpPr>
        <p:spPr/>
        <p:txBody>
          <a:bodyPr/>
          <a:lstStyle/>
          <a:p>
            <a:pPr algn="ctr"/>
            <a:r>
              <a:rPr lang="en-GB" dirty="0"/>
              <a:t>Gandhi</a:t>
            </a:r>
          </a:p>
        </p:txBody>
      </p:sp>
      <p:sp>
        <p:nvSpPr>
          <p:cNvPr id="3" name="Content Placeholder 2">
            <a:extLst>
              <a:ext uri="{FF2B5EF4-FFF2-40B4-BE49-F238E27FC236}">
                <a16:creationId xmlns:a16="http://schemas.microsoft.com/office/drawing/2014/main" id="{3502352A-A274-FE60-5AFA-BC9540BC266B}"/>
              </a:ext>
            </a:extLst>
          </p:cNvPr>
          <p:cNvSpPr>
            <a:spLocks noGrp="1"/>
          </p:cNvSpPr>
          <p:nvPr>
            <p:ph idx="1"/>
          </p:nvPr>
        </p:nvSpPr>
        <p:spPr/>
        <p:txBody>
          <a:bodyPr>
            <a:normAutofit fontScale="62500" lnSpcReduction="20000"/>
          </a:bodyPr>
          <a:lstStyle/>
          <a:p>
            <a:pPr>
              <a:lnSpc>
                <a:spcPct val="107000"/>
              </a:lnSpc>
              <a:spcAft>
                <a:spcPts val="800"/>
              </a:spcAft>
            </a:pPr>
            <a:r>
              <a:rPr lang="en-GB" sz="2800" kern="100" dirty="0">
                <a:effectLst/>
                <a:latin typeface="Aptos" panose="020B0004020202020204" pitchFamily="34" charset="0"/>
                <a:ea typeface="Aptos" panose="020B0004020202020204" pitchFamily="34" charset="0"/>
                <a:cs typeface="Times New Roman" panose="02020603050405020304" pitchFamily="18" charset="0"/>
              </a:rPr>
              <a:t>Gandhi was not just against colonialism but was very suspicious of the modern state itself which he thought rationalized life rather than emancipated it through its involvement in war, ideological domination, and capitalism. </a:t>
            </a:r>
          </a:p>
          <a:p>
            <a:pPr>
              <a:lnSpc>
                <a:spcPct val="107000"/>
              </a:lnSpc>
              <a:spcAft>
                <a:spcPts val="800"/>
              </a:spcAft>
            </a:pPr>
            <a:r>
              <a:rPr lang="en-GB" sz="2800" kern="100" dirty="0">
                <a:effectLst/>
                <a:latin typeface="Aptos" panose="020B0004020202020204" pitchFamily="34" charset="0"/>
                <a:ea typeface="Aptos" panose="020B0004020202020204" pitchFamily="34" charset="0"/>
                <a:cs typeface="Times New Roman" panose="02020603050405020304" pitchFamily="18" charset="0"/>
              </a:rPr>
              <a:t>He also appreciated the state’s capacity for large-scale organization if it led to prosperity and thought that peace and social order for India should stem from cooperation, trusteeship over property, and ordered anarchy wit the minimum of institutional structures and no use of violence. </a:t>
            </a:r>
          </a:p>
          <a:p>
            <a:pPr>
              <a:lnSpc>
                <a:spcPct val="107000"/>
              </a:lnSpc>
              <a:spcAft>
                <a:spcPts val="800"/>
              </a:spcAft>
            </a:pPr>
            <a:r>
              <a:rPr lang="en-GB" sz="2800" kern="100" dirty="0">
                <a:effectLst/>
                <a:latin typeface="Aptos" panose="020B0004020202020204" pitchFamily="34" charset="0"/>
                <a:ea typeface="Aptos" panose="020B0004020202020204" pitchFamily="34" charset="0"/>
                <a:cs typeface="Times New Roman" panose="02020603050405020304" pitchFamily="18" charset="0"/>
              </a:rPr>
              <a:t>In pedagogic terms, Gandhi implied that India’s postcolonial order should stem from individuals’ moral courage, reclaimed from empire, from autonomy, solidarity, and vibrant local communities and culture.</a:t>
            </a:r>
          </a:p>
          <a:p>
            <a:pPr>
              <a:lnSpc>
                <a:spcPct val="107000"/>
              </a:lnSpc>
              <a:spcAft>
                <a:spcPts val="800"/>
              </a:spcAft>
            </a:pPr>
            <a:r>
              <a:rPr lang="en-GB" sz="2800" kern="100" dirty="0">
                <a:effectLst/>
                <a:latin typeface="Aptos" panose="020B0004020202020204" pitchFamily="34" charset="0"/>
                <a:ea typeface="Aptos" panose="020B0004020202020204" pitchFamily="34" charset="0"/>
                <a:cs typeface="Times New Roman" panose="02020603050405020304" pitchFamily="18" charset="0"/>
              </a:rPr>
              <a:t> Democracy required the recognition of self-governance by fully capable individuals. Gandhi thought that liberal democracy was restricted by its tendency to depend on a centralized state framework, although later in his life, he also began to appreciate the state’s role in large-scale mobilization, industrialization, and the redistribution of wealth. Ultimately, he came to realize that the state was necessary for development and for peace but may also be a threat to the types of local agencies (or awakening) crucial for resistance to oppression. </a:t>
            </a:r>
          </a:p>
          <a:p>
            <a:endParaRPr lang="en-GB" dirty="0"/>
          </a:p>
        </p:txBody>
      </p:sp>
    </p:spTree>
    <p:extLst>
      <p:ext uri="{BB962C8B-B14F-4D97-AF65-F5344CB8AC3E}">
        <p14:creationId xmlns:p14="http://schemas.microsoft.com/office/powerpoint/2010/main" val="11706810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E7615-C130-C129-E027-4709B7102E0C}"/>
              </a:ext>
            </a:extLst>
          </p:cNvPr>
          <p:cNvSpPr>
            <a:spLocks noGrp="1"/>
          </p:cNvSpPr>
          <p:nvPr>
            <p:ph type="title"/>
          </p:nvPr>
        </p:nvSpPr>
        <p:spPr/>
        <p:txBody>
          <a:bodyPr/>
          <a:lstStyle/>
          <a:p>
            <a:pPr algn="ctr"/>
            <a:r>
              <a:rPr lang="en-GB" i="1" dirty="0"/>
              <a:t>Hind Swaraj </a:t>
            </a:r>
            <a:r>
              <a:rPr lang="en-GB" dirty="0"/>
              <a:t>(1909)</a:t>
            </a:r>
          </a:p>
        </p:txBody>
      </p:sp>
      <p:sp>
        <p:nvSpPr>
          <p:cNvPr id="3" name="Content Placeholder 2">
            <a:extLst>
              <a:ext uri="{FF2B5EF4-FFF2-40B4-BE49-F238E27FC236}">
                <a16:creationId xmlns:a16="http://schemas.microsoft.com/office/drawing/2014/main" id="{3BE4D4DB-A8D2-361C-8B39-2F09BADAF509}"/>
              </a:ext>
            </a:extLst>
          </p:cNvPr>
          <p:cNvSpPr>
            <a:spLocks noGrp="1"/>
          </p:cNvSpPr>
          <p:nvPr>
            <p:ph idx="1"/>
          </p:nvPr>
        </p:nvSpPr>
        <p:spPr/>
        <p:txBody>
          <a:bodyPr>
            <a:normAutofit/>
          </a:bodyPr>
          <a:lstStyle/>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In his book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Hind Swaraj</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Gandhi describes in detail how he would like society to be. “Hind Swaraj” means “Home Rule,” and he saw the realization of his ideas as a liberated India. The book was written on his return from London in 1908 and published as a series of articles in the newspaper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Indian Opinion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which Gandhi edited. </a:t>
            </a:r>
          </a:p>
          <a:p>
            <a:r>
              <a:rPr lang="en-GB" sz="1800" dirty="0">
                <a:effectLst/>
                <a:latin typeface="Aptos" panose="020B0004020202020204" pitchFamily="34" charset="0"/>
                <a:ea typeface="Aptos" panose="020B0004020202020204" pitchFamily="34" charset="0"/>
                <a:cs typeface="Times New Roman" panose="02020603050405020304" pitchFamily="18" charset="0"/>
              </a:rPr>
              <a:t>In the work, the Editor is Gandhi, while the Reader represents various facets of Gandhi’s Indian audience: expatriate Indians who </a:t>
            </a:r>
            <a:r>
              <a:rPr lang="en-GB" sz="1800" dirty="0" err="1">
                <a:effectLst/>
                <a:latin typeface="Aptos" panose="020B0004020202020204" pitchFamily="34" charset="0"/>
                <a:ea typeface="Aptos" panose="020B0004020202020204" pitchFamily="34" charset="0"/>
                <a:cs typeface="Times New Roman" panose="02020603050405020304" pitchFamily="18" charset="0"/>
              </a:rPr>
              <a:t>favored</a:t>
            </a:r>
            <a:r>
              <a:rPr lang="en-GB" sz="1800" dirty="0">
                <a:effectLst/>
                <a:latin typeface="Aptos" panose="020B0004020202020204" pitchFamily="34" charset="0"/>
                <a:ea typeface="Aptos" panose="020B0004020202020204" pitchFamily="34" charset="0"/>
                <a:cs typeface="Times New Roman" panose="02020603050405020304" pitchFamily="18" charset="0"/>
              </a:rPr>
              <a:t> political violence, educated Indian professionals who sought to emulate the British, and members of the Indian National Congress. </a:t>
            </a:r>
          </a:p>
          <a:p>
            <a:r>
              <a:rPr lang="en-GB" sz="1800" dirty="0">
                <a:effectLst/>
                <a:latin typeface="Aptos" panose="020B0004020202020204" pitchFamily="34" charset="0"/>
                <a:ea typeface="Aptos" panose="020B0004020202020204" pitchFamily="34" charset="0"/>
                <a:cs typeface="Times New Roman" panose="02020603050405020304" pitchFamily="18" charset="0"/>
              </a:rPr>
              <a:t>The reader in general defends the extremist position that Indians should fight an armed revolutionary war against the English, but also celebrates English technology, education, and medicine. </a:t>
            </a:r>
          </a:p>
          <a:p>
            <a:r>
              <a:rPr lang="en-GB" sz="1800" dirty="0">
                <a:effectLst/>
                <a:latin typeface="Aptos" panose="020B0004020202020204" pitchFamily="34" charset="0"/>
                <a:ea typeface="Aptos" panose="020B0004020202020204" pitchFamily="34" charset="0"/>
                <a:cs typeface="Times New Roman" panose="02020603050405020304" pitchFamily="18" charset="0"/>
              </a:rPr>
              <a:t>Gandhi uses this as evidence that the reader actually internalizes the values of modern civilization and turns his back on the wisdom of traditional Indian civilization and religion. </a:t>
            </a:r>
            <a:endParaRPr lang="en-GB" sz="1800" dirty="0">
              <a:latin typeface="Aptos" panose="020B0004020202020204" pitchFamily="34" charset="0"/>
              <a:ea typeface="Aptos" panose="020B0004020202020204" pitchFamily="34" charset="0"/>
              <a:cs typeface="Times New Roman" panose="02020603050405020304" pitchFamily="18" charset="0"/>
            </a:endParaRPr>
          </a:p>
          <a:p>
            <a:r>
              <a:rPr lang="en-GB" sz="1800" dirty="0">
                <a:effectLst/>
                <a:latin typeface="Aptos" panose="020B0004020202020204" pitchFamily="34" charset="0"/>
                <a:ea typeface="Aptos" panose="020B0004020202020204" pitchFamily="34" charset="0"/>
                <a:cs typeface="Times New Roman" panose="02020603050405020304" pitchFamily="18" charset="0"/>
              </a:rPr>
              <a:t>Gandhi thinks he can convince people like the reader to fight for Indian independence through passive resistance by showing then the value of ancient Indian civilization and moral philosophy.</a:t>
            </a:r>
            <a:br>
              <a:rPr lang="en-GB" sz="1400" kern="100" dirty="0">
                <a:effectLst/>
                <a:latin typeface="Aptos" panose="020B0004020202020204" pitchFamily="34" charset="0"/>
                <a:ea typeface="Aptos" panose="020B0004020202020204" pitchFamily="34" charset="0"/>
                <a:cs typeface="Times New Roman" panose="02020603050405020304" pitchFamily="18" charset="0"/>
              </a:rPr>
            </a:b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9376710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210A8-656C-0DCF-F0C3-197122D17B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471855-7597-A3F5-92BE-28B3E481EC9D}"/>
              </a:ext>
            </a:extLst>
          </p:cNvPr>
          <p:cNvSpPr>
            <a:spLocks noGrp="1"/>
          </p:cNvSpPr>
          <p:nvPr>
            <p:ph type="title"/>
          </p:nvPr>
        </p:nvSpPr>
        <p:spPr/>
        <p:txBody>
          <a:bodyPr/>
          <a:lstStyle/>
          <a:p>
            <a:pPr algn="ctr"/>
            <a:r>
              <a:rPr lang="en-GB" i="1" dirty="0"/>
              <a:t>Hind Swaraj</a:t>
            </a:r>
          </a:p>
        </p:txBody>
      </p:sp>
      <p:sp>
        <p:nvSpPr>
          <p:cNvPr id="3" name="Content Placeholder 2">
            <a:extLst>
              <a:ext uri="{FF2B5EF4-FFF2-40B4-BE49-F238E27FC236}">
                <a16:creationId xmlns:a16="http://schemas.microsoft.com/office/drawing/2014/main" id="{9627D0E7-49D0-3DDC-15DE-79929FBF5813}"/>
              </a:ext>
            </a:extLst>
          </p:cNvPr>
          <p:cNvSpPr>
            <a:spLocks noGrp="1"/>
          </p:cNvSpPr>
          <p:nvPr>
            <p:ph idx="1"/>
          </p:nvPr>
        </p:nvSpPr>
        <p:spPr/>
        <p:txBody>
          <a:bodyPr>
            <a:normAutofit/>
          </a:bodyPr>
          <a:lstStyle/>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Editor: “You have drawn the picture well… that we want English rule without the Englishman. You want the tiger’s nature, but not the tiger; that is to say, you would make India English. And when it becomes English, it will be called not Hindustan but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Englishstan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This is not the Swaraj that I want.”</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Reader: “If the education we have received be of any use, if the works of Spencer, Mill and others be of any importance, and if the English Parliament be the Mother of Parliaments, I certainly think that we should copy the English people, and this to such an extent that, just as they do not allow others to obtain a footing in their country, so we should not allow them or others to obtain it in ours. What they have done in their own country has </a:t>
            </a:r>
            <a:r>
              <a:rPr lang="en-GB" sz="1800" kern="100">
                <a:effectLst/>
                <a:latin typeface="Aptos" panose="020B0004020202020204" pitchFamily="34" charset="0"/>
                <a:ea typeface="Aptos" panose="020B0004020202020204" pitchFamily="34" charset="0"/>
                <a:cs typeface="Times New Roman" panose="02020603050405020304" pitchFamily="18" charset="0"/>
              </a:rPr>
              <a:t>not been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done in any other country. It is therefore, proper for us to import their institutions.”</a:t>
            </a:r>
          </a:p>
          <a:p>
            <a:pPr marL="0" indent="0">
              <a:buNone/>
            </a:pPr>
            <a:br>
              <a:rPr lang="en-GB" sz="1400" kern="100" dirty="0">
                <a:effectLst/>
                <a:latin typeface="Aptos" panose="020B0004020202020204" pitchFamily="34" charset="0"/>
                <a:ea typeface="Aptos" panose="020B0004020202020204" pitchFamily="34" charset="0"/>
                <a:cs typeface="Times New Roman" panose="02020603050405020304" pitchFamily="18" charset="0"/>
              </a:rPr>
            </a:b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21293765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A2838-F62E-AE19-0835-2DCE314CD2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1D1A3D-8A26-09EB-1FC4-7F49B176BBF5}"/>
              </a:ext>
            </a:extLst>
          </p:cNvPr>
          <p:cNvSpPr>
            <a:spLocks noGrp="1"/>
          </p:cNvSpPr>
          <p:nvPr>
            <p:ph type="title"/>
          </p:nvPr>
        </p:nvSpPr>
        <p:spPr/>
        <p:txBody>
          <a:bodyPr/>
          <a:lstStyle/>
          <a:p>
            <a:pPr algn="ctr"/>
            <a:r>
              <a:rPr lang="en-GB" i="1" dirty="0"/>
              <a:t>Hind Swaraj</a:t>
            </a:r>
          </a:p>
        </p:txBody>
      </p:sp>
      <p:sp>
        <p:nvSpPr>
          <p:cNvPr id="3" name="Content Placeholder 2">
            <a:extLst>
              <a:ext uri="{FF2B5EF4-FFF2-40B4-BE49-F238E27FC236}">
                <a16:creationId xmlns:a16="http://schemas.microsoft.com/office/drawing/2014/main" id="{16D417EE-0D21-490E-0046-125368B1E1EA}"/>
              </a:ext>
            </a:extLst>
          </p:cNvPr>
          <p:cNvSpPr>
            <a:spLocks noGrp="1"/>
          </p:cNvSpPr>
          <p:nvPr>
            <p:ph idx="1"/>
          </p:nvPr>
        </p:nvSpPr>
        <p:spPr/>
        <p:txBody>
          <a:bodyPr>
            <a:normAutofit fontScale="92500" lnSpcReduction="20000"/>
          </a:bodyPr>
          <a:lstStyle/>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Reader: “You have denounced railways, lawyers, and doctors. I can see that you will discard all machinery. What, then, is civilization?”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Editor: “I believe that the civilization India has evolved is not to be beaten in the world. Nothing can equal the seeds sown by our ancestors…Many thrust their advice upon India, and she remains stead. This is her beauty: it is the sheet-anchor of our hope.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Civilization is that mode of conduct which points out to man the path of duty. Performance of duty and observance of morality are convertible terms. To observe morality is to attain mastery over our mind and our passions. So doing, we know ourselves. The Gujarati equivalent for civilization means ‘good conduct.’</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If this definition be correct, then India has nothing to learn from anybody else, and this is as it should be.”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Editor: “We notice that the mind is a restless bird; the more it gets the more it wants, and still remains unsatisfied. The more we indulge in our passions the more unbridled they become. Our ancestors, therefore, set a limit to our indulgences. They saw that happiness was largely a mental condition.”</a:t>
            </a:r>
          </a:p>
          <a:p>
            <a:pPr marL="0" indent="0">
              <a:buNone/>
            </a:pPr>
            <a:br>
              <a:rPr lang="en-GB" sz="1400" kern="100" dirty="0">
                <a:effectLst/>
                <a:latin typeface="Aptos" panose="020B0004020202020204" pitchFamily="34" charset="0"/>
                <a:ea typeface="Aptos" panose="020B0004020202020204" pitchFamily="34" charset="0"/>
                <a:cs typeface="Times New Roman" panose="02020603050405020304" pitchFamily="18" charset="0"/>
              </a:rPr>
            </a:b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7606455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CE9F6-C242-C04F-3A0E-682BEB0BDA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0C7239-3D97-74EF-D081-0BCDB109A000}"/>
              </a:ext>
            </a:extLst>
          </p:cNvPr>
          <p:cNvSpPr>
            <a:spLocks noGrp="1"/>
          </p:cNvSpPr>
          <p:nvPr>
            <p:ph type="title"/>
          </p:nvPr>
        </p:nvSpPr>
        <p:spPr/>
        <p:txBody>
          <a:bodyPr/>
          <a:lstStyle/>
          <a:p>
            <a:pPr algn="ctr"/>
            <a:r>
              <a:rPr lang="en-GB" i="1" dirty="0"/>
              <a:t>Hind Swaraj</a:t>
            </a:r>
          </a:p>
        </p:txBody>
      </p:sp>
      <p:sp>
        <p:nvSpPr>
          <p:cNvPr id="3" name="Content Placeholder 2">
            <a:extLst>
              <a:ext uri="{FF2B5EF4-FFF2-40B4-BE49-F238E27FC236}">
                <a16:creationId xmlns:a16="http://schemas.microsoft.com/office/drawing/2014/main" id="{7DF1460B-8EFF-6F67-F3FF-B1136359C28C}"/>
              </a:ext>
            </a:extLst>
          </p:cNvPr>
          <p:cNvSpPr>
            <a:spLocks noGrp="1"/>
          </p:cNvSpPr>
          <p:nvPr>
            <p:ph idx="1"/>
          </p:nvPr>
        </p:nvSpPr>
        <p:spPr/>
        <p:txBody>
          <a:bodyPr>
            <a:normAutofit/>
          </a:bodyPr>
          <a:lstStyle/>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Reader: “Why should we not obtain our goal, which is good, by any means whatsoever, even by using violence?”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Editor: “Your belief that there is no connection between the means and the end is a great mistake. Through that mistake even men who have been considered religious have committed grievous crimes. Your reasoning is the same as saying that we can get a rose through planting a noxious weed. ‘As is the God, so is the votary,’ is a maxim worth considering. Its meaning has been distorted and men have gone astray. The means may be likened to a seed, the end to a tree; and there is just the same inviolable connection between the means and the end as there is between the seed and the tree. I am not likely to obtain the result flowing from the worship of God by laying myself prostrate before Satan. If therefore, anyone were to say, ‘I want to worship God; it does not matter that I do so by means of Satan,’ it would be set down as ignorant folly. We reap exactly as we sow.”</a:t>
            </a:r>
          </a:p>
          <a:p>
            <a:pPr marL="0" indent="0">
              <a:buNone/>
            </a:pPr>
            <a:br>
              <a:rPr lang="en-GB" sz="1400" kern="100" dirty="0">
                <a:effectLst/>
                <a:latin typeface="Aptos" panose="020B0004020202020204" pitchFamily="34" charset="0"/>
                <a:ea typeface="Aptos" panose="020B0004020202020204" pitchFamily="34" charset="0"/>
                <a:cs typeface="Times New Roman" panose="02020603050405020304" pitchFamily="18" charset="0"/>
              </a:rPr>
            </a:b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581907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16F2B-ABD8-0096-6E38-C68EF74E2A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5F2DF3-9028-8A6B-3D46-8AAB7575B1D5}"/>
              </a:ext>
            </a:extLst>
          </p:cNvPr>
          <p:cNvSpPr>
            <a:spLocks noGrp="1"/>
          </p:cNvSpPr>
          <p:nvPr>
            <p:ph type="title"/>
          </p:nvPr>
        </p:nvSpPr>
        <p:spPr/>
        <p:txBody>
          <a:bodyPr/>
          <a:lstStyle/>
          <a:p>
            <a:pPr algn="ctr"/>
            <a:r>
              <a:rPr lang="en-GB" i="1" dirty="0"/>
              <a:t>Hind Swaraj</a:t>
            </a:r>
          </a:p>
        </p:txBody>
      </p:sp>
      <p:sp>
        <p:nvSpPr>
          <p:cNvPr id="3" name="Content Placeholder 2">
            <a:extLst>
              <a:ext uri="{FF2B5EF4-FFF2-40B4-BE49-F238E27FC236}">
                <a16:creationId xmlns:a16="http://schemas.microsoft.com/office/drawing/2014/main" id="{861199A8-2121-0B8D-664F-A5CC92CABE5B}"/>
              </a:ext>
            </a:extLst>
          </p:cNvPr>
          <p:cNvSpPr>
            <a:spLocks noGrp="1"/>
          </p:cNvSpPr>
          <p:nvPr>
            <p:ph idx="1"/>
          </p:nvPr>
        </p:nvSpPr>
        <p:spPr/>
        <p:txBody>
          <a:bodyPr>
            <a:normAutofit fontScale="77500" lnSpcReduction="20000"/>
          </a:bodyPr>
          <a:lstStyle/>
          <a:p>
            <a:pPr>
              <a:lnSpc>
                <a:spcPct val="107000"/>
              </a:lnSpc>
              <a:spcAft>
                <a:spcPts val="800"/>
              </a:spcAft>
            </a:pPr>
            <a:r>
              <a:rPr lang="en-GB" sz="2500" kern="100" dirty="0">
                <a:effectLst/>
                <a:latin typeface="Aptos" panose="020B0004020202020204" pitchFamily="34" charset="0"/>
                <a:ea typeface="Aptos" panose="020B0004020202020204" pitchFamily="34" charset="0"/>
                <a:cs typeface="Times New Roman" panose="02020603050405020304" pitchFamily="18" charset="0"/>
              </a:rPr>
              <a:t>Editor: “Passive resistance is a method of securing rights by personal suffering; it is the reverse of resistance by arms. When I refuse to do a thing that is repugnant to my conscience, I use soul-force. For instance, the Government of the day has passed a law which is applicable to me. I do not like it. If by using violence I force the Government to repeal the law, I am employing what may be termed body-force. If I do not obey the law and accept the penalty for its breach, I use soul-force. It involves sacrifice of self.</a:t>
            </a:r>
          </a:p>
          <a:p>
            <a:pPr>
              <a:lnSpc>
                <a:spcPct val="107000"/>
              </a:lnSpc>
              <a:spcAft>
                <a:spcPts val="800"/>
              </a:spcAft>
            </a:pPr>
            <a:r>
              <a:rPr lang="en-GB" sz="2500" kern="100" dirty="0">
                <a:effectLst/>
                <a:latin typeface="Aptos" panose="020B0004020202020204" pitchFamily="34" charset="0"/>
                <a:ea typeface="Aptos" panose="020B0004020202020204" pitchFamily="34" charset="0"/>
                <a:cs typeface="Times New Roman" panose="02020603050405020304" pitchFamily="18" charset="0"/>
              </a:rPr>
              <a:t>Everyone admits that sacrifice of self is infinitely superior to sacrifice of others. Moreover, if this kind of force is used in a cause that is unjust, only the person using it suffers. He does not make others suffer for his mistakes. Men have before now done many things which were subsequently found to have been wrong. No man can claim that he is absolutely in the right or that a particular thing is wrong because he thinks so, but it is wrong for him so long as that is his deliberate judgement. It is therefore meet that he should not do that which he knows to be wrong, and suffer the consequence whatever it may be. This is the key to the use of soul-force.”  </a:t>
            </a:r>
          </a:p>
          <a:p>
            <a:pPr marL="0" indent="0">
              <a:buNone/>
            </a:pPr>
            <a:br>
              <a:rPr lang="en-GB" sz="1400" kern="100" dirty="0">
                <a:effectLst/>
                <a:latin typeface="Aptos" panose="020B0004020202020204" pitchFamily="34" charset="0"/>
                <a:ea typeface="Aptos" panose="020B0004020202020204" pitchFamily="34" charset="0"/>
                <a:cs typeface="Times New Roman" panose="02020603050405020304" pitchFamily="18" charset="0"/>
              </a:rPr>
            </a:b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4320373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0C0FB-B975-FD9B-C471-01A639C4B5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527AC5-D1CB-3006-95D2-56BCB3645D06}"/>
              </a:ext>
            </a:extLst>
          </p:cNvPr>
          <p:cNvSpPr>
            <a:spLocks noGrp="1"/>
          </p:cNvSpPr>
          <p:nvPr>
            <p:ph type="title"/>
          </p:nvPr>
        </p:nvSpPr>
        <p:spPr/>
        <p:txBody>
          <a:bodyPr/>
          <a:lstStyle/>
          <a:p>
            <a:pPr algn="ctr"/>
            <a:r>
              <a:rPr lang="en-GB" i="1" dirty="0"/>
              <a:t>Hind Swaraj</a:t>
            </a:r>
          </a:p>
        </p:txBody>
      </p:sp>
      <p:sp>
        <p:nvSpPr>
          <p:cNvPr id="3" name="Content Placeholder 2">
            <a:extLst>
              <a:ext uri="{FF2B5EF4-FFF2-40B4-BE49-F238E27FC236}">
                <a16:creationId xmlns:a16="http://schemas.microsoft.com/office/drawing/2014/main" id="{7E220760-ABE9-8452-C71A-3C4A1A4C9CE7}"/>
              </a:ext>
            </a:extLst>
          </p:cNvPr>
          <p:cNvSpPr>
            <a:spLocks noGrp="1"/>
          </p:cNvSpPr>
          <p:nvPr>
            <p:ph idx="1"/>
          </p:nvPr>
        </p:nvSpPr>
        <p:spPr/>
        <p:txBody>
          <a:bodyPr>
            <a:normAutofit fontScale="77500" lnSpcReduction="20000"/>
          </a:bodyPr>
          <a:lstStyle/>
          <a:p>
            <a:pPr>
              <a:lnSpc>
                <a:spcPct val="107000"/>
              </a:lnSpc>
              <a:spcAft>
                <a:spcPts val="800"/>
              </a:spcAft>
            </a:pPr>
            <a:r>
              <a:rPr lang="en-GB" sz="2500" kern="100" dirty="0">
                <a:effectLst/>
                <a:latin typeface="Aptos" panose="020B0004020202020204" pitchFamily="34" charset="0"/>
                <a:ea typeface="Aptos" panose="020B0004020202020204" pitchFamily="34" charset="0"/>
                <a:cs typeface="Times New Roman" panose="02020603050405020304" pitchFamily="18" charset="0"/>
              </a:rPr>
              <a:t>Editor: “A man who has realized his manhood, who fears only God, will fear no one else. Man-made laws are not necessarily binding on him. Even the Government does not expect any such thing from us. They do not say: ‘You must do such and such a thing,’ but they say, ‘If you do not do it, we will punish you.’ If man will only realize that it is unmanly to obey laws that are unjust, no man’s tyranny will enslave him. This is the key to self-rule or home-rule.”</a:t>
            </a:r>
          </a:p>
          <a:p>
            <a:pPr>
              <a:lnSpc>
                <a:spcPct val="107000"/>
              </a:lnSpc>
              <a:spcAft>
                <a:spcPts val="800"/>
              </a:spcAft>
            </a:pPr>
            <a:r>
              <a:rPr lang="en-GB" sz="2500" kern="100" dirty="0">
                <a:effectLst/>
                <a:latin typeface="Aptos" panose="020B0004020202020204" pitchFamily="34" charset="0"/>
                <a:ea typeface="Aptos" panose="020B0004020202020204" pitchFamily="34" charset="0"/>
                <a:cs typeface="Times New Roman" panose="02020603050405020304" pitchFamily="18" charset="0"/>
              </a:rPr>
              <a:t>Editor: “To use brute-force, to use gunpowder, is contrary to passive resistance, for it means that we want our opponent to do by force that which we desire but he does not. And if such a sue of force is justifiable, surely he is entitled to do likewise by us. And so we should never come to an agreement.” </a:t>
            </a:r>
          </a:p>
          <a:p>
            <a:pPr>
              <a:lnSpc>
                <a:spcPct val="107000"/>
              </a:lnSpc>
              <a:spcAft>
                <a:spcPts val="800"/>
              </a:spcAft>
            </a:pPr>
            <a:r>
              <a:rPr lang="en-GB" sz="2500" kern="100" dirty="0">
                <a:effectLst/>
                <a:latin typeface="Aptos" panose="020B0004020202020204" pitchFamily="34" charset="0"/>
                <a:ea typeface="Aptos" panose="020B0004020202020204" pitchFamily="34" charset="0"/>
                <a:cs typeface="Times New Roman" panose="02020603050405020304" pitchFamily="18" charset="0"/>
              </a:rPr>
              <a:t>Editor: “The fact is that, in India, the nation at large has generally used passive resistance in all departments of life. We cease to cooperate with our rulers when they displease us. This is passive resistance.” </a:t>
            </a:r>
          </a:p>
          <a:p>
            <a:pPr marL="0" indent="0">
              <a:buNone/>
            </a:pPr>
            <a:br>
              <a:rPr lang="en-GB" sz="1400" kern="100" dirty="0">
                <a:effectLst/>
                <a:latin typeface="Aptos" panose="020B0004020202020204" pitchFamily="34" charset="0"/>
                <a:ea typeface="Aptos" panose="020B0004020202020204" pitchFamily="34" charset="0"/>
                <a:cs typeface="Times New Roman" panose="02020603050405020304" pitchFamily="18" charset="0"/>
              </a:rPr>
            </a:b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777899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FD5A7-AD86-269C-EE4D-1889829D4DCD}"/>
              </a:ext>
            </a:extLst>
          </p:cNvPr>
          <p:cNvSpPr>
            <a:spLocks noGrp="1"/>
          </p:cNvSpPr>
          <p:nvPr>
            <p:ph type="title"/>
          </p:nvPr>
        </p:nvSpPr>
        <p:spPr/>
        <p:txBody>
          <a:bodyPr/>
          <a:lstStyle/>
          <a:p>
            <a:pPr algn="ctr"/>
            <a:r>
              <a:rPr lang="en-GB" dirty="0"/>
              <a:t>The Civil Rights Movement </a:t>
            </a:r>
          </a:p>
        </p:txBody>
      </p:sp>
      <p:sp>
        <p:nvSpPr>
          <p:cNvPr id="3" name="Content Placeholder 2">
            <a:extLst>
              <a:ext uri="{FF2B5EF4-FFF2-40B4-BE49-F238E27FC236}">
                <a16:creationId xmlns:a16="http://schemas.microsoft.com/office/drawing/2014/main" id="{4DAFC7A4-1492-34CA-4768-58E9FE57E343}"/>
              </a:ext>
            </a:extLst>
          </p:cNvPr>
          <p:cNvSpPr>
            <a:spLocks noGrp="1"/>
          </p:cNvSpPr>
          <p:nvPr>
            <p:ph idx="1"/>
          </p:nvPr>
        </p:nvSpPr>
        <p:spPr/>
        <p:txBody>
          <a:bodyPr>
            <a:normAutofit/>
          </a:bodyPr>
          <a:lstStyle/>
          <a:p>
            <a:pPr>
              <a:lnSpc>
                <a:spcPct val="107000"/>
              </a:lnSpc>
              <a:spcBef>
                <a:spcPts val="0"/>
              </a:spcBef>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In 1955, a young woman named Rosa Parks refused to give up her bus seat to a white man in Montgomery, Alabama, galvanizing local leaders to organize the Montgomery Bus Boycott, lighting the spark that began the Civil Rights Movement. </a:t>
            </a:r>
          </a:p>
          <a:p>
            <a:pPr>
              <a:lnSpc>
                <a:spcPct val="107000"/>
              </a:lnSpc>
              <a:spcBef>
                <a:spcPts val="0"/>
              </a:spcBef>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Parks was arrested for the act of civil disobedience and lost her job as seamstress at a local department store as a result. </a:t>
            </a:r>
          </a:p>
          <a:p>
            <a:pPr>
              <a:lnSpc>
                <a:spcPct val="107000"/>
              </a:lnSpc>
              <a:spcBef>
                <a:spcPts val="0"/>
              </a:spcBef>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While her own case was bogged down in state courts, the Supreme Court ruled that racial segregation on buses was unconstitutional and violated the Equal Protection Clause of the Fourteenth Amendment in the 1956 federal lawsuit </a:t>
            </a:r>
            <a:r>
              <a:rPr lang="en-GB" sz="2000" i="1" kern="100" dirty="0">
                <a:effectLst/>
                <a:latin typeface="Aptos" panose="020B0004020202020204" pitchFamily="34" charset="0"/>
                <a:ea typeface="Aptos" panose="020B0004020202020204" pitchFamily="34" charset="0"/>
                <a:cs typeface="Times New Roman" panose="02020603050405020304" pitchFamily="18" charset="0"/>
              </a:rPr>
              <a:t>Browder v. Gayle</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a:t>
            </a:r>
          </a:p>
          <a:p>
            <a:pPr>
              <a:lnSpc>
                <a:spcPct val="107000"/>
              </a:lnSpc>
              <a:spcBef>
                <a:spcPts val="0"/>
              </a:spcBef>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Parks has been hailed by the US Congress as “the first lady of civil rights” and “the mother of the freedom movement” for her pivotal role in the history of US Civil Rights. </a:t>
            </a:r>
          </a:p>
          <a:p>
            <a:endParaRPr lang="en-GB" dirty="0"/>
          </a:p>
        </p:txBody>
      </p:sp>
    </p:spTree>
    <p:extLst>
      <p:ext uri="{BB962C8B-B14F-4D97-AF65-F5344CB8AC3E}">
        <p14:creationId xmlns:p14="http://schemas.microsoft.com/office/powerpoint/2010/main" val="1991794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8ECC3-B30E-840A-265F-8DBD569D2AFA}"/>
              </a:ext>
            </a:extLst>
          </p:cNvPr>
          <p:cNvSpPr>
            <a:spLocks noGrp="1"/>
          </p:cNvSpPr>
          <p:nvPr>
            <p:ph type="title"/>
          </p:nvPr>
        </p:nvSpPr>
        <p:spPr/>
        <p:txBody>
          <a:bodyPr/>
          <a:lstStyle/>
          <a:p>
            <a:pPr algn="ctr"/>
            <a:r>
              <a:rPr lang="en-GB" dirty="0"/>
              <a:t>The Civil Rights Movement </a:t>
            </a:r>
          </a:p>
        </p:txBody>
      </p:sp>
      <p:sp>
        <p:nvSpPr>
          <p:cNvPr id="3" name="Content Placeholder 2">
            <a:extLst>
              <a:ext uri="{FF2B5EF4-FFF2-40B4-BE49-F238E27FC236}">
                <a16:creationId xmlns:a16="http://schemas.microsoft.com/office/drawing/2014/main" id="{FB9379F1-6220-F510-990C-9E8551E3C9D0}"/>
              </a:ext>
            </a:extLst>
          </p:cNvPr>
          <p:cNvSpPr>
            <a:spLocks noGrp="1"/>
          </p:cNvSpPr>
          <p:nvPr>
            <p:ph idx="1"/>
          </p:nvPr>
        </p:nvSpPr>
        <p:spPr/>
        <p:txBody>
          <a:bodyPr>
            <a:normAutofit fontScale="85000" lnSpcReduction="20000"/>
          </a:bodyPr>
          <a:lstStyle/>
          <a:p>
            <a:r>
              <a:rPr lang="en-GB" sz="2800" kern="100" dirty="0">
                <a:effectLst/>
                <a:latin typeface="Aptos" panose="020B0004020202020204" pitchFamily="34" charset="0"/>
                <a:ea typeface="Aptos" panose="020B0004020202020204" pitchFamily="34" charset="0"/>
                <a:cs typeface="Times New Roman" panose="02020603050405020304" pitchFamily="18" charset="0"/>
              </a:rPr>
              <a:t>One of the local leaders of the Montgomery Bus Boycott was civil rights leader Reverend Martin Luther King Jr. who eventually became the most prominent leader of the Civil Rights Movement in 1960s America. </a:t>
            </a:r>
          </a:p>
          <a:p>
            <a:r>
              <a:rPr lang="en-GB" sz="2800" kern="100" dirty="0">
                <a:effectLst/>
                <a:latin typeface="Aptos" panose="020B0004020202020204" pitchFamily="34" charset="0"/>
                <a:ea typeface="Aptos" panose="020B0004020202020204" pitchFamily="34" charset="0"/>
                <a:cs typeface="Times New Roman" panose="02020603050405020304" pitchFamily="18" charset="0"/>
              </a:rPr>
              <a:t>He was concerned about racial prejudice, labour oppression, economic dependency, and poverty. </a:t>
            </a:r>
          </a:p>
          <a:p>
            <a:r>
              <a:rPr lang="en-GB" sz="2800" kern="100" dirty="0">
                <a:effectLst/>
                <a:latin typeface="Aptos" panose="020B0004020202020204" pitchFamily="34" charset="0"/>
                <a:ea typeface="Aptos" panose="020B0004020202020204" pitchFamily="34" charset="0"/>
                <a:cs typeface="Times New Roman" panose="02020603050405020304" pitchFamily="18" charset="0"/>
              </a:rPr>
              <a:t>He was viewed as a model for the struggle against the limitations imposed by race, class, and national circumstances. </a:t>
            </a:r>
          </a:p>
          <a:p>
            <a:r>
              <a:rPr lang="en-GB" sz="2800" kern="100" dirty="0">
                <a:effectLst/>
                <a:latin typeface="Aptos" panose="020B0004020202020204" pitchFamily="34" charset="0"/>
                <a:ea typeface="Aptos" panose="020B0004020202020204" pitchFamily="34" charset="0"/>
                <a:cs typeface="Times New Roman" panose="02020603050405020304" pitchFamily="18" charset="0"/>
              </a:rPr>
              <a:t>He led marches protesting racial segregation, attempts to prevent African Americans from exercising their voting rights, and local anti-labour policies, bringing together people of all ethnic and class backgrounds: blacks, whites, northerners and southerners, elites and working people. </a:t>
            </a:r>
          </a:p>
          <a:p>
            <a:r>
              <a:rPr lang="en-GB" sz="2800" kern="100" dirty="0">
                <a:effectLst/>
                <a:latin typeface="Aptos" panose="020B0004020202020204" pitchFamily="34" charset="0"/>
                <a:ea typeface="Aptos" panose="020B0004020202020204" pitchFamily="34" charset="0"/>
                <a:cs typeface="Times New Roman" panose="02020603050405020304" pitchFamily="18" charset="0"/>
              </a:rPr>
              <a:t>King’s speeches emphasized the value of all individuals to rise above racial distinctions, and the necessity for the law to protect against racial discrimination. </a:t>
            </a:r>
          </a:p>
          <a:p>
            <a:endParaRPr lang="en-GB" dirty="0"/>
          </a:p>
        </p:txBody>
      </p:sp>
    </p:spTree>
    <p:extLst>
      <p:ext uri="{BB962C8B-B14F-4D97-AF65-F5344CB8AC3E}">
        <p14:creationId xmlns:p14="http://schemas.microsoft.com/office/powerpoint/2010/main" val="30404994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789BBB-8C68-F070-E3FD-326E4018DA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899C72-E6CE-54B3-93BE-42569A239658}"/>
              </a:ext>
            </a:extLst>
          </p:cNvPr>
          <p:cNvSpPr>
            <a:spLocks noGrp="1"/>
          </p:cNvSpPr>
          <p:nvPr>
            <p:ph type="title"/>
          </p:nvPr>
        </p:nvSpPr>
        <p:spPr/>
        <p:txBody>
          <a:bodyPr/>
          <a:lstStyle/>
          <a:p>
            <a:pPr algn="ctr"/>
            <a:r>
              <a:rPr lang="en-GB" dirty="0"/>
              <a:t>Martin Luther King Jr.</a:t>
            </a:r>
          </a:p>
        </p:txBody>
      </p:sp>
      <p:sp>
        <p:nvSpPr>
          <p:cNvPr id="3" name="Content Placeholder 2">
            <a:extLst>
              <a:ext uri="{FF2B5EF4-FFF2-40B4-BE49-F238E27FC236}">
                <a16:creationId xmlns:a16="http://schemas.microsoft.com/office/drawing/2014/main" id="{7DB3FB8F-AB86-5B35-D5D2-285E0F55B891}"/>
              </a:ext>
            </a:extLst>
          </p:cNvPr>
          <p:cNvSpPr>
            <a:spLocks noGrp="1"/>
          </p:cNvSpPr>
          <p:nvPr>
            <p:ph idx="1"/>
          </p:nvPr>
        </p:nvSpPr>
        <p:spPr/>
        <p:txBody>
          <a:bodyPr>
            <a:normAutofit lnSpcReduction="10000"/>
          </a:bodyPr>
          <a:lstStyle/>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Martin Luther King, Jr., in the essay “Pilgrimage to Nonviolence,” points to the academic influences that have led him to see nonviolence as “a way of life.” </a:t>
            </a: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King’s studies of theology and philosophy had an impact on his view of God as well. God was no longer a “metaphysical category” but “a living reality that has been validated in the experiences of everyday life.”</a:t>
            </a: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 The combination of philosophical inspiration and religious conviction impelled King to stand up against segregation and injustices. He saw imperfect human beings as having the potential to act in different ways. Everyone has a choice, and it is important to make the right one. </a:t>
            </a: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Dr. King’s “Pilgrimage” was very much inspired by the “Experiments with Truth” Gandhi made during his life. </a:t>
            </a:r>
          </a:p>
          <a:p>
            <a:endParaRPr lang="en-GB" dirty="0"/>
          </a:p>
        </p:txBody>
      </p:sp>
    </p:spTree>
    <p:extLst>
      <p:ext uri="{BB962C8B-B14F-4D97-AF65-F5344CB8AC3E}">
        <p14:creationId xmlns:p14="http://schemas.microsoft.com/office/powerpoint/2010/main" val="20476607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75D035-3378-3C56-0CAB-8BDCE6BD75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C927CC-76BA-86FE-8706-FC42E186FA37}"/>
              </a:ext>
            </a:extLst>
          </p:cNvPr>
          <p:cNvSpPr>
            <a:spLocks noGrp="1"/>
          </p:cNvSpPr>
          <p:nvPr>
            <p:ph type="title"/>
          </p:nvPr>
        </p:nvSpPr>
        <p:spPr/>
        <p:txBody>
          <a:bodyPr/>
          <a:lstStyle/>
          <a:p>
            <a:pPr algn="ctr"/>
            <a:r>
              <a:rPr lang="en-GB" dirty="0"/>
              <a:t>Pilgrimage to Nonviolence (1958)</a:t>
            </a:r>
          </a:p>
        </p:txBody>
      </p:sp>
      <p:sp>
        <p:nvSpPr>
          <p:cNvPr id="3" name="Content Placeholder 2">
            <a:extLst>
              <a:ext uri="{FF2B5EF4-FFF2-40B4-BE49-F238E27FC236}">
                <a16:creationId xmlns:a16="http://schemas.microsoft.com/office/drawing/2014/main" id="{F352012B-DF2C-513A-85FA-13FA7F4E69AD}"/>
              </a:ext>
            </a:extLst>
          </p:cNvPr>
          <p:cNvSpPr>
            <a:spLocks noGrp="1"/>
          </p:cNvSpPr>
          <p:nvPr>
            <p:ph idx="1"/>
          </p:nvPr>
        </p:nvSpPr>
        <p:spPr/>
        <p:txBody>
          <a:bodyPr>
            <a:normAutofit/>
          </a:bodyPr>
          <a:lstStyle/>
          <a:p>
            <a:pPr marL="0" marR="0">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Pilgrimage to nonviolence</a:t>
            </a:r>
          </a:p>
          <a:p>
            <a:pPr marL="0" marR="0">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“Liberalism failed to see that reason by itself is little more than an instrument to justify man’s defensive ways of thinking. Reason, devoid of purifying power of faith, can never free itself from distortions and rationalizations.” </a:t>
            </a:r>
          </a:p>
          <a:p>
            <a:pPr marL="0" marR="0">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“From my early teens in Atlanta I was deeply concerned about the problem of racial injustice. I grew up abhorring segregation, considering it both rationally inexplicable and morally unjustifiable. I could never accept the fact of having to go to the back of a bus or sit in the segregated section f a train. The first time that I was seated behind a curtain in a dining car I felt as if the curtain had been dropped on my selfhood. I had also learned that the inseparable twin of racial injustice is economic injustice. I saw how the systems of segregation ended up in the exploitation of the black people as well as the poor whites. Through these early experiences I grew up deeply conscious of the varieties of injustice in our society.” </a:t>
            </a:r>
          </a:p>
          <a:p>
            <a:pPr marL="0" indent="0">
              <a:buNone/>
            </a:pPr>
            <a:endParaRPr lang="en-GB" dirty="0"/>
          </a:p>
        </p:txBody>
      </p:sp>
    </p:spTree>
    <p:extLst>
      <p:ext uri="{BB962C8B-B14F-4D97-AF65-F5344CB8AC3E}">
        <p14:creationId xmlns:p14="http://schemas.microsoft.com/office/powerpoint/2010/main" val="11186059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C0163-9994-7201-9AA1-997E0CD35B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5994D5-8950-ABCE-4233-26AFBCE7FDD2}"/>
              </a:ext>
            </a:extLst>
          </p:cNvPr>
          <p:cNvSpPr>
            <a:spLocks noGrp="1"/>
          </p:cNvSpPr>
          <p:nvPr>
            <p:ph type="title"/>
          </p:nvPr>
        </p:nvSpPr>
        <p:spPr/>
        <p:txBody>
          <a:bodyPr/>
          <a:lstStyle/>
          <a:p>
            <a:pPr algn="ctr"/>
            <a:r>
              <a:rPr lang="en-GB" dirty="0"/>
              <a:t>Pilgrimage to Nonviolence</a:t>
            </a:r>
          </a:p>
        </p:txBody>
      </p:sp>
      <p:sp>
        <p:nvSpPr>
          <p:cNvPr id="3" name="Content Placeholder 2">
            <a:extLst>
              <a:ext uri="{FF2B5EF4-FFF2-40B4-BE49-F238E27FC236}">
                <a16:creationId xmlns:a16="http://schemas.microsoft.com/office/drawing/2014/main" id="{EF71F806-87AD-AEDA-2B4A-2E646F87A879}"/>
              </a:ext>
            </a:extLst>
          </p:cNvPr>
          <p:cNvSpPr>
            <a:spLocks noGrp="1"/>
          </p:cNvSpPr>
          <p:nvPr>
            <p:ph idx="1"/>
          </p:nvPr>
        </p:nvSpPr>
        <p:spPr/>
        <p:txBody>
          <a:bodyPr>
            <a:normAutofit fontScale="92500"/>
          </a:bodyPr>
          <a:lstStyle/>
          <a:p>
            <a:pPr marL="0" marR="0">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whole Gandhian concept of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satyagraha</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t>
            </a:r>
            <a:r>
              <a:rPr lang="en-GB" sz="1800" i="1" kern="100" dirty="0" err="1">
                <a:effectLst/>
                <a:latin typeface="Aptos" panose="020B0004020202020204" pitchFamily="34" charset="0"/>
                <a:ea typeface="Aptos" panose="020B0004020202020204" pitchFamily="34" charset="0"/>
                <a:cs typeface="Times New Roman" panose="02020603050405020304" pitchFamily="18" charset="0"/>
              </a:rPr>
              <a:t>satya</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is truth which equals love, and </a:t>
            </a:r>
            <a:r>
              <a:rPr lang="en-GB" sz="1800" i="1" kern="100" dirty="0" err="1">
                <a:effectLst/>
                <a:latin typeface="Aptos" panose="020B0004020202020204" pitchFamily="34" charset="0"/>
                <a:ea typeface="Aptos" panose="020B0004020202020204" pitchFamily="34" charset="0"/>
                <a:cs typeface="Times New Roman" panose="02020603050405020304" pitchFamily="18" charset="0"/>
              </a:rPr>
              <a:t>graha</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is force;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satyagraha</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thus means truth-force or love-force) was profoundly significant to me. As I delved deeper into the philosophy of Gandhi my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skepticism</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concerning the power of love gradually diminished, and I came to see for the first time that the Christian doctrine of love operating through the Gandhian method of nonviolence was one of the most potent weapons available to oppressed people in their struggle for freedom.” </a:t>
            </a:r>
          </a:p>
          <a:p>
            <a:pPr marL="0" marR="0">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“When I went to Montgomery, Alabama, as a pastor in 1954, I had not the slightest idea that I would alter </a:t>
            </a:r>
            <a:r>
              <a:rPr lang="en-GB" sz="1800" kern="100">
                <a:effectLst/>
                <a:latin typeface="Aptos" panose="020B0004020202020204" pitchFamily="34" charset="0"/>
                <a:ea typeface="Aptos" panose="020B0004020202020204" pitchFamily="34" charset="0"/>
                <a:cs typeface="Times New Roman" panose="02020603050405020304" pitchFamily="18" charset="0"/>
              </a:rPr>
              <a:t>become involved in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 crisis in which nonviolent resistance would be applicable. After I had lived in the community about a year, the bus boycott began. The black people of Montgomery, exhausted by the humiliating experiences that they had constantly faced on the buses, expressed in a massive act of non-cooperation their determination to be free. They came to see that it was ultimately more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honorable</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to walk the streets in dignity than to ride the busses in humiliation. At the beginning of the protest the people called on me to serve as their spokesman. In accepting this responsibility my mind, consciously or unconsciously, was driven back o the Sermon on the Mouth and the Gandhian method of nonviolent resistance. This principle became the guiding light of our movement. Christ furnished the spirit and motivation while Gandhi furnished the method.” </a:t>
            </a:r>
          </a:p>
          <a:p>
            <a:pPr marL="0" indent="0">
              <a:buNone/>
            </a:pPr>
            <a:endParaRPr lang="en-GB" dirty="0"/>
          </a:p>
        </p:txBody>
      </p:sp>
    </p:spTree>
    <p:extLst>
      <p:ext uri="{BB962C8B-B14F-4D97-AF65-F5344CB8AC3E}">
        <p14:creationId xmlns:p14="http://schemas.microsoft.com/office/powerpoint/2010/main" val="8045506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6960A5-31D3-244B-E989-BC937FBAFF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A07318-7D7A-9DA7-1423-798523C7396A}"/>
              </a:ext>
            </a:extLst>
          </p:cNvPr>
          <p:cNvSpPr>
            <a:spLocks noGrp="1"/>
          </p:cNvSpPr>
          <p:nvPr>
            <p:ph type="title"/>
          </p:nvPr>
        </p:nvSpPr>
        <p:spPr/>
        <p:txBody>
          <a:bodyPr/>
          <a:lstStyle/>
          <a:p>
            <a:pPr algn="ctr"/>
            <a:r>
              <a:rPr lang="en-GB" dirty="0"/>
              <a:t>Pilgrimage to Nonviolence</a:t>
            </a:r>
          </a:p>
        </p:txBody>
      </p:sp>
      <p:sp>
        <p:nvSpPr>
          <p:cNvPr id="3" name="Content Placeholder 2">
            <a:extLst>
              <a:ext uri="{FF2B5EF4-FFF2-40B4-BE49-F238E27FC236}">
                <a16:creationId xmlns:a16="http://schemas.microsoft.com/office/drawing/2014/main" id="{A67EE24A-16A4-63AC-8508-A77EAB56CC13}"/>
              </a:ext>
            </a:extLst>
          </p:cNvPr>
          <p:cNvSpPr>
            <a:spLocks noGrp="1"/>
          </p:cNvSpPr>
          <p:nvPr>
            <p:ph idx="1"/>
          </p:nvPr>
        </p:nvSpPr>
        <p:spPr/>
        <p:txBody>
          <a:bodyPr>
            <a:normAutofit/>
          </a:bodyPr>
          <a:lstStyle/>
          <a:p>
            <a:pPr marL="0" marR="0">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experience in Montgomery did more to clarify my thinking on the question of nonviolence than all of the books that I had read. As the days unfolded I became more and more convinced of the power of nonviolence. Living through the actual experience of the protest, nonviolence became more than a method to which I gave intellectual assent: it became a commitment to a way of life. Many issues I had not cleared up intellectually concerning nonviolence were not solved in the sphere of practical action.” </a:t>
            </a:r>
          </a:p>
          <a:p>
            <a:pPr marL="0" marR="0">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 few months ago I had the privilege of traveling to India. The trip had a great impact on me personally and left me even more convinced of the power of nonviolence. It was a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marvelous</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thing to see the amazing results of a nonviolent struggle. India won her independence, but without violence on the part of Indians. The aftermath of hatred and bitterness that usually follows a violent campaign is found nowhere in India. Today a mutual friendship based on complete equality exists between the Indian and British people within the commonwealth.” </a:t>
            </a:r>
          </a:p>
          <a:p>
            <a:pPr marL="0" indent="0">
              <a:buNone/>
            </a:pPr>
            <a:endParaRPr lang="en-GB" dirty="0"/>
          </a:p>
        </p:txBody>
      </p:sp>
    </p:spTree>
    <p:extLst>
      <p:ext uri="{BB962C8B-B14F-4D97-AF65-F5344CB8AC3E}">
        <p14:creationId xmlns:p14="http://schemas.microsoft.com/office/powerpoint/2010/main" val="7861889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50DB1-CA37-D7EA-DEE2-5A2F256A63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255F88-A67B-57E9-7D12-A19FC3B91C66}"/>
              </a:ext>
            </a:extLst>
          </p:cNvPr>
          <p:cNvSpPr>
            <a:spLocks noGrp="1"/>
          </p:cNvSpPr>
          <p:nvPr>
            <p:ph type="title"/>
          </p:nvPr>
        </p:nvSpPr>
        <p:spPr/>
        <p:txBody>
          <a:bodyPr/>
          <a:lstStyle/>
          <a:p>
            <a:pPr algn="ctr"/>
            <a:r>
              <a:rPr lang="en-GB" dirty="0"/>
              <a:t>Pilgrimage to Nonviolence</a:t>
            </a:r>
          </a:p>
        </p:txBody>
      </p:sp>
      <p:sp>
        <p:nvSpPr>
          <p:cNvPr id="3" name="Content Placeholder 2">
            <a:extLst>
              <a:ext uri="{FF2B5EF4-FFF2-40B4-BE49-F238E27FC236}">
                <a16:creationId xmlns:a16="http://schemas.microsoft.com/office/drawing/2014/main" id="{5B93C5BF-0B74-90D3-054F-E9896F02887B}"/>
              </a:ext>
            </a:extLst>
          </p:cNvPr>
          <p:cNvSpPr>
            <a:spLocks noGrp="1"/>
          </p:cNvSpPr>
          <p:nvPr>
            <p:ph idx="1"/>
          </p:nvPr>
        </p:nvSpPr>
        <p:spPr/>
        <p:txBody>
          <a:bodyPr>
            <a:normAutofit/>
          </a:bodyPr>
          <a:lstStyle/>
          <a:p>
            <a:pPr marL="0" marR="0">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 do not want to give the impression that nonviolence will work miracles overnight. Men are not easily moved from their mental ruts or purged of their prejudiced and irrational feelings. When the underprivileged demand freedom, the privileged first react with bitterness and resistance. Even when the demands are couched in nonviolent terms, the initial response is the same. I am sure that many of our white brothers in Montgomery and across the South are still bitter toward black leaders, even though these leaders have sought to follow a way of love and nonviolence. So the nonviolent approach does not immediately change the heart of the oppressor. It first does something to the hearts and souls of those committed to it. It gives them new self-respect; it calls up resources of strength and courage that they did not know they had. Finally, it reaches the opponent and so stirs his conscience that reconciliation becomes a reality.” </a:t>
            </a:r>
          </a:p>
          <a:p>
            <a:pPr marL="0" marR="0">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“Every crisis has both its dangers and its opportunities. Each can spell either salvation or doom. In a dark, confused world, the spirit of God may yet reign supreme.” </a:t>
            </a:r>
          </a:p>
          <a:p>
            <a:pPr marL="0" indent="0">
              <a:buNone/>
            </a:pPr>
            <a:endParaRPr lang="en-GB" dirty="0"/>
          </a:p>
        </p:txBody>
      </p:sp>
    </p:spTree>
    <p:extLst>
      <p:ext uri="{BB962C8B-B14F-4D97-AF65-F5344CB8AC3E}">
        <p14:creationId xmlns:p14="http://schemas.microsoft.com/office/powerpoint/2010/main" val="35873910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ECF46-14C6-13AC-C7CB-D2DD7A2B2E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82A592-E99B-8026-949B-549AC1922F84}"/>
              </a:ext>
            </a:extLst>
          </p:cNvPr>
          <p:cNvSpPr>
            <a:spLocks noGrp="1"/>
          </p:cNvSpPr>
          <p:nvPr>
            <p:ph type="title"/>
          </p:nvPr>
        </p:nvSpPr>
        <p:spPr/>
        <p:txBody>
          <a:bodyPr/>
          <a:lstStyle/>
          <a:p>
            <a:pPr algn="ctr"/>
            <a:r>
              <a:rPr lang="en-GB" dirty="0"/>
              <a:t>Subsequent Peace Movements</a:t>
            </a:r>
          </a:p>
        </p:txBody>
      </p:sp>
      <p:sp>
        <p:nvSpPr>
          <p:cNvPr id="3" name="Content Placeholder 2">
            <a:extLst>
              <a:ext uri="{FF2B5EF4-FFF2-40B4-BE49-F238E27FC236}">
                <a16:creationId xmlns:a16="http://schemas.microsoft.com/office/drawing/2014/main" id="{CA06FE9C-9A17-7758-81AF-1EB7149187E1}"/>
              </a:ext>
            </a:extLst>
          </p:cNvPr>
          <p:cNvSpPr>
            <a:spLocks noGrp="1"/>
          </p:cNvSpPr>
          <p:nvPr>
            <p:ph idx="1"/>
          </p:nvPr>
        </p:nvSpPr>
        <p:spPr/>
        <p:txBody>
          <a:bodyPr>
            <a:normAutofit fontScale="92500" lnSpcReduction="20000"/>
          </a:bodyPr>
          <a:lstStyle/>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Gandhian method inspired Martin Luther King Jr. and the US civil rights movement.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Assertive nonviolence as developed by Gandhi transcends the passivity of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nonresistance</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while offering a strategy for fighting effectively to resist social evil.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movement against the Vietnam War as one of the largest and most intensive peace campaigns in history. Antiwar efforts influenced the Johnson and Nixon administrations and exerted sustained pressure for US military withdrawal. Antiwar activism developed even among active-duty soldiers and veterans. Conscientious objection reached an unprecedented scale and spread not only in the United States during the Vietnam era but in Europe and beyond in subsequent decades.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Even if the international media cover mainly the “spectacular events” of people occupying central squares in main cities, it is more the rule than the exception that revolutionary movements use nonviolent techniques. As Jørgen Johansen shows in his piece, the most successful mass social movements in Eastern Europe </a:t>
            </a:r>
            <a:r>
              <a:rPr lang="en-GB" sz="1800" kern="100" dirty="0">
                <a:latin typeface="Aptos" panose="020B0004020202020204" pitchFamily="34" charset="0"/>
                <a:ea typeface="Aptos" panose="020B0004020202020204" pitchFamily="34" charset="0"/>
                <a:cs typeface="Times New Roman" panose="02020603050405020304" pitchFamily="18" charset="0"/>
              </a:rPr>
              <a:t>at the end of the Cold War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removed authoritarian regimes much more effectively without the use of arms than by armed struggle. Johansen also raises questions about the lack of preparation by these activists for running a country after the old regimes have been removed. </a:t>
            </a:r>
          </a:p>
          <a:p>
            <a:pPr marL="0" indent="0">
              <a:buNone/>
            </a:pPr>
            <a:endParaRPr lang="en-GB" dirty="0"/>
          </a:p>
        </p:txBody>
      </p:sp>
    </p:spTree>
    <p:extLst>
      <p:ext uri="{BB962C8B-B14F-4D97-AF65-F5344CB8AC3E}">
        <p14:creationId xmlns:p14="http://schemas.microsoft.com/office/powerpoint/2010/main" val="38473634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1050</TotalTime>
  <Words>4679</Words>
  <Application>Microsoft Office PowerPoint</Application>
  <PresentationFormat>Widescreen</PresentationFormat>
  <Paragraphs>126</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Aptos</vt:lpstr>
      <vt:lpstr>Aptos Display</vt:lpstr>
      <vt:lpstr>Arial</vt:lpstr>
      <vt:lpstr>Office Theme</vt:lpstr>
      <vt:lpstr>Concepts of Peace: Movements, Ideas, Practice</vt:lpstr>
      <vt:lpstr>Movements</vt:lpstr>
      <vt:lpstr>Political and Social Movements</vt:lpstr>
      <vt:lpstr>Peace Movements</vt:lpstr>
      <vt:lpstr>Peace Movements</vt:lpstr>
      <vt:lpstr>Peace Societies</vt:lpstr>
      <vt:lpstr>Peace Societies</vt:lpstr>
      <vt:lpstr>Nonviolence</vt:lpstr>
      <vt:lpstr>Nonviolence</vt:lpstr>
      <vt:lpstr>Nonviolence</vt:lpstr>
      <vt:lpstr>Gandhi</vt:lpstr>
      <vt:lpstr>Gandhi</vt:lpstr>
      <vt:lpstr>Hind Swaraj (1909)</vt:lpstr>
      <vt:lpstr>Hind Swaraj</vt:lpstr>
      <vt:lpstr>Hind Swaraj</vt:lpstr>
      <vt:lpstr>Hind Swaraj</vt:lpstr>
      <vt:lpstr>Hind Swaraj</vt:lpstr>
      <vt:lpstr>Hind Swaraj</vt:lpstr>
      <vt:lpstr>The Civil Rights Movement </vt:lpstr>
      <vt:lpstr>The Civil Rights Movement </vt:lpstr>
      <vt:lpstr>Martin Luther King Jr.</vt:lpstr>
      <vt:lpstr>Pilgrimage to Nonviolence (1958)</vt:lpstr>
      <vt:lpstr>Pilgrimage to Nonviolence</vt:lpstr>
      <vt:lpstr>Pilgrimage to Nonviolence</vt:lpstr>
      <vt:lpstr>Pilgrimage to Nonviolence</vt:lpstr>
      <vt:lpstr>Subsequent Peace Movements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janieyh 10</dc:creator>
  <cp:lastModifiedBy>janieyh 10</cp:lastModifiedBy>
  <cp:revision>113</cp:revision>
  <dcterms:created xsi:type="dcterms:W3CDTF">2025-02-16T22:52:28Z</dcterms:created>
  <dcterms:modified xsi:type="dcterms:W3CDTF">2025-03-17T15:57:37Z</dcterms:modified>
</cp:coreProperties>
</file>