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0" r:id="rId4"/>
    <p:sldId id="262" r:id="rId5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7" d="100"/>
          <a:sy n="57" d="100"/>
        </p:scale>
        <p:origin x="263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591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633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102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422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02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941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756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75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626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212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748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EF45C1-2D7D-4C08-A56B-68619D7B051D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64D70-7262-4844-9088-9E22ADEF5B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339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382791" y="3224693"/>
            <a:ext cx="42444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Assignment on Menu Design of Hotel Trinity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59758" y="7178555"/>
            <a:ext cx="41216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Submitted By: Md Taslim Olid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2027984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Subject: Food &amp; Beverage 	Operations (BMIH4002)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Lecturer: Laurence Blake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519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2816352" cy="9906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38328" y="2946927"/>
            <a:ext cx="21396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Castellar" panose="020A0402060406010301" pitchFamily="18" charset="0"/>
              </a:rPr>
              <a:t>Trinity Hotel</a:t>
            </a:r>
          </a:p>
        </p:txBody>
      </p:sp>
      <p:sp>
        <p:nvSpPr>
          <p:cNvPr id="7" name="Oval 6"/>
          <p:cNvSpPr/>
          <p:nvPr/>
        </p:nvSpPr>
        <p:spPr>
          <a:xfrm>
            <a:off x="5193792" y="4535424"/>
            <a:ext cx="1243584" cy="1170432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5276088" y="4797475"/>
            <a:ext cx="1161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Fresh &amp; Delicious</a:t>
            </a:r>
          </a:p>
        </p:txBody>
      </p:sp>
      <p:sp>
        <p:nvSpPr>
          <p:cNvPr id="9" name="Rectangle 8"/>
          <p:cNvSpPr/>
          <p:nvPr/>
        </p:nvSpPr>
        <p:spPr>
          <a:xfrm>
            <a:off x="2816352" y="8886932"/>
            <a:ext cx="4041648" cy="9144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0" y="8570226"/>
            <a:ext cx="281635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Covid-19 Rules;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Distance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may Order Online via Facebook and website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Pay on Delivery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 Mask, get Service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816353" y="9050333"/>
            <a:ext cx="39453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 Us</a:t>
            </a:r>
            <a:r>
              <a:rPr lang="en-US" sz="105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+44 1757 481000</a:t>
            </a:r>
          </a:p>
          <a:p>
            <a:pPr algn="r"/>
            <a:r>
              <a:rPr lang="en-US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Website: </a:t>
            </a:r>
            <a:r>
              <a:rPr lang="en-US" sz="105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Trinityhotel.com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US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Media: </a:t>
            </a:r>
            <a:r>
              <a:rPr lang="en-US" sz="105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facebook.com/</a:t>
            </a:r>
            <a:r>
              <a:rPr lang="en-US" sz="105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hoteltrinity</a:t>
            </a:r>
            <a:endParaRPr lang="en-US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2" descr="Food Hygiene Rating Scheme - Accueil | Facebook">
            <a:extLst>
              <a:ext uri="{FF2B5EF4-FFF2-40B4-BE49-F238E27FC236}">
                <a16:creationId xmlns:a16="http://schemas.microsoft.com/office/drawing/2014/main" id="{1F17562E-4494-4946-A12A-8BFF092621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71454"/>
            <a:ext cx="2816352" cy="108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1755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</p:spPr>
      </p:pic>
      <p:sp>
        <p:nvSpPr>
          <p:cNvPr id="6" name="TextBox 5"/>
          <p:cNvSpPr txBox="1"/>
          <p:nvPr/>
        </p:nvSpPr>
        <p:spPr>
          <a:xfrm>
            <a:off x="2420007" y="236483"/>
            <a:ext cx="2017986" cy="40011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Trinity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4111" y="658733"/>
            <a:ext cx="3317492" cy="1036717"/>
          </a:xfrm>
          <a:prstGeom prst="rect">
            <a:avLst/>
          </a:prstGeom>
        </p:spPr>
      </p:pic>
      <p:sp>
        <p:nvSpPr>
          <p:cNvPr id="10" name="Flowchart: Delay 9"/>
          <p:cNvSpPr/>
          <p:nvPr/>
        </p:nvSpPr>
        <p:spPr>
          <a:xfrm rot="10800000">
            <a:off x="5480797" y="591686"/>
            <a:ext cx="1016000" cy="1167030"/>
          </a:xfrm>
          <a:prstGeom prst="flowChartDelay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548788" y="685380"/>
            <a:ext cx="10377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Hours:</a:t>
            </a:r>
          </a:p>
          <a:p>
            <a:pPr algn="ctr"/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LUNCH: 12:00 PM-2:30 PM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DINNER: 6:00 PM-9:00 PM</a:t>
            </a:r>
          </a:p>
          <a:p>
            <a:pPr algn="ctr"/>
            <a:endParaRPr lang="en-US" sz="900" dirty="0"/>
          </a:p>
        </p:txBody>
      </p:sp>
      <p:sp>
        <p:nvSpPr>
          <p:cNvPr id="12" name="Flowchart: Delay 11"/>
          <p:cNvSpPr/>
          <p:nvPr/>
        </p:nvSpPr>
        <p:spPr>
          <a:xfrm rot="10800000" flipH="1">
            <a:off x="389800" y="539595"/>
            <a:ext cx="983108" cy="1223002"/>
          </a:xfrm>
          <a:prstGeom prst="flowChartDelay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335137" y="634072"/>
            <a:ext cx="103777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7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(V)- Vegan</a:t>
            </a:r>
          </a:p>
          <a:p>
            <a:pPr algn="just"/>
            <a:r>
              <a:rPr lang="en-US" sz="7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(VG)- Vegetarian</a:t>
            </a:r>
          </a:p>
          <a:p>
            <a:pPr algn="just"/>
            <a:r>
              <a:rPr lang="en-US" sz="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N.B.: </a:t>
            </a:r>
            <a:r>
              <a:rPr lang="en-US" sz="7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Foods may have milk, eggs, wheat, peanuts, and tree nuts. If you have a food allergy, please notify your server.</a:t>
            </a: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7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367036" y="1985587"/>
            <a:ext cx="1522692" cy="362857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>
            <a:off x="4961797" y="5303866"/>
            <a:ext cx="1468030" cy="362857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>
            <a:off x="389799" y="5619640"/>
            <a:ext cx="1468030" cy="362857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>
            <a:off x="4916371" y="2027064"/>
            <a:ext cx="1513456" cy="362857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 Diagonal Corner Rectangle 18"/>
          <p:cNvSpPr/>
          <p:nvPr/>
        </p:nvSpPr>
        <p:spPr>
          <a:xfrm>
            <a:off x="2235200" y="5396355"/>
            <a:ext cx="2394857" cy="362857"/>
          </a:xfrm>
          <a:prstGeom prst="round2Diag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 Diagonal Corner Rectangle 19"/>
          <p:cNvSpPr/>
          <p:nvPr/>
        </p:nvSpPr>
        <p:spPr>
          <a:xfrm>
            <a:off x="2235200" y="7538012"/>
            <a:ext cx="2394857" cy="362857"/>
          </a:xfrm>
          <a:prstGeom prst="round2Diag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/>
          <p:cNvSpPr txBox="1"/>
          <p:nvPr/>
        </p:nvSpPr>
        <p:spPr>
          <a:xfrm>
            <a:off x="303662" y="2043958"/>
            <a:ext cx="165867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Specials from Trinity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51603" y="2074192"/>
            <a:ext cx="118970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Wraps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28958" y="5670263"/>
            <a:ext cx="118970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Drinks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814959" y="5510776"/>
            <a:ext cx="118970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Kids’ Special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609004" y="7588635"/>
            <a:ext cx="163999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Signature Dishes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149174" y="5351281"/>
            <a:ext cx="118970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Salads</a:t>
            </a:r>
          </a:p>
        </p:txBody>
      </p:sp>
      <p:sp>
        <p:nvSpPr>
          <p:cNvPr id="27" name="Round Diagonal Corner Rectangle 26"/>
          <p:cNvSpPr/>
          <p:nvPr/>
        </p:nvSpPr>
        <p:spPr>
          <a:xfrm>
            <a:off x="2126512" y="4303372"/>
            <a:ext cx="2594344" cy="311160"/>
          </a:xfrm>
          <a:prstGeom prst="round2DiagRect">
            <a:avLst/>
          </a:prstGeom>
          <a:solidFill>
            <a:schemeClr val="bg2">
              <a:lumMod val="90000"/>
            </a:schemeClr>
          </a:solidFill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/>
          <p:cNvSpPr txBox="1"/>
          <p:nvPr/>
        </p:nvSpPr>
        <p:spPr>
          <a:xfrm>
            <a:off x="2085371" y="4286698"/>
            <a:ext cx="29240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Trinity Lamb Rump     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£17.50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138430" y="4612976"/>
            <a:ext cx="2594344" cy="95410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Sided with carrot and apple puree, port jus, roasted baby corns, crispy kale and potato          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Wine 01: Pinot Noir 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(75 cl)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£13.50</a:t>
            </a:r>
          </a:p>
          <a:p>
            <a:pPr algn="just"/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(A bold taste that goes well with lamb)</a:t>
            </a:r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Wine 02: </a:t>
            </a:r>
            <a:r>
              <a:rPr lang="en-US" sz="800" b="1" dirty="0" err="1">
                <a:latin typeface="Arial" panose="020B0604020202020204" pitchFamily="34" charset="0"/>
                <a:cs typeface="Arial" panose="020B0604020202020204" pitchFamily="34" charset="0"/>
              </a:rPr>
              <a:t>Malbec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(75 cl)                       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£12.00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(The savory &amp; rich flavor of lamb needs a smooth wine to go)</a:t>
            </a:r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82154" y="2403703"/>
            <a:ext cx="1468030" cy="321593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/>
          <p:cNvSpPr txBox="1"/>
          <p:nvPr/>
        </p:nvSpPr>
        <p:spPr>
          <a:xfrm>
            <a:off x="255684" y="2342737"/>
            <a:ext cx="1756688" cy="340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9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Baked Mussels              </a:t>
            </a:r>
            <a:r>
              <a:rPr lang="en-US" sz="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£8.25</a:t>
            </a:r>
            <a:endParaRPr lang="en-US" sz="9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mussels steamed in white wine and topped with anchovies with flatbreads                    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01: Sauvignon Blanc 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(75 cl)                       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£11.50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(This wine goes well with scallops) 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02: Pinot </a:t>
            </a:r>
            <a:r>
              <a:rPr lang="en-US" sz="800" b="1" dirty="0" err="1">
                <a:latin typeface="Arial" panose="020B0604020202020204" pitchFamily="34" charset="0"/>
                <a:cs typeface="Arial" panose="020B0604020202020204" pitchFamily="34" charset="0"/>
              </a:rPr>
              <a:t>Grigio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(75 cl)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£10.50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(Adds flavor with the juiciness of mussels)</a:t>
            </a:r>
          </a:p>
          <a:p>
            <a:pPr algn="just"/>
            <a:endParaRPr lang="en-US" sz="9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Seafood paella            £15.75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Served with welsh mussels, tiger prawns, squids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01: Chardonnay (75 cl) £12.50 </a:t>
            </a:r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(This Italian wine is delicious with the saltiness)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02: Pinot Noir (75 cl)    £10.75 </a:t>
            </a:r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(This red wine is best with squids)</a:t>
            </a:r>
          </a:p>
          <a:p>
            <a:pPr algn="just"/>
            <a:endParaRPr lang="it-IT" sz="9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it-IT" sz="9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Spinach and Ricotta cannelloni (v)</a:t>
            </a:r>
            <a:r>
              <a:rPr lang="en-US" sz="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£13.75</a:t>
            </a:r>
            <a:endParaRPr lang="it-IT" sz="9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Served with homemade chips tomato and red onion salad 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01: Riesling (75 cl)     £11.50 </a:t>
            </a:r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(The dry wine’s acidity pairs best)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02: </a:t>
            </a: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Shiraz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(75 cl)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£12.00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(The dry Australian red wine is rich)</a:t>
            </a:r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4981103" y="7293935"/>
            <a:ext cx="1515694" cy="177563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/>
          <p:cNvSpPr txBox="1"/>
          <p:nvPr/>
        </p:nvSpPr>
        <p:spPr>
          <a:xfrm>
            <a:off x="4932886" y="7293935"/>
            <a:ext cx="1563911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Goat Cheese with Beetroot Salad (v)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Grilled cheese, walnut, beetroot relish with balsamic glaze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£8.25</a:t>
            </a: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Warm Lamb Salad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Fried lamb pieces, with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halloumi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, vine tomato, rocket pesto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£7.95</a:t>
            </a: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Thai Style Prawn Salad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Crisp prawns locally collected, sided with lemon zest, onion rings and  green peas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£8.00</a:t>
            </a: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4916371" y="2431492"/>
            <a:ext cx="1525635" cy="281854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/>
          <p:cNvSpPr txBox="1"/>
          <p:nvPr/>
        </p:nvSpPr>
        <p:spPr>
          <a:xfrm>
            <a:off x="4858832" y="2404245"/>
            <a:ext cx="1682732" cy="2908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Cajun Chicken Fajita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Chicken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bbq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with roasted peppers, onion, melted cheese in a warm tortilla with mayo and guacamole                     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£9.95</a:t>
            </a: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it-IT" sz="900" b="1" dirty="0">
                <a:latin typeface="Arial" panose="020B0604020202020204" pitchFamily="34" charset="0"/>
                <a:cs typeface="Arial" panose="020B0604020202020204" pitchFamily="34" charset="0"/>
              </a:rPr>
              <a:t>The Planet Burger (v/vg)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Soya burger with toasted buns, topped with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aubergine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, watercress, vegan mayo and red onions                            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£11.95</a:t>
            </a: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Steak Club Sandwich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Toasted sandwich with grilled steak,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mashrooms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, cheese mayo and coleslaw with chips  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£13.95</a:t>
            </a:r>
          </a:p>
          <a:p>
            <a:pPr lvl="0" defTabSz="457200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Wines that go well with Wraps</a:t>
            </a:r>
          </a:p>
          <a:p>
            <a:pPr lvl="0" defTabSz="457200"/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457200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01: Cabernet Sauvignon 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(75 cl)             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£10.75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457200"/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(The meaty flavor is great to pair with this wine)</a:t>
            </a:r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457200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02: Syrah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(75 cl)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£11.25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457200"/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(It goes well with meats &amp; spices)</a:t>
            </a: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389799" y="7421526"/>
            <a:ext cx="1486407" cy="164804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TextBox 39"/>
          <p:cNvSpPr txBox="1"/>
          <p:nvPr/>
        </p:nvSpPr>
        <p:spPr>
          <a:xfrm>
            <a:off x="368460" y="7451059"/>
            <a:ext cx="156391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it-IT" sz="900" b="1" dirty="0">
                <a:latin typeface="Arial" panose="020B0604020202020204" pitchFamily="34" charset="0"/>
                <a:cs typeface="Arial" panose="020B0604020202020204" pitchFamily="34" charset="0"/>
              </a:rPr>
              <a:t>PINK PROSECCO SPUMANTE N.V, ITALY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Refreshing dry or non dry wine from Italy (75 cl)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£29.95</a:t>
            </a: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s-ES" sz="900" b="1" dirty="0">
                <a:latin typeface="Arial" panose="020B0604020202020204" pitchFamily="34" charset="0"/>
                <a:cs typeface="Arial" panose="020B0604020202020204" pitchFamily="34" charset="0"/>
              </a:rPr>
              <a:t>CARLOS SERRES, BLANCO RIOJA, RIOJA, SPAIN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White wine from Rioja, Spain having 27 mentions of tree fruit notes (75cl)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£23.50</a:t>
            </a: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Lemonade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With fresh lime and 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soda (200ml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£8.40</a:t>
            </a: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2227942" y="5771922"/>
            <a:ext cx="2391958" cy="16496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TextBox 41"/>
          <p:cNvSpPr txBox="1"/>
          <p:nvPr/>
        </p:nvSpPr>
        <p:spPr>
          <a:xfrm>
            <a:off x="2167558" y="5743668"/>
            <a:ext cx="2553788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Mozzarella sticks with ketchup dip (v)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Fried mozzarella sticks with classic marinara dipping sauce or tomato sauce            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£4.50</a:t>
            </a:r>
          </a:p>
          <a:p>
            <a:pPr algn="just"/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Pork sausages with chips and beans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Italian pork sausages, with rich onion gravy. Served with baked beans                  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£6.75</a:t>
            </a:r>
          </a:p>
          <a:p>
            <a:pPr algn="just"/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Southern fried chicken burger with chips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Crispy fried burgers with freshly picked lettuces, tomatoes and served with chips    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£7.25</a:t>
            </a:r>
          </a:p>
          <a:p>
            <a:pPr algn="just"/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Selection of yummy mini donuts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Mini donuts with a box of six donuts of selective three types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£4.95</a:t>
            </a:r>
          </a:p>
        </p:txBody>
      </p:sp>
      <p:sp>
        <p:nvSpPr>
          <p:cNvPr id="43" name="Rectangle 42"/>
          <p:cNvSpPr/>
          <p:nvPr/>
        </p:nvSpPr>
        <p:spPr>
          <a:xfrm>
            <a:off x="2147203" y="8033465"/>
            <a:ext cx="2562902" cy="103610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TextBox 44"/>
          <p:cNvSpPr txBox="1"/>
          <p:nvPr/>
        </p:nvSpPr>
        <p:spPr>
          <a:xfrm>
            <a:off x="2203250" y="7960294"/>
            <a:ext cx="2368433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ü"/>
            </a:pP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Trinity Lamb Rump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£17.50</a:t>
            </a:r>
          </a:p>
          <a:p>
            <a:pPr marL="171450" indent="-171450">
              <a:buFont typeface="Wingdings" panose="05000000000000000000" pitchFamily="2" charset="2"/>
              <a:buChar char="ü"/>
            </a:pP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Steak Club Sandwich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£13.95</a:t>
            </a:r>
          </a:p>
          <a:p>
            <a:pPr marL="171450" indent="-171450">
              <a:buFont typeface="Wingdings" panose="05000000000000000000" pitchFamily="2" charset="2"/>
              <a:buChar char="ü"/>
            </a:pP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Goat Cheese with Beetroot Salad (v)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£8.25</a:t>
            </a:r>
          </a:p>
          <a:p>
            <a:pPr marL="171450" indent="-171450">
              <a:buFont typeface="Wingdings" panose="05000000000000000000" pitchFamily="2" charset="2"/>
              <a:buChar char="ü"/>
            </a:pP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Seafood Paella    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£15.75</a:t>
            </a:r>
          </a:p>
          <a:p>
            <a:pPr algn="just"/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7" name="Picture 4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222" y="6002922"/>
            <a:ext cx="1483873" cy="1360155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473" y="5986161"/>
            <a:ext cx="1443354" cy="1303892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9847" y="2074191"/>
            <a:ext cx="2618938" cy="2117847"/>
          </a:xfrm>
          <a:prstGeom prst="rect">
            <a:avLst/>
          </a:prstGeom>
        </p:spPr>
      </p:pic>
      <p:sp>
        <p:nvSpPr>
          <p:cNvPr id="50" name="TextBox 49"/>
          <p:cNvSpPr txBox="1"/>
          <p:nvPr/>
        </p:nvSpPr>
        <p:spPr>
          <a:xfrm>
            <a:off x="379129" y="9228603"/>
            <a:ext cx="6106998" cy="5280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51" name="TextBox 50"/>
          <p:cNvSpPr txBox="1"/>
          <p:nvPr/>
        </p:nvSpPr>
        <p:spPr>
          <a:xfrm>
            <a:off x="379129" y="9506803"/>
            <a:ext cx="1706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Hotel Trinity</a:t>
            </a:r>
          </a:p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Swansea, South Wales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3870251" y="9243031"/>
            <a:ext cx="25700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Contact Us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r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+44 1757 481000</a:t>
            </a:r>
          </a:p>
          <a:p>
            <a:pPr algn="r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Website: 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Trinityhotel.com</a:t>
            </a:r>
          </a:p>
          <a:p>
            <a:pPr algn="r"/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Social Media: 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facebook.com/</a:t>
            </a:r>
            <a:r>
              <a:rPr lang="en-US" sz="900" dirty="0" err="1">
                <a:latin typeface="Arial" panose="020B0604020202020204" pitchFamily="34" charset="0"/>
                <a:cs typeface="Arial" panose="020B0604020202020204" pitchFamily="34" charset="0"/>
              </a:rPr>
              <a:t>hoteltrinity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555777" y="1639827"/>
            <a:ext cx="3806958" cy="16659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479942" y="1627744"/>
            <a:ext cx="406884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suggest you the best wines to go with our delicious dishes. N.B.: W=Wine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2203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88959" y="229828"/>
            <a:ext cx="6080079" cy="10095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Casley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Roast Lamb Rump With Leek &amp; Butter Beans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https://www.viva.co.nz/article/food-drink/roast-lamb-rump-with-leek-butter-beans-recipe// (Accessed: 15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Hanly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C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UK's best countryside hotels for foodies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https://www.hot-dinners.com/Features/Travel/best-hotels-restaurants-foodie-united-kingdom-uk-food-drink-getaway (Accessed: 15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Ludlam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18 Types of Wine Glasses to Store in Your China Cabinet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https://www.countryliving.com/food-drinks/g27924554/types-of-wine-glasses/ (Accessed: 15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Mainwaring R. &amp; Gilbert E. (2018)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14 gorgeous restaurants with rooms in Wales for a blowout night away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https://www.walesonline.co.uk/whats-on/food-drink-news/14-gorgeous-restaurants-rooms-wales-12972846 (Accessed: 15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Nicky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Crispy Lamb Salad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https://www.kitchensanctuary.com/crispy-lamb-salad/ (Accessed: 15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Pinterest.com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Simple Food Menu Preview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https://www.pinterest.com/pin/70368812919749409/ (Accessed: 15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Sutton, M.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Experts reveal the best wine pairings for classic British meals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https://www.goodhousekeeping.com/uk/food/a568818/best-food-and-wine-pairings/ (Accessed: 15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Thecambrianinn.com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Wine List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http://thecambrianinn.co.uk/wine-list/ (Accessed: 15 February, 202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Thechampagnecompany.com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Prosecco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https://thechampagnecompany.com/wine/sparkling-wine/prosecco  (Accessed: 15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Vivino.com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Carlos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Serres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Rioja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Viura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Tempranillo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Blanco</a:t>
            </a:r>
          </a:p>
          <a:p>
            <a:pPr algn="just"/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Carlos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Serres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Rioja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Viura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Tempranillo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Blanco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https://www.vivino.com/US/en/carlos-serres-rioja-viura-tempranillo-blanco/w/4519186 (Accessed: 15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30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627</TotalTime>
  <Words>1155</Words>
  <Application>Microsoft Office PowerPoint</Application>
  <PresentationFormat>A4 Paper (210x297 mm)</PresentationFormat>
  <Paragraphs>132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Castellar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Taslim Olid</cp:lastModifiedBy>
  <cp:revision>90</cp:revision>
  <dcterms:created xsi:type="dcterms:W3CDTF">2022-02-15T05:39:19Z</dcterms:created>
  <dcterms:modified xsi:type="dcterms:W3CDTF">2022-02-25T10:49:24Z</dcterms:modified>
</cp:coreProperties>
</file>