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951" r:id="rId3"/>
    <p:sldId id="976" r:id="rId4"/>
    <p:sldId id="927" r:id="rId5"/>
    <p:sldId id="966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CC66FF"/>
    <a:srgbClr val="996600"/>
    <a:srgbClr val="008000"/>
    <a:srgbClr val="CC6600"/>
    <a:srgbClr val="C0C0C0"/>
    <a:srgbClr val="B2B2B2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67" autoAdjust="0"/>
    <p:restoredTop sz="95995" autoAdjust="0"/>
  </p:normalViewPr>
  <p:slideViewPr>
    <p:cSldViewPr showGuides="1">
      <p:cViewPr varScale="1">
        <p:scale>
          <a:sx n="102" d="100"/>
          <a:sy n="102" d="100"/>
        </p:scale>
        <p:origin x="702" y="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B932D-B67E-44BC-9791-2732EAD27C6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2F7A3-8BB9-4D71-B39C-1E6C03030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822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order to quantify the energy changes the heat capacity is used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2F7A3-8BB9-4D71-B39C-1E6C03030FD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0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98384-44DC-435B-A9F8-71A1633CD7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23F3E6-F572-4F6B-9141-5BDCB4F141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A0294-9D3C-480A-8CD3-E5FAE42F7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2CFC3-67F6-4561-951C-E363E7A95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9CF6BE-16B8-46FB-AC5B-4059553D7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39CDE-D3D1-437D-A42A-BEC252AA9F6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3373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423B8-8291-4FBE-8FC2-C9BFAFF77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32E46-CF31-4338-A400-1453347E7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9A1C1-F560-44CB-A980-D36D43CD9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AB042-D015-43DE-A281-F3B73D6BD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6EF9C-838E-4F78-9B42-029065E94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B1192-BDEA-41C8-92C7-4BE2D2E96004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4694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5B69-D448-4BA3-9E04-13F611AF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AB5E00-BD02-46E7-9F73-C181A411E2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0FEA-A164-41B7-816A-2B171ED70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BFE9C-A28F-4430-8E36-A0B98CC8E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390DA3-B5E9-4BFC-B7F7-CCDD02257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3E58-83AB-4E24-9335-DBFBBC6ADA4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06068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3A7FF-DFE6-483A-91FA-4A172717C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76126-D59A-4D5C-AE14-D6EB84B337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68B0B-9DB6-4174-A1B2-258B4B660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D27749-9363-4D80-A78B-C706A70AD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D2299D-B3D9-41BC-905D-199660FDE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9A10E-4899-43A5-87A5-F01A4F7CD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DD50F-DF8B-410E-B266-7BBBC4289E55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28363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F426B-B5C3-4854-814C-DAEF8160D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70AFD-D7CB-450A-9FFE-25FE16DEA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2E1D8E-947B-4703-909E-ECF971F47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0D486E-2012-4821-A9C7-2CD5E8B1E1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108964-6DF2-4C3E-93BE-AB2D8D195D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CF2B26-18CF-42C5-AB9B-1CC1BDAF1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46BE3C-6F8E-483E-B9D8-D39F1BF75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E967F0-45D9-49D0-B64A-F78FB8105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CD40F-CD40-4D23-9E14-87B3582A6EB5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28174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4463B-5335-46AE-BFE5-EE90F3DDD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4E820C-BE52-4337-B081-505F9307A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452A4C-9452-48E2-A27C-1E3C9FE49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5EC42C-8C58-4FEE-9696-607A13380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9E60D-2D75-47EF-823F-A7873605D9CF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516737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BE1EE6-70F8-472F-BEFE-D0F109799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4A2894-EA45-4C0A-AA1C-93F924C37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17FDF7-0857-49DB-8BEF-A5BDD64CE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BA16A-EF9E-4C97-954B-A6D831176CB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9235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299CF-2C62-43AF-A53B-0C959B9FE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5C96B-AEAC-4F00-9795-380DA1BB2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DD350-CB2A-467F-A6F1-0F1FFDF2E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17068-537E-4846-98E9-56B33E3A3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79D425-4C52-437B-BBBE-9D0A0329F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A2661-4451-4B0B-BBF3-B9903978C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B1476-7AA8-471E-AAAD-D2F880718C4A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158644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90ECF-7B74-44B4-BD5A-F4422A2E4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0FD94C-EBA5-4CA6-8A48-58EF4507CF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83F00A-5F30-41CC-89D6-1A234D48DF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A3854-7BBB-42C7-ACC6-6C17889F1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EE8D83-B68A-4DF1-BDE2-CB6C45880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41EEF2-BF60-4DE1-979F-F25F524DF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D91B6-8F7F-4367-8F77-6D2AAF1A437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651662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23452-2B4C-47A8-B59E-15A8AABCE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8AABD-A9F6-47E7-906D-02EA1C743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AA164-2C03-4676-BCD8-33778DA53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0DC70D-C73B-4EB5-B59E-A889D003D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0AACC-7261-41FE-B0DF-3F8BD3670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8CAC-1C36-4D8B-B3EA-4846A7CC2A7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799997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528522-5938-4836-8779-6EEA316C48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B5C6DB-E346-47D9-828F-60B855862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4693D-B210-416B-9540-0AAB8077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E79DD-6B2F-418C-9B34-AC16ECEA5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AA966-C142-49CA-B46C-ABEA22826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AF0D4-CD30-4285-8F90-0FEFB5D29F86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591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1A53F73-9B6C-46BB-B43F-9D38A92F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CD8F2D0-1938-4B72-963C-5317ABF423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07C8464-BF41-455D-948A-74113B627D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088FD4A-E974-4A41-80D5-5CD5987655C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A6CCBA7-A0B9-4695-9E4B-E7AE628CBCC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4F3056-6684-43F5-AF46-6F5A5AD8E561}" type="slidenum">
              <a:rPr lang="es-ES" altLang="en-US"/>
              <a:pPr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5B756-E6BC-4DCB-AC11-111AA36E0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1628800"/>
            <a:ext cx="8136904" cy="2387600"/>
          </a:xfrm>
        </p:spPr>
        <p:txBody>
          <a:bodyPr/>
          <a:lstStyle/>
          <a:p>
            <a:r>
              <a:rPr lang="en-GB" dirty="0"/>
              <a:t>CALORIMETRY</a:t>
            </a:r>
            <a:br>
              <a:rPr lang="en-GB" dirty="0"/>
            </a:br>
            <a:br>
              <a:rPr lang="en-GB" dirty="0"/>
            </a:br>
            <a:r>
              <a:rPr lang="en-GB" sz="4000" dirty="0"/>
              <a:t>NOTES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E8E8FC-64F1-446B-8C20-961374613C5B}"/>
              </a:ext>
            </a:extLst>
          </p:cNvPr>
          <p:cNvSpPr txBox="1"/>
          <p:nvPr/>
        </p:nvSpPr>
        <p:spPr>
          <a:xfrm>
            <a:off x="3563888" y="5301208"/>
            <a:ext cx="24080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Dr Ewa Kazimierska</a:t>
            </a:r>
          </a:p>
          <a:p>
            <a:endParaRPr lang="en-GB" dirty="0"/>
          </a:p>
          <a:p>
            <a:r>
              <a:rPr lang="en-GB" sz="1400" dirty="0"/>
              <a:t>e.kazimierska@uwtsd.ac.uk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EAFC9A5-0191-439F-AC0B-A291D5A1C0B7}"/>
              </a:ext>
            </a:extLst>
          </p:cNvPr>
          <p:cNvGrpSpPr/>
          <p:nvPr/>
        </p:nvGrpSpPr>
        <p:grpSpPr>
          <a:xfrm>
            <a:off x="0" y="3429000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C793EB4-4AFF-4C90-98F8-C8FF161B14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711E976-350A-4AC7-9DDE-B09D4A176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61133E1-1061-49D2-A566-DCF6EE573A56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MACROSCOPIC HEAT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D7DA0-2BC8-4560-8D10-CB807382014E}"/>
              </a:ext>
            </a:extLst>
          </p:cNvPr>
          <p:cNvSpPr txBox="1"/>
          <p:nvPr/>
        </p:nvSpPr>
        <p:spPr>
          <a:xfrm>
            <a:off x="1094354" y="1199397"/>
            <a:ext cx="1248162" cy="40011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Substance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07789E-D37C-495C-9265-15F74E9A2F84}"/>
              </a:ext>
            </a:extLst>
          </p:cNvPr>
          <p:cNvSpPr txBox="1"/>
          <p:nvPr/>
        </p:nvSpPr>
        <p:spPr>
          <a:xfrm>
            <a:off x="478552" y="1690030"/>
            <a:ext cx="29315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specific heat (capacity), c</a:t>
            </a:r>
            <a:r>
              <a:rPr lang="en-GB" sz="2000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370E33-D09D-42AF-958E-8CE8BD8DC77E}"/>
              </a:ext>
            </a:extLst>
          </p:cNvPr>
          <p:cNvSpPr txBox="1"/>
          <p:nvPr/>
        </p:nvSpPr>
        <p:spPr>
          <a:xfrm>
            <a:off x="-2537" y="2164210"/>
            <a:ext cx="4504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of heat needed to raise the temperature of 1 g of the substance by 1 °C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9BF81D-249E-49A6-881A-4564CF550161}"/>
              </a:ext>
            </a:extLst>
          </p:cNvPr>
          <p:cNvSpPr txBox="1"/>
          <p:nvPr/>
        </p:nvSpPr>
        <p:spPr>
          <a:xfrm>
            <a:off x="724818" y="3728845"/>
            <a:ext cx="2172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mass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5D5420-C053-4294-99CF-7B2014BB1FB7}"/>
              </a:ext>
            </a:extLst>
          </p:cNvPr>
          <p:cNvSpPr txBox="1"/>
          <p:nvPr/>
        </p:nvSpPr>
        <p:spPr>
          <a:xfrm>
            <a:off x="10706" y="4203025"/>
            <a:ext cx="43674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If it takes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28.0 J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raise the temperature of </a:t>
            </a:r>
            <a:r>
              <a:rPr lang="en-GB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a metal by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5.0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calculate the </a:t>
            </a:r>
            <a:r>
              <a:rPr lang="en-GB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the metal.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69571-6B04-4298-B8E4-CB17BE857D19}"/>
              </a:ext>
            </a:extLst>
          </p:cNvPr>
          <p:cNvSpPr txBox="1"/>
          <p:nvPr/>
        </p:nvSpPr>
        <p:spPr>
          <a:xfrm>
            <a:off x="1069460" y="5701228"/>
            <a:ext cx="28969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28.0 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8.0 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5.0 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=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0.70 J/g-°C</a:t>
            </a:r>
            <a:endParaRPr lang="en-GB" sz="2000" dirty="0">
              <a:solidFill>
                <a:srgbClr val="FF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70622C-78DD-4647-8D13-7799F8BA3A77}"/>
              </a:ext>
            </a:extLst>
          </p:cNvPr>
          <p:cNvSpPr txBox="1"/>
          <p:nvPr/>
        </p:nvSpPr>
        <p:spPr>
          <a:xfrm>
            <a:off x="6093165" y="1208260"/>
            <a:ext cx="873957" cy="40011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Object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7294DA-DF51-47A1-9CB0-7823D676554D}"/>
              </a:ext>
            </a:extLst>
          </p:cNvPr>
          <p:cNvSpPr txBox="1"/>
          <p:nvPr/>
        </p:nvSpPr>
        <p:spPr>
          <a:xfrm>
            <a:off x="5518779" y="1675618"/>
            <a:ext cx="2005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heat capacity, HC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FB9E7C-99DB-4805-9E64-A301F20E5BEF}"/>
              </a:ext>
            </a:extLst>
          </p:cNvPr>
          <p:cNvSpPr txBox="1"/>
          <p:nvPr/>
        </p:nvSpPr>
        <p:spPr>
          <a:xfrm>
            <a:off x="4644008" y="2167167"/>
            <a:ext cx="3967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of heat needed to raise the temperature of an object by 1 °C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09F1DC-F859-4963-AAF3-6A3B41186B88}"/>
              </a:ext>
            </a:extLst>
          </p:cNvPr>
          <p:cNvSpPr txBox="1"/>
          <p:nvPr/>
        </p:nvSpPr>
        <p:spPr>
          <a:xfrm>
            <a:off x="5796136" y="3724252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HC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AE2552-CB40-46E8-9B74-4D46315FCC2E}"/>
              </a:ext>
            </a:extLst>
          </p:cNvPr>
          <p:cNvSpPr txBox="1"/>
          <p:nvPr/>
        </p:nvSpPr>
        <p:spPr>
          <a:xfrm>
            <a:off x="4591732" y="4203025"/>
            <a:ext cx="457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 insulated coffee cup has a heat capacity of </a:t>
            </a:r>
            <a:r>
              <a:rPr lang="en-GB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12.0 J/°C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Calculate the amount of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needed to raise the temperature of the coffee cup by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14.0 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degC</a:t>
            </a:r>
            <a:endParaRPr lang="en-GB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ED03A2-AA7D-4E83-A615-30E96910AD3F}"/>
              </a:ext>
            </a:extLst>
          </p:cNvPr>
          <p:cNvSpPr txBox="1"/>
          <p:nvPr/>
        </p:nvSpPr>
        <p:spPr>
          <a:xfrm>
            <a:off x="4708391" y="5701228"/>
            <a:ext cx="25266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14.0 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12.0 J/°C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q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=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168 J/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°C</a:t>
            </a:r>
            <a:endParaRPr lang="en-GB" sz="20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6C3F6B-60F7-4565-9A12-909079D47289}"/>
              </a:ext>
            </a:extLst>
          </p:cNvPr>
          <p:cNvSpPr txBox="1"/>
          <p:nvPr/>
        </p:nvSpPr>
        <p:spPr>
          <a:xfrm>
            <a:off x="724818" y="465133"/>
            <a:ext cx="7595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heating causes changes of temperature but different substances heated with the same amount of energy do not give the same temperature change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EA68C1-2F08-446F-AEC3-090943F56529}"/>
              </a:ext>
            </a:extLst>
          </p:cNvPr>
          <p:cNvCxnSpPr/>
          <p:nvPr/>
        </p:nvCxnSpPr>
        <p:spPr>
          <a:xfrm>
            <a:off x="4522691" y="1138997"/>
            <a:ext cx="41126" cy="5701079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72702B0-C616-4E83-80E4-D3E0C4425CEA}"/>
                  </a:ext>
                </a:extLst>
              </p:cNvPr>
              <p:cNvSpPr txBox="1"/>
              <p:nvPr/>
            </p:nvSpPr>
            <p:spPr>
              <a:xfrm>
                <a:off x="73006" y="2921727"/>
                <a:ext cx="3337118" cy="5272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  <m:t>p</m:t>
                          </m:r>
                        </m:sub>
                      </m:sSub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q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72702B0-C616-4E83-80E4-D3E0C4425C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06" y="2921727"/>
                <a:ext cx="3337118" cy="5272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C0FBD8D3-DBE5-498E-81E0-7AE225321349}"/>
              </a:ext>
            </a:extLst>
          </p:cNvPr>
          <p:cNvSpPr txBox="1"/>
          <p:nvPr/>
        </p:nvSpPr>
        <p:spPr>
          <a:xfrm>
            <a:off x="3191127" y="3030987"/>
            <a:ext cx="940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[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C4ACCD6-E84B-4970-B4BD-6D36F0019337}"/>
                  </a:ext>
                </a:extLst>
              </p:cNvPr>
              <p:cNvSpPr txBox="1"/>
              <p:nvPr/>
            </p:nvSpPr>
            <p:spPr>
              <a:xfrm>
                <a:off x="4620169" y="2941397"/>
                <a:ext cx="3337118" cy="5272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 smtClean="0">
                          <a:solidFill>
                            <a:srgbClr val="FF66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solidFill>
                            <a:srgbClr val="FF6600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q</m:t>
                          </m:r>
                        </m:num>
                        <m:den>
                          <m:r>
                            <a:rPr lang="en-GB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C4ACCD6-E84B-4970-B4BD-6D36F00193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0169" y="2941397"/>
                <a:ext cx="3337118" cy="5272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1A734351-97FA-4409-A2AC-1C885ACD56BA}"/>
              </a:ext>
            </a:extLst>
          </p:cNvPr>
          <p:cNvSpPr txBox="1"/>
          <p:nvPr/>
        </p:nvSpPr>
        <p:spPr>
          <a:xfrm>
            <a:off x="7706407" y="3060579"/>
            <a:ext cx="745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[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1744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0" y="3439095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E93BA91-89CD-4264-B540-3C297D9D35B5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CALORIMETRY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4DFE2E-4EDA-4B5C-9D90-7DE52BADC5F4}"/>
              </a:ext>
            </a:extLst>
          </p:cNvPr>
          <p:cNvSpPr txBox="1"/>
          <p:nvPr/>
        </p:nvSpPr>
        <p:spPr>
          <a:xfrm>
            <a:off x="-23395" y="500035"/>
            <a:ext cx="37312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First law of thermodynamics: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Energy cannot be created nor destroyed, just transferred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Assume heat and heat transfer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lost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by one =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gained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by other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(system)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q (surroundings)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B7188B-5BC9-433A-831F-477B9258C855}"/>
              </a:ext>
            </a:extLst>
          </p:cNvPr>
          <p:cNvSpPr txBox="1"/>
          <p:nvPr/>
        </p:nvSpPr>
        <p:spPr>
          <a:xfrm>
            <a:off x="3750991" y="196614"/>
            <a:ext cx="5372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piece of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metal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95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dropped into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If the final temperature of the combination is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calculate the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of the metal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of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4.184 J/g-°C.</a:t>
            </a:r>
          </a:p>
          <a:p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BB1C0A-AEC8-4D37-9B20-27242AF14822}"/>
              </a:ext>
            </a:extLst>
          </p:cNvPr>
          <p:cNvSpPr txBox="1"/>
          <p:nvPr/>
        </p:nvSpPr>
        <p:spPr>
          <a:xfrm>
            <a:off x="3720058" y="2107824"/>
            <a:ext cx="41015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q(metal) = mass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</a:t>
            </a: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=15.0 g  (32 – 95)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  Cp metal </a:t>
            </a: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-945   Cp metal J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65EA58-02C8-4684-A1DF-E2E73D32A62A}"/>
              </a:ext>
            </a:extLst>
          </p:cNvPr>
          <p:cNvSpPr txBox="1"/>
          <p:nvPr/>
        </p:nvSpPr>
        <p:spPr>
          <a:xfrm>
            <a:off x="3707904" y="3242172"/>
            <a:ext cx="45552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q(water) = mass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</a:t>
            </a:r>
          </a:p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26.0 g  (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32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25)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4.148 J/g-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°C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</a:t>
            </a:r>
          </a:p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761 J</a:t>
            </a:r>
          </a:p>
          <a:p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EBF179-DBFC-4FCE-A603-B66C16B57EEC}"/>
              </a:ext>
            </a:extLst>
          </p:cNvPr>
          <p:cNvSpPr txBox="1"/>
          <p:nvPr/>
        </p:nvSpPr>
        <p:spPr>
          <a:xfrm>
            <a:off x="3714801" y="4241359"/>
            <a:ext cx="468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-945   Cp metal J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- 761 J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BA6E8B-DB78-4C05-AAF9-55666541B2CA}"/>
              </a:ext>
            </a:extLst>
          </p:cNvPr>
          <p:cNvSpPr txBox="1"/>
          <p:nvPr/>
        </p:nvSpPr>
        <p:spPr>
          <a:xfrm>
            <a:off x="3779566" y="4862964"/>
            <a:ext cx="298897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Cp metal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0.805 J/g-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81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37171" y="3413274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453BEB92-24AB-4A8D-A07B-BF594819E46C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 PROBLEM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66A13A2-EEF8-420C-B82F-E358F617BC2F}"/>
              </a:ext>
            </a:extLst>
          </p:cNvPr>
          <p:cNvSpPr txBox="1"/>
          <p:nvPr/>
        </p:nvSpPr>
        <p:spPr>
          <a:xfrm>
            <a:off x="1373431" y="1630961"/>
            <a:ext cx="46242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(system)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-q (surroundings)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A6B1DA-F2A8-474E-B394-D7A1276BA025}"/>
              </a:ext>
            </a:extLst>
          </p:cNvPr>
          <p:cNvSpPr txBox="1"/>
          <p:nvPr/>
        </p:nvSpPr>
        <p:spPr>
          <a:xfrm>
            <a:off x="5463" y="628658"/>
            <a:ext cx="8820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hot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added to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that is contained in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insulated cup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that has a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capacity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75 J/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Determine the final temperature. The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water is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4.184 J/g-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7B315B-26A6-403F-A2D9-D6DE41B056F1}"/>
              </a:ext>
            </a:extLst>
          </p:cNvPr>
          <p:cNvSpPr txBox="1"/>
          <p:nvPr/>
        </p:nvSpPr>
        <p:spPr>
          <a:xfrm>
            <a:off x="1435919" y="237686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hot water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F90FA7-4832-4A53-9A00-E70C838DEA75}"/>
              </a:ext>
            </a:extLst>
          </p:cNvPr>
          <p:cNvSpPr txBox="1"/>
          <p:nvPr/>
        </p:nvSpPr>
        <p:spPr>
          <a:xfrm>
            <a:off x="2717983" y="2376860"/>
            <a:ext cx="1786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cold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cup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C6E199-2D93-46F6-B9A9-BA40CEB9782E}"/>
              </a:ext>
            </a:extLst>
          </p:cNvPr>
          <p:cNvSpPr txBox="1"/>
          <p:nvPr/>
        </p:nvSpPr>
        <p:spPr>
          <a:xfrm>
            <a:off x="287678" y="2917579"/>
            <a:ext cx="719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(hot water) = mass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50.0 g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90)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4.184 J/g-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0875345-23BD-47A1-8A45-E2A0DE7F661B}"/>
              </a:ext>
            </a:extLst>
          </p:cNvPr>
          <p:cNvSpPr txBox="1"/>
          <p:nvPr/>
        </p:nvSpPr>
        <p:spPr>
          <a:xfrm>
            <a:off x="287678" y="3340312"/>
            <a:ext cx="638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q(cold water) = mass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25.0 g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22)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4.184 J/g-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endParaRPr lang="en-GB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FA396B-28FA-407A-A073-D2F5B03EB472}"/>
              </a:ext>
            </a:extLst>
          </p:cNvPr>
          <p:cNvSpPr txBox="1"/>
          <p:nvPr/>
        </p:nvSpPr>
        <p:spPr>
          <a:xfrm>
            <a:off x="287678" y="3771464"/>
            <a:ext cx="3932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q(cup) = HC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= 75 J/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– 22)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FF4198-909A-4375-BD29-00E76443F528}"/>
              </a:ext>
            </a:extLst>
          </p:cNvPr>
          <p:cNvSpPr txBox="1"/>
          <p:nvPr/>
        </p:nvSpPr>
        <p:spPr>
          <a:xfrm>
            <a:off x="973505" y="4331239"/>
            <a:ext cx="5508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q(hot water)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[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q(cold water)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q(cup)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C321D82-7D73-4E52-8E66-3D40D13E697F}"/>
              </a:ext>
            </a:extLst>
          </p:cNvPr>
          <p:cNvSpPr txBox="1"/>
          <p:nvPr/>
        </p:nvSpPr>
        <p:spPr>
          <a:xfrm>
            <a:off x="998859" y="4715237"/>
            <a:ext cx="7220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209.2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90)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[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104.6(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22)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75(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– 22)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E297475-7831-4C35-9822-32BDC9C9F012}"/>
              </a:ext>
            </a:extLst>
          </p:cNvPr>
          <p:cNvSpPr txBox="1"/>
          <p:nvPr/>
        </p:nvSpPr>
        <p:spPr>
          <a:xfrm>
            <a:off x="1286533" y="5444882"/>
            <a:ext cx="7220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209.2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18828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104.6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+ 2301.2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75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+ 1650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C8ECCF-CC0F-452C-8E2D-0071B239A5B8}"/>
              </a:ext>
            </a:extLst>
          </p:cNvPr>
          <p:cNvSpPr txBox="1"/>
          <p:nvPr/>
        </p:nvSpPr>
        <p:spPr>
          <a:xfrm>
            <a:off x="1275228" y="5825694"/>
            <a:ext cx="1991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388.8 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22779.2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A1B1B98-984D-40D8-8E43-46725398C5D5}"/>
              </a:ext>
            </a:extLst>
          </p:cNvPr>
          <p:cNvSpPr txBox="1"/>
          <p:nvPr/>
        </p:nvSpPr>
        <p:spPr>
          <a:xfrm>
            <a:off x="1286533" y="6229342"/>
            <a:ext cx="19351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58.6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3040B7B6-DCBF-45D2-AFF2-FE135EA0EC10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2034801" y="1954531"/>
            <a:ext cx="0" cy="4223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7E5E2F4-82EB-47C2-B1D0-4A4D1C3901A8}"/>
              </a:ext>
            </a:extLst>
          </p:cNvPr>
          <p:cNvCxnSpPr>
            <a:cxnSpLocks/>
          </p:cNvCxnSpPr>
          <p:nvPr/>
        </p:nvCxnSpPr>
        <p:spPr>
          <a:xfrm>
            <a:off x="3619424" y="1954530"/>
            <a:ext cx="0" cy="422329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3" grpId="0"/>
      <p:bldP spid="24" grpId="0"/>
      <p:bldP spid="25" grpId="0"/>
      <p:bldP spid="27" grpId="0"/>
      <p:bldP spid="28" grpId="0"/>
      <p:bldP spid="31" grpId="0"/>
      <p:bldP spid="10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0" y="3439095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76B3730D-B31A-47D7-B823-31AF13EDEE8A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CALORIMETERS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577BBBB6-2FF3-4C55-9BCF-6567F7C2F9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101614"/>
            <a:ext cx="5071043" cy="5090125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DDA560D1-8F2E-49D9-9002-7213304ED1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5" y="1123413"/>
            <a:ext cx="2987217" cy="50873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166E26-F320-4C5E-8434-46420C823B94}"/>
              </a:ext>
            </a:extLst>
          </p:cNvPr>
          <p:cNvSpPr txBox="1"/>
          <p:nvPr/>
        </p:nvSpPr>
        <p:spPr>
          <a:xfrm>
            <a:off x="250331" y="386737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Solution Reaction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221F14-551A-4CD7-BEAF-BFFCB7464848}"/>
              </a:ext>
            </a:extLst>
          </p:cNvPr>
          <p:cNvSpPr txBox="1"/>
          <p:nvPr/>
        </p:nvSpPr>
        <p:spPr>
          <a:xfrm>
            <a:off x="250331" y="647232"/>
            <a:ext cx="2014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Simple coffee cup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FB9945-84E1-4773-9D42-6B09DFC39AC0}"/>
              </a:ext>
            </a:extLst>
          </p:cNvPr>
          <p:cNvSpPr txBox="1"/>
          <p:nvPr/>
        </p:nvSpPr>
        <p:spPr>
          <a:xfrm>
            <a:off x="3491880" y="356311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Combustion Reaction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A9C3C71-5A80-411A-8C6F-3C592C7FB27D}"/>
              </a:ext>
            </a:extLst>
          </p:cNvPr>
          <p:cNvSpPr txBox="1"/>
          <p:nvPr/>
        </p:nvSpPr>
        <p:spPr>
          <a:xfrm>
            <a:off x="3494532" y="647232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Bomb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BF9A3DA-29AB-4511-A561-98439ECB21E5}"/>
              </a:ext>
            </a:extLst>
          </p:cNvPr>
          <p:cNvSpPr txBox="1"/>
          <p:nvPr/>
        </p:nvSpPr>
        <p:spPr>
          <a:xfrm>
            <a:off x="3419872" y="6361683"/>
            <a:ext cx="3312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https://youtu.be/ohyA9amFfsc</a:t>
            </a:r>
          </a:p>
        </p:txBody>
      </p:sp>
    </p:spTree>
    <p:extLst>
      <p:ext uri="{BB962C8B-B14F-4D97-AF65-F5344CB8AC3E}">
        <p14:creationId xmlns:p14="http://schemas.microsoft.com/office/powerpoint/2010/main" val="3750659559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655</Words>
  <Application>Microsoft Office PowerPoint</Application>
  <PresentationFormat>On-screen Show (4:3)</PresentationFormat>
  <Paragraphs>70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 Math</vt:lpstr>
      <vt:lpstr>Diseño predeterminado</vt:lpstr>
      <vt:lpstr>CALORIMETRY  NOTES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Ewa Kazimierska</cp:lastModifiedBy>
  <cp:revision>269</cp:revision>
  <dcterms:created xsi:type="dcterms:W3CDTF">2010-05-23T14:28:12Z</dcterms:created>
  <dcterms:modified xsi:type="dcterms:W3CDTF">2022-11-10T10:30:27Z</dcterms:modified>
</cp:coreProperties>
</file>