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57" r:id="rId3"/>
    <p:sldId id="260" r:id="rId4"/>
    <p:sldId id="261" r:id="rId5"/>
    <p:sldId id="262" r:id="rId6"/>
    <p:sldId id="264" r:id="rId7"/>
    <p:sldId id="267" r:id="rId8"/>
    <p:sldId id="295" r:id="rId9"/>
    <p:sldId id="297" r:id="rId10"/>
    <p:sldId id="298" r:id="rId11"/>
    <p:sldId id="296" r:id="rId12"/>
    <p:sldId id="309" r:id="rId13"/>
    <p:sldId id="299" r:id="rId14"/>
    <p:sldId id="302" r:id="rId15"/>
    <p:sldId id="307" r:id="rId16"/>
    <p:sldId id="301" r:id="rId17"/>
    <p:sldId id="304" r:id="rId18"/>
    <p:sldId id="303" r:id="rId19"/>
    <p:sldId id="306" r:id="rId20"/>
    <p:sldId id="305" r:id="rId21"/>
    <p:sldId id="300" r:id="rId22"/>
    <p:sldId id="30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sorterViewPr>
    <p:cViewPr>
      <p:scale>
        <a:sx n="100" d="100"/>
        <a:sy n="100" d="100"/>
      </p:scale>
      <p:origin x="0" y="-202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a Holmes" userId="6b6db50b-dc44-48df-bfed-0aa86fd86d37" providerId="ADAL" clId="{2251B80A-0E4F-4EA6-BAA0-1B3B4D8B449A}"/>
    <pc:docChg chg="custSel delSld modSld">
      <pc:chgData name="Joanna Holmes" userId="6b6db50b-dc44-48df-bfed-0aa86fd86d37" providerId="ADAL" clId="{2251B80A-0E4F-4EA6-BAA0-1B3B4D8B449A}" dt="2023-12-12T11:13:53.271" v="4" actId="47"/>
      <pc:docMkLst>
        <pc:docMk/>
      </pc:docMkLst>
      <pc:sldChg chg="modSp mod">
        <pc:chgData name="Joanna Holmes" userId="6b6db50b-dc44-48df-bfed-0aa86fd86d37" providerId="ADAL" clId="{2251B80A-0E4F-4EA6-BAA0-1B3B4D8B449A}" dt="2023-12-12T11:13:22.071" v="2" actId="20577"/>
        <pc:sldMkLst>
          <pc:docMk/>
          <pc:sldMk cId="3339947868" sldId="257"/>
        </pc:sldMkLst>
        <pc:spChg chg="mod">
          <ac:chgData name="Joanna Holmes" userId="6b6db50b-dc44-48df-bfed-0aa86fd86d37" providerId="ADAL" clId="{2251B80A-0E4F-4EA6-BAA0-1B3B4D8B449A}" dt="2023-12-12T11:13:22.071" v="2" actId="20577"/>
          <ac:spMkLst>
            <pc:docMk/>
            <pc:sldMk cId="3339947868" sldId="257"/>
            <ac:spMk id="3" creationId="{D464819E-EAFE-B927-1C03-BDA8302C80AC}"/>
          </ac:spMkLst>
        </pc:spChg>
      </pc:sldChg>
      <pc:sldChg chg="del">
        <pc:chgData name="Joanna Holmes" userId="6b6db50b-dc44-48df-bfed-0aa86fd86d37" providerId="ADAL" clId="{2251B80A-0E4F-4EA6-BAA0-1B3B4D8B449A}" dt="2023-12-12T11:13:30.964" v="3" actId="47"/>
        <pc:sldMkLst>
          <pc:docMk/>
          <pc:sldMk cId="1120689096" sldId="263"/>
        </pc:sldMkLst>
      </pc:sldChg>
      <pc:sldChg chg="del">
        <pc:chgData name="Joanna Holmes" userId="6b6db50b-dc44-48df-bfed-0aa86fd86d37" providerId="ADAL" clId="{2251B80A-0E4F-4EA6-BAA0-1B3B4D8B449A}" dt="2023-12-12T11:13:53.271" v="4" actId="47"/>
        <pc:sldMkLst>
          <pc:docMk/>
          <pc:sldMk cId="1494520762" sldId="268"/>
        </pc:sldMkLst>
      </pc:sldChg>
      <pc:sldChg chg="del">
        <pc:chgData name="Joanna Holmes" userId="6b6db50b-dc44-48df-bfed-0aa86fd86d37" providerId="ADAL" clId="{2251B80A-0E4F-4EA6-BAA0-1B3B4D8B449A}" dt="2023-12-12T11:13:53.271" v="4" actId="47"/>
        <pc:sldMkLst>
          <pc:docMk/>
          <pc:sldMk cId="1419868038" sldId="269"/>
        </pc:sldMkLst>
      </pc:sldChg>
      <pc:sldChg chg="del">
        <pc:chgData name="Joanna Holmes" userId="6b6db50b-dc44-48df-bfed-0aa86fd86d37" providerId="ADAL" clId="{2251B80A-0E4F-4EA6-BAA0-1B3B4D8B449A}" dt="2023-12-12T11:13:53.271" v="4" actId="47"/>
        <pc:sldMkLst>
          <pc:docMk/>
          <pc:sldMk cId="3730127890" sldId="270"/>
        </pc:sldMkLst>
      </pc:sldChg>
      <pc:sldChg chg="del">
        <pc:chgData name="Joanna Holmes" userId="6b6db50b-dc44-48df-bfed-0aa86fd86d37" providerId="ADAL" clId="{2251B80A-0E4F-4EA6-BAA0-1B3B4D8B449A}" dt="2023-12-12T11:13:53.271" v="4" actId="47"/>
        <pc:sldMkLst>
          <pc:docMk/>
          <pc:sldMk cId="1884686912" sldId="271"/>
        </pc:sldMkLst>
      </pc:sldChg>
      <pc:sldChg chg="del">
        <pc:chgData name="Joanna Holmes" userId="6b6db50b-dc44-48df-bfed-0aa86fd86d37" providerId="ADAL" clId="{2251B80A-0E4F-4EA6-BAA0-1B3B4D8B449A}" dt="2023-12-12T11:13:53.271" v="4" actId="47"/>
        <pc:sldMkLst>
          <pc:docMk/>
          <pc:sldMk cId="1934424974" sldId="272"/>
        </pc:sldMkLst>
      </pc:sldChg>
      <pc:sldChg chg="del">
        <pc:chgData name="Joanna Holmes" userId="6b6db50b-dc44-48df-bfed-0aa86fd86d37" providerId="ADAL" clId="{2251B80A-0E4F-4EA6-BAA0-1B3B4D8B449A}" dt="2023-12-12T11:13:53.271" v="4" actId="47"/>
        <pc:sldMkLst>
          <pc:docMk/>
          <pc:sldMk cId="611548499" sldId="273"/>
        </pc:sldMkLst>
      </pc:sldChg>
      <pc:sldChg chg="del">
        <pc:chgData name="Joanna Holmes" userId="6b6db50b-dc44-48df-bfed-0aa86fd86d37" providerId="ADAL" clId="{2251B80A-0E4F-4EA6-BAA0-1B3B4D8B449A}" dt="2023-12-12T11:13:53.271" v="4" actId="47"/>
        <pc:sldMkLst>
          <pc:docMk/>
          <pc:sldMk cId="1775649106" sldId="274"/>
        </pc:sldMkLst>
      </pc:sldChg>
      <pc:sldChg chg="del">
        <pc:chgData name="Joanna Holmes" userId="6b6db50b-dc44-48df-bfed-0aa86fd86d37" providerId="ADAL" clId="{2251B80A-0E4F-4EA6-BAA0-1B3B4D8B449A}" dt="2023-12-12T11:13:53.271" v="4" actId="47"/>
        <pc:sldMkLst>
          <pc:docMk/>
          <pc:sldMk cId="3820059959" sldId="275"/>
        </pc:sldMkLst>
      </pc:sldChg>
      <pc:sldChg chg="del">
        <pc:chgData name="Joanna Holmes" userId="6b6db50b-dc44-48df-bfed-0aa86fd86d37" providerId="ADAL" clId="{2251B80A-0E4F-4EA6-BAA0-1B3B4D8B449A}" dt="2023-12-12T11:13:53.271" v="4" actId="47"/>
        <pc:sldMkLst>
          <pc:docMk/>
          <pc:sldMk cId="3703906718" sldId="276"/>
        </pc:sldMkLst>
      </pc:sldChg>
      <pc:sldChg chg="del">
        <pc:chgData name="Joanna Holmes" userId="6b6db50b-dc44-48df-bfed-0aa86fd86d37" providerId="ADAL" clId="{2251B80A-0E4F-4EA6-BAA0-1B3B4D8B449A}" dt="2023-12-12T11:13:53.271" v="4" actId="47"/>
        <pc:sldMkLst>
          <pc:docMk/>
          <pc:sldMk cId="2446517712" sldId="277"/>
        </pc:sldMkLst>
      </pc:sldChg>
      <pc:sldChg chg="del">
        <pc:chgData name="Joanna Holmes" userId="6b6db50b-dc44-48df-bfed-0aa86fd86d37" providerId="ADAL" clId="{2251B80A-0E4F-4EA6-BAA0-1B3B4D8B449A}" dt="2023-12-12T11:13:53.271" v="4" actId="47"/>
        <pc:sldMkLst>
          <pc:docMk/>
          <pc:sldMk cId="943957056" sldId="293"/>
        </pc:sldMkLst>
      </pc:sldChg>
      <pc:sldChg chg="del">
        <pc:chgData name="Joanna Holmes" userId="6b6db50b-dc44-48df-bfed-0aa86fd86d37" providerId="ADAL" clId="{2251B80A-0E4F-4EA6-BAA0-1B3B4D8B449A}" dt="2023-12-12T11:13:53.271" v="4" actId="47"/>
        <pc:sldMkLst>
          <pc:docMk/>
          <pc:sldMk cId="3123227101" sldId="29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C8288B-0216-4EFB-BEB5-30F86498587D}" type="datetimeFigureOut">
              <a:rPr lang="en-GB" smtClean="0"/>
              <a:t>12/12/2023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AC14F8-21FE-437D-B787-D246FB4829E1}" type="slidenum">
              <a:rPr lang="en-GB" smtClean="0"/>
              <a:t>‹#›</a:t>
            </a:fld>
            <a:endParaRPr lang="en-GB"/>
          </a:p>
        </p:txBody>
      </p:sp>
    </p:spTree>
    <p:extLst>
      <p:ext uri="{BB962C8B-B14F-4D97-AF65-F5344CB8AC3E}">
        <p14:creationId xmlns:p14="http://schemas.microsoft.com/office/powerpoint/2010/main" val="3138949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12/12/2023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12/12/2023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12/12/2023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8E12-4092-5DC3-ACFD-E202442582E5}"/>
              </a:ext>
            </a:extLst>
          </p:cNvPr>
          <p:cNvSpPr>
            <a:spLocks noGrp="1"/>
          </p:cNvSpPr>
          <p:nvPr>
            <p:ph type="ctrTitle"/>
          </p:nvPr>
        </p:nvSpPr>
        <p:spPr/>
        <p:txBody>
          <a:bodyPr/>
          <a:lstStyle/>
          <a:p>
            <a:r>
              <a:rPr lang="en-GB" dirty="0"/>
              <a:t>Critical Discussion</a:t>
            </a:r>
          </a:p>
        </p:txBody>
      </p:sp>
      <p:sp>
        <p:nvSpPr>
          <p:cNvPr id="3" name="Subtitle 2">
            <a:extLst>
              <a:ext uri="{FF2B5EF4-FFF2-40B4-BE49-F238E27FC236}">
                <a16:creationId xmlns:a16="http://schemas.microsoft.com/office/drawing/2014/main" id="{B70B6203-4169-2AFD-7284-9A003E92358B}"/>
              </a:ext>
            </a:extLst>
          </p:cNvPr>
          <p:cNvSpPr>
            <a:spLocks noGrp="1"/>
          </p:cNvSpPr>
          <p:nvPr>
            <p:ph type="subTitle" idx="1"/>
          </p:nvPr>
        </p:nvSpPr>
        <p:spPr/>
        <p:txBody>
          <a:bodyPr>
            <a:normAutofit/>
          </a:bodyPr>
          <a:lstStyle/>
          <a:p>
            <a:r>
              <a:rPr lang="en-GB" dirty="0"/>
              <a:t>Dr Joanna Holmes</a:t>
            </a:r>
          </a:p>
        </p:txBody>
      </p:sp>
    </p:spTree>
    <p:extLst>
      <p:ext uri="{BB962C8B-B14F-4D97-AF65-F5344CB8AC3E}">
        <p14:creationId xmlns:p14="http://schemas.microsoft.com/office/powerpoint/2010/main" val="345789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45273-F224-3035-1E46-5EBDBC03C5CD}"/>
              </a:ext>
            </a:extLst>
          </p:cNvPr>
          <p:cNvSpPr>
            <a:spLocks noGrp="1"/>
          </p:cNvSpPr>
          <p:nvPr>
            <p:ph type="title"/>
          </p:nvPr>
        </p:nvSpPr>
        <p:spPr/>
        <p:txBody>
          <a:bodyPr>
            <a:normAutofit fontScale="90000"/>
          </a:bodyPr>
          <a:lstStyle/>
          <a:p>
            <a:r>
              <a:rPr lang="en-GB" dirty="0"/>
              <a:t>Alternative title…. How we have tried (and are still trying) to understand leadership…..</a:t>
            </a:r>
            <a:br>
              <a:rPr lang="en-GB" dirty="0"/>
            </a:br>
            <a:endParaRPr lang="en-GB" dirty="0"/>
          </a:p>
        </p:txBody>
      </p:sp>
      <p:sp>
        <p:nvSpPr>
          <p:cNvPr id="3" name="Content Placeholder 2">
            <a:extLst>
              <a:ext uri="{FF2B5EF4-FFF2-40B4-BE49-F238E27FC236}">
                <a16:creationId xmlns:a16="http://schemas.microsoft.com/office/drawing/2014/main" id="{D464819E-EAFE-B927-1C03-BDA8302C80AC}"/>
              </a:ext>
            </a:extLst>
          </p:cNvPr>
          <p:cNvSpPr>
            <a:spLocks noGrp="1"/>
          </p:cNvSpPr>
          <p:nvPr>
            <p:ph idx="1"/>
          </p:nvPr>
        </p:nvSpPr>
        <p:spPr/>
        <p:txBody>
          <a:bodyPr>
            <a:normAutofit/>
          </a:bodyPr>
          <a:lstStyle/>
          <a:p>
            <a:pPr marL="0" marR="0" lvl="0" indent="-285750" algn="l" defTabSz="457200" rtl="0" eaLnBrk="1" fontAlgn="auto" latinLnBrk="0" hangingPunct="1">
              <a:lnSpc>
                <a:spcPct val="100000"/>
              </a:lnSpc>
              <a:spcBef>
                <a:spcPct val="20000"/>
              </a:spcBef>
              <a:spcAft>
                <a:spcPts val="600"/>
              </a:spcAft>
              <a:buClr>
                <a:srgbClr val="83992A"/>
              </a:buClr>
              <a:buSzPct val="115000"/>
              <a:buFont typeface="Arial"/>
              <a:buChar char="•"/>
              <a:tabLst/>
              <a:defRPr/>
            </a:pPr>
            <a:r>
              <a:rPr kumimoji="0" lang="en-GB" sz="2200" b="0"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rPr>
              <a:t>While the subject of leadership has been of interest to scholars and practitioners for thousands of years, it has reached a new high (or low, depending on how you look at it) over recent decades. Leadership has become perhaps the most talked about issue in business and organization – </a:t>
            </a:r>
            <a:r>
              <a:rPr kumimoji="0" lang="en-GB" sz="2200" b="1"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rPr>
              <a:t>heralded as both the cause of and solution to most of the problems facing contemporary society</a:t>
            </a:r>
            <a:r>
              <a:rPr kumimoji="0" lang="en-GB" sz="2200" b="0"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rPr>
              <a:t>. It is hard to turn on the television, open a newspaper, or attend an event without coming across numerous references to leaders, leadership, and leading. </a:t>
            </a:r>
          </a:p>
          <a:p>
            <a:pPr marL="0" marR="0" lvl="0" indent="-285750" algn="l" defTabSz="457200" rtl="0" eaLnBrk="1" fontAlgn="auto" latinLnBrk="0" hangingPunct="1">
              <a:lnSpc>
                <a:spcPct val="100000"/>
              </a:lnSpc>
              <a:spcBef>
                <a:spcPct val="20000"/>
              </a:spcBef>
              <a:spcAft>
                <a:spcPts val="600"/>
              </a:spcAft>
              <a:buClr>
                <a:srgbClr val="83992A"/>
              </a:buClr>
              <a:buSzPct val="115000"/>
              <a:buFont typeface="Arial"/>
              <a:buChar char="•"/>
              <a:tabLst/>
              <a:defRPr/>
            </a:pPr>
            <a:endParaRPr kumimoji="0" lang="en-GB" sz="2200" b="0"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endParaRPr>
          </a:p>
          <a:p>
            <a:pPr marL="0" marR="0" lvl="0" indent="0" algn="l" defTabSz="457200" rtl="0" eaLnBrk="1" fontAlgn="auto" latinLnBrk="0" hangingPunct="1">
              <a:lnSpc>
                <a:spcPct val="100000"/>
              </a:lnSpc>
              <a:spcBef>
                <a:spcPts val="0"/>
              </a:spcBef>
              <a:spcAft>
                <a:spcPts val="600"/>
              </a:spcAft>
              <a:buClr>
                <a:srgbClr val="83992A"/>
              </a:buClr>
              <a:buSzPct val="115000"/>
              <a:buFont typeface="Arial"/>
              <a:buNone/>
              <a:tabLst/>
              <a:defRPr/>
            </a:pPr>
            <a:r>
              <a:rPr kumimoji="0" lang="en-GB" sz="1500" b="0"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rPr>
              <a:t>Bolden, R, Hawkins, B &amp; Gosling J (2011) </a:t>
            </a:r>
            <a:r>
              <a:rPr kumimoji="0" lang="en-GB" sz="1500" b="0" i="1"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rPr>
              <a:t>Exploring leadership: individual, organizational and societal perspectives. </a:t>
            </a:r>
            <a:r>
              <a:rPr kumimoji="0" lang="en-GB" sz="1500" b="0"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rPr>
              <a:t>Oxford : OUP</a:t>
            </a:r>
          </a:p>
          <a:p>
            <a:endParaRPr lang="en-GB" dirty="0"/>
          </a:p>
        </p:txBody>
      </p:sp>
    </p:spTree>
    <p:extLst>
      <p:ext uri="{BB962C8B-B14F-4D97-AF65-F5344CB8AC3E}">
        <p14:creationId xmlns:p14="http://schemas.microsoft.com/office/powerpoint/2010/main" val="3339947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7875" y="1139230"/>
            <a:ext cx="8096250" cy="1143000"/>
          </a:xfrm>
        </p:spPr>
        <p:txBody>
          <a:bodyPr>
            <a:normAutofit fontScale="90000"/>
          </a:bodyPr>
          <a:lstStyle/>
          <a:p>
            <a:r>
              <a:rPr lang="en-GB" dirty="0"/>
              <a:t>Models of managerial leadership</a:t>
            </a:r>
            <a:br>
              <a:rPr lang="en-GB" b="1" dirty="0"/>
            </a:br>
            <a:endParaRPr lang="en-GB" dirty="0"/>
          </a:p>
        </p:txBody>
      </p:sp>
      <p:sp>
        <p:nvSpPr>
          <p:cNvPr id="3" name="Content Placeholder 2"/>
          <p:cNvSpPr>
            <a:spLocks noGrp="1"/>
          </p:cNvSpPr>
          <p:nvPr>
            <p:ph idx="1"/>
          </p:nvPr>
        </p:nvSpPr>
        <p:spPr>
          <a:xfrm>
            <a:off x="1933575" y="2657474"/>
            <a:ext cx="8220075" cy="3448051"/>
          </a:xfrm>
        </p:spPr>
        <p:txBody>
          <a:bodyPr>
            <a:normAutofit/>
          </a:bodyPr>
          <a:lstStyle/>
          <a:p>
            <a:pPr marL="0" indent="0">
              <a:spcBef>
                <a:spcPts val="1200"/>
              </a:spcBef>
              <a:buNone/>
            </a:pPr>
            <a:r>
              <a:rPr lang="en-GB" dirty="0"/>
              <a:t>In the recent literature of leadership (that is over the last 90 years or so) there have been four main ‘generations’ of theory:</a:t>
            </a:r>
            <a:endParaRPr lang="en-GB" b="1" dirty="0"/>
          </a:p>
          <a:p>
            <a:pPr>
              <a:spcBef>
                <a:spcPts val="1200"/>
              </a:spcBef>
            </a:pPr>
            <a:r>
              <a:rPr lang="en-GB" b="1" dirty="0"/>
              <a:t>Trait (Skills/attributes)</a:t>
            </a:r>
          </a:p>
          <a:p>
            <a:pPr>
              <a:spcBef>
                <a:spcPts val="1200"/>
              </a:spcBef>
            </a:pPr>
            <a:r>
              <a:rPr lang="en-GB" b="1" dirty="0"/>
              <a:t>Behavioural</a:t>
            </a:r>
          </a:p>
          <a:p>
            <a:pPr>
              <a:spcBef>
                <a:spcPts val="1200"/>
              </a:spcBef>
            </a:pPr>
            <a:r>
              <a:rPr lang="en-GB" b="1" dirty="0"/>
              <a:t>Contingency</a:t>
            </a:r>
          </a:p>
          <a:p>
            <a:pPr>
              <a:spcBef>
                <a:spcPts val="1200"/>
              </a:spcBef>
            </a:pPr>
            <a:r>
              <a:rPr lang="en-GB" b="1" dirty="0"/>
              <a:t>Transformational</a:t>
            </a:r>
          </a:p>
          <a:p>
            <a:pPr>
              <a:spcBef>
                <a:spcPts val="1200"/>
              </a:spcBef>
            </a:pPr>
            <a:endParaRPr lang="en-GB" b="1" dirty="0"/>
          </a:p>
          <a:p>
            <a:endParaRPr lang="en-GB" dirty="0"/>
          </a:p>
        </p:txBody>
      </p:sp>
    </p:spTree>
    <p:extLst>
      <p:ext uri="{BB962C8B-B14F-4D97-AF65-F5344CB8AC3E}">
        <p14:creationId xmlns:p14="http://schemas.microsoft.com/office/powerpoint/2010/main" val="1711838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927" y="984717"/>
            <a:ext cx="8096250" cy="1143000"/>
          </a:xfrm>
        </p:spPr>
        <p:txBody>
          <a:bodyPr/>
          <a:lstStyle/>
          <a:p>
            <a:r>
              <a:rPr lang="en-GB" dirty="0"/>
              <a:t>Trait Theories</a:t>
            </a:r>
          </a:p>
        </p:txBody>
      </p:sp>
      <p:sp>
        <p:nvSpPr>
          <p:cNvPr id="3" name="Content Placeholder 2"/>
          <p:cNvSpPr>
            <a:spLocks noGrp="1"/>
          </p:cNvSpPr>
          <p:nvPr>
            <p:ph idx="1"/>
          </p:nvPr>
        </p:nvSpPr>
        <p:spPr>
          <a:xfrm>
            <a:off x="1171576" y="2505075"/>
            <a:ext cx="10163174" cy="3448050"/>
          </a:xfrm>
        </p:spPr>
        <p:txBody>
          <a:bodyPr>
            <a:normAutofit fontScale="92500" lnSpcReduction="10000"/>
          </a:bodyPr>
          <a:lstStyle/>
          <a:p>
            <a:pPr marL="0" indent="0">
              <a:buNone/>
            </a:pPr>
            <a:r>
              <a:rPr lang="en-GB" dirty="0"/>
              <a:t>Although people such as Shakespeare and Tennyson had tackled leadership as a subject, the beginning of the 20</a:t>
            </a:r>
            <a:r>
              <a:rPr lang="en-GB" baseline="30000" dirty="0"/>
              <a:t>th</a:t>
            </a:r>
            <a:r>
              <a:rPr lang="en-GB" dirty="0"/>
              <a:t> Century heralded the beginning of attempts at genuine analysis.</a:t>
            </a:r>
          </a:p>
          <a:p>
            <a:pPr marL="0" indent="0">
              <a:buNone/>
            </a:pPr>
            <a:endParaRPr lang="en-GB" dirty="0"/>
          </a:p>
          <a:p>
            <a:pPr marL="0" indent="0">
              <a:buNone/>
            </a:pPr>
            <a:r>
              <a:rPr lang="en-GB" dirty="0"/>
              <a:t>1920-30’s saw a real focus on the attributes of leadership and early theories attributed leadership success to the possession of extraordinary qualities of energy, courage, foresight and persuasiveness.</a:t>
            </a:r>
          </a:p>
          <a:p>
            <a:pPr marL="0" indent="0">
              <a:buNone/>
            </a:pPr>
            <a:endParaRPr lang="en-GB" dirty="0"/>
          </a:p>
          <a:p>
            <a:pPr marL="0" indent="0">
              <a:buNone/>
            </a:pPr>
            <a:r>
              <a:rPr lang="en-GB" dirty="0"/>
              <a:t>The belief was that </a:t>
            </a:r>
            <a:r>
              <a:rPr lang="en-GB" b="1" dirty="0"/>
              <a:t>Leaders were born </a:t>
            </a:r>
            <a:r>
              <a:rPr lang="en-GB" dirty="0"/>
              <a:t>which led to hundreds of trait-based studies being conducted</a:t>
            </a:r>
          </a:p>
        </p:txBody>
      </p:sp>
      <p:sp>
        <p:nvSpPr>
          <p:cNvPr id="4" name="Slide Number Placeholder 3"/>
          <p:cNvSpPr>
            <a:spLocks noGrp="1"/>
          </p:cNvSpPr>
          <p:nvPr>
            <p:ph type="sldNum" sz="quarter" idx="4294967295"/>
          </p:nvPr>
        </p:nvSpPr>
        <p:spPr>
          <a:xfrm>
            <a:off x="9829800" y="242235"/>
            <a:ext cx="554038" cy="365125"/>
          </a:xfrm>
          <a:prstGeom prst="rect">
            <a:avLst/>
          </a:prstGeom>
        </p:spPr>
        <p:txBody>
          <a:bodyPr/>
          <a:lstStyle/>
          <a:p>
            <a:fld id="{162F1D00-BD13-4404-86B0-79703945A0A7}" type="slidenum">
              <a:rPr lang="en-US" smtClean="0"/>
              <a:t>4</a:t>
            </a:fld>
            <a:endParaRPr lang="en-US"/>
          </a:p>
        </p:txBody>
      </p:sp>
    </p:spTree>
    <p:extLst>
      <p:ext uri="{BB962C8B-B14F-4D97-AF65-F5344CB8AC3E}">
        <p14:creationId xmlns:p14="http://schemas.microsoft.com/office/powerpoint/2010/main" val="3119903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7843" y="731836"/>
            <a:ext cx="7556313" cy="1277829"/>
          </a:xfrm>
        </p:spPr>
        <p:txBody>
          <a:bodyPr>
            <a:normAutofit fontScale="90000"/>
          </a:bodyPr>
          <a:lstStyle/>
          <a:p>
            <a:r>
              <a:rPr lang="en-GB" dirty="0"/>
              <a:t>Trait Theories research – a closer look</a:t>
            </a:r>
          </a:p>
        </p:txBody>
      </p:sp>
      <p:sp>
        <p:nvSpPr>
          <p:cNvPr id="3" name="Content Placeholder 2"/>
          <p:cNvSpPr>
            <a:spLocks noGrp="1"/>
          </p:cNvSpPr>
          <p:nvPr>
            <p:ph idx="1"/>
          </p:nvPr>
        </p:nvSpPr>
        <p:spPr>
          <a:xfrm>
            <a:off x="971549" y="2695575"/>
            <a:ext cx="10391775" cy="3430589"/>
          </a:xfrm>
        </p:spPr>
        <p:txBody>
          <a:bodyPr/>
          <a:lstStyle/>
          <a:p>
            <a:pPr marL="0"/>
            <a:r>
              <a:rPr lang="en-GB" dirty="0"/>
              <a:t>One early study found that the only common trait amongst ‘top people’ in industry and commerce in the USA was that they were </a:t>
            </a:r>
            <a:r>
              <a:rPr lang="en-GB" b="1" dirty="0"/>
              <a:t>taller than average.</a:t>
            </a:r>
          </a:p>
          <a:p>
            <a:pPr marL="0" indent="0"/>
            <a:r>
              <a:rPr lang="en-GB" dirty="0"/>
              <a:t>Despite a shaky start trait theory continued based on more sophisticated platforms. Pick up almost any of the popular books on the subject today and you will still find a list of traits that are thought to be central to effective leadership. The basic idea remains that if a person possesses these, they will be able to take the lead in very different situations.</a:t>
            </a:r>
          </a:p>
        </p:txBody>
      </p:sp>
      <p:sp>
        <p:nvSpPr>
          <p:cNvPr id="4" name="Slide Number Placeholder 3"/>
          <p:cNvSpPr>
            <a:spLocks noGrp="1"/>
          </p:cNvSpPr>
          <p:nvPr>
            <p:ph type="sldNum" sz="quarter" idx="4294967295"/>
          </p:nvPr>
        </p:nvSpPr>
        <p:spPr>
          <a:xfrm>
            <a:off x="9829800" y="242235"/>
            <a:ext cx="554038" cy="365125"/>
          </a:xfrm>
          <a:prstGeom prst="rect">
            <a:avLst/>
          </a:prstGeom>
        </p:spPr>
        <p:txBody>
          <a:bodyPr/>
          <a:lstStyle/>
          <a:p>
            <a:fld id="{162F1D00-BD13-4404-86B0-79703945A0A7}" type="slidenum">
              <a:rPr lang="en-US" smtClean="0"/>
              <a:t>5</a:t>
            </a:fld>
            <a:endParaRPr lang="en-US"/>
          </a:p>
        </p:txBody>
      </p:sp>
    </p:spTree>
    <p:extLst>
      <p:ext uri="{BB962C8B-B14F-4D97-AF65-F5344CB8AC3E}">
        <p14:creationId xmlns:p14="http://schemas.microsoft.com/office/powerpoint/2010/main" val="2324890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Slide Number Placeholder 3"/>
          <p:cNvSpPr>
            <a:spLocks noGrp="1"/>
          </p:cNvSpPr>
          <p:nvPr>
            <p:ph type="sldNum" sz="quarter" idx="4294967295"/>
          </p:nvPr>
        </p:nvSpPr>
        <p:spPr>
          <a:xfrm>
            <a:off x="9829800" y="242235"/>
            <a:ext cx="554038" cy="365125"/>
          </a:xfrm>
          <a:prstGeom prst="rect">
            <a:avLst/>
          </a:prstGeom>
        </p:spPr>
        <p:txBody>
          <a:bodyPr/>
          <a:lstStyle/>
          <a:p>
            <a:fld id="{162F1D00-BD13-4404-86B0-79703945A0A7}" type="slidenum">
              <a:rPr lang="en-US" smtClean="0"/>
              <a:t>6</a:t>
            </a:fld>
            <a:endParaRPr lang="en-US"/>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rot="5400000">
            <a:off x="2592477" y="-1158588"/>
            <a:ext cx="6834175" cy="91990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424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7874" y="869958"/>
            <a:ext cx="8096250" cy="792088"/>
          </a:xfrm>
        </p:spPr>
        <p:txBody>
          <a:bodyPr/>
          <a:lstStyle/>
          <a:p>
            <a:r>
              <a:rPr lang="en-GB" dirty="0"/>
              <a:t>Trait Theories - Conclusions</a:t>
            </a:r>
          </a:p>
        </p:txBody>
      </p:sp>
      <p:sp>
        <p:nvSpPr>
          <p:cNvPr id="3" name="Content Placeholder 2"/>
          <p:cNvSpPr>
            <a:spLocks noGrp="1"/>
          </p:cNvSpPr>
          <p:nvPr>
            <p:ph idx="1"/>
          </p:nvPr>
        </p:nvSpPr>
        <p:spPr>
          <a:xfrm>
            <a:off x="823912" y="2510118"/>
            <a:ext cx="10544175" cy="4183915"/>
          </a:xfrm>
        </p:spPr>
        <p:txBody>
          <a:bodyPr>
            <a:normAutofit fontScale="85000" lnSpcReduction="10000"/>
          </a:bodyPr>
          <a:lstStyle/>
          <a:p>
            <a:pPr marL="0">
              <a:buFont typeface="Arial" panose="020B0604020202020204" pitchFamily="34" charset="0"/>
              <a:buChar char="•"/>
            </a:pPr>
            <a:r>
              <a:rPr lang="en-GB" dirty="0"/>
              <a:t>Leaders are born - there is a definite set of characteristics that made a leader – whatever the situation</a:t>
            </a:r>
          </a:p>
          <a:p>
            <a:pPr marL="0">
              <a:buFont typeface="Arial" panose="020B0604020202020204" pitchFamily="34" charset="0"/>
              <a:buChar char="•"/>
            </a:pPr>
            <a:r>
              <a:rPr lang="en-GB" dirty="0"/>
              <a:t>The same traits would work on a battlefield and in the staff room of a school. (Minimises the impact of the situation.)</a:t>
            </a:r>
          </a:p>
          <a:p>
            <a:pPr marL="0">
              <a:buFont typeface="Arial" panose="020B0604020202020204" pitchFamily="34" charset="0"/>
              <a:buChar char="•"/>
            </a:pPr>
            <a:r>
              <a:rPr lang="en-GB" dirty="0"/>
              <a:t>Traits can be a mixture of a person’s behaviour, some are skills, and others are to do with temperament and intellectual ability.</a:t>
            </a:r>
          </a:p>
          <a:p>
            <a:pPr marL="0">
              <a:buFont typeface="Arial" panose="020B0604020202020204" pitchFamily="34" charset="0"/>
              <a:buChar char="•"/>
            </a:pPr>
            <a:r>
              <a:rPr lang="en-GB" dirty="0"/>
              <a:t>Some long lists – what if some are missing? What if some don’t apply?</a:t>
            </a:r>
          </a:p>
          <a:p>
            <a:pPr marL="0">
              <a:buFont typeface="Arial" panose="020B0604020202020204" pitchFamily="34" charset="0"/>
              <a:buChar char="•"/>
            </a:pPr>
            <a:r>
              <a:rPr lang="en-GB" dirty="0"/>
              <a:t>More recently people have tried looking at what combinations of traits might be good for a particular situation. There is some mileage in this. It appears possible to link clusters of personality traits to success in different situations,(Wright goes on to explore modern trait theories in a separate chapter – 1996: 169-193). </a:t>
            </a:r>
          </a:p>
          <a:p>
            <a:pPr marL="0" indent="0"/>
            <a:r>
              <a:rPr lang="en-GB" dirty="0"/>
              <a:t>However, it remains an inexact science!</a:t>
            </a:r>
          </a:p>
          <a:p>
            <a:pPr marL="0" indent="0" algn="r">
              <a:buNone/>
            </a:pPr>
            <a:r>
              <a:rPr lang="en-GB" sz="1700" dirty="0"/>
              <a:t>Wright, P. (1996) </a:t>
            </a:r>
            <a:r>
              <a:rPr lang="en-GB" sz="1700" i="1" dirty="0"/>
              <a:t>Managerial Leadership</a:t>
            </a:r>
            <a:r>
              <a:rPr lang="en-GB" sz="1700" dirty="0"/>
              <a:t>, London: Routledge.</a:t>
            </a:r>
          </a:p>
          <a:p>
            <a:endParaRPr lang="en-GB" dirty="0"/>
          </a:p>
          <a:p>
            <a:endParaRPr lang="en-GB" dirty="0"/>
          </a:p>
          <a:p>
            <a:endParaRPr lang="en-GB" dirty="0"/>
          </a:p>
        </p:txBody>
      </p:sp>
      <p:sp>
        <p:nvSpPr>
          <p:cNvPr id="4" name="Slide Number Placeholder 3"/>
          <p:cNvSpPr>
            <a:spLocks noGrp="1"/>
          </p:cNvSpPr>
          <p:nvPr>
            <p:ph type="sldNum" sz="quarter" idx="4294967295"/>
          </p:nvPr>
        </p:nvSpPr>
        <p:spPr>
          <a:xfrm>
            <a:off x="9829800" y="242235"/>
            <a:ext cx="554038" cy="365125"/>
          </a:xfrm>
          <a:prstGeom prst="rect">
            <a:avLst/>
          </a:prstGeom>
        </p:spPr>
        <p:txBody>
          <a:bodyPr/>
          <a:lstStyle/>
          <a:p>
            <a:fld id="{162F1D00-BD13-4404-86B0-79703945A0A7}" type="slidenum">
              <a:rPr lang="en-US" smtClean="0"/>
              <a:t>7</a:t>
            </a:fld>
            <a:endParaRPr lang="en-US"/>
          </a:p>
        </p:txBody>
      </p:sp>
    </p:spTree>
    <p:extLst>
      <p:ext uri="{BB962C8B-B14F-4D97-AF65-F5344CB8AC3E}">
        <p14:creationId xmlns:p14="http://schemas.microsoft.com/office/powerpoint/2010/main" val="2260658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05D6A-E2D6-6775-C777-3AC40C65BF5A}"/>
              </a:ext>
            </a:extLst>
          </p:cNvPr>
          <p:cNvSpPr>
            <a:spLocks noGrp="1"/>
          </p:cNvSpPr>
          <p:nvPr>
            <p:ph type="title"/>
          </p:nvPr>
        </p:nvSpPr>
        <p:spPr/>
        <p:txBody>
          <a:bodyPr>
            <a:normAutofit fontScale="90000"/>
          </a:bodyPr>
          <a:lstStyle/>
          <a:p>
            <a:r>
              <a:rPr lang="en-GB" dirty="0"/>
              <a:t>The dangers of heroic leadership: A case study</a:t>
            </a:r>
          </a:p>
        </p:txBody>
      </p:sp>
      <p:sp>
        <p:nvSpPr>
          <p:cNvPr id="3" name="Content Placeholder 2">
            <a:extLst>
              <a:ext uri="{FF2B5EF4-FFF2-40B4-BE49-F238E27FC236}">
                <a16:creationId xmlns:a16="http://schemas.microsoft.com/office/drawing/2014/main" id="{0B13EEDC-BBBC-AD32-B498-85FEE0B8C172}"/>
              </a:ext>
            </a:extLst>
          </p:cNvPr>
          <p:cNvSpPr>
            <a:spLocks noGrp="1"/>
          </p:cNvSpPr>
          <p:nvPr>
            <p:ph idx="1"/>
          </p:nvPr>
        </p:nvSpPr>
        <p:spPr/>
        <p:txBody>
          <a:bodyPr/>
          <a:lstStyle/>
          <a:p>
            <a:r>
              <a:rPr lang="en-GB" dirty="0"/>
              <a:t>The Heroic/Charismatic leader</a:t>
            </a:r>
          </a:p>
        </p:txBody>
      </p:sp>
    </p:spTree>
    <p:extLst>
      <p:ext uri="{BB962C8B-B14F-4D97-AF65-F5344CB8AC3E}">
        <p14:creationId xmlns:p14="http://schemas.microsoft.com/office/powerpoint/2010/main" val="3434469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7D24F9B3-34FA-D95C-9F5B-D99FA66A6F4C}"/>
              </a:ext>
            </a:extLst>
          </p:cNvPr>
          <p:cNvSpPr>
            <a:spLocks noGrp="1"/>
          </p:cNvSpPr>
          <p:nvPr>
            <p:ph idx="1"/>
          </p:nvPr>
        </p:nvSpPr>
        <p:spPr>
          <a:xfrm>
            <a:off x="1295401" y="813732"/>
            <a:ext cx="9601196" cy="5062136"/>
          </a:xfrm>
        </p:spPr>
        <p:txBody>
          <a:bodyPr>
            <a:normAutofit lnSpcReduction="10000"/>
          </a:bodyPr>
          <a:lstStyle/>
          <a:p>
            <a:pPr marL="0" indent="0">
              <a:buNone/>
            </a:pPr>
            <a:r>
              <a:rPr lang="en-GB" dirty="0"/>
              <a:t>On 9 February 20001, USS Greeneville, a U.S. Navy nuclear-powered attack submarine, prepared to depart Pearl Harbor, Hawaii, to perform a public relations mission as part of the USN's Distinguished Visitor Embarkation (DVE) program.</a:t>
            </a:r>
          </a:p>
          <a:p>
            <a:pPr marL="0" indent="0">
              <a:buNone/>
            </a:pPr>
            <a:endParaRPr lang="en-GB" dirty="0"/>
          </a:p>
          <a:p>
            <a:pPr marL="0" indent="0">
              <a:buNone/>
            </a:pPr>
            <a:endParaRPr lang="en-GB" dirty="0"/>
          </a:p>
          <a:p>
            <a:pPr marL="0" indent="0">
              <a:buNone/>
            </a:pPr>
            <a:r>
              <a:rPr lang="en-GB" dirty="0"/>
              <a:t>The program took civilians, members of Congress, journalists, and other "opinion makers" for rides on nuclear submarines to demonstrate the submarines' capabilities; its goal was to demonstrate the need to maintain a fleet of nuclear-powered submarines. For this mission, Greeneville was to carry 16 civilian Distinguished Visitors (DVs): eight corporate chief executive officers (CEOs), six of them with their spouses; and a free-lance sportswriter with his spouse</a:t>
            </a:r>
          </a:p>
        </p:txBody>
      </p:sp>
    </p:spTree>
    <p:extLst>
      <p:ext uri="{BB962C8B-B14F-4D97-AF65-F5344CB8AC3E}">
        <p14:creationId xmlns:p14="http://schemas.microsoft.com/office/powerpoint/2010/main" val="1249209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3BE35-BA78-2E2D-0DC6-02981D3431C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4F8BEF4-7AA6-C32D-5BA1-272C192F2611}"/>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88076A0-97B0-1025-E012-36AE5E8D3C46}"/>
              </a:ext>
            </a:extLst>
          </p:cNvPr>
          <p:cNvPicPr>
            <a:picLocks noChangeAspect="1"/>
          </p:cNvPicPr>
          <p:nvPr/>
        </p:nvPicPr>
        <p:blipFill>
          <a:blip r:embed="rId2"/>
          <a:stretch>
            <a:fillRect/>
          </a:stretch>
        </p:blipFill>
        <p:spPr>
          <a:xfrm>
            <a:off x="785055" y="1281113"/>
            <a:ext cx="10621889" cy="4295774"/>
          </a:xfrm>
          <a:prstGeom prst="rect">
            <a:avLst/>
          </a:prstGeom>
        </p:spPr>
      </p:pic>
    </p:spTree>
    <p:extLst>
      <p:ext uri="{BB962C8B-B14F-4D97-AF65-F5344CB8AC3E}">
        <p14:creationId xmlns:p14="http://schemas.microsoft.com/office/powerpoint/2010/main" val="3642673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641758"/>
            <a:ext cx="9601196" cy="520097"/>
          </a:xfrm>
        </p:spPr>
        <p:txBody>
          <a:bodyPr>
            <a:normAutofit fontScale="90000"/>
          </a:bodyPr>
          <a:lstStyle/>
          <a:p>
            <a:r>
              <a:rPr lang="en-GB" dirty="0"/>
              <a:t>So, what could go wrong…?</a:t>
            </a:r>
          </a:p>
        </p:txBody>
      </p:sp>
      <p:sp>
        <p:nvSpPr>
          <p:cNvPr id="8" name="Content Placeholder 7">
            <a:extLst>
              <a:ext uri="{FF2B5EF4-FFF2-40B4-BE49-F238E27FC236}">
                <a16:creationId xmlns:a16="http://schemas.microsoft.com/office/drawing/2014/main" id="{0EE98CC2-A694-B5A6-05B0-97180DEEE380}"/>
              </a:ext>
            </a:extLst>
          </p:cNvPr>
          <p:cNvSpPr>
            <a:spLocks noGrp="1"/>
          </p:cNvSpPr>
          <p:nvPr>
            <p:ph idx="1"/>
          </p:nvPr>
        </p:nvSpPr>
        <p:spPr>
          <a:xfrm>
            <a:off x="1295401" y="1296955"/>
            <a:ext cx="9601196" cy="4919287"/>
          </a:xfrm>
        </p:spPr>
        <p:txBody>
          <a:bodyPr>
            <a:normAutofit fontScale="85000" lnSpcReduction="20000"/>
          </a:bodyPr>
          <a:lstStyle/>
          <a:p>
            <a:r>
              <a:rPr lang="en-GB" dirty="0"/>
              <a:t>Before departing for the mission, Commander Waddle was informed that the ship's Analog Video Signal Display Unit (AVSDU) was inoperative. Waddle decided to continue with the mission without attempting to repair the monitor, believing that it was not a crucial piece of equipment.</a:t>
            </a:r>
          </a:p>
          <a:p>
            <a:r>
              <a:rPr lang="en-GB" dirty="0"/>
              <a:t>Greeneville departed Pearl Harbor on time at 08:00 local time (HST) with a crew of 106 in addition to the 16 DV passengers and Chief of Staff </a:t>
            </a:r>
            <a:r>
              <a:rPr lang="en-GB" dirty="0" err="1"/>
              <a:t>Brandhuber</a:t>
            </a:r>
            <a:r>
              <a:rPr lang="en-GB" dirty="0"/>
              <a:t>. As the submarine transited the ship channel from Pearl Harbor, Waddle noticed that the weather was "hazier than normal", but he thought that the haze would burn off soon.</a:t>
            </a:r>
          </a:p>
          <a:p>
            <a:r>
              <a:rPr lang="en-GB" dirty="0"/>
              <a:t>Greeneville reached its dive point slightly later than scheduled, at 10:17, and submerged. The DVs were scheduled to be served lunch in two sittings, the first from 10:30 to 11:30 and the second from 11:30 to 12:30. After lunch, the submarine was to display its operational abilities and then return the DVs to Pearl Harbor for a reception that was scheduled to begin at 14:30. The lunch service ran late, and other Greeneville officers repeatedly reminded Waddle that the submarine needed to begin its demonstration manoeuvres, or it would be late back to port. Finally, at 13:10, Waddle entered the submarine's control room and prepared to execute the demonstration. Fifteen of the 16 DVs and </a:t>
            </a:r>
            <a:r>
              <a:rPr lang="en-GB" dirty="0" err="1"/>
              <a:t>Brandhuber</a:t>
            </a:r>
            <a:r>
              <a:rPr lang="en-GB" dirty="0"/>
              <a:t> entered the control room to observe the manoeuvres.</a:t>
            </a:r>
          </a:p>
        </p:txBody>
      </p:sp>
    </p:spTree>
    <p:extLst>
      <p:ext uri="{BB962C8B-B14F-4D97-AF65-F5344CB8AC3E}">
        <p14:creationId xmlns:p14="http://schemas.microsoft.com/office/powerpoint/2010/main" val="2644170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8792E16-3E4A-2013-36F0-68DC84D95504}"/>
              </a:ext>
            </a:extLst>
          </p:cNvPr>
          <p:cNvPicPr>
            <a:picLocks noChangeAspect="1"/>
          </p:cNvPicPr>
          <p:nvPr/>
        </p:nvPicPr>
        <p:blipFill>
          <a:blip r:embed="rId2"/>
          <a:stretch>
            <a:fillRect/>
          </a:stretch>
        </p:blipFill>
        <p:spPr>
          <a:xfrm>
            <a:off x="-1" y="0"/>
            <a:ext cx="7781731" cy="6854212"/>
          </a:xfrm>
          <a:prstGeom prst="rect">
            <a:avLst/>
          </a:prstGeom>
        </p:spPr>
      </p:pic>
      <p:sp>
        <p:nvSpPr>
          <p:cNvPr id="9" name="Content Placeholder 8">
            <a:extLst>
              <a:ext uri="{FF2B5EF4-FFF2-40B4-BE49-F238E27FC236}">
                <a16:creationId xmlns:a16="http://schemas.microsoft.com/office/drawing/2014/main" id="{99EB262B-E4EC-8226-087A-DD1F0F2ABD80}"/>
              </a:ext>
            </a:extLst>
          </p:cNvPr>
          <p:cNvSpPr>
            <a:spLocks noGrp="1"/>
          </p:cNvSpPr>
          <p:nvPr>
            <p:ph idx="1"/>
          </p:nvPr>
        </p:nvSpPr>
        <p:spPr>
          <a:xfrm>
            <a:off x="8330268" y="2624044"/>
            <a:ext cx="2927056" cy="3318936"/>
          </a:xfrm>
        </p:spPr>
        <p:txBody>
          <a:bodyPr>
            <a:normAutofit fontScale="92500" lnSpcReduction="20000"/>
          </a:bodyPr>
          <a:lstStyle/>
          <a:p>
            <a:r>
              <a:rPr lang="en-GB" dirty="0"/>
              <a:t>Diagram of Greeneville's control room shows the locations of the 32 people in the room at the time of the emergency ballast blow manoeuvre. The darker marks represent the locations of the civilians.</a:t>
            </a:r>
          </a:p>
        </p:txBody>
      </p:sp>
    </p:spTree>
    <p:extLst>
      <p:ext uri="{BB962C8B-B14F-4D97-AF65-F5344CB8AC3E}">
        <p14:creationId xmlns:p14="http://schemas.microsoft.com/office/powerpoint/2010/main" val="1759516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6665C-C15D-F9E0-F3A6-90A48D7FA39C}"/>
              </a:ext>
            </a:extLst>
          </p:cNvPr>
          <p:cNvSpPr>
            <a:spLocks noGrp="1"/>
          </p:cNvSpPr>
          <p:nvPr>
            <p:ph type="title"/>
          </p:nvPr>
        </p:nvSpPr>
        <p:spPr>
          <a:xfrm>
            <a:off x="1295401" y="856917"/>
            <a:ext cx="9601196" cy="125215"/>
          </a:xfrm>
        </p:spPr>
        <p:txBody>
          <a:bodyPr>
            <a:normAutofit fontScale="90000"/>
          </a:bodyPr>
          <a:lstStyle/>
          <a:p>
            <a:r>
              <a:rPr lang="en-GB" dirty="0"/>
              <a:t>The Collision</a:t>
            </a:r>
          </a:p>
        </p:txBody>
      </p:sp>
      <p:sp>
        <p:nvSpPr>
          <p:cNvPr id="3" name="Content Placeholder 2">
            <a:extLst>
              <a:ext uri="{FF2B5EF4-FFF2-40B4-BE49-F238E27FC236}">
                <a16:creationId xmlns:a16="http://schemas.microsoft.com/office/drawing/2014/main" id="{EE5671F1-9589-4BBF-ED32-EEB43AFC9BB7}"/>
              </a:ext>
            </a:extLst>
          </p:cNvPr>
          <p:cNvSpPr>
            <a:spLocks noGrp="1"/>
          </p:cNvSpPr>
          <p:nvPr>
            <p:ph idx="1"/>
          </p:nvPr>
        </p:nvSpPr>
        <p:spPr>
          <a:xfrm>
            <a:off x="1295401" y="1391953"/>
            <a:ext cx="9601196" cy="4609130"/>
          </a:xfrm>
        </p:spPr>
        <p:txBody>
          <a:bodyPr>
            <a:normAutofit lnSpcReduction="10000"/>
          </a:bodyPr>
          <a:lstStyle/>
          <a:p>
            <a:r>
              <a:rPr lang="en-GB" dirty="0"/>
              <a:t>For 15 minutes, beginning at 13:15, 46 minutes after the scheduled time, Greeneville performed a series of drastic manoeuvres, including high-speed, full-rudder, 35-degree turns side to side, as well as rapid up-and-down movements. Waddle personally directed the manoeuvres. </a:t>
            </a:r>
          </a:p>
          <a:p>
            <a:r>
              <a:rPr lang="en-GB" dirty="0"/>
              <a:t>As the high-speed manoeuvres finished at 13:30, Waddle called for Greeneville to perform an emergency dive (called an "emergency deep") followed by an emergency main ballast blow.</a:t>
            </a:r>
          </a:p>
          <a:p>
            <a:r>
              <a:rPr lang="en-GB" dirty="0"/>
              <a:t>After completing the high-speed manoeuvres, standing orders required the submarine to hold a steady course for three minutes to reestablish sonar contact. In this case, however, Waddle ordered the submarine to change course and go to periscope depth after holding the steady course for only 90 seconds.</a:t>
            </a:r>
          </a:p>
        </p:txBody>
      </p:sp>
    </p:spTree>
    <p:extLst>
      <p:ext uri="{BB962C8B-B14F-4D97-AF65-F5344CB8AC3E}">
        <p14:creationId xmlns:p14="http://schemas.microsoft.com/office/powerpoint/2010/main" val="32048888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6665C-C15D-F9E0-F3A6-90A48D7FA39C}"/>
              </a:ext>
            </a:extLst>
          </p:cNvPr>
          <p:cNvSpPr>
            <a:spLocks noGrp="1"/>
          </p:cNvSpPr>
          <p:nvPr>
            <p:ph type="title"/>
          </p:nvPr>
        </p:nvSpPr>
        <p:spPr>
          <a:xfrm>
            <a:off x="1295401" y="856917"/>
            <a:ext cx="9601196" cy="125215"/>
          </a:xfrm>
        </p:spPr>
        <p:txBody>
          <a:bodyPr>
            <a:normAutofit fontScale="90000"/>
          </a:bodyPr>
          <a:lstStyle/>
          <a:p>
            <a:r>
              <a:rPr lang="en-GB" dirty="0"/>
              <a:t>The Collision</a:t>
            </a:r>
          </a:p>
        </p:txBody>
      </p:sp>
      <p:sp>
        <p:nvSpPr>
          <p:cNvPr id="3" name="Content Placeholder 2">
            <a:extLst>
              <a:ext uri="{FF2B5EF4-FFF2-40B4-BE49-F238E27FC236}">
                <a16:creationId xmlns:a16="http://schemas.microsoft.com/office/drawing/2014/main" id="{EE5671F1-9589-4BBF-ED32-EEB43AFC9BB7}"/>
              </a:ext>
            </a:extLst>
          </p:cNvPr>
          <p:cNvSpPr>
            <a:spLocks noGrp="1"/>
          </p:cNvSpPr>
          <p:nvPr>
            <p:ph idx="1"/>
          </p:nvPr>
        </p:nvSpPr>
        <p:spPr>
          <a:xfrm>
            <a:off x="1295401" y="1391953"/>
            <a:ext cx="9601196" cy="4609130"/>
          </a:xfrm>
        </p:spPr>
        <p:txBody>
          <a:bodyPr>
            <a:normAutofit fontScale="92500"/>
          </a:bodyPr>
          <a:lstStyle/>
          <a:p>
            <a:r>
              <a:rPr lang="en-GB" dirty="0"/>
              <a:t>As Greeneville ascended to periscope depth, Waddle checked the sonar displays and the fire control station monitors, but reported later that he heard and saw nothing to suggest that the previously detected vessels in the area were now any closer to the submarine's position than had been reported before the submarine began the high-speed manoeuvres. He decided to proceed.</a:t>
            </a:r>
          </a:p>
          <a:p>
            <a:r>
              <a:rPr lang="en-GB" dirty="0"/>
              <a:t>After completing the emergency dive at about 13:40, Waddle invited two of the civilian guests to operate the controls for the emergency main ballast blow. Waddle ordered the manoeuvre executed, and they threw the control levers as instructed. The submarine began its rapid ascent toward the surface. </a:t>
            </a:r>
          </a:p>
          <a:p>
            <a:r>
              <a:rPr lang="en-GB" dirty="0"/>
              <a:t>At 13:43, the rapidly ascending Greeneville surfaced directly under Ehime Maru and the submarine's rudder sliced Ehime Maru's hull from starboard to port. Within five seconds Ehime Maru lost power and began to sink. </a:t>
            </a:r>
          </a:p>
        </p:txBody>
      </p:sp>
    </p:spTree>
    <p:extLst>
      <p:ext uri="{BB962C8B-B14F-4D97-AF65-F5344CB8AC3E}">
        <p14:creationId xmlns:p14="http://schemas.microsoft.com/office/powerpoint/2010/main" val="4229521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45762-6274-A98D-F9DC-FEF5D102899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85274-46C0-7521-62A6-84DA84A091CE}"/>
              </a:ext>
            </a:extLst>
          </p:cNvPr>
          <p:cNvSpPr>
            <a:spLocks noGrp="1"/>
          </p:cNvSpPr>
          <p:nvPr>
            <p:ph idx="1"/>
          </p:nvPr>
        </p:nvSpPr>
        <p:spPr/>
        <p:txBody>
          <a:bodyPr/>
          <a:lstStyle/>
          <a:p>
            <a:r>
              <a:rPr lang="en-GB" dirty="0"/>
              <a:t>Of the 35 people aboard Ehime Maru (20 crew members, 13 students, and 2 teachers), the USCG rescued 26 people and took them to Oahu for medical treatment. Only one of the survivors had a serious injury, a broken clavicle; he was hospitalized for five days. Nine other people were missing, including four 17-year-old high school students and the two teachers. None of the nine missing were seen by any of the survivors, Greeneville crewmembers, or USCG personnel after the ship sank.</a:t>
            </a:r>
          </a:p>
        </p:txBody>
      </p:sp>
    </p:spTree>
    <p:extLst>
      <p:ext uri="{BB962C8B-B14F-4D97-AF65-F5344CB8AC3E}">
        <p14:creationId xmlns:p14="http://schemas.microsoft.com/office/powerpoint/2010/main" val="28308488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1E5D4-B502-421F-C5EB-172916FC0E21}"/>
              </a:ext>
            </a:extLst>
          </p:cNvPr>
          <p:cNvSpPr>
            <a:spLocks noGrp="1"/>
          </p:cNvSpPr>
          <p:nvPr>
            <p:ph type="title"/>
          </p:nvPr>
        </p:nvSpPr>
        <p:spPr/>
        <p:txBody>
          <a:bodyPr/>
          <a:lstStyle/>
          <a:p>
            <a:r>
              <a:rPr lang="en-GB" dirty="0"/>
              <a:t>Who is responsible?</a:t>
            </a:r>
          </a:p>
        </p:txBody>
      </p:sp>
      <p:sp>
        <p:nvSpPr>
          <p:cNvPr id="3" name="Content Placeholder 2">
            <a:extLst>
              <a:ext uri="{FF2B5EF4-FFF2-40B4-BE49-F238E27FC236}">
                <a16:creationId xmlns:a16="http://schemas.microsoft.com/office/drawing/2014/main" id="{9F407D3B-FAFB-3C68-E0FE-BB2FB6417FA5}"/>
              </a:ext>
            </a:extLst>
          </p:cNvPr>
          <p:cNvSpPr>
            <a:spLocks noGrp="1"/>
          </p:cNvSpPr>
          <p:nvPr>
            <p:ph idx="1"/>
          </p:nvPr>
        </p:nvSpPr>
        <p:spPr/>
        <p:txBody>
          <a:bodyPr/>
          <a:lstStyle/>
          <a:p>
            <a:r>
              <a:rPr lang="en-GB" dirty="0"/>
              <a:t>Is this question of competence or leadership?</a:t>
            </a:r>
          </a:p>
          <a:p>
            <a:r>
              <a:rPr lang="en-GB" dirty="0"/>
              <a:t>Belonging to who?</a:t>
            </a:r>
          </a:p>
        </p:txBody>
      </p:sp>
    </p:spTree>
    <p:extLst>
      <p:ext uri="{BB962C8B-B14F-4D97-AF65-F5344CB8AC3E}">
        <p14:creationId xmlns:p14="http://schemas.microsoft.com/office/powerpoint/2010/main" val="22783712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61486-DA32-A504-07D7-76156705B77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DD66A68-A5A2-CB44-942F-B7E4F4AE089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D216B16-66E1-A368-282C-FEC143A0308C}"/>
              </a:ext>
            </a:extLst>
          </p:cNvPr>
          <p:cNvPicPr>
            <a:picLocks noChangeAspect="1"/>
          </p:cNvPicPr>
          <p:nvPr/>
        </p:nvPicPr>
        <p:blipFill>
          <a:blip r:embed="rId2"/>
          <a:stretch>
            <a:fillRect/>
          </a:stretch>
        </p:blipFill>
        <p:spPr>
          <a:xfrm>
            <a:off x="1290977" y="793102"/>
            <a:ext cx="9601196" cy="5266942"/>
          </a:xfrm>
          <a:prstGeom prst="rect">
            <a:avLst/>
          </a:prstGeom>
        </p:spPr>
      </p:pic>
    </p:spTree>
    <p:extLst>
      <p:ext uri="{BB962C8B-B14F-4D97-AF65-F5344CB8AC3E}">
        <p14:creationId xmlns:p14="http://schemas.microsoft.com/office/powerpoint/2010/main" val="13522700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2FAC6-0A94-721C-1FEE-76C43D0AF631}"/>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AC926F7D-5AF3-F886-541B-D42764B5E3F2}"/>
              </a:ext>
            </a:extLst>
          </p:cNvPr>
          <p:cNvPicPr>
            <a:picLocks noChangeAspect="1"/>
          </p:cNvPicPr>
          <p:nvPr/>
        </p:nvPicPr>
        <p:blipFill>
          <a:blip r:embed="rId2"/>
          <a:stretch>
            <a:fillRect/>
          </a:stretch>
        </p:blipFill>
        <p:spPr>
          <a:xfrm>
            <a:off x="759865" y="1253066"/>
            <a:ext cx="10672268" cy="3318936"/>
          </a:xfrm>
          <a:prstGeom prst="rect">
            <a:avLst/>
          </a:prstGeom>
        </p:spPr>
      </p:pic>
      <p:sp>
        <p:nvSpPr>
          <p:cNvPr id="9" name="Content Placeholder 8">
            <a:extLst>
              <a:ext uri="{FF2B5EF4-FFF2-40B4-BE49-F238E27FC236}">
                <a16:creationId xmlns:a16="http://schemas.microsoft.com/office/drawing/2014/main" id="{0B8D59F0-9338-D18C-4438-344F51FE33E4}"/>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4232190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105A5BAF-9A21-AE5C-CAF2-10794A863790}"/>
              </a:ext>
            </a:extLst>
          </p:cNvPr>
          <p:cNvPicPr>
            <a:picLocks noGrp="1" noChangeAspect="1"/>
          </p:cNvPicPr>
          <p:nvPr>
            <p:ph idx="1"/>
          </p:nvPr>
        </p:nvPicPr>
        <p:blipFill>
          <a:blip r:embed="rId2"/>
          <a:stretch>
            <a:fillRect/>
          </a:stretch>
        </p:blipFill>
        <p:spPr>
          <a:xfrm>
            <a:off x="4196248" y="1950449"/>
            <a:ext cx="7939768" cy="1911711"/>
          </a:xfrm>
        </p:spPr>
      </p:pic>
      <p:pic>
        <p:nvPicPr>
          <p:cNvPr id="5" name="Picture 4">
            <a:extLst>
              <a:ext uri="{FF2B5EF4-FFF2-40B4-BE49-F238E27FC236}">
                <a16:creationId xmlns:a16="http://schemas.microsoft.com/office/drawing/2014/main" id="{2A11FA5F-3091-3E31-4A15-FECC944496CA}"/>
              </a:ext>
            </a:extLst>
          </p:cNvPr>
          <p:cNvPicPr>
            <a:picLocks noChangeAspect="1"/>
          </p:cNvPicPr>
          <p:nvPr/>
        </p:nvPicPr>
        <p:blipFill>
          <a:blip r:embed="rId3"/>
          <a:stretch>
            <a:fillRect/>
          </a:stretch>
        </p:blipFill>
        <p:spPr>
          <a:xfrm>
            <a:off x="59094" y="98779"/>
            <a:ext cx="7575874" cy="1766706"/>
          </a:xfrm>
          <a:prstGeom prst="rect">
            <a:avLst/>
          </a:prstGeom>
        </p:spPr>
      </p:pic>
      <p:pic>
        <p:nvPicPr>
          <p:cNvPr id="9" name="Picture 8">
            <a:extLst>
              <a:ext uri="{FF2B5EF4-FFF2-40B4-BE49-F238E27FC236}">
                <a16:creationId xmlns:a16="http://schemas.microsoft.com/office/drawing/2014/main" id="{4EEF7CB2-4151-53FF-7B4E-6963B404E5B9}"/>
              </a:ext>
            </a:extLst>
          </p:cNvPr>
          <p:cNvPicPr>
            <a:picLocks noChangeAspect="1"/>
          </p:cNvPicPr>
          <p:nvPr/>
        </p:nvPicPr>
        <p:blipFill>
          <a:blip r:embed="rId4"/>
          <a:stretch>
            <a:fillRect/>
          </a:stretch>
        </p:blipFill>
        <p:spPr>
          <a:xfrm>
            <a:off x="59094" y="4076252"/>
            <a:ext cx="8971870" cy="2568350"/>
          </a:xfrm>
          <a:prstGeom prst="rect">
            <a:avLst/>
          </a:prstGeom>
        </p:spPr>
      </p:pic>
    </p:spTree>
    <p:extLst>
      <p:ext uri="{BB962C8B-B14F-4D97-AF65-F5344CB8AC3E}">
        <p14:creationId xmlns:p14="http://schemas.microsoft.com/office/powerpoint/2010/main" val="10802606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E2459-144C-7D1B-EA28-6F61672AF1C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086AEF-F0F1-C464-5A71-4C3DE2E70642}"/>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EC6C6E6-ED52-1A61-EE56-1B6BDF65E423}"/>
              </a:ext>
            </a:extLst>
          </p:cNvPr>
          <p:cNvPicPr>
            <a:picLocks noChangeAspect="1"/>
          </p:cNvPicPr>
          <p:nvPr/>
        </p:nvPicPr>
        <p:blipFill>
          <a:blip r:embed="rId2"/>
          <a:stretch>
            <a:fillRect/>
          </a:stretch>
        </p:blipFill>
        <p:spPr>
          <a:xfrm>
            <a:off x="636896" y="1358537"/>
            <a:ext cx="10918207" cy="3483429"/>
          </a:xfrm>
          <a:prstGeom prst="rect">
            <a:avLst/>
          </a:prstGeom>
        </p:spPr>
      </p:pic>
    </p:spTree>
    <p:extLst>
      <p:ext uri="{BB962C8B-B14F-4D97-AF65-F5344CB8AC3E}">
        <p14:creationId xmlns:p14="http://schemas.microsoft.com/office/powerpoint/2010/main" val="18390919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A75BD-1C59-187D-5334-98FAFBF180C1}"/>
              </a:ext>
            </a:extLst>
          </p:cNvPr>
          <p:cNvSpPr>
            <a:spLocks noGrp="1"/>
          </p:cNvSpPr>
          <p:nvPr>
            <p:ph type="title"/>
          </p:nvPr>
        </p:nvSpPr>
        <p:spPr>
          <a:xfrm>
            <a:off x="1295402" y="982132"/>
            <a:ext cx="9601196" cy="45719"/>
          </a:xfrm>
        </p:spPr>
        <p:txBody>
          <a:bodyPr>
            <a:normAutofit fontScale="90000"/>
          </a:bodyPr>
          <a:lstStyle/>
          <a:p>
            <a:r>
              <a:rPr lang="en-GB"/>
              <a:t>Conclusions</a:t>
            </a:r>
            <a:endParaRPr lang="en-GB" dirty="0"/>
          </a:p>
        </p:txBody>
      </p:sp>
      <p:pic>
        <p:nvPicPr>
          <p:cNvPr id="5" name="Content Placeholder 4">
            <a:extLst>
              <a:ext uri="{FF2B5EF4-FFF2-40B4-BE49-F238E27FC236}">
                <a16:creationId xmlns:a16="http://schemas.microsoft.com/office/drawing/2014/main" id="{2AC6E676-5C6C-9848-42BC-1BA19546BF52}"/>
              </a:ext>
            </a:extLst>
          </p:cNvPr>
          <p:cNvPicPr>
            <a:picLocks noGrp="1" noChangeAspect="1"/>
          </p:cNvPicPr>
          <p:nvPr>
            <p:ph idx="1"/>
          </p:nvPr>
        </p:nvPicPr>
        <p:blipFill>
          <a:blip r:embed="rId2"/>
          <a:stretch>
            <a:fillRect/>
          </a:stretch>
        </p:blipFill>
        <p:spPr>
          <a:xfrm>
            <a:off x="1789924" y="1268697"/>
            <a:ext cx="8902957" cy="5551458"/>
          </a:xfrm>
        </p:spPr>
      </p:pic>
    </p:spTree>
    <p:extLst>
      <p:ext uri="{BB962C8B-B14F-4D97-AF65-F5344CB8AC3E}">
        <p14:creationId xmlns:p14="http://schemas.microsoft.com/office/powerpoint/2010/main" val="38585382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BE891-C3CF-D64A-BEF4-03D8B734D0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C4C863A-1A4D-FBD8-DAB7-CC8F615E75E4}"/>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44544039-8CDB-8448-9824-777447004C8A}"/>
              </a:ext>
            </a:extLst>
          </p:cNvPr>
          <p:cNvPicPr>
            <a:picLocks noChangeAspect="1"/>
          </p:cNvPicPr>
          <p:nvPr/>
        </p:nvPicPr>
        <p:blipFill>
          <a:blip r:embed="rId2"/>
          <a:stretch>
            <a:fillRect/>
          </a:stretch>
        </p:blipFill>
        <p:spPr>
          <a:xfrm>
            <a:off x="1047859" y="1502229"/>
            <a:ext cx="10176867" cy="3884300"/>
          </a:xfrm>
          <a:prstGeom prst="rect">
            <a:avLst/>
          </a:prstGeom>
        </p:spPr>
      </p:pic>
    </p:spTree>
    <p:extLst>
      <p:ext uri="{BB962C8B-B14F-4D97-AF65-F5344CB8AC3E}">
        <p14:creationId xmlns:p14="http://schemas.microsoft.com/office/powerpoint/2010/main" val="185456914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3</TotalTime>
  <Words>1379</Words>
  <Application>Microsoft Office PowerPoint</Application>
  <PresentationFormat>Widescreen</PresentationFormat>
  <Paragraphs>58</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Garamond</vt:lpstr>
      <vt:lpstr>Organic</vt:lpstr>
      <vt:lpstr>Critical Discussion</vt:lpstr>
      <vt:lpstr>Alternative title…. How we have tried (and are still trying) to understand leadership….. </vt:lpstr>
      <vt:lpstr>Models of managerial leadership </vt:lpstr>
      <vt:lpstr>Trait Theories</vt:lpstr>
      <vt:lpstr>Trait Theories research – a closer look</vt:lpstr>
      <vt:lpstr>PowerPoint Presentation</vt:lpstr>
      <vt:lpstr>Trait Theories - Conclusions</vt:lpstr>
      <vt:lpstr>The dangers of heroic leadership: A case study</vt:lpstr>
      <vt:lpstr>PowerPoint Presentation</vt:lpstr>
      <vt:lpstr>PowerPoint Presentation</vt:lpstr>
      <vt:lpstr>So, what could go wrong…?</vt:lpstr>
      <vt:lpstr>PowerPoint Presentation</vt:lpstr>
      <vt:lpstr>The Collision</vt:lpstr>
      <vt:lpstr>The Collision</vt:lpstr>
      <vt:lpstr>PowerPoint Presentation</vt:lpstr>
      <vt:lpstr>Who is responsible?</vt:lpstr>
      <vt:lpstr>PowerPoint Presentation</vt:lpstr>
      <vt:lpstr>PowerPoint Presentation</vt:lpstr>
      <vt:lpstr>PowerPoint Presentation</vt:lpstr>
      <vt:lpstr>PowerPoint Presentation</vt:lpstr>
      <vt:lpstr>Conclusions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History of Leadership</dc:title>
  <dc:creator>Joanna Holmes</dc:creator>
  <cp:lastModifiedBy>Joanna Holmes</cp:lastModifiedBy>
  <cp:revision>2</cp:revision>
  <dcterms:created xsi:type="dcterms:W3CDTF">2023-11-27T14:21:44Z</dcterms:created>
  <dcterms:modified xsi:type="dcterms:W3CDTF">2023-12-12T11:13:58Z</dcterms:modified>
</cp:coreProperties>
</file>