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8" r:id="rId3"/>
    <p:sldId id="277" r:id="rId4"/>
    <p:sldId id="257" r:id="rId5"/>
    <p:sldId id="259" r:id="rId6"/>
    <p:sldId id="270" r:id="rId7"/>
    <p:sldId id="260" r:id="rId8"/>
    <p:sldId id="263" r:id="rId9"/>
    <p:sldId id="265" r:id="rId10"/>
    <p:sldId id="262" r:id="rId11"/>
    <p:sldId id="266" r:id="rId12"/>
    <p:sldId id="267" r:id="rId13"/>
    <p:sldId id="268" r:id="rId14"/>
    <p:sldId id="271" r:id="rId15"/>
    <p:sldId id="273" r:id="rId16"/>
    <p:sldId id="274" r:id="rId17"/>
    <p:sldId id="275" r:id="rId18"/>
    <p:sldId id="278" r:id="rId19"/>
    <p:sldId id="276" r:id="rId20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01" autoAdjust="0"/>
    <p:restoredTop sz="94660"/>
  </p:normalViewPr>
  <p:slideViewPr>
    <p:cSldViewPr>
      <p:cViewPr varScale="1">
        <p:scale>
          <a:sx n="111" d="100"/>
          <a:sy n="111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70" y="-12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44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3E571FE-BEC8-4658-917D-D177E0363C5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0662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71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ABEFCF9-83A0-437B-B9C2-798E772A0F8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6608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0459BE9-18A8-4660-8486-30BF34D881A8}" type="slidenum">
              <a:rPr lang="en-US"/>
              <a:pPr/>
              <a:t>1</a:t>
            </a:fld>
            <a:endParaRPr lang="en-US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A6412E5-92B9-485A-A4BD-B309BCCB1C72}" type="slidenum">
              <a:rPr lang="en-US"/>
              <a:pPr/>
              <a:t>2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3029EA-34B8-41B5-805B-E0C7D4C55F4D}" type="slidenum">
              <a:rPr lang="en-US"/>
              <a:pPr/>
              <a:t>4</a:t>
            </a:fld>
            <a:endParaRPr 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F104F0D-396B-4128-AE71-50AEF036F237}" type="slidenum">
              <a:rPr lang="en-US"/>
              <a:pPr/>
              <a:t>5</a:t>
            </a:fld>
            <a:endParaRPr lang="en-US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F0169B-ED10-476D-B2EE-A6A495E85909}" type="slidenum">
              <a:rPr lang="en-US"/>
              <a:pPr/>
              <a:t>6</a:t>
            </a:fld>
            <a:endParaRPr lang="en-US"/>
          </a:p>
        </p:txBody>
      </p:sp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0095F6-26BC-435F-A320-97EA955FDB7C}" type="slidenum">
              <a:rPr lang="en-US"/>
              <a:pPr/>
              <a:t>7</a:t>
            </a:fld>
            <a:endParaRPr lang="en-US"/>
          </a:p>
        </p:txBody>
      </p:sp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3CFD38-29DB-4EE6-8E53-9186F451B739}" type="slidenum">
              <a:rPr lang="en-US"/>
              <a:pPr/>
              <a:t>8</a:t>
            </a:fld>
            <a:endParaRPr lang="en-US"/>
          </a:p>
        </p:txBody>
      </p:sp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8F67498-94E3-41C6-9E1E-7143FFDF3306}" type="slidenum">
              <a:rPr lang="en-US"/>
              <a:pPr/>
              <a:t>9</a:t>
            </a:fld>
            <a:endParaRPr lang="en-US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B6204A-9E31-4D1D-A911-E820141812FC}" type="slidenum">
              <a:rPr lang="en-US"/>
              <a:pPr/>
              <a:t>10</a:t>
            </a:fld>
            <a:endParaRPr lang="en-US"/>
          </a:p>
        </p:txBody>
      </p:sp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A6AC90-F1A6-4A5E-BAA5-6183B826B2A3}" type="slidenum">
              <a:rPr lang="en-US"/>
              <a:pPr/>
              <a:t>11</a:t>
            </a:fld>
            <a:endParaRPr lang="en-US"/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B03006-6140-4A6E-8538-20D01CA392B9}" type="slidenum">
              <a:rPr lang="en-US"/>
              <a:pPr/>
              <a:t>12</a:t>
            </a:fld>
            <a:endParaRPr lang="en-US"/>
          </a:p>
        </p:txBody>
      </p:sp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16F83EF-1C44-4851-8C90-534912D9FC2A}" type="slidenum">
              <a:rPr lang="en-US"/>
              <a:pPr/>
              <a:t>13</a:t>
            </a:fld>
            <a:endParaRPr lang="en-US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86E827-D1D3-4ACF-B120-B456BDCC9CAE}" type="slidenum">
              <a:rPr lang="en-US"/>
              <a:pPr/>
              <a:t>14</a:t>
            </a:fld>
            <a:endParaRPr lang="en-US"/>
          </a:p>
        </p:txBody>
      </p:sp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9CB622F-6232-46BC-BBCB-9631E0E858A0}" type="slidenum">
              <a:rPr lang="en-US"/>
              <a:pPr/>
              <a:t>15</a:t>
            </a:fld>
            <a:endParaRPr lang="en-US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73DA778-8E04-4E11-9CD0-3D49778C85FD}" type="slidenum">
              <a:rPr lang="en-US"/>
              <a:pPr/>
              <a:t>16</a:t>
            </a:fld>
            <a:endParaRPr lang="en-US"/>
          </a:p>
        </p:txBody>
      </p:sp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BCB5BCD-DBF9-41D4-AA11-2ADCEBD6DC85}" type="slidenum">
              <a:rPr lang="en-US"/>
              <a:pPr/>
              <a:t>17</a:t>
            </a:fld>
            <a:endParaRPr lang="en-US"/>
          </a:p>
        </p:txBody>
      </p:sp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61F68FF-03C8-461C-B5F7-769F1546ACDB}" type="slidenum">
              <a:rPr lang="en-US"/>
              <a:pPr/>
              <a:t>19</a:t>
            </a:fld>
            <a:endParaRPr lang="en-US"/>
          </a:p>
        </p:txBody>
      </p:sp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1600200" y="0"/>
            <a:ext cx="716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 bwMode="grayWhite">
          <a:xfrm>
            <a:off x="2895600" y="4038600"/>
            <a:ext cx="6019800" cy="457200"/>
          </a:xfrm>
          <a:solidFill>
            <a:schemeClr val="tx1"/>
          </a:solidFill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400800"/>
            <a:ext cx="2133600" cy="32067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400800"/>
            <a:ext cx="2895600" cy="32067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400800"/>
            <a:ext cx="2133600" cy="32067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F8CE0D-0A9B-4678-A6DE-69039ACED99E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3871913" y="5514975"/>
            <a:ext cx="1157287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600" b="1"/>
              <a:t>Company</a:t>
            </a:r>
          </a:p>
          <a:p>
            <a:r>
              <a:rPr lang="en-US" sz="2600" b="1"/>
              <a:t>LOGO</a:t>
            </a: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ltGray">
          <a:xfrm>
            <a:off x="5895975" y="0"/>
            <a:ext cx="3248025" cy="27813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29" name="Group 9"/>
          <p:cNvGrpSpPr>
            <a:grpSpLocks/>
          </p:cNvGrpSpPr>
          <p:nvPr/>
        </p:nvGrpSpPr>
        <p:grpSpPr bwMode="auto">
          <a:xfrm>
            <a:off x="19050" y="2330450"/>
            <a:ext cx="9115425" cy="358775"/>
            <a:chOff x="3827" y="1468"/>
            <a:chExt cx="1927" cy="226"/>
          </a:xfrm>
        </p:grpSpPr>
        <p:sp>
          <p:nvSpPr>
            <p:cNvPr id="5130" name="Line 10"/>
            <p:cNvSpPr>
              <a:spLocks noChangeShapeType="1"/>
            </p:cNvSpPr>
            <p:nvPr/>
          </p:nvSpPr>
          <p:spPr bwMode="white">
            <a:xfrm>
              <a:off x="3827" y="1468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5131" name="Line 11"/>
            <p:cNvSpPr>
              <a:spLocks noChangeShapeType="1"/>
            </p:cNvSpPr>
            <p:nvPr/>
          </p:nvSpPr>
          <p:spPr bwMode="white">
            <a:xfrm>
              <a:off x="3827" y="1540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5132" name="Line 12"/>
            <p:cNvSpPr>
              <a:spLocks noChangeShapeType="1"/>
            </p:cNvSpPr>
            <p:nvPr/>
          </p:nvSpPr>
          <p:spPr bwMode="white">
            <a:xfrm>
              <a:off x="3827" y="1616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5133" name="Line 13"/>
            <p:cNvSpPr>
              <a:spLocks noChangeShapeType="1"/>
            </p:cNvSpPr>
            <p:nvPr/>
          </p:nvSpPr>
          <p:spPr bwMode="white">
            <a:xfrm>
              <a:off x="3827" y="1694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7663" cy="2790825"/>
          </a:xfrm>
          <a:prstGeom prst="rect">
            <a:avLst/>
          </a:prstGeom>
          <a:noFill/>
        </p:spPr>
      </p:pic>
      <p:sp>
        <p:nvSpPr>
          <p:cNvPr id="5135" name="Rectangle 15"/>
          <p:cNvSpPr>
            <a:spLocks noChangeArrowheads="1"/>
          </p:cNvSpPr>
          <p:nvPr/>
        </p:nvSpPr>
        <p:spPr bwMode="black">
          <a:xfrm>
            <a:off x="0" y="2787650"/>
            <a:ext cx="9144000" cy="71438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6" name="Rectangle 16"/>
          <p:cNvSpPr>
            <a:spLocks noChangeArrowheads="1"/>
          </p:cNvSpPr>
          <p:nvPr/>
        </p:nvSpPr>
        <p:spPr bwMode="gray">
          <a:xfrm>
            <a:off x="2895600" y="2819400"/>
            <a:ext cx="6248400" cy="6858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ctrTitle"/>
          </p:nvPr>
        </p:nvSpPr>
        <p:spPr bwMode="ltGray">
          <a:xfrm>
            <a:off x="3124200" y="2819400"/>
            <a:ext cx="5791200" cy="6858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5138" name="Picture 1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4488" y="0"/>
            <a:ext cx="3011487" cy="2781300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AB6E22-88E7-4045-AE38-29C313B465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F1744-3F58-4BB6-A640-407314C2F8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4038600" cy="5026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95400"/>
            <a:ext cx="4038600" cy="5026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72A4FF-46CD-4404-AC3C-63958B8167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E2B996-1B24-4FFA-9434-52117FC792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EDAD68-3B4B-4600-889A-F7718176DA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11D399-ED68-4AA5-8ED4-D6A0F1122C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41E376-69DE-4B5C-AFFC-58252327DA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BF4DD7-8843-4F90-A5CF-7BB17FEDD2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EA4707-EC09-4DEF-81D8-4C306E32E6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228600"/>
            <a:ext cx="2095500" cy="6092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134100" cy="6092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AC08D1-04CF-4112-8FE8-D52F223E58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vmlDrawing" Target="../drawings/vmlDrawing1.v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oleObject" Target="../embeddings/oleObject1.bin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ltGray">
          <a:xfrm>
            <a:off x="11113" y="0"/>
            <a:ext cx="9132887" cy="11255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099" name="Group 3"/>
          <p:cNvGrpSpPr>
            <a:grpSpLocks/>
          </p:cNvGrpSpPr>
          <p:nvPr/>
        </p:nvGrpSpPr>
        <p:grpSpPr bwMode="auto">
          <a:xfrm>
            <a:off x="0" y="879475"/>
            <a:ext cx="9144000" cy="144463"/>
            <a:chOff x="1519" y="554"/>
            <a:chExt cx="4241" cy="91"/>
          </a:xfrm>
        </p:grpSpPr>
        <p:sp>
          <p:nvSpPr>
            <p:cNvPr id="4100" name="Line 4"/>
            <p:cNvSpPr>
              <a:spLocks noChangeShapeType="1"/>
            </p:cNvSpPr>
            <p:nvPr userDrawn="1"/>
          </p:nvSpPr>
          <p:spPr bwMode="white">
            <a:xfrm>
              <a:off x="1519" y="554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" name="Line 5"/>
            <p:cNvSpPr>
              <a:spLocks noChangeShapeType="1"/>
            </p:cNvSpPr>
            <p:nvPr userDrawn="1"/>
          </p:nvSpPr>
          <p:spPr bwMode="white">
            <a:xfrm>
              <a:off x="1519" y="599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2" name="Line 6"/>
            <p:cNvSpPr>
              <a:spLocks noChangeShapeType="1"/>
            </p:cNvSpPr>
            <p:nvPr userDrawn="1"/>
          </p:nvSpPr>
          <p:spPr bwMode="white">
            <a:xfrm>
              <a:off x="1519" y="645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103" name="Group 7"/>
          <p:cNvGrpSpPr>
            <a:grpSpLocks/>
          </p:cNvGrpSpPr>
          <p:nvPr/>
        </p:nvGrpSpPr>
        <p:grpSpPr bwMode="auto">
          <a:xfrm>
            <a:off x="0" y="-11113"/>
            <a:ext cx="2341563" cy="1123951"/>
            <a:chOff x="0" y="0"/>
            <a:chExt cx="1475" cy="694"/>
          </a:xfrm>
        </p:grpSpPr>
        <p:graphicFrame>
          <p:nvGraphicFramePr>
            <p:cNvPr id="4104" name="Object 8"/>
            <p:cNvGraphicFramePr>
              <a:graphicFrameLocks noChangeAspect="1"/>
            </p:cNvGraphicFramePr>
            <p:nvPr/>
          </p:nvGraphicFramePr>
          <p:xfrm>
            <a:off x="695" y="0"/>
            <a:ext cx="780" cy="69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10" name="Image" r:id="rId15" imgW="3646321" imgH="3931376" progId="">
                    <p:embed/>
                  </p:oleObj>
                </mc:Choice>
                <mc:Fallback>
                  <p:oleObj name="Image" r:id="rId15" imgW="3646321" imgH="3931376" progId="">
                    <p:embed/>
                    <p:pic>
                      <p:nvPicPr>
                        <p:cNvPr id="0" name="Picture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b="11470"/>
                        <a:stretch>
                          <a:fillRect/>
                        </a:stretch>
                      </p:blipFill>
                      <p:spPr bwMode="auto">
                        <a:xfrm>
                          <a:off x="695" y="0"/>
                          <a:ext cx="780" cy="69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2D6BC7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1D528D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B2B2B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105" name="Object 9"/>
            <p:cNvGraphicFramePr>
              <a:graphicFrameLocks noChangeAspect="1"/>
            </p:cNvGraphicFramePr>
            <p:nvPr/>
          </p:nvGraphicFramePr>
          <p:xfrm>
            <a:off x="0" y="0"/>
            <a:ext cx="737" cy="69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11" name="Image" r:id="rId17" imgW="2575783" imgH="2545301" progId="">
                    <p:embed/>
                  </p:oleObj>
                </mc:Choice>
                <mc:Fallback>
                  <p:oleObj name="Image" r:id="rId17" imgW="2575783" imgH="2545301" progId="">
                    <p:embed/>
                    <p:pic>
                      <p:nvPicPr>
                        <p:cNvPr id="0" name="Picture 1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0" y="0"/>
                          <a:ext cx="737" cy="69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2D6BC7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1D528D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B2B2B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4106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2514600" y="228600"/>
            <a:ext cx="63246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95400"/>
            <a:ext cx="8229600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52145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521450"/>
            <a:ext cx="2895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110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52145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accent1"/>
                </a:solidFill>
              </a:defRPr>
            </a:lvl1pPr>
          </a:lstStyle>
          <a:p>
            <a:fld id="{24DEE6E7-31EB-48A5-9F33-17C91102815D}" type="slidenum">
              <a:rPr lang="en-US"/>
              <a:pPr/>
              <a:t>‹#›</a:t>
            </a:fld>
            <a:endParaRPr lang="en-US"/>
          </a:p>
        </p:txBody>
      </p:sp>
      <p:grpSp>
        <p:nvGrpSpPr>
          <p:cNvPr id="4111" name="Group 15"/>
          <p:cNvGrpSpPr>
            <a:grpSpLocks/>
          </p:cNvGrpSpPr>
          <p:nvPr/>
        </p:nvGrpSpPr>
        <p:grpSpPr bwMode="auto">
          <a:xfrm>
            <a:off x="0" y="1109663"/>
            <a:ext cx="9144000" cy="169862"/>
            <a:chOff x="0" y="699"/>
            <a:chExt cx="5760" cy="107"/>
          </a:xfrm>
        </p:grpSpPr>
        <p:sp>
          <p:nvSpPr>
            <p:cNvPr id="4112" name="Rectangle 16"/>
            <p:cNvSpPr>
              <a:spLocks noChangeArrowheads="1"/>
            </p:cNvSpPr>
            <p:nvPr userDrawn="1"/>
          </p:nvSpPr>
          <p:spPr bwMode="gray">
            <a:xfrm>
              <a:off x="0" y="699"/>
              <a:ext cx="5760" cy="45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" name="Rectangle 17"/>
            <p:cNvSpPr>
              <a:spLocks noChangeArrowheads="1"/>
            </p:cNvSpPr>
            <p:nvPr userDrawn="1"/>
          </p:nvSpPr>
          <p:spPr bwMode="gray">
            <a:xfrm>
              <a:off x="1476" y="713"/>
              <a:ext cx="4284" cy="93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+mj-lt"/>
          <a:ea typeface="+mj-ea"/>
          <a:cs typeface="+mj-cs"/>
        </a:defRPr>
      </a:lvl1pPr>
      <a:lvl2pPr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2pPr>
      <a:lvl3pPr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3pPr>
      <a:lvl4pPr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4pPr>
      <a:lvl5pPr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Pct val="50000"/>
        <a:buFont typeface="Wingdings 2" pitchFamily="18" charset="2"/>
        <a:buChar char="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SzPct val="60000"/>
        <a:buFont typeface="Wingdings 2" pitchFamily="18" charset="2"/>
        <a:buChar char="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2000"/>
              <a:t>Managing Access control to AD Objects: Organisational Units and Group Policy Objects. </a:t>
            </a:r>
            <a:endParaRPr lang="en-US" sz="2000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3779838" y="5516563"/>
            <a:ext cx="1296987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2" name="Rectangle 4"/>
          <p:cNvSpPr>
            <a:spLocks noGrp="1" noChangeArrowheads="1"/>
          </p:cNvSpPr>
          <p:nvPr>
            <p:ph type="title"/>
          </p:nvPr>
        </p:nvSpPr>
        <p:spPr>
          <a:xfrm>
            <a:off x="1908175" y="188913"/>
            <a:ext cx="6859588" cy="533400"/>
          </a:xfrm>
          <a:noFill/>
          <a:ln/>
        </p:spPr>
        <p:txBody>
          <a:bodyPr/>
          <a:lstStyle/>
          <a:p>
            <a:r>
              <a:rPr lang="en-GB" sz="3200"/>
              <a:t>Managing Active Directory Objects with Organisation Units (OUs)</a:t>
            </a:r>
            <a:endParaRPr lang="en-US" sz="3200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179388" y="13414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1" y="1196975"/>
            <a:ext cx="8964488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en-GB" b="1" dirty="0"/>
              <a:t> Purpose of Organisational Units.</a:t>
            </a:r>
          </a:p>
          <a:p>
            <a:pPr marL="342900" indent="-342900"/>
            <a:endParaRPr lang="en-GB" dirty="0"/>
          </a:p>
          <a:p>
            <a:pPr marL="800100" lvl="1" indent="-342900">
              <a:buFontTx/>
              <a:buChar char="•"/>
            </a:pPr>
            <a:r>
              <a:rPr lang="en-GB" b="1" i="1" dirty="0"/>
              <a:t>Delegate Administrative Control:</a:t>
            </a:r>
            <a:r>
              <a:rPr lang="en-GB" dirty="0"/>
              <a:t> </a:t>
            </a:r>
            <a:r>
              <a:rPr lang="en-GB" dirty="0" smtClean="0"/>
              <a:t>As</a:t>
            </a:r>
            <a:r>
              <a:rPr lang="en-GB" dirty="0" smtClean="0"/>
              <a:t> opposed </a:t>
            </a:r>
            <a:r>
              <a:rPr lang="en-GB" dirty="0"/>
              <a:t>to delegating one </a:t>
            </a:r>
            <a:r>
              <a:rPr lang="en-GB" dirty="0" smtClean="0"/>
              <a:t>administrator to be </a:t>
            </a:r>
            <a:r>
              <a:rPr lang="en-GB" dirty="0"/>
              <a:t>responsible for an entire domain, we will instead allow them to manage </a:t>
            </a:r>
            <a:r>
              <a:rPr lang="en-GB" dirty="0" smtClean="0"/>
              <a:t>specific </a:t>
            </a:r>
            <a:r>
              <a:rPr lang="en-GB" dirty="0"/>
              <a:t>areas of our </a:t>
            </a:r>
            <a:r>
              <a:rPr lang="en-GB" dirty="0" smtClean="0"/>
              <a:t>Domain (e.g. marketing administrators only responsible for </a:t>
            </a:r>
            <a:r>
              <a:rPr lang="en-GB" dirty="0" smtClean="0"/>
              <a:t>marketing </a:t>
            </a:r>
            <a:r>
              <a:rPr lang="en-GB" dirty="0" smtClean="0"/>
              <a:t>resources) </a:t>
            </a:r>
            <a:endParaRPr lang="en-GB" dirty="0"/>
          </a:p>
          <a:p>
            <a:pPr marL="800100" lvl="1" indent="-342900"/>
            <a:endParaRPr lang="en-GB" dirty="0"/>
          </a:p>
          <a:p>
            <a:pPr marL="800100" lvl="1" indent="-342900">
              <a:buFontTx/>
              <a:buChar char="•"/>
            </a:pPr>
            <a:r>
              <a:rPr lang="en-GB" dirty="0"/>
              <a:t>If we place an administrator in charge of an OU that only has a certain number of </a:t>
            </a:r>
            <a:r>
              <a:rPr lang="en-GB" dirty="0" smtClean="0"/>
              <a:t>objects </a:t>
            </a:r>
            <a:r>
              <a:rPr lang="en-GB" dirty="0"/>
              <a:t>and we then </a:t>
            </a:r>
            <a:r>
              <a:rPr lang="en-GB" b="1" i="1" dirty="0"/>
              <a:t>add </a:t>
            </a:r>
            <a:r>
              <a:rPr lang="en-GB" dirty="0"/>
              <a:t>more objects, the administrator becomes </a:t>
            </a:r>
            <a:r>
              <a:rPr lang="en-GB" dirty="0" smtClean="0"/>
              <a:t>responsible for </a:t>
            </a:r>
            <a:r>
              <a:rPr lang="en-GB" dirty="0"/>
              <a:t>these objects as well.  </a:t>
            </a:r>
            <a:endParaRPr lang="en-GB" dirty="0" smtClean="0"/>
          </a:p>
          <a:p>
            <a:pPr marL="800100" lvl="1" indent="-342900"/>
            <a:endParaRPr lang="en-GB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We </a:t>
            </a:r>
            <a:r>
              <a:rPr lang="en-GB" dirty="0"/>
              <a:t>will see how to delegate administrative control </a:t>
            </a:r>
            <a:r>
              <a:rPr lang="en-GB" dirty="0" smtClean="0"/>
              <a:t>to OUs</a:t>
            </a:r>
            <a:r>
              <a:rPr lang="en-GB" dirty="0"/>
              <a:t>.</a:t>
            </a:r>
          </a:p>
          <a:p>
            <a:pPr marL="800100" lvl="1" indent="-342900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ADOs with 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00100" lvl="1" indent="-342900">
              <a:spcBef>
                <a:spcPct val="0"/>
              </a:spcBef>
              <a:buSzTx/>
              <a:buFontTx/>
              <a:buChar char="•"/>
            </a:pPr>
            <a:r>
              <a:rPr lang="en-GB" sz="1800" b="1" i="1" kern="1200" dirty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Distributing Group Policy: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Group policies are not policies for groups.  They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are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	groups of policies that are used to manage Sites, Domains and OUs.</a:t>
            </a:r>
          </a:p>
          <a:p>
            <a:pPr marL="800100" lvl="1" indent="-342900">
              <a:spcBef>
                <a:spcPct val="0"/>
              </a:spcBef>
              <a:buSzTx/>
              <a:buNone/>
            </a:pPr>
            <a:endParaRPr lang="en-GB" sz="1800" kern="1200" dirty="0">
              <a:solidFill>
                <a:srgbClr val="1D528D"/>
              </a:solidFill>
              <a:latin typeface="Arial" charset="0"/>
              <a:ea typeface="+mn-ea"/>
              <a:cs typeface="+mn-cs"/>
            </a:endParaRPr>
          </a:p>
          <a:p>
            <a:pPr marL="800100" lvl="1" indent="-342900">
              <a:spcBef>
                <a:spcPct val="0"/>
              </a:spcBef>
              <a:buSzTx/>
              <a:buFontTx/>
              <a:buChar char="•"/>
            </a:pPr>
            <a:r>
              <a:rPr lang="en-GB" sz="1800" kern="1200" dirty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Used for rolling out standards (security settings) or software to groups of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i9ndividuals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, based on the Site, Domain or OU they are situated in.</a:t>
            </a:r>
          </a:p>
          <a:p>
            <a:pPr marL="800100" lvl="1" indent="-342900">
              <a:spcBef>
                <a:spcPct val="0"/>
              </a:spcBef>
              <a:buSzTx/>
              <a:buFontTx/>
              <a:buChar char="•"/>
            </a:pPr>
            <a:r>
              <a:rPr lang="en-GB" sz="1800" kern="1200" dirty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This could include Computers/Users etc.</a:t>
            </a:r>
          </a:p>
          <a:p>
            <a:pPr marL="800100" lvl="1" indent="-342900">
              <a:spcBef>
                <a:spcPct val="0"/>
              </a:spcBef>
              <a:buSzTx/>
              <a:buFontTx/>
              <a:buChar char="•"/>
            </a:pPr>
            <a:endParaRPr lang="en-GB" sz="1800" kern="1200" dirty="0">
              <a:solidFill>
                <a:srgbClr val="1D528D"/>
              </a:solidFill>
              <a:latin typeface="Arial" charset="0"/>
              <a:ea typeface="+mn-ea"/>
              <a:cs typeface="+mn-cs"/>
            </a:endParaRPr>
          </a:p>
          <a:p>
            <a:pPr marL="800100" lvl="1" indent="-342900">
              <a:spcBef>
                <a:spcPct val="0"/>
              </a:spcBef>
              <a:buSzTx/>
              <a:buFontTx/>
              <a:buChar char="•"/>
            </a:pPr>
            <a:r>
              <a:rPr lang="en-GB" sz="1800" kern="1200" dirty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We can assign permissions to someone to manage the </a:t>
            </a:r>
            <a:r>
              <a:rPr lang="en-GB" sz="1800" kern="1200" dirty="0" smtClean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OU</a:t>
            </a:r>
          </a:p>
          <a:p>
            <a:pPr marL="800100" lvl="1" indent="-342900">
              <a:spcBef>
                <a:spcPct val="0"/>
              </a:spcBef>
              <a:buSzTx/>
              <a:buFontTx/>
              <a:buChar char="•"/>
            </a:pPr>
            <a:endParaRPr lang="en-GB" sz="1800" kern="1200" dirty="0">
              <a:solidFill>
                <a:srgbClr val="1D528D"/>
              </a:solidFill>
              <a:latin typeface="Arial" charset="0"/>
              <a:ea typeface="+mn-ea"/>
              <a:cs typeface="+mn-cs"/>
            </a:endParaRPr>
          </a:p>
          <a:p>
            <a:pPr marL="800100" lvl="1" indent="-342900">
              <a:spcBef>
                <a:spcPct val="0"/>
              </a:spcBef>
              <a:buSzTx/>
              <a:buFontTx/>
              <a:buChar char="•"/>
            </a:pPr>
            <a:r>
              <a:rPr lang="en-GB" sz="1800" kern="1200" dirty="0" smtClean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The OU itself is </a:t>
            </a:r>
            <a:r>
              <a:rPr lang="en-GB" sz="1800" kern="1200" dirty="0">
                <a:solidFill>
                  <a:srgbClr val="1D528D"/>
                </a:solidFill>
                <a:latin typeface="Arial" charset="0"/>
                <a:ea typeface="+mn-ea"/>
                <a:cs typeface="+mn-cs"/>
              </a:rPr>
              <a:t>not a Security Context like a domain, you cannot log onto an OU. </a:t>
            </a:r>
            <a:endParaRPr lang="en-US" sz="1800" kern="1200" dirty="0">
              <a:solidFill>
                <a:srgbClr val="1D528D"/>
              </a:solidFill>
              <a:latin typeface="Arial" charset="0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06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555875" y="188913"/>
            <a:ext cx="6804025" cy="533400"/>
          </a:xfrm>
        </p:spPr>
        <p:txBody>
          <a:bodyPr/>
          <a:lstStyle/>
          <a:p>
            <a:pPr algn="l"/>
            <a:r>
              <a:rPr lang="en-GB" sz="2800" b="1"/>
              <a:t>Delegating Administrative Authority.</a:t>
            </a:r>
            <a:endParaRPr lang="en-US" sz="2800" b="1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1628775"/>
            <a:ext cx="9216049" cy="535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>
              <a:buFontTx/>
              <a:buChar char="•"/>
            </a:pPr>
            <a:r>
              <a:rPr lang="en-US" dirty="0"/>
              <a:t> We don’t need to understand the </a:t>
            </a:r>
            <a:r>
              <a:rPr lang="en-US" i="1" dirty="0"/>
              <a:t>various settings in an ACL</a:t>
            </a:r>
            <a:r>
              <a:rPr lang="en-US" dirty="0"/>
              <a:t>, in order to setup/delegate </a:t>
            </a:r>
          </a:p>
          <a:p>
            <a:r>
              <a:rPr lang="en-GB" dirty="0"/>
              <a:t>  administrative authority.</a:t>
            </a:r>
            <a:endParaRPr lang="en-US" dirty="0"/>
          </a:p>
          <a:p>
            <a:endParaRPr lang="en-US" dirty="0"/>
          </a:p>
          <a:p>
            <a:pPr>
              <a:buFontTx/>
              <a:buChar char="•"/>
            </a:pPr>
            <a:r>
              <a:rPr lang="en-US" dirty="0"/>
              <a:t> There is a user friendly wizard driven interface to assist with this task.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b="1" dirty="0"/>
              <a:t>Active Directory – Users and Computers</a:t>
            </a:r>
            <a:r>
              <a:rPr lang="en-GB" dirty="0"/>
              <a:t> – </a:t>
            </a:r>
            <a:r>
              <a:rPr lang="en-GB" b="1" i="1" dirty="0"/>
              <a:t>Right click the OU </a:t>
            </a:r>
            <a:r>
              <a:rPr lang="en-GB" dirty="0"/>
              <a:t>– </a:t>
            </a:r>
            <a:r>
              <a:rPr lang="en-GB" b="1" i="1" dirty="0"/>
              <a:t>Delegate Control</a:t>
            </a:r>
          </a:p>
          <a:p>
            <a:pPr>
              <a:buFontTx/>
              <a:buChar char="•"/>
            </a:pPr>
            <a:r>
              <a:rPr lang="en-GB" dirty="0"/>
              <a:t> We are permitting Users/Groups to manage this </a:t>
            </a:r>
            <a:r>
              <a:rPr lang="en-GB" dirty="0" smtClean="0"/>
              <a:t>OU and the various objects it will </a:t>
            </a:r>
          </a:p>
          <a:p>
            <a:r>
              <a:rPr lang="en-GB" dirty="0" smtClean="0"/>
              <a:t>  contain.</a:t>
            </a:r>
            <a:endParaRPr lang="en-GB" dirty="0"/>
          </a:p>
          <a:p>
            <a:pPr>
              <a:buFontTx/>
              <a:buChar char="•"/>
            </a:pPr>
            <a:endParaRPr lang="en-GB" dirty="0"/>
          </a:p>
          <a:p>
            <a:pPr>
              <a:buFontTx/>
              <a:buChar char="•"/>
            </a:pPr>
            <a:r>
              <a:rPr lang="en-GB" dirty="0"/>
              <a:t> Typically, control would be delegated to </a:t>
            </a:r>
            <a:r>
              <a:rPr lang="en-GB" i="1" dirty="0"/>
              <a:t>‘Groups’.  </a:t>
            </a:r>
            <a:r>
              <a:rPr lang="en-GB" dirty="0"/>
              <a:t>Typically these would be an </a:t>
            </a:r>
          </a:p>
          <a:p>
            <a:r>
              <a:rPr lang="en-GB" i="1" dirty="0"/>
              <a:t>   </a:t>
            </a:r>
            <a:r>
              <a:rPr lang="en-GB" dirty="0"/>
              <a:t>administrative group, but they could also be a group of users that needed to manage</a:t>
            </a:r>
          </a:p>
          <a:p>
            <a:r>
              <a:rPr lang="en-GB" dirty="0"/>
              <a:t>   a specific OU (Resources</a:t>
            </a:r>
            <a:r>
              <a:rPr lang="en-GB" dirty="0" smtClean="0"/>
              <a:t>).</a:t>
            </a:r>
            <a:endParaRPr lang="en-GB" i="1" dirty="0"/>
          </a:p>
          <a:p>
            <a:endParaRPr lang="en-GB" i="1" dirty="0"/>
          </a:p>
          <a:p>
            <a:pPr>
              <a:buFontTx/>
              <a:buChar char="•"/>
            </a:pPr>
            <a:r>
              <a:rPr lang="en-GB" dirty="0"/>
              <a:t> We know what users we wish to delegate control to, but what tasks do we want these </a:t>
            </a:r>
          </a:p>
          <a:p>
            <a:r>
              <a:rPr lang="en-GB" dirty="0"/>
              <a:t>   users to do be able to do?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b="1" dirty="0"/>
              <a:t>Common Tasks: </a:t>
            </a:r>
            <a:r>
              <a:rPr lang="en-GB" dirty="0"/>
              <a:t>Create/Delete User Accounts, Reset Passwords, Modify group </a:t>
            </a:r>
          </a:p>
          <a:p>
            <a:r>
              <a:rPr lang="en-GB" dirty="0"/>
              <a:t>  membership etc.</a:t>
            </a:r>
          </a:p>
          <a:p>
            <a:endParaRPr lang="en-GB" dirty="0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1268413"/>
            <a:ext cx="6927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en-GB" b="1"/>
              <a:t> Considerations when Delegating Administrative Authority.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7" name="Rectangle 7"/>
          <p:cNvSpPr>
            <a:spLocks noChangeArrowheads="1"/>
          </p:cNvSpPr>
          <p:nvPr/>
        </p:nvSpPr>
        <p:spPr bwMode="auto">
          <a:xfrm>
            <a:off x="0" y="1268413"/>
            <a:ext cx="914400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b="1"/>
              <a:t> Custom Tasks: </a:t>
            </a:r>
            <a:r>
              <a:rPr lang="en-GB"/>
              <a:t>We may want to only delegate control over certain objects in this </a:t>
            </a:r>
          </a:p>
          <a:p>
            <a:r>
              <a:rPr lang="en-GB"/>
              <a:t>  folder Users, Computers, -Printers. </a:t>
            </a:r>
            <a:r>
              <a:rPr lang="en-GB" i="1"/>
              <a:t>E.g.</a:t>
            </a:r>
            <a:r>
              <a:rPr lang="en-GB"/>
              <a:t> Say you wanted to reset a password for a user</a:t>
            </a:r>
          </a:p>
          <a:p>
            <a:r>
              <a:rPr lang="en-GB"/>
              <a:t> </a:t>
            </a:r>
            <a:r>
              <a:rPr lang="en-GB" b="1"/>
              <a:t> </a:t>
            </a:r>
            <a:endParaRPr lang="en-US" b="1"/>
          </a:p>
        </p:txBody>
      </p:sp>
      <p:grpSp>
        <p:nvGrpSpPr>
          <p:cNvPr id="71695" name="Group 15"/>
          <p:cNvGrpSpPr>
            <a:grpSpLocks/>
          </p:cNvGrpSpPr>
          <p:nvPr/>
        </p:nvGrpSpPr>
        <p:grpSpPr bwMode="auto">
          <a:xfrm>
            <a:off x="0" y="2420938"/>
            <a:ext cx="3421063" cy="2713037"/>
            <a:chOff x="0" y="1525"/>
            <a:chExt cx="2155" cy="1709"/>
          </a:xfrm>
        </p:grpSpPr>
        <p:pic>
          <p:nvPicPr>
            <p:cNvPr id="71688" name="Picture 8"/>
            <p:cNvPicPr>
              <a:picLocks noChangeAspect="1" noChangeArrowheads="1"/>
            </p:cNvPicPr>
            <p:nvPr/>
          </p:nvPicPr>
          <p:blipFill>
            <a:blip r:embed="rId3" cstate="print"/>
            <a:srcRect l="14478" t="10829" r="37273" b="38020"/>
            <a:stretch>
              <a:fillRect/>
            </a:stretch>
          </p:blipFill>
          <p:spPr bwMode="auto">
            <a:xfrm>
              <a:off x="340" y="1525"/>
              <a:ext cx="1815" cy="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71689" name="Rectangle 9"/>
            <p:cNvSpPr>
              <a:spLocks noChangeArrowheads="1"/>
            </p:cNvSpPr>
            <p:nvPr/>
          </p:nvSpPr>
          <p:spPr bwMode="auto">
            <a:xfrm>
              <a:off x="0" y="3022"/>
              <a:ext cx="173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 sz="1600"/>
                <a:t> </a:t>
              </a:r>
              <a:r>
                <a:rPr lang="en-GB" sz="1600" b="1"/>
                <a:t>Fig A: Delegation Process</a:t>
              </a:r>
              <a:endParaRPr lang="en-US" sz="1600" b="1"/>
            </a:p>
          </p:txBody>
        </p:sp>
      </p:grpSp>
      <p:pic>
        <p:nvPicPr>
          <p:cNvPr id="71690" name="Picture 10"/>
          <p:cNvPicPr>
            <a:picLocks noChangeAspect="1" noChangeArrowheads="1"/>
          </p:cNvPicPr>
          <p:nvPr/>
        </p:nvPicPr>
        <p:blipFill>
          <a:blip r:embed="rId4" cstate="print"/>
          <a:srcRect l="14449" t="11806" r="37256" b="37999"/>
          <a:stretch>
            <a:fillRect/>
          </a:stretch>
        </p:blipFill>
        <p:spPr bwMode="auto">
          <a:xfrm>
            <a:off x="3348038" y="1916113"/>
            <a:ext cx="3024187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691" name="Picture 11"/>
          <p:cNvPicPr>
            <a:picLocks noChangeAspect="1" noChangeArrowheads="1"/>
          </p:cNvPicPr>
          <p:nvPr/>
        </p:nvPicPr>
        <p:blipFill>
          <a:blip r:embed="rId5" cstate="print"/>
          <a:srcRect l="13835" t="11610" r="37451" b="38173"/>
          <a:stretch>
            <a:fillRect/>
          </a:stretch>
        </p:blipFill>
        <p:spPr bwMode="auto">
          <a:xfrm>
            <a:off x="5076825" y="3789363"/>
            <a:ext cx="3671888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1693" name="Rectangle 13"/>
          <p:cNvSpPr>
            <a:spLocks noChangeArrowheads="1"/>
          </p:cNvSpPr>
          <p:nvPr/>
        </p:nvSpPr>
        <p:spPr bwMode="auto">
          <a:xfrm>
            <a:off x="2555875" y="188913"/>
            <a:ext cx="6804025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en-GB" sz="2800" b="1">
                <a:solidFill>
                  <a:schemeClr val="bg1"/>
                </a:solidFill>
              </a:rPr>
              <a:t>Delegating Administrative Authority.</a:t>
            </a:r>
            <a:endParaRPr lang="en-US" sz="28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1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1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3" name="Rectangle 5"/>
          <p:cNvSpPr>
            <a:spLocks noGrp="1" noChangeArrowheads="1"/>
          </p:cNvSpPr>
          <p:nvPr>
            <p:ph type="title"/>
          </p:nvPr>
        </p:nvSpPr>
        <p:spPr>
          <a:xfrm>
            <a:off x="2555875" y="188913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Delegating Administrative Authority.</a:t>
            </a:r>
            <a:endParaRPr lang="en-US" sz="2800" b="1"/>
          </a:p>
        </p:txBody>
      </p:sp>
      <p:pic>
        <p:nvPicPr>
          <p:cNvPr id="94215" name="Picture 7"/>
          <p:cNvPicPr>
            <a:picLocks noChangeAspect="1" noChangeArrowheads="1"/>
          </p:cNvPicPr>
          <p:nvPr/>
        </p:nvPicPr>
        <p:blipFill>
          <a:blip r:embed="rId3" cstate="print"/>
          <a:srcRect l="13818" t="11610" r="37451" b="38194"/>
          <a:stretch>
            <a:fillRect/>
          </a:stretch>
        </p:blipFill>
        <p:spPr bwMode="auto">
          <a:xfrm>
            <a:off x="179388" y="1341438"/>
            <a:ext cx="31686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4216" name="Picture 8"/>
          <p:cNvPicPr>
            <a:picLocks noChangeAspect="1" noChangeArrowheads="1"/>
          </p:cNvPicPr>
          <p:nvPr/>
        </p:nvPicPr>
        <p:blipFill>
          <a:blip r:embed="rId4" cstate="print"/>
          <a:srcRect l="13818" t="11610" r="37451" b="38194"/>
          <a:stretch>
            <a:fillRect/>
          </a:stretch>
        </p:blipFill>
        <p:spPr bwMode="auto">
          <a:xfrm>
            <a:off x="755650" y="3789363"/>
            <a:ext cx="3529013" cy="272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4217" name="Picture 9"/>
          <p:cNvPicPr>
            <a:picLocks noChangeAspect="1" noChangeArrowheads="1"/>
          </p:cNvPicPr>
          <p:nvPr/>
        </p:nvPicPr>
        <p:blipFill>
          <a:blip r:embed="rId5" cstate="print"/>
          <a:srcRect l="13818" t="11610" r="37451" b="38194"/>
          <a:stretch>
            <a:fillRect/>
          </a:stretch>
        </p:blipFill>
        <p:spPr bwMode="auto">
          <a:xfrm>
            <a:off x="4356100" y="1412875"/>
            <a:ext cx="4248150" cy="328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4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4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0" y="1341438"/>
            <a:ext cx="9254457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We need to closely observe the structure of our OUs, when implementing strategies for</a:t>
            </a:r>
          </a:p>
          <a:p>
            <a:r>
              <a:rPr lang="en-GB" dirty="0"/>
              <a:t>  managing resources via ‘Delegation of Administrative Authority’.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Resources may need to be managed by particular groups/users, if this is the case, </a:t>
            </a:r>
          </a:p>
          <a:p>
            <a:r>
              <a:rPr lang="en-GB" dirty="0"/>
              <a:t>  this resource should always be placed inside its own Unique OU.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i="1" dirty="0"/>
              <a:t>Summary of selections: </a:t>
            </a:r>
            <a:r>
              <a:rPr lang="en-GB" b="1" dirty="0"/>
              <a:t>Groups/Users delegated control</a:t>
            </a:r>
            <a:r>
              <a:rPr lang="en-GB" dirty="0"/>
              <a:t> &amp; </a:t>
            </a:r>
            <a:r>
              <a:rPr lang="en-GB" b="1" dirty="0"/>
              <a:t>Permissions granted</a:t>
            </a:r>
            <a:r>
              <a:rPr lang="en-GB" dirty="0"/>
              <a:t> on </a:t>
            </a:r>
          </a:p>
          <a:p>
            <a:r>
              <a:rPr lang="en-GB" dirty="0"/>
              <a:t>  the </a:t>
            </a:r>
            <a:r>
              <a:rPr lang="en-GB" b="1" dirty="0"/>
              <a:t>active directory object in question</a:t>
            </a:r>
            <a:r>
              <a:rPr lang="en-GB" dirty="0"/>
              <a:t> (e.g. User, Printer, Computer).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The system will then </a:t>
            </a:r>
            <a:r>
              <a:rPr lang="en-GB" b="1" i="1" dirty="0"/>
              <a:t>modify the Access </a:t>
            </a:r>
            <a:r>
              <a:rPr lang="en-GB" b="1" i="1" dirty="0" smtClean="0"/>
              <a:t>Control </a:t>
            </a:r>
            <a:r>
              <a:rPr lang="en-GB" b="1" i="1" dirty="0"/>
              <a:t>L</a:t>
            </a:r>
            <a:r>
              <a:rPr lang="en-GB" b="1" i="1" dirty="0" smtClean="0"/>
              <a:t>ist</a:t>
            </a:r>
            <a:r>
              <a:rPr lang="en-GB" dirty="0" smtClean="0"/>
              <a:t> (ACL) for </a:t>
            </a:r>
            <a:r>
              <a:rPr lang="en-GB" dirty="0"/>
              <a:t>the OU in question; </a:t>
            </a:r>
            <a:endParaRPr lang="en-GB" dirty="0" smtClean="0"/>
          </a:p>
          <a:p>
            <a:r>
              <a:rPr lang="en-GB" dirty="0" smtClean="0"/>
              <a:t>  by adding </a:t>
            </a:r>
            <a:r>
              <a:rPr lang="en-US" dirty="0" smtClean="0"/>
              <a:t>the </a:t>
            </a:r>
            <a:r>
              <a:rPr lang="en-US" dirty="0"/>
              <a:t>accounts with </a:t>
            </a:r>
            <a:r>
              <a:rPr lang="en-US" dirty="0" smtClean="0"/>
              <a:t>the configured permission </a:t>
            </a:r>
            <a:r>
              <a:rPr lang="en-US" dirty="0"/>
              <a:t>levels to the control list.</a:t>
            </a:r>
          </a:p>
          <a:p>
            <a:endParaRPr lang="en-US" dirty="0"/>
          </a:p>
          <a:p>
            <a:pPr>
              <a:buFontTx/>
              <a:buChar char="•"/>
            </a:pPr>
            <a:r>
              <a:rPr lang="en-US" b="1" i="1" dirty="0"/>
              <a:t> Remember: </a:t>
            </a:r>
            <a:r>
              <a:rPr lang="en-US" dirty="0"/>
              <a:t>we need to set permissions on OUs as they are available through the </a:t>
            </a:r>
          </a:p>
          <a:p>
            <a:r>
              <a:rPr lang="en-US" dirty="0"/>
              <a:t>  Active Directory Service.  We need to control these OUs, as we do with Files and </a:t>
            </a:r>
          </a:p>
          <a:p>
            <a:r>
              <a:rPr lang="en-US" dirty="0"/>
              <a:t>  Folders.  We don’t want just anybody having the ability to create/delete objects in our</a:t>
            </a:r>
          </a:p>
          <a:p>
            <a:r>
              <a:rPr lang="en-US" dirty="0"/>
              <a:t>  OUs. </a:t>
            </a:r>
            <a:endParaRPr lang="en-US" b="1" i="1" dirty="0"/>
          </a:p>
        </p:txBody>
      </p:sp>
      <p:sp>
        <p:nvSpPr>
          <p:cNvPr id="73736" name="Rectangle 8"/>
          <p:cNvSpPr>
            <a:spLocks noGrp="1" noChangeArrowheads="1"/>
          </p:cNvSpPr>
          <p:nvPr>
            <p:ph type="title"/>
          </p:nvPr>
        </p:nvSpPr>
        <p:spPr>
          <a:xfrm>
            <a:off x="2555875" y="188913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Delegating Administrative Authority.</a:t>
            </a: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8" name="Rectangle 6"/>
          <p:cNvSpPr>
            <a:spLocks noGrp="1" noChangeArrowheads="1"/>
          </p:cNvSpPr>
          <p:nvPr>
            <p:ph type="title"/>
          </p:nvPr>
        </p:nvSpPr>
        <p:spPr>
          <a:xfrm>
            <a:off x="2555875" y="188913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Distributing Group Policy.</a:t>
            </a:r>
            <a:endParaRPr lang="en-US" sz="2800" b="1"/>
          </a:p>
        </p:txBody>
      </p:sp>
      <p:sp>
        <p:nvSpPr>
          <p:cNvPr id="79879" name="Rectangle 7"/>
          <p:cNvSpPr>
            <a:spLocks noChangeArrowheads="1"/>
          </p:cNvSpPr>
          <p:nvPr/>
        </p:nvSpPr>
        <p:spPr bwMode="auto">
          <a:xfrm>
            <a:off x="0" y="1268413"/>
            <a:ext cx="9144000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buFontTx/>
              <a:buAutoNum type="arabicPeriod" startAt="2"/>
            </a:pPr>
            <a:r>
              <a:rPr lang="en-GB" b="1" dirty="0"/>
              <a:t>Considerations when Distributing Group Policy.</a:t>
            </a:r>
          </a:p>
          <a:p>
            <a:pPr marL="342900" indent="-342900"/>
            <a:endParaRPr lang="en-GB" b="1" dirty="0"/>
          </a:p>
          <a:p>
            <a:pPr marL="342900" indent="-342900">
              <a:buFontTx/>
              <a:buChar char="•"/>
            </a:pPr>
            <a:r>
              <a:rPr lang="en-GB" dirty="0"/>
              <a:t>We have seen that Group Policy is the process of distributing policies to sites, domains or more often OUs.</a:t>
            </a:r>
          </a:p>
          <a:p>
            <a:pPr marL="342900" indent="-342900">
              <a:buFontTx/>
              <a:buChar char="•"/>
            </a:pPr>
            <a:endParaRPr lang="en-GB" dirty="0"/>
          </a:p>
          <a:p>
            <a:pPr marL="342900" indent="-342900">
              <a:buFontTx/>
              <a:buChar char="•"/>
            </a:pPr>
            <a:r>
              <a:rPr lang="en-GB" dirty="0"/>
              <a:t>Typical policy examples include Security Settings, Rollout of software, restricting what a users can see/do on their </a:t>
            </a:r>
            <a:r>
              <a:rPr lang="en-GB" dirty="0" smtClean="0"/>
              <a:t>computer.</a:t>
            </a:r>
          </a:p>
          <a:p>
            <a:pPr marL="342900" indent="-342900"/>
            <a:endParaRPr lang="en-GB" dirty="0"/>
          </a:p>
          <a:p>
            <a:pPr marL="342900" indent="-342900">
              <a:buFontTx/>
              <a:buChar char="•"/>
            </a:pPr>
            <a:r>
              <a:rPr lang="en-GB" dirty="0"/>
              <a:t>We can apply one Group Policy </a:t>
            </a:r>
            <a:r>
              <a:rPr lang="en-GB" dirty="0" smtClean="0"/>
              <a:t>to </a:t>
            </a:r>
            <a:r>
              <a:rPr lang="en-GB" dirty="0"/>
              <a:t>multiple </a:t>
            </a:r>
            <a:r>
              <a:rPr lang="en-GB" dirty="0" err="1" smtClean="0"/>
              <a:t>Ous</a:t>
            </a:r>
            <a:r>
              <a:rPr lang="en-GB" dirty="0" smtClean="0"/>
              <a:t> (through linking GPOs) </a:t>
            </a:r>
            <a:r>
              <a:rPr lang="en-GB" dirty="0"/>
              <a:t>or multiple policies to one OU.</a:t>
            </a:r>
          </a:p>
          <a:p>
            <a:pPr marL="342900" indent="-342900">
              <a:buFontTx/>
              <a:buChar char="•"/>
            </a:pPr>
            <a:endParaRPr lang="en-GB" dirty="0"/>
          </a:p>
          <a:p>
            <a:pPr marL="342900" indent="-342900">
              <a:buFontTx/>
              <a:buChar char="•"/>
            </a:pPr>
            <a:r>
              <a:rPr lang="en-GB" dirty="0"/>
              <a:t>Applying Policies:</a:t>
            </a:r>
            <a:r>
              <a:rPr lang="en-GB" b="1" dirty="0"/>
              <a:t> </a:t>
            </a:r>
            <a:r>
              <a:rPr lang="en-GB" b="1" i="1" dirty="0" smtClean="0"/>
              <a:t>Administrative Tools – Group Policy Management.</a:t>
            </a:r>
            <a:endParaRPr lang="en-GB" b="1" i="1" dirty="0"/>
          </a:p>
          <a:p>
            <a:pPr marL="342900" indent="-342900"/>
            <a:r>
              <a:rPr lang="en-GB" b="1" i="1" dirty="0"/>
              <a:t>	</a:t>
            </a:r>
            <a:endParaRPr lang="en-GB" dirty="0"/>
          </a:p>
          <a:p>
            <a:pPr marL="342900" indent="-342900">
              <a:buFontTx/>
              <a:buChar char="•"/>
            </a:pPr>
            <a:r>
              <a:rPr lang="en-GB" dirty="0"/>
              <a:t>We can then </a:t>
            </a:r>
            <a:r>
              <a:rPr lang="en-GB" dirty="0" smtClean="0"/>
              <a:t>Create new or Open </a:t>
            </a:r>
            <a:r>
              <a:rPr lang="en-GB" dirty="0"/>
              <a:t>and edit any </a:t>
            </a:r>
            <a:r>
              <a:rPr lang="en-GB" b="1" dirty="0"/>
              <a:t>Group Policy Objects (GPOs)</a:t>
            </a:r>
            <a:r>
              <a:rPr lang="en-GB" dirty="0"/>
              <a:t>.</a:t>
            </a:r>
          </a:p>
          <a:p>
            <a:pPr marL="342900" indent="-342900">
              <a:buFontTx/>
              <a:buChar char="•"/>
            </a:pPr>
            <a:r>
              <a:rPr lang="en-GB" dirty="0"/>
              <a:t>With GPOs we can ‘roll out’ settings to </a:t>
            </a:r>
            <a:r>
              <a:rPr lang="en-GB" dirty="0" smtClean="0"/>
              <a:t>Computers/Users, </a:t>
            </a:r>
            <a:r>
              <a:rPr lang="en-GB" dirty="0"/>
              <a:t>without having to physically </a:t>
            </a:r>
            <a:r>
              <a:rPr lang="en-GB" dirty="0" smtClean="0"/>
              <a:t>be at </a:t>
            </a:r>
            <a:r>
              <a:rPr lang="en-GB" dirty="0"/>
              <a:t>that computer.</a:t>
            </a:r>
          </a:p>
          <a:p>
            <a:pPr marL="342900" indent="-342900"/>
            <a:endParaRPr lang="en-GB" dirty="0"/>
          </a:p>
          <a:p>
            <a:pPr marL="342900" indent="-342900">
              <a:buFontTx/>
              <a:buChar char="•"/>
            </a:pPr>
            <a:r>
              <a:rPr lang="en-GB" b="1" i="1" dirty="0"/>
              <a:t>Primary Objective of Group Policy: </a:t>
            </a:r>
            <a:r>
              <a:rPr lang="en-GB" dirty="0"/>
              <a:t>As a Management Tool/Mechanism; for </a:t>
            </a:r>
            <a:r>
              <a:rPr lang="en-GB" dirty="0" smtClean="0"/>
              <a:t>lowering Total </a:t>
            </a:r>
            <a:r>
              <a:rPr lang="en-GB" dirty="0"/>
              <a:t>Cost of Ownership of running a Computer Network (with all its </a:t>
            </a:r>
            <a:r>
              <a:rPr lang="en-GB" dirty="0" smtClean="0"/>
              <a:t>applications and resources).</a:t>
            </a:r>
            <a:endParaRPr lang="en-GB" dirty="0"/>
          </a:p>
          <a:p>
            <a:pPr marL="342900" indent="-342900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87313" y="14319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0" y="1268413"/>
            <a:ext cx="5651500" cy="535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We looked at Delegating Administrative controls with  </a:t>
            </a:r>
          </a:p>
          <a:p>
            <a:r>
              <a:rPr lang="en-GB" dirty="0"/>
              <a:t>  OUs and mentioned the importance of  </a:t>
            </a:r>
          </a:p>
          <a:p>
            <a:r>
              <a:rPr lang="en-GB" dirty="0"/>
              <a:t>  understanding what OUs </a:t>
            </a:r>
            <a:r>
              <a:rPr lang="en-GB" dirty="0" smtClean="0"/>
              <a:t>do.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dirty="0" smtClean="0"/>
              <a:t>As </a:t>
            </a:r>
            <a:r>
              <a:rPr lang="en-GB" b="1" dirty="0" smtClean="0"/>
              <a:t>domain </a:t>
            </a:r>
            <a:r>
              <a:rPr lang="en-GB" b="1" dirty="0" err="1" smtClean="0"/>
              <a:t>admins</a:t>
            </a:r>
            <a:r>
              <a:rPr lang="en-GB" dirty="0" smtClean="0"/>
              <a:t> </a:t>
            </a:r>
            <a:r>
              <a:rPr lang="en-GB" dirty="0"/>
              <a:t>we have full control over Active </a:t>
            </a:r>
          </a:p>
          <a:p>
            <a:r>
              <a:rPr lang="en-GB" dirty="0"/>
              <a:t>  Directory, in terms of what one object can do to  </a:t>
            </a:r>
          </a:p>
          <a:p>
            <a:r>
              <a:rPr lang="en-GB" dirty="0"/>
              <a:t>  another object.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An OU is an object, therefore it has an associated </a:t>
            </a:r>
          </a:p>
          <a:p>
            <a:r>
              <a:rPr lang="en-GB" dirty="0"/>
              <a:t>  </a:t>
            </a:r>
            <a:r>
              <a:rPr lang="en-GB" i="1" dirty="0"/>
              <a:t>Discretionary Access Control List</a:t>
            </a:r>
            <a:r>
              <a:rPr lang="en-GB" dirty="0"/>
              <a:t>; it has certain </a:t>
            </a:r>
          </a:p>
          <a:p>
            <a:r>
              <a:rPr lang="en-GB" dirty="0"/>
              <a:t>  groups/users that are allowed/disallowed </a:t>
            </a:r>
          </a:p>
          <a:p>
            <a:r>
              <a:rPr lang="en-GB" dirty="0"/>
              <a:t>  permissions to perform actions on the object.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Read Permissions for Group: If we assigned ‘Read’ </a:t>
            </a:r>
          </a:p>
          <a:p>
            <a:r>
              <a:rPr lang="en-GB" dirty="0"/>
              <a:t>  permissions to a group, they would be allowed to </a:t>
            </a:r>
          </a:p>
          <a:p>
            <a:r>
              <a:rPr lang="en-GB" dirty="0"/>
              <a:t>  see the contents of that OU.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3977" name="Rectangle 9"/>
          <p:cNvSpPr>
            <a:spLocks noGrp="1" noChangeArrowheads="1"/>
          </p:cNvSpPr>
          <p:nvPr>
            <p:ph type="title"/>
          </p:nvPr>
        </p:nvSpPr>
        <p:spPr>
          <a:xfrm>
            <a:off x="2555875" y="260350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Controlling OUs with Permissions.</a:t>
            </a:r>
            <a:endParaRPr lang="en-US" sz="2800" b="1"/>
          </a:p>
        </p:txBody>
      </p:sp>
      <p:pic>
        <p:nvPicPr>
          <p:cNvPr id="83978" name="Picture 10" descr="figa"/>
          <p:cNvPicPr>
            <a:picLocks noChangeAspect="1" noChangeArrowheads="1"/>
          </p:cNvPicPr>
          <p:nvPr/>
        </p:nvPicPr>
        <p:blipFill>
          <a:blip r:embed="rId3" cstate="print"/>
          <a:srcRect l="23825" t="13780" r="37451" b="29318"/>
          <a:stretch>
            <a:fillRect/>
          </a:stretch>
        </p:blipFill>
        <p:spPr bwMode="auto">
          <a:xfrm>
            <a:off x="5940425" y="1341438"/>
            <a:ext cx="3003550" cy="3311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3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250825" y="1268413"/>
            <a:ext cx="184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GB"/>
          </a:p>
          <a:p>
            <a:endParaRPr lang="en-US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0" y="1341438"/>
            <a:ext cx="9144000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 i="1" dirty="0"/>
              <a:t>Applications for Group Policy:</a:t>
            </a:r>
          </a:p>
          <a:p>
            <a:endParaRPr lang="en-GB" b="1" i="1" dirty="0"/>
          </a:p>
          <a:p>
            <a:pPr>
              <a:buFontTx/>
              <a:buChar char="•"/>
            </a:pPr>
            <a:r>
              <a:rPr lang="en-GB" dirty="0"/>
              <a:t> Typically assigned to OUs.  Can also be applied to sites and domains, the former being</a:t>
            </a:r>
          </a:p>
          <a:p>
            <a:r>
              <a:rPr lang="en-GB" dirty="0"/>
              <a:t>   a very rare application.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Domain Group Policy: E.g. Entire domain is under an Anti-Virus policy, a rollout of </a:t>
            </a:r>
          </a:p>
          <a:p>
            <a:r>
              <a:rPr lang="en-GB" dirty="0"/>
              <a:t>  </a:t>
            </a:r>
            <a:r>
              <a:rPr lang="en-GB" dirty="0" smtClean="0"/>
              <a:t>AVG 2014 on all computer objects </a:t>
            </a:r>
            <a:r>
              <a:rPr lang="en-GB" dirty="0"/>
              <a:t>in the </a:t>
            </a:r>
            <a:r>
              <a:rPr lang="en-GB" dirty="0" smtClean="0"/>
              <a:t>soac.smu.ac.uk </a:t>
            </a:r>
            <a:r>
              <a:rPr lang="en-GB" dirty="0"/>
              <a:t>domain, </a:t>
            </a:r>
            <a:r>
              <a:rPr lang="en-GB" dirty="0" smtClean="0"/>
              <a:t>or </a:t>
            </a:r>
            <a:r>
              <a:rPr lang="en-GB" dirty="0"/>
              <a:t>a </a:t>
            </a:r>
            <a:r>
              <a:rPr lang="en-GB" dirty="0" smtClean="0"/>
              <a:t>domain-specific   </a:t>
            </a:r>
          </a:p>
          <a:p>
            <a:r>
              <a:rPr lang="en-GB" dirty="0" smtClean="0"/>
              <a:t>  security policy (e.g. All users required to meet password length of 8 and password   </a:t>
            </a:r>
          </a:p>
          <a:p>
            <a:r>
              <a:rPr lang="en-GB" dirty="0" smtClean="0"/>
              <a:t>  expiry thresholds of 30 days)</a:t>
            </a:r>
            <a:endParaRPr lang="en-GB" dirty="0"/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Primarily used for more </a:t>
            </a:r>
            <a:r>
              <a:rPr lang="en-GB" b="1" dirty="0"/>
              <a:t>granular</a:t>
            </a:r>
            <a:r>
              <a:rPr lang="en-GB" dirty="0"/>
              <a:t> (not able to be defined in one place) controls, e.g.</a:t>
            </a:r>
          </a:p>
          <a:p>
            <a:r>
              <a:rPr lang="en-GB" dirty="0"/>
              <a:t>  </a:t>
            </a:r>
            <a:r>
              <a:rPr lang="en-GB" dirty="0" smtClean="0"/>
              <a:t>A piece of software applicable to only a subset of domain PCs, different departmental   </a:t>
            </a:r>
          </a:p>
          <a:p>
            <a:r>
              <a:rPr lang="en-GB" dirty="0" smtClean="0"/>
              <a:t>  users requiring different desktop environments. </a:t>
            </a: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77848" name="Rectangle 24"/>
          <p:cNvSpPr>
            <a:spLocks noGrp="1" noChangeArrowheads="1"/>
          </p:cNvSpPr>
          <p:nvPr>
            <p:ph type="title"/>
          </p:nvPr>
        </p:nvSpPr>
        <p:spPr>
          <a:xfrm>
            <a:off x="2555875" y="188913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Distributing Group Policy.</a:t>
            </a: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9" name="Rectangle 7"/>
          <p:cNvSpPr>
            <a:spLocks noChangeArrowheads="1"/>
          </p:cNvSpPr>
          <p:nvPr/>
        </p:nvSpPr>
        <p:spPr bwMode="auto">
          <a:xfrm>
            <a:off x="0" y="1268413"/>
            <a:ext cx="9144000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i="1"/>
              <a:t> Write Permissions:</a:t>
            </a:r>
            <a:r>
              <a:rPr lang="en-GB"/>
              <a:t> Permits the changing of OU names, Permissions set on the object,</a:t>
            </a:r>
          </a:p>
          <a:p>
            <a:r>
              <a:rPr lang="en-GB"/>
              <a:t>   a </a:t>
            </a:r>
            <a:r>
              <a:rPr lang="en-GB" u="sng"/>
              <a:t>much broader access right than the Read attribute.</a:t>
            </a:r>
          </a:p>
          <a:p>
            <a:endParaRPr lang="en-GB" u="sng"/>
          </a:p>
          <a:p>
            <a:pPr>
              <a:buFontTx/>
              <a:buChar char="•"/>
            </a:pPr>
            <a:r>
              <a:rPr lang="en-GB" i="1"/>
              <a:t> Create Child Objects: </a:t>
            </a:r>
            <a:r>
              <a:rPr lang="en-GB"/>
              <a:t>The ability to add additional objects to the OU, users, printers</a:t>
            </a:r>
          </a:p>
          <a:p>
            <a:r>
              <a:rPr lang="en-GB" i="1"/>
              <a:t>  </a:t>
            </a:r>
            <a:r>
              <a:rPr lang="en-GB"/>
              <a:t>computers and other OUs.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 i="1"/>
              <a:t> Delete Child Objects: </a:t>
            </a:r>
            <a:r>
              <a:rPr lang="en-GB"/>
              <a:t>The ability to remove child objects from the container.</a:t>
            </a:r>
          </a:p>
          <a:p>
            <a:pPr>
              <a:buFontTx/>
              <a:buChar char="•"/>
            </a:pPr>
            <a:endParaRPr lang="en-GB" i="1"/>
          </a:p>
          <a:p>
            <a:r>
              <a:rPr lang="en-GB" i="1"/>
              <a:t>To set these permissions:</a:t>
            </a:r>
          </a:p>
          <a:p>
            <a:endParaRPr lang="en-GB" i="1"/>
          </a:p>
          <a:p>
            <a:pPr lvl="1">
              <a:buFontTx/>
              <a:buChar char="•"/>
            </a:pPr>
            <a:r>
              <a:rPr lang="en-GB" i="1"/>
              <a:t> Active Directory – Users and Computers – Properties of the OU – Security Tab.</a:t>
            </a:r>
          </a:p>
          <a:p>
            <a:pPr lvl="1"/>
            <a:endParaRPr lang="en-GB" i="1"/>
          </a:p>
        </p:txBody>
      </p:sp>
      <p:sp>
        <p:nvSpPr>
          <p:cNvPr id="85000" name="Rectangle 8"/>
          <p:cNvSpPr>
            <a:spLocks noChangeArrowheads="1"/>
          </p:cNvSpPr>
          <p:nvPr/>
        </p:nvSpPr>
        <p:spPr bwMode="auto">
          <a:xfrm>
            <a:off x="0" y="4437063"/>
            <a:ext cx="9144000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We need to be in </a:t>
            </a:r>
            <a:r>
              <a:rPr lang="en-GB" b="1" i="1"/>
              <a:t>Advanced Features</a:t>
            </a:r>
            <a:r>
              <a:rPr lang="en-GB"/>
              <a:t> mode (View – ‘check on’ Advanced Features).</a:t>
            </a:r>
          </a:p>
          <a:p>
            <a:pPr>
              <a:buFontTx/>
              <a:buChar char="•"/>
            </a:pPr>
            <a:endParaRPr lang="en-GB"/>
          </a:p>
          <a:p>
            <a:pPr>
              <a:buFontTx/>
              <a:buChar char="•"/>
            </a:pPr>
            <a:r>
              <a:rPr lang="en-GB"/>
              <a:t> When we check the Discretionary Access Control List, for the groups/users we have </a:t>
            </a:r>
          </a:p>
          <a:p>
            <a:r>
              <a:rPr lang="en-GB"/>
              <a:t>  added (In the Delegation of Administrative Control Wizard) it may appear by default</a:t>
            </a:r>
          </a:p>
          <a:p>
            <a:r>
              <a:rPr lang="en-GB"/>
              <a:t>  that these users do not have any permissions.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To see the exact permissions; click Advanced, then note the Permission and Apply to</a:t>
            </a:r>
          </a:p>
          <a:p>
            <a:r>
              <a:rPr lang="en-GB"/>
              <a:t>   fields.</a:t>
            </a:r>
          </a:p>
        </p:txBody>
      </p:sp>
      <p:sp>
        <p:nvSpPr>
          <p:cNvPr id="85001" name="Rectangle 9"/>
          <p:cNvSpPr>
            <a:spLocks noGrp="1" noChangeArrowheads="1"/>
          </p:cNvSpPr>
          <p:nvPr>
            <p:ph type="title"/>
          </p:nvPr>
        </p:nvSpPr>
        <p:spPr>
          <a:xfrm>
            <a:off x="2555875" y="260350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Controlling OUs with Permissions.</a:t>
            </a: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2484438" y="260350"/>
            <a:ext cx="64801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Group Policy Objects.</a:t>
            </a:r>
          </a:p>
        </p:txBody>
      </p:sp>
      <p:sp>
        <p:nvSpPr>
          <p:cNvPr id="86023" name="Rectangle 7"/>
          <p:cNvSpPr>
            <a:spLocks noChangeArrowheads="1"/>
          </p:cNvSpPr>
          <p:nvPr/>
        </p:nvSpPr>
        <p:spPr bwMode="auto">
          <a:xfrm>
            <a:off x="0" y="1412776"/>
            <a:ext cx="9144000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Group policy allows us to determine security settings (what users can see and do on </a:t>
            </a:r>
          </a:p>
          <a:p>
            <a:r>
              <a:rPr lang="en-GB" dirty="0"/>
              <a:t>   their computers, as well as the Network).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pPr>
              <a:buFontTx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What is a GPO? – Comprises 2 Parts; </a:t>
            </a:r>
            <a:r>
              <a:rPr lang="en-GB" b="1" i="1" dirty="0"/>
              <a:t>Group Policy Container:</a:t>
            </a:r>
            <a:r>
              <a:rPr lang="en-GB" dirty="0"/>
              <a:t> located in AD, </a:t>
            </a:r>
          </a:p>
          <a:p>
            <a:r>
              <a:rPr lang="en-GB" dirty="0"/>
              <a:t>  contains information about the version.  </a:t>
            </a:r>
            <a:r>
              <a:rPr lang="en-GB" b="1" i="1" dirty="0"/>
              <a:t>Group Policy Template</a:t>
            </a:r>
            <a:r>
              <a:rPr lang="en-GB" dirty="0"/>
              <a:t>: provides information   </a:t>
            </a:r>
          </a:p>
          <a:p>
            <a:r>
              <a:rPr lang="en-GB" dirty="0"/>
              <a:t>  on the settings applied in the policy.  This is kept in the SYSVOL folder of the Domain</a:t>
            </a:r>
          </a:p>
          <a:p>
            <a:r>
              <a:rPr lang="en-GB" dirty="0"/>
              <a:t>  Controller machine.</a:t>
            </a: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86033" name="Group 17"/>
          <p:cNvGrpSpPr>
            <a:grpSpLocks/>
          </p:cNvGrpSpPr>
          <p:nvPr/>
        </p:nvGrpSpPr>
        <p:grpSpPr bwMode="auto">
          <a:xfrm>
            <a:off x="2411413" y="2349500"/>
            <a:ext cx="4176712" cy="2089150"/>
            <a:chOff x="1791" y="1297"/>
            <a:chExt cx="2631" cy="1316"/>
          </a:xfrm>
        </p:grpSpPr>
        <p:sp>
          <p:nvSpPr>
            <p:cNvPr id="86026" name="Rectangle 10"/>
            <p:cNvSpPr>
              <a:spLocks noChangeArrowheads="1"/>
            </p:cNvSpPr>
            <p:nvPr/>
          </p:nvSpPr>
          <p:spPr bwMode="auto">
            <a:xfrm>
              <a:off x="1791" y="1842"/>
              <a:ext cx="681" cy="2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GB" b="1" dirty="0">
                  <a:solidFill>
                    <a:schemeClr val="bg1"/>
                  </a:solidFill>
                </a:rPr>
                <a:t>Domain</a:t>
              </a:r>
            </a:p>
          </p:txBody>
        </p:sp>
        <p:sp>
          <p:nvSpPr>
            <p:cNvPr id="86029" name="Line 13"/>
            <p:cNvSpPr>
              <a:spLocks noChangeShapeType="1"/>
            </p:cNvSpPr>
            <p:nvPr/>
          </p:nvSpPr>
          <p:spPr bwMode="auto">
            <a:xfrm>
              <a:off x="2109" y="2115"/>
              <a:ext cx="0" cy="22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7" name="Rectangle 11"/>
            <p:cNvSpPr>
              <a:spLocks noChangeArrowheads="1"/>
            </p:cNvSpPr>
            <p:nvPr/>
          </p:nvSpPr>
          <p:spPr bwMode="auto">
            <a:xfrm>
              <a:off x="1791" y="2341"/>
              <a:ext cx="681" cy="2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GB" b="1">
                  <a:solidFill>
                    <a:schemeClr val="bg1"/>
                  </a:solidFill>
                </a:rPr>
                <a:t>OU</a:t>
              </a:r>
            </a:p>
          </p:txBody>
        </p:sp>
        <p:sp>
          <p:nvSpPr>
            <p:cNvPr id="86028" name="Line 12"/>
            <p:cNvSpPr>
              <a:spLocks noChangeShapeType="1"/>
            </p:cNvSpPr>
            <p:nvPr/>
          </p:nvSpPr>
          <p:spPr bwMode="auto">
            <a:xfrm>
              <a:off x="2109" y="1616"/>
              <a:ext cx="0" cy="22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0" name="Text Box 14"/>
            <p:cNvSpPr txBox="1">
              <a:spLocks noChangeArrowheads="1"/>
            </p:cNvSpPr>
            <p:nvPr/>
          </p:nvSpPr>
          <p:spPr bwMode="auto">
            <a:xfrm>
              <a:off x="2550" y="1297"/>
              <a:ext cx="187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 sz="1400" b="1" i="1"/>
                <a:t>Fig B: The Order of GPO Control.</a:t>
              </a:r>
              <a:endParaRPr lang="en-US" sz="1400" b="1" i="1"/>
            </a:p>
          </p:txBody>
        </p:sp>
        <p:sp>
          <p:nvSpPr>
            <p:cNvPr id="86031" name="Rectangle 15"/>
            <p:cNvSpPr>
              <a:spLocks noChangeArrowheads="1"/>
            </p:cNvSpPr>
            <p:nvPr/>
          </p:nvSpPr>
          <p:spPr bwMode="auto">
            <a:xfrm>
              <a:off x="1791" y="1344"/>
              <a:ext cx="681" cy="2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GB" b="1">
                  <a:solidFill>
                    <a:schemeClr val="bg1"/>
                  </a:solidFill>
                </a:rPr>
                <a:t>Site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0" y="1341438"/>
            <a:ext cx="8792856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To apply GPOs to any computers/groups of users in the container where we link the</a:t>
            </a:r>
          </a:p>
          <a:p>
            <a:r>
              <a:rPr lang="en-GB" dirty="0"/>
              <a:t> GPO involves a 3 step process: (</a:t>
            </a:r>
            <a:r>
              <a:rPr lang="en-GB" dirty="0" err="1"/>
              <a:t>i</a:t>
            </a:r>
            <a:r>
              <a:rPr lang="en-GB" dirty="0"/>
              <a:t>). Create the GPO, (ii). Configure GPO settings </a:t>
            </a:r>
          </a:p>
          <a:p>
            <a:r>
              <a:rPr lang="en-GB" dirty="0"/>
              <a:t>(iii). Link the GPO.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dirty="0" smtClean="0"/>
              <a:t>Group Policy Management in Windows Server – done through the </a:t>
            </a:r>
            <a:r>
              <a:rPr lang="en-GB" b="1" dirty="0" smtClean="0"/>
              <a:t>Group </a:t>
            </a:r>
            <a:r>
              <a:rPr lang="en-GB" b="1" dirty="0"/>
              <a:t>Policy </a:t>
            </a:r>
          </a:p>
          <a:p>
            <a:r>
              <a:rPr lang="en-GB" b="1" dirty="0"/>
              <a:t>  Management Console.</a:t>
            </a:r>
          </a:p>
          <a:p>
            <a:endParaRPr lang="en-GB" b="1" dirty="0"/>
          </a:p>
          <a:p>
            <a:pPr>
              <a:buFontTx/>
              <a:buChar char="•"/>
            </a:pPr>
            <a:r>
              <a:rPr lang="en-GB" dirty="0"/>
              <a:t> Within the </a:t>
            </a:r>
            <a:r>
              <a:rPr lang="en-GB" dirty="0" smtClean="0"/>
              <a:t>GPM view </a:t>
            </a:r>
            <a:r>
              <a:rPr lang="en-GB" dirty="0"/>
              <a:t>we can see </a:t>
            </a:r>
            <a:r>
              <a:rPr lang="en-GB" dirty="0" smtClean="0"/>
              <a:t>all</a:t>
            </a:r>
          </a:p>
          <a:p>
            <a:r>
              <a:rPr lang="en-GB" dirty="0" smtClean="0"/>
              <a:t>  the OUs </a:t>
            </a:r>
            <a:r>
              <a:rPr lang="en-GB" dirty="0"/>
              <a:t>in our Infrastructure.  You </a:t>
            </a:r>
            <a:endParaRPr lang="en-GB" dirty="0" smtClean="0"/>
          </a:p>
          <a:p>
            <a:r>
              <a:rPr lang="en-GB" dirty="0" smtClean="0"/>
              <a:t>  can see </a:t>
            </a:r>
            <a:r>
              <a:rPr lang="en-GB" dirty="0"/>
              <a:t>from Fig B, that by selecting </a:t>
            </a:r>
          </a:p>
          <a:p>
            <a:r>
              <a:rPr lang="en-GB" dirty="0"/>
              <a:t>  the </a:t>
            </a:r>
            <a:r>
              <a:rPr lang="en-GB" dirty="0" smtClean="0"/>
              <a:t>OU </a:t>
            </a:r>
            <a:r>
              <a:rPr lang="en-GB" i="1" dirty="0" smtClean="0"/>
              <a:t>(left hand window) </a:t>
            </a:r>
            <a:r>
              <a:rPr lang="en-GB" dirty="0"/>
              <a:t>in GPMC tree view, we can </a:t>
            </a:r>
          </a:p>
          <a:p>
            <a:r>
              <a:rPr lang="en-GB" dirty="0"/>
              <a:t>  see the Linked Group Policy </a:t>
            </a:r>
            <a:r>
              <a:rPr lang="en-GB" dirty="0" smtClean="0"/>
              <a:t>Objects </a:t>
            </a:r>
          </a:p>
          <a:p>
            <a:r>
              <a:rPr lang="en-GB" dirty="0" smtClean="0"/>
              <a:t>  </a:t>
            </a:r>
            <a:r>
              <a:rPr lang="en-GB" i="1" dirty="0" smtClean="0"/>
              <a:t>(right hand window).</a:t>
            </a:r>
            <a:endParaRPr lang="en-GB" i="1" dirty="0"/>
          </a:p>
          <a:p>
            <a:endParaRPr lang="en-GB" dirty="0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2484438" y="0"/>
            <a:ext cx="64801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Group Policy Objects: Creating &amp; Linking</a:t>
            </a:r>
          </a:p>
        </p:txBody>
      </p:sp>
      <p:pic>
        <p:nvPicPr>
          <p:cNvPr id="87047" name="Picture 7" descr="figb"/>
          <p:cNvPicPr>
            <a:picLocks noChangeAspect="1" noChangeArrowheads="1"/>
          </p:cNvPicPr>
          <p:nvPr/>
        </p:nvPicPr>
        <p:blipFill>
          <a:blip r:embed="rId3" cstate="print"/>
          <a:srcRect l="3125" t="12587" r="21941" b="16536"/>
          <a:stretch>
            <a:fillRect/>
          </a:stretch>
        </p:blipFill>
        <p:spPr bwMode="auto">
          <a:xfrm>
            <a:off x="3995738" y="3109913"/>
            <a:ext cx="4968875" cy="3527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2484438" y="0"/>
            <a:ext cx="64801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Group Policy Objects: Creating &amp; Linking</a:t>
            </a:r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0" y="1196975"/>
            <a:ext cx="91440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 </a:t>
            </a:r>
            <a:r>
              <a:rPr lang="en-GB" dirty="0"/>
              <a:t>If we expand the Group Policy Objects container we can see all of the GPOs we have </a:t>
            </a:r>
          </a:p>
          <a:p>
            <a:r>
              <a:rPr lang="en-GB" dirty="0"/>
              <a:t>  </a:t>
            </a:r>
            <a:r>
              <a:rPr lang="en-GB" dirty="0" smtClean="0"/>
              <a:t>to </a:t>
            </a:r>
            <a:r>
              <a:rPr lang="en-GB" dirty="0"/>
              <a:t>work with.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We link/apply GPOs by ‘dragging’ them onto the OU/Container we want the rule-set</a:t>
            </a:r>
          </a:p>
          <a:p>
            <a:r>
              <a:rPr lang="en-GB" dirty="0"/>
              <a:t>  applied to.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2484438" y="0"/>
            <a:ext cx="64801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Group Policy Objects: Block Inheritance</a:t>
            </a:r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0" y="1268413"/>
            <a:ext cx="9151864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Depending on the hierarchical structure of our OUs, we may have an user (not a </a:t>
            </a:r>
          </a:p>
          <a:p>
            <a:r>
              <a:rPr lang="en-GB" dirty="0"/>
              <a:t>  domain admin user, but in charge of an OU) that does not want to have the settings of</a:t>
            </a:r>
          </a:p>
          <a:p>
            <a:r>
              <a:rPr lang="en-GB" dirty="0"/>
              <a:t>  a policy applied to the Users/Computers in his/her particular OU.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Settings may be different, perhaps they are using different applications, need access</a:t>
            </a:r>
          </a:p>
          <a:p>
            <a:r>
              <a:rPr lang="en-GB" dirty="0"/>
              <a:t>  to different Servers etc.  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In this instance, rather than accepting the default inheritance of the Parent </a:t>
            </a:r>
            <a:r>
              <a:rPr lang="en-GB" dirty="0" smtClean="0"/>
              <a:t>OU we </a:t>
            </a:r>
            <a:r>
              <a:rPr lang="en-GB" dirty="0"/>
              <a:t>may</a:t>
            </a:r>
          </a:p>
          <a:p>
            <a:r>
              <a:rPr lang="en-GB" dirty="0"/>
              <a:t>  wish to </a:t>
            </a:r>
            <a:r>
              <a:rPr lang="en-GB" b="1" i="1" dirty="0"/>
              <a:t>Block Inheritance.</a:t>
            </a:r>
          </a:p>
          <a:p>
            <a:endParaRPr lang="en-GB" i="1" dirty="0"/>
          </a:p>
          <a:p>
            <a:pPr>
              <a:buFontTx/>
              <a:buChar char="•"/>
            </a:pPr>
            <a:r>
              <a:rPr lang="en-GB" i="1" dirty="0"/>
              <a:t> </a:t>
            </a:r>
            <a:r>
              <a:rPr lang="en-GB" dirty="0"/>
              <a:t>If we have a policy at domain level for example, that is </a:t>
            </a:r>
            <a:r>
              <a:rPr lang="en-GB" b="1" i="1" dirty="0"/>
              <a:t>not enforced, </a:t>
            </a:r>
            <a:r>
              <a:rPr lang="en-GB" dirty="0"/>
              <a:t>we can then as</a:t>
            </a:r>
          </a:p>
          <a:p>
            <a:r>
              <a:rPr lang="en-GB" dirty="0"/>
              <a:t>  OU administrators choose to </a:t>
            </a:r>
            <a:r>
              <a:rPr lang="en-GB" b="1" dirty="0"/>
              <a:t>Block it. </a:t>
            </a:r>
            <a:r>
              <a:rPr lang="en-GB" dirty="0"/>
              <a:t>Common examples may be where we have a </a:t>
            </a:r>
          </a:p>
          <a:p>
            <a:r>
              <a:rPr lang="en-GB" dirty="0"/>
              <a:t>  particular set of users that use specialist software, applications or special network </a:t>
            </a:r>
          </a:p>
          <a:p>
            <a:r>
              <a:rPr lang="en-GB" dirty="0"/>
              <a:t>  settings.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2484438" y="0"/>
            <a:ext cx="64801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Domain Level Control: Enforcing GPOs.</a:t>
            </a:r>
          </a:p>
        </p:txBody>
      </p:sp>
      <p:sp>
        <p:nvSpPr>
          <p:cNvPr id="102405" name="Rectangle 5"/>
          <p:cNvSpPr>
            <a:spLocks noChangeArrowheads="1"/>
          </p:cNvSpPr>
          <p:nvPr/>
        </p:nvSpPr>
        <p:spPr bwMode="auto">
          <a:xfrm>
            <a:off x="0" y="1196975"/>
            <a:ext cx="8964613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buFontTx/>
              <a:buChar char="•"/>
            </a:pPr>
            <a:r>
              <a:rPr lang="en-GB" dirty="0"/>
              <a:t>In some contexts, we may need to </a:t>
            </a:r>
            <a:r>
              <a:rPr lang="en-GB" b="1" dirty="0"/>
              <a:t>Enforce a Group Policy </a:t>
            </a:r>
            <a:r>
              <a:rPr lang="en-GB" dirty="0" smtClean="0"/>
              <a:t>(e.g. O/S </a:t>
            </a:r>
            <a:r>
              <a:rPr lang="en-GB" dirty="0"/>
              <a:t>Software update service (WSUS) to ensure all computers in our Site/domain/OU are given a particular </a:t>
            </a:r>
            <a:r>
              <a:rPr lang="en-GB" dirty="0" smtClean="0"/>
              <a:t>patch to OS vulnerabilities.</a:t>
            </a:r>
            <a:endParaRPr lang="en-GB" dirty="0"/>
          </a:p>
          <a:p>
            <a:pPr marL="342900" indent="-342900"/>
            <a:endParaRPr lang="en-GB" dirty="0"/>
          </a:p>
          <a:p>
            <a:pPr marL="342900" indent="-342900">
              <a:buFontTx/>
              <a:buChar char="•"/>
            </a:pPr>
            <a:r>
              <a:rPr lang="en-GB" dirty="0"/>
              <a:t>Another example could be from </a:t>
            </a:r>
          </a:p>
          <a:p>
            <a:pPr marL="342900" indent="-342900"/>
            <a:r>
              <a:rPr lang="en-GB" dirty="0"/>
              <a:t>	the perspective of a </a:t>
            </a:r>
            <a:r>
              <a:rPr lang="en-GB" i="1" dirty="0"/>
              <a:t>Domain </a:t>
            </a:r>
          </a:p>
          <a:p>
            <a:pPr marL="342900" indent="-342900"/>
            <a:r>
              <a:rPr lang="en-GB" i="1" dirty="0"/>
              <a:t>	Administrator</a:t>
            </a:r>
            <a:r>
              <a:rPr lang="en-GB" dirty="0"/>
              <a:t> who needs to </a:t>
            </a:r>
          </a:p>
          <a:p>
            <a:pPr marL="342900" indent="-342900"/>
            <a:r>
              <a:rPr lang="en-GB" dirty="0"/>
              <a:t>	rollout Anti-Virus software to all </a:t>
            </a:r>
          </a:p>
          <a:p>
            <a:pPr marL="342900" indent="-342900"/>
            <a:r>
              <a:rPr lang="en-GB" dirty="0"/>
              <a:t>	the computers in the domain/</a:t>
            </a:r>
          </a:p>
          <a:p>
            <a:pPr marL="342900" indent="-342900"/>
            <a:r>
              <a:rPr lang="en-GB" dirty="0"/>
              <a:t>	organisation.</a:t>
            </a:r>
          </a:p>
          <a:p>
            <a:pPr marL="342900" indent="-342900">
              <a:buFontTx/>
              <a:buChar char="•"/>
            </a:pPr>
            <a:r>
              <a:rPr lang="en-GB" dirty="0"/>
              <a:t>We may have several OUs that </a:t>
            </a:r>
          </a:p>
          <a:p>
            <a:pPr marL="342900" indent="-342900"/>
            <a:r>
              <a:rPr lang="en-GB" dirty="0"/>
              <a:t>	each have their own </a:t>
            </a:r>
          </a:p>
          <a:p>
            <a:pPr marL="342900" indent="-342900"/>
            <a:r>
              <a:rPr lang="en-GB" dirty="0"/>
              <a:t>	administrators who manage </a:t>
            </a:r>
          </a:p>
          <a:p>
            <a:pPr marL="342900" indent="-342900"/>
            <a:r>
              <a:rPr lang="en-GB" dirty="0"/>
              <a:t>	them. </a:t>
            </a:r>
          </a:p>
          <a:p>
            <a:pPr marL="342900" indent="-342900">
              <a:buFontTx/>
              <a:buChar char="•"/>
            </a:pPr>
            <a:r>
              <a:rPr lang="en-GB" dirty="0"/>
              <a:t>When we </a:t>
            </a:r>
            <a:r>
              <a:rPr lang="en-GB" i="1" dirty="0"/>
              <a:t>Enforce Group Policy </a:t>
            </a:r>
          </a:p>
          <a:p>
            <a:pPr marL="342900" indent="-342900"/>
            <a:r>
              <a:rPr lang="en-GB" i="1" dirty="0"/>
              <a:t>	Objects</a:t>
            </a:r>
            <a:r>
              <a:rPr lang="en-GB" dirty="0"/>
              <a:t>, we are effectively </a:t>
            </a:r>
          </a:p>
          <a:p>
            <a:pPr marL="342900" indent="-342900"/>
            <a:r>
              <a:rPr lang="en-GB" dirty="0"/>
              <a:t>	overriding the </a:t>
            </a:r>
            <a:r>
              <a:rPr lang="en-GB" dirty="0" smtClean="0"/>
              <a:t>person who’s </a:t>
            </a:r>
          </a:p>
          <a:p>
            <a:pPr marL="342900" indent="-342900"/>
            <a:r>
              <a:rPr lang="en-GB" dirty="0" smtClean="0"/>
              <a:t>      managing the OU</a:t>
            </a:r>
            <a:endParaRPr lang="en-GB" dirty="0"/>
          </a:p>
          <a:p>
            <a:pPr marL="342900" indent="-342900"/>
            <a:r>
              <a:rPr lang="en-GB" dirty="0"/>
              <a:t>	(they may choose to block </a:t>
            </a:r>
          </a:p>
          <a:p>
            <a:pPr marL="342900" indent="-342900"/>
            <a:r>
              <a:rPr lang="en-GB" dirty="0"/>
              <a:t>	Unforced Policies, but they cannot Block Inheritance on </a:t>
            </a:r>
            <a:r>
              <a:rPr lang="en-GB" b="1" i="1" dirty="0"/>
              <a:t>Enforced Policies).</a:t>
            </a:r>
          </a:p>
          <a:p>
            <a:pPr marL="342900" indent="-342900"/>
            <a:r>
              <a:rPr lang="en-GB" dirty="0"/>
              <a:t> 	</a:t>
            </a:r>
          </a:p>
        </p:txBody>
      </p:sp>
      <p:pic>
        <p:nvPicPr>
          <p:cNvPr id="10240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8400" y="2133600"/>
            <a:ext cx="5435600" cy="422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4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4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4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4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24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40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40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40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240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40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0240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240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240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2484438" y="0"/>
            <a:ext cx="64801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Configuring Group Policy Objects.</a:t>
            </a:r>
          </a:p>
        </p:txBody>
      </p:sp>
      <p:sp>
        <p:nvSpPr>
          <p:cNvPr id="106501" name="Rectangle 5"/>
          <p:cNvSpPr>
            <a:spLocks noChangeArrowheads="1"/>
          </p:cNvSpPr>
          <p:nvPr/>
        </p:nvSpPr>
        <p:spPr bwMode="auto">
          <a:xfrm>
            <a:off x="0" y="1273175"/>
            <a:ext cx="9186169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The real power in GPOs lies in the settings we can configure, the applications for using</a:t>
            </a:r>
          </a:p>
          <a:p>
            <a:r>
              <a:rPr lang="en-GB" dirty="0"/>
              <a:t>   these objects.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2 Main types of settings: </a:t>
            </a:r>
            <a:r>
              <a:rPr lang="en-GB" b="1" dirty="0"/>
              <a:t>Computer Configurations</a:t>
            </a:r>
            <a:r>
              <a:rPr lang="en-GB" dirty="0"/>
              <a:t> and </a:t>
            </a:r>
            <a:r>
              <a:rPr lang="en-GB" b="1" dirty="0"/>
              <a:t>User Configurations.</a:t>
            </a:r>
          </a:p>
          <a:p>
            <a:pPr>
              <a:buFontTx/>
              <a:buChar char="•"/>
            </a:pPr>
            <a:r>
              <a:rPr lang="en-GB" b="1" dirty="0"/>
              <a:t> Computer – </a:t>
            </a:r>
            <a:r>
              <a:rPr lang="en-GB" dirty="0"/>
              <a:t>applies to the computer, regardless of the person using the computer.</a:t>
            </a:r>
          </a:p>
          <a:p>
            <a:pPr>
              <a:buFontTx/>
              <a:buChar char="•"/>
            </a:pPr>
            <a:r>
              <a:rPr lang="en-GB" dirty="0"/>
              <a:t> Computer configurations can be enforced at Domain level </a:t>
            </a:r>
            <a:r>
              <a:rPr lang="en-GB" dirty="0" smtClean="0"/>
              <a:t>or at various OU levels</a:t>
            </a:r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b="1" dirty="0"/>
              <a:t>User</a:t>
            </a:r>
            <a:r>
              <a:rPr lang="en-GB" dirty="0"/>
              <a:t> – applies to the user </a:t>
            </a:r>
            <a:r>
              <a:rPr lang="en-GB" dirty="0" smtClean="0"/>
              <a:t>regardless of which machine in the domain they log onto.  </a:t>
            </a:r>
          </a:p>
          <a:p>
            <a:r>
              <a:rPr lang="en-GB" dirty="0" smtClean="0"/>
              <a:t>  Can </a:t>
            </a:r>
            <a:r>
              <a:rPr lang="en-GB" dirty="0"/>
              <a:t>also be applied at domain </a:t>
            </a:r>
            <a:r>
              <a:rPr lang="en-GB" dirty="0" smtClean="0"/>
              <a:t>level or </a:t>
            </a:r>
            <a:r>
              <a:rPr lang="en-GB" dirty="0"/>
              <a:t>at OU </a:t>
            </a:r>
            <a:r>
              <a:rPr lang="en-GB" dirty="0" smtClean="0"/>
              <a:t>level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6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6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65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65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65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65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65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Configure Group Policy Objects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Within Computer Configuration settings we have things such as Software </a:t>
            </a:r>
            <a:r>
              <a:rPr lang="en-GB" sz="2000" dirty="0" smtClean="0"/>
              <a:t>Installation Settings </a:t>
            </a:r>
            <a:r>
              <a:rPr lang="en-GB" sz="2000" dirty="0"/>
              <a:t>that allow us to install software programs on a group of computers in a given </a:t>
            </a:r>
            <a:r>
              <a:rPr lang="en-GB" sz="2000" dirty="0" smtClean="0"/>
              <a:t>container</a:t>
            </a:r>
          </a:p>
          <a:p>
            <a:r>
              <a:rPr lang="en-GB" sz="2000" dirty="0" smtClean="0"/>
              <a:t>Administrative </a:t>
            </a:r>
            <a:r>
              <a:rPr lang="en-GB" sz="2000" dirty="0"/>
              <a:t>Templates </a:t>
            </a:r>
            <a:r>
              <a:rPr lang="en-GB" sz="2000" dirty="0" smtClean="0"/>
              <a:t>are </a:t>
            </a:r>
            <a:r>
              <a:rPr lang="en-GB" sz="2000" dirty="0"/>
              <a:t>settings that change the Registry on the O/S </a:t>
            </a:r>
            <a:r>
              <a:rPr lang="en-GB" sz="2000" dirty="0" smtClean="0"/>
              <a:t>of </a:t>
            </a:r>
            <a:r>
              <a:rPr lang="en-GB" sz="2000" dirty="0"/>
              <a:t>the local </a:t>
            </a:r>
            <a:r>
              <a:rPr lang="en-GB" sz="2000" dirty="0" smtClean="0"/>
              <a:t>computer</a:t>
            </a:r>
          </a:p>
          <a:p>
            <a:pPr lvl="1"/>
            <a:r>
              <a:rPr lang="en-GB" sz="1800" dirty="0" smtClean="0"/>
              <a:t>Many </a:t>
            </a:r>
            <a:r>
              <a:rPr lang="en-GB" sz="1800" dirty="0"/>
              <a:t>different </a:t>
            </a:r>
            <a:r>
              <a:rPr lang="en-GB" sz="1800" dirty="0" smtClean="0"/>
              <a:t>components - </a:t>
            </a:r>
            <a:r>
              <a:rPr lang="en-GB" sz="1800" dirty="0"/>
              <a:t>Windows Components, </a:t>
            </a:r>
            <a:r>
              <a:rPr lang="en-GB" sz="1800" dirty="0" smtClean="0"/>
              <a:t>Network </a:t>
            </a:r>
            <a:r>
              <a:rPr lang="en-GB" sz="1800" dirty="0"/>
              <a:t>Components </a:t>
            </a:r>
            <a:r>
              <a:rPr lang="en-GB" sz="1800" dirty="0" err="1"/>
              <a:t>etc</a:t>
            </a:r>
            <a:r>
              <a:rPr lang="en-GB" sz="1800" dirty="0"/>
              <a:t> </a:t>
            </a:r>
            <a:r>
              <a:rPr lang="en-GB" sz="1800" dirty="0" err="1" smtClean="0"/>
              <a:t>etc</a:t>
            </a:r>
            <a:r>
              <a:rPr lang="en-GB" sz="1800" dirty="0" smtClean="0"/>
              <a:t>)</a:t>
            </a:r>
          </a:p>
          <a:p>
            <a:pPr lvl="1"/>
            <a:r>
              <a:rPr lang="en-GB" sz="1800" dirty="0" smtClean="0"/>
              <a:t>Also </a:t>
            </a:r>
            <a:r>
              <a:rPr lang="en-GB" sz="1800" dirty="0"/>
              <a:t>have Script and Security Settings.</a:t>
            </a:r>
          </a:p>
          <a:p>
            <a:r>
              <a:rPr lang="en-GB" sz="2000" dirty="0" smtClean="0"/>
              <a:t>Each </a:t>
            </a:r>
            <a:r>
              <a:rPr lang="en-GB" sz="2000" dirty="0"/>
              <a:t>of the settings is a switch, e.g. we could click on Network Settings and </a:t>
            </a:r>
            <a:r>
              <a:rPr lang="en-GB" sz="2000" dirty="0" smtClean="0"/>
              <a:t>configure certain </a:t>
            </a:r>
            <a:r>
              <a:rPr lang="en-GB" sz="2000" dirty="0"/>
              <a:t>settings to be enabled or disabled on all the computers in the container </a:t>
            </a:r>
            <a:r>
              <a:rPr lang="en-GB" sz="2000" dirty="0" smtClean="0"/>
              <a:t>under that GPO.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26193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8" name="Text Box 4"/>
          <p:cNvSpPr txBox="1">
            <a:spLocks noChangeArrowheads="1"/>
          </p:cNvSpPr>
          <p:nvPr/>
        </p:nvSpPr>
        <p:spPr bwMode="auto">
          <a:xfrm>
            <a:off x="2484438" y="0"/>
            <a:ext cx="64801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Configuring Group Policy Objects.</a:t>
            </a:r>
          </a:p>
        </p:txBody>
      </p:sp>
      <p:sp>
        <p:nvSpPr>
          <p:cNvPr id="108549" name="Rectangle 5"/>
          <p:cNvSpPr>
            <a:spLocks noChangeArrowheads="1"/>
          </p:cNvSpPr>
          <p:nvPr/>
        </p:nvSpPr>
        <p:spPr bwMode="auto">
          <a:xfrm>
            <a:off x="0" y="1196975"/>
            <a:ext cx="9144000" cy="6463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i="1" dirty="0"/>
              <a:t>Within User Configuration settings</a:t>
            </a:r>
            <a:r>
              <a:rPr lang="en-GB" dirty="0"/>
              <a:t>, we have similar settings available to </a:t>
            </a:r>
            <a:r>
              <a:rPr lang="en-GB" dirty="0" smtClean="0"/>
              <a:t>configure: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b="1" i="1" dirty="0" smtClean="0"/>
              <a:t>Software </a:t>
            </a:r>
            <a:r>
              <a:rPr lang="en-GB" b="1" i="1" dirty="0"/>
              <a:t>settings </a:t>
            </a:r>
            <a:r>
              <a:rPr lang="en-GB" dirty="0"/>
              <a:t>– the settings that apply to users when they log on.  You could</a:t>
            </a:r>
          </a:p>
          <a:p>
            <a:r>
              <a:rPr lang="en-GB" dirty="0"/>
              <a:t>   for example have a  particular piece of software install for a user when they logon</a:t>
            </a:r>
          </a:p>
          <a:p>
            <a:r>
              <a:rPr lang="en-GB" dirty="0"/>
              <a:t>   to different machines in the domain </a:t>
            </a:r>
            <a:r>
              <a:rPr lang="en-GB" i="1" dirty="0"/>
              <a:t>(we’ll try this in practical example).</a:t>
            </a:r>
          </a:p>
          <a:p>
            <a:endParaRPr lang="en-GB" i="1" dirty="0"/>
          </a:p>
          <a:p>
            <a:pPr>
              <a:buFontTx/>
              <a:buChar char="•"/>
            </a:pPr>
            <a:r>
              <a:rPr lang="en-GB" i="1" dirty="0"/>
              <a:t> </a:t>
            </a:r>
            <a:r>
              <a:rPr lang="en-GB" b="1" i="1" dirty="0"/>
              <a:t>Windows Settings </a:t>
            </a:r>
            <a:r>
              <a:rPr lang="en-GB" i="1" dirty="0"/>
              <a:t>– </a:t>
            </a:r>
            <a:r>
              <a:rPr lang="en-GB" dirty="0"/>
              <a:t>different configuration options available with User Configurations.</a:t>
            </a:r>
          </a:p>
          <a:p>
            <a:r>
              <a:rPr lang="en-GB" dirty="0"/>
              <a:t>  Items such as scripts </a:t>
            </a:r>
            <a:r>
              <a:rPr lang="en-GB" b="1" i="1" dirty="0"/>
              <a:t>(Backup scripts that could be run on logon/logoff). </a:t>
            </a:r>
            <a:endParaRPr lang="en-GB" dirty="0"/>
          </a:p>
          <a:p>
            <a:endParaRPr lang="en-GB" b="1" i="1" dirty="0"/>
          </a:p>
          <a:p>
            <a:pPr>
              <a:buFontTx/>
              <a:buChar char="•"/>
            </a:pPr>
            <a:r>
              <a:rPr lang="en-GB" b="1" i="1" dirty="0"/>
              <a:t> Administrative Templates </a:t>
            </a:r>
            <a:r>
              <a:rPr lang="en-GB" dirty="0"/>
              <a:t>– Also change the registry, but they change the </a:t>
            </a:r>
            <a:r>
              <a:rPr lang="en-GB" b="1" i="1" dirty="0"/>
              <a:t>HKEY_</a:t>
            </a:r>
          </a:p>
          <a:p>
            <a:r>
              <a:rPr lang="en-GB" b="1" i="1" dirty="0"/>
              <a:t>  CURRENT USER </a:t>
            </a:r>
            <a:r>
              <a:rPr lang="en-GB" dirty="0"/>
              <a:t>keys</a:t>
            </a:r>
            <a:r>
              <a:rPr lang="en-GB" b="1" i="1" dirty="0"/>
              <a:t> </a:t>
            </a:r>
            <a:r>
              <a:rPr lang="en-GB" dirty="0"/>
              <a:t>(in oppose to the </a:t>
            </a:r>
            <a:r>
              <a:rPr lang="en-GB" b="1" i="1" dirty="0"/>
              <a:t>HKEY_LOCAL_MACHINE KEY</a:t>
            </a:r>
            <a:r>
              <a:rPr lang="en-GB" dirty="0"/>
              <a:t>  </a:t>
            </a:r>
          </a:p>
          <a:p>
            <a:r>
              <a:rPr lang="en-GB" dirty="0"/>
              <a:t>  SETTINGS changed with Computer Configurations.).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Administrative Template settings – Configuring desktop settings for users, what they</a:t>
            </a:r>
          </a:p>
          <a:p>
            <a:r>
              <a:rPr lang="en-GB" dirty="0"/>
              <a:t>  can and can’t do, what they can and can’t see (Start Menus, icons etc), there are lots</a:t>
            </a:r>
          </a:p>
          <a:p>
            <a:r>
              <a:rPr lang="en-GB" dirty="0"/>
              <a:t>  of them!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Understanding how the Group Policy Objects are configured and how we can use</a:t>
            </a:r>
          </a:p>
          <a:p>
            <a:r>
              <a:rPr lang="en-GB" dirty="0"/>
              <a:t>   them, is integral to understanding the real management benefits of the Active Directory</a:t>
            </a:r>
          </a:p>
          <a:p>
            <a:r>
              <a:rPr lang="en-GB" dirty="0"/>
              <a:t>   Service 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r>
              <a:rPr lang="en-GB" dirty="0"/>
              <a:t>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8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85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85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85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85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85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85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85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85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85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85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85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854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854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854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s01_1">
  <a:themeElements>
    <a:clrScheme name="ms01_1 1">
      <a:dk1>
        <a:srgbClr val="1D528D"/>
      </a:dk1>
      <a:lt1>
        <a:srgbClr val="FFFFFF"/>
      </a:lt1>
      <a:dk2>
        <a:srgbClr val="000000"/>
      </a:dk2>
      <a:lt2>
        <a:srgbClr val="B2B2B2"/>
      </a:lt2>
      <a:accent1>
        <a:srgbClr val="2D6BC7"/>
      </a:accent1>
      <a:accent2>
        <a:srgbClr val="FF9900"/>
      </a:accent2>
      <a:accent3>
        <a:srgbClr val="FFFFFF"/>
      </a:accent3>
      <a:accent4>
        <a:srgbClr val="174578"/>
      </a:accent4>
      <a:accent5>
        <a:srgbClr val="ADBAE0"/>
      </a:accent5>
      <a:accent6>
        <a:srgbClr val="E78A00"/>
      </a:accent6>
      <a:hlink>
        <a:srgbClr val="9999FF"/>
      </a:hlink>
      <a:folHlink>
        <a:srgbClr val="969696"/>
      </a:folHlink>
    </a:clrScheme>
    <a:fontScheme name="ms01_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s01_1 1">
        <a:dk1>
          <a:srgbClr val="1D528D"/>
        </a:dk1>
        <a:lt1>
          <a:srgbClr val="FFFFFF"/>
        </a:lt1>
        <a:dk2>
          <a:srgbClr val="000000"/>
        </a:dk2>
        <a:lt2>
          <a:srgbClr val="B2B2B2"/>
        </a:lt2>
        <a:accent1>
          <a:srgbClr val="2D6BC7"/>
        </a:accent1>
        <a:accent2>
          <a:srgbClr val="FF9900"/>
        </a:accent2>
        <a:accent3>
          <a:srgbClr val="FFFFFF"/>
        </a:accent3>
        <a:accent4>
          <a:srgbClr val="174578"/>
        </a:accent4>
        <a:accent5>
          <a:srgbClr val="ADBAE0"/>
        </a:accent5>
        <a:accent6>
          <a:srgbClr val="E78A00"/>
        </a:accent6>
        <a:hlink>
          <a:srgbClr val="9999F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01_1 2">
        <a:dk1>
          <a:srgbClr val="808080"/>
        </a:dk1>
        <a:lt1>
          <a:srgbClr val="FFFFFF"/>
        </a:lt1>
        <a:dk2>
          <a:srgbClr val="000000"/>
        </a:dk2>
        <a:lt2>
          <a:srgbClr val="B2B2B2"/>
        </a:lt2>
        <a:accent1>
          <a:srgbClr val="058089"/>
        </a:accent1>
        <a:accent2>
          <a:srgbClr val="66BE0E"/>
        </a:accent2>
        <a:accent3>
          <a:srgbClr val="FFFFFF"/>
        </a:accent3>
        <a:accent4>
          <a:srgbClr val="6C6C6C"/>
        </a:accent4>
        <a:accent5>
          <a:srgbClr val="AAC0C4"/>
        </a:accent5>
        <a:accent6>
          <a:srgbClr val="5CAC0C"/>
        </a:accent6>
        <a:hlink>
          <a:srgbClr val="2CA9D0"/>
        </a:hlink>
        <a:folHlink>
          <a:srgbClr val="4841D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01_1 3">
        <a:dk1>
          <a:srgbClr val="1D528D"/>
        </a:dk1>
        <a:lt1>
          <a:srgbClr val="FFFFFF"/>
        </a:lt1>
        <a:dk2>
          <a:srgbClr val="000000"/>
        </a:dk2>
        <a:lt2>
          <a:srgbClr val="CACACA"/>
        </a:lt2>
        <a:accent1>
          <a:srgbClr val="0099CC"/>
        </a:accent1>
        <a:accent2>
          <a:srgbClr val="8BC84E"/>
        </a:accent2>
        <a:accent3>
          <a:srgbClr val="FFFFFF"/>
        </a:accent3>
        <a:accent4>
          <a:srgbClr val="174578"/>
        </a:accent4>
        <a:accent5>
          <a:srgbClr val="AACAE2"/>
        </a:accent5>
        <a:accent6>
          <a:srgbClr val="7DB546"/>
        </a:accent6>
        <a:hlink>
          <a:srgbClr val="6E81E0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Sample presentation slides</Template>
  <TotalTime>6289</TotalTime>
  <Words>1930</Words>
  <Application>Microsoft Office PowerPoint</Application>
  <PresentationFormat>On-screen Show (4:3)</PresentationFormat>
  <Paragraphs>264</Paragraphs>
  <Slides>19</Slides>
  <Notes>17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1" baseType="lpstr">
      <vt:lpstr>ms01_1</vt:lpstr>
      <vt:lpstr>Image</vt:lpstr>
      <vt:lpstr>Managing Access control to AD Objects: Organisational Units and Group Policy Objects. </vt:lpstr>
      <vt:lpstr>Managing Active Directory Objects with Organisation Units (OUs)</vt:lpstr>
      <vt:lpstr>Managing ADOs with OUs</vt:lpstr>
      <vt:lpstr>Delegating Administrative Authority.</vt:lpstr>
      <vt:lpstr>PowerPoint Presentation</vt:lpstr>
      <vt:lpstr>Delegating Administrative Authority.</vt:lpstr>
      <vt:lpstr>Delegating Administrative Authority.</vt:lpstr>
      <vt:lpstr>Distributing Group Policy.</vt:lpstr>
      <vt:lpstr>Controlling OUs with Permissions.</vt:lpstr>
      <vt:lpstr>Distributing Group Policy.</vt:lpstr>
      <vt:lpstr>Controlling OUs with Permissions.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Configure Group Policy Objects</vt:lpstr>
      <vt:lpstr>PowerPoint Presentation</vt:lpstr>
    </vt:vector>
  </TitlesOfParts>
  <Company>Swansea Institute of Higher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HND 2: Network Software</dc:title>
  <dc:creator>bus-lc</dc:creator>
  <cp:lastModifiedBy>Rees, John</cp:lastModifiedBy>
  <cp:revision>736</cp:revision>
  <cp:lastPrinted>2013-06-04T13:33:26Z</cp:lastPrinted>
  <dcterms:created xsi:type="dcterms:W3CDTF">2006-10-09T11:30:35Z</dcterms:created>
  <dcterms:modified xsi:type="dcterms:W3CDTF">2016-02-15T08:36:01Z</dcterms:modified>
</cp:coreProperties>
</file>