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3840">
          <p15:clr>
            <a:srgbClr val="000000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0" roundtripDataSignature="AMtx7miV3MP4RVZPbLcQgs5mHJS/S+aLm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7756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34347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47455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1" name="Google Shape;101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522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8" name="Google Shape;108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9" name="Google Shape;109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0471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6" name="Google Shape;11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7" name="Google Shape;117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91067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4" name="Google Shape;12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5" name="Google Shape;125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84291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2" name="Google Shape;132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3" name="Google Shape;133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26194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0" name="Google Shape;14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1" name="Google Shape;141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492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9" name="Google Shape;149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138350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6" name="Google Shape;156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33532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4" name="Google Shape;16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5" name="Google Shape;165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44826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3" name="Google Shape;17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4" name="Google Shape;174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3863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3905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3583211de7f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3583211de7f_0_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g3583211de7f_0_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44948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">
  <p:cSld name="Custom Layout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15"/>
          <p:cNvCxnSpPr/>
          <p:nvPr/>
        </p:nvCxnSpPr>
        <p:spPr>
          <a:xfrm>
            <a:off x="884662" y="0"/>
            <a:ext cx="3543902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8" name="Google Shape;18;p15"/>
          <p:cNvCxnSpPr/>
          <p:nvPr/>
        </p:nvCxnSpPr>
        <p:spPr>
          <a:xfrm rot="10800000">
            <a:off x="0" y="802888"/>
            <a:ext cx="121920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9" name="Google Shape;19;p15"/>
          <p:cNvCxnSpPr/>
          <p:nvPr/>
        </p:nvCxnSpPr>
        <p:spPr>
          <a:xfrm>
            <a:off x="11307337" y="0"/>
            <a:ext cx="0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0" name="Google Shape;20;p15"/>
          <p:cNvSpPr/>
          <p:nvPr/>
        </p:nvSpPr>
        <p:spPr>
          <a:xfrm>
            <a:off x="6427485" y="0"/>
            <a:ext cx="3969243" cy="30018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365750" tIns="365750" rIns="365750" bIns="36575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Times New Roman"/>
              <a:buNone/>
            </a:pPr>
            <a:endParaRPr sz="4800" b="0" i="0" u="none" strike="noStrike" cap="none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1" name="Google Shape;21;p15"/>
          <p:cNvSpPr/>
          <p:nvPr/>
        </p:nvSpPr>
        <p:spPr>
          <a:xfrm>
            <a:off x="862248" y="1336798"/>
            <a:ext cx="5042952" cy="505957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365750" tIns="365750" rIns="365750" bIns="36575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Times New Roman"/>
              <a:buNone/>
            </a:pPr>
            <a:endParaRPr sz="4800" b="0" i="0" u="none" strike="noStrike" cap="none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2" name="Google Shape;22;p15"/>
          <p:cNvSpPr txBox="1">
            <a:spLocks noGrp="1"/>
          </p:cNvSpPr>
          <p:nvPr>
            <p:ph type="title"/>
          </p:nvPr>
        </p:nvSpPr>
        <p:spPr>
          <a:xfrm>
            <a:off x="6428232" y="3429000"/>
            <a:ext cx="3968496" cy="2971800"/>
          </a:xfrm>
          <a:prstGeom prst="rect">
            <a:avLst/>
          </a:prstGeom>
          <a:noFill/>
          <a:ln w="222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50" tIns="365750" rIns="365750" bIns="3657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5"/>
          <p:cNvSpPr>
            <a:spLocks noGrp="1"/>
          </p:cNvSpPr>
          <p:nvPr>
            <p:ph type="pic" idx="2"/>
          </p:nvPr>
        </p:nvSpPr>
        <p:spPr>
          <a:xfrm>
            <a:off x="1336675" y="1798638"/>
            <a:ext cx="4095750" cy="4137025"/>
          </a:xfrm>
          <a:prstGeom prst="rect">
            <a:avLst/>
          </a:prstGeom>
          <a:noFill/>
          <a:ln>
            <a:noFill/>
          </a:ln>
        </p:spPr>
      </p:sp>
      <p:sp>
        <p:nvSpPr>
          <p:cNvPr id="24" name="Google Shape;24;p15"/>
          <p:cNvSpPr>
            <a:spLocks noGrp="1"/>
          </p:cNvSpPr>
          <p:nvPr>
            <p:ph type="pic" idx="3"/>
          </p:nvPr>
        </p:nvSpPr>
        <p:spPr>
          <a:xfrm>
            <a:off x="6812329" y="0"/>
            <a:ext cx="3200351" cy="2617941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Custom Layout">
  <p:cSld name="1_Custom Layout">
    <p:bg>
      <p:bgPr>
        <a:solidFill>
          <a:schemeClr val="accent2"/>
        </a:solidFill>
        <a:effectLst/>
      </p:bgPr>
    </p:bg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Google Shape;26;p16"/>
          <p:cNvCxnSpPr/>
          <p:nvPr/>
        </p:nvCxnSpPr>
        <p:spPr>
          <a:xfrm>
            <a:off x="1625600" y="5260070"/>
            <a:ext cx="0" cy="159793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7" name="Google Shape;27;p16"/>
          <p:cNvCxnSpPr/>
          <p:nvPr/>
        </p:nvCxnSpPr>
        <p:spPr>
          <a:xfrm rot="10800000">
            <a:off x="5655733" y="802888"/>
            <a:ext cx="6536267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8" name="Google Shape;28;p16"/>
          <p:cNvCxnSpPr/>
          <p:nvPr/>
        </p:nvCxnSpPr>
        <p:spPr>
          <a:xfrm rot="10800000">
            <a:off x="0" y="5994401"/>
            <a:ext cx="6536267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9" name="Google Shape;29;p16"/>
          <p:cNvSpPr/>
          <p:nvPr/>
        </p:nvSpPr>
        <p:spPr>
          <a:xfrm>
            <a:off x="541479" y="4194"/>
            <a:ext cx="5244838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" name="Google Shape;30;p16"/>
          <p:cNvSpPr/>
          <p:nvPr/>
        </p:nvSpPr>
        <p:spPr>
          <a:xfrm>
            <a:off x="6366546" y="1602436"/>
            <a:ext cx="5244838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" name="Google Shape;31;p16"/>
          <p:cNvSpPr>
            <a:spLocks noGrp="1"/>
          </p:cNvSpPr>
          <p:nvPr>
            <p:ph type="pic" idx="2"/>
          </p:nvPr>
        </p:nvSpPr>
        <p:spPr>
          <a:xfrm>
            <a:off x="1003072" y="477473"/>
            <a:ext cx="4288894" cy="4288894"/>
          </a:xfrm>
          <a:prstGeom prst="rect">
            <a:avLst/>
          </a:prstGeom>
          <a:noFill/>
          <a:ln>
            <a:noFill/>
          </a:ln>
        </p:spPr>
      </p:sp>
      <p:sp>
        <p:nvSpPr>
          <p:cNvPr id="32" name="Google Shape;32;p16"/>
          <p:cNvSpPr>
            <a:spLocks noGrp="1"/>
          </p:cNvSpPr>
          <p:nvPr>
            <p:ph type="pic" idx="3"/>
          </p:nvPr>
        </p:nvSpPr>
        <p:spPr>
          <a:xfrm>
            <a:off x="6828139" y="2075715"/>
            <a:ext cx="4288894" cy="4288894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Custom Layout">
  <p:cSld name="2_Custom Layou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Google Shape;34;p17"/>
          <p:cNvCxnSpPr/>
          <p:nvPr/>
        </p:nvCxnSpPr>
        <p:spPr>
          <a:xfrm rot="10800000">
            <a:off x="7127632" y="0"/>
            <a:ext cx="3288752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35" name="Google Shape;35;p17"/>
          <p:cNvCxnSpPr/>
          <p:nvPr/>
        </p:nvCxnSpPr>
        <p:spPr>
          <a:xfrm rot="10800000" flipH="1">
            <a:off x="3129280" y="1483360"/>
            <a:ext cx="9062720" cy="537464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36" name="Google Shape;36;p17"/>
          <p:cNvSpPr/>
          <p:nvPr/>
        </p:nvSpPr>
        <p:spPr>
          <a:xfrm>
            <a:off x="0" y="811274"/>
            <a:ext cx="9489440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" name="Google Shape;37;p17"/>
          <p:cNvSpPr>
            <a:spLocks noGrp="1"/>
          </p:cNvSpPr>
          <p:nvPr>
            <p:ph type="pic" idx="2"/>
          </p:nvPr>
        </p:nvSpPr>
        <p:spPr>
          <a:xfrm>
            <a:off x="0" y="1284553"/>
            <a:ext cx="9001758" cy="4288894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Custom Layout">
  <p:cSld name="3_Custom Layout">
    <p:bg>
      <p:bgPr>
        <a:solidFill>
          <a:schemeClr val="accent2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Google Shape;39;p18"/>
          <p:cNvCxnSpPr/>
          <p:nvPr/>
        </p:nvCxnSpPr>
        <p:spPr>
          <a:xfrm rot="10800000" flipH="1">
            <a:off x="0" y="0"/>
            <a:ext cx="2043136" cy="5835377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0" name="Google Shape;40;p18"/>
          <p:cNvCxnSpPr/>
          <p:nvPr/>
        </p:nvCxnSpPr>
        <p:spPr>
          <a:xfrm rot="10800000">
            <a:off x="0" y="5835377"/>
            <a:ext cx="121920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41" name="Google Shape;41;p18"/>
          <p:cNvCxnSpPr/>
          <p:nvPr/>
        </p:nvCxnSpPr>
        <p:spPr>
          <a:xfrm>
            <a:off x="995680" y="0"/>
            <a:ext cx="0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2" name="Google Shape;42;p18"/>
          <p:cNvSpPr/>
          <p:nvPr/>
        </p:nvSpPr>
        <p:spPr>
          <a:xfrm>
            <a:off x="7717971" y="571268"/>
            <a:ext cx="3893412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" name="Google Shape;43;p18"/>
          <p:cNvSpPr/>
          <p:nvPr/>
        </p:nvSpPr>
        <p:spPr>
          <a:xfrm>
            <a:off x="1564367" y="571268"/>
            <a:ext cx="5549353" cy="4688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" name="Google Shape;44;p18"/>
          <p:cNvSpPr txBox="1">
            <a:spLocks noGrp="1"/>
          </p:cNvSpPr>
          <p:nvPr>
            <p:ph type="title"/>
          </p:nvPr>
        </p:nvSpPr>
        <p:spPr>
          <a:xfrm>
            <a:off x="1564367" y="6069605"/>
            <a:ext cx="10047014" cy="53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8"/>
          <p:cNvSpPr>
            <a:spLocks noGrp="1"/>
          </p:cNvSpPr>
          <p:nvPr>
            <p:ph type="pic" idx="2"/>
          </p:nvPr>
        </p:nvSpPr>
        <p:spPr>
          <a:xfrm>
            <a:off x="2041615" y="1052781"/>
            <a:ext cx="4593333" cy="3723798"/>
          </a:xfrm>
          <a:prstGeom prst="rect">
            <a:avLst/>
          </a:prstGeom>
          <a:noFill/>
          <a:ln>
            <a:noFill/>
          </a:ln>
        </p:spPr>
      </p:sp>
      <p:sp>
        <p:nvSpPr>
          <p:cNvPr id="46" name="Google Shape;46;p18"/>
          <p:cNvSpPr>
            <a:spLocks noGrp="1"/>
          </p:cNvSpPr>
          <p:nvPr>
            <p:ph type="pic" idx="3"/>
          </p:nvPr>
        </p:nvSpPr>
        <p:spPr>
          <a:xfrm>
            <a:off x="8209279" y="1052781"/>
            <a:ext cx="2907754" cy="4288894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_Custom Layout">
  <p:cSld name="4_Custom Layou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Google Shape;48;p19"/>
          <p:cNvCxnSpPr/>
          <p:nvPr/>
        </p:nvCxnSpPr>
        <p:spPr>
          <a:xfrm rot="10800000">
            <a:off x="0" y="3429000"/>
            <a:ext cx="121920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9" name="Google Shape;49;p19"/>
          <p:cNvSpPr/>
          <p:nvPr/>
        </p:nvSpPr>
        <p:spPr>
          <a:xfrm>
            <a:off x="0" y="2419234"/>
            <a:ext cx="3463426" cy="3967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" name="Google Shape;50;p19"/>
          <p:cNvSpPr/>
          <p:nvPr/>
        </p:nvSpPr>
        <p:spPr>
          <a:xfrm>
            <a:off x="4022866" y="0"/>
            <a:ext cx="4339256" cy="55816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" name="Google Shape;51;p19"/>
          <p:cNvSpPr/>
          <p:nvPr/>
        </p:nvSpPr>
        <p:spPr>
          <a:xfrm>
            <a:off x="0" y="0"/>
            <a:ext cx="3463426" cy="19433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" name="Google Shape;52;p19"/>
          <p:cNvSpPr txBox="1">
            <a:spLocks noGrp="1"/>
          </p:cNvSpPr>
          <p:nvPr>
            <p:ph type="title"/>
          </p:nvPr>
        </p:nvSpPr>
        <p:spPr>
          <a:xfrm>
            <a:off x="8835400" y="613866"/>
            <a:ext cx="2836645" cy="2261390"/>
          </a:xfrm>
          <a:prstGeom prst="rect">
            <a:avLst/>
          </a:prstGeom>
          <a:noFill/>
          <a:ln w="222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50" tIns="365750" rIns="365750" bIns="3657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9"/>
          <p:cNvSpPr>
            <a:spLocks noGrp="1"/>
          </p:cNvSpPr>
          <p:nvPr>
            <p:ph type="pic" idx="2"/>
          </p:nvPr>
        </p:nvSpPr>
        <p:spPr>
          <a:xfrm>
            <a:off x="0" y="1"/>
            <a:ext cx="2990147" cy="1446044"/>
          </a:xfrm>
          <a:prstGeom prst="rect">
            <a:avLst/>
          </a:prstGeom>
          <a:noFill/>
          <a:ln>
            <a:noFill/>
          </a:ln>
        </p:spPr>
      </p:sp>
      <p:sp>
        <p:nvSpPr>
          <p:cNvPr id="54" name="Google Shape;54;p19"/>
          <p:cNvSpPr>
            <a:spLocks noGrp="1"/>
          </p:cNvSpPr>
          <p:nvPr>
            <p:ph type="pic" idx="3"/>
          </p:nvPr>
        </p:nvSpPr>
        <p:spPr>
          <a:xfrm>
            <a:off x="0" y="2895152"/>
            <a:ext cx="2990147" cy="3015949"/>
          </a:xfrm>
          <a:prstGeom prst="rect">
            <a:avLst/>
          </a:prstGeom>
          <a:noFill/>
          <a:ln>
            <a:noFill/>
          </a:ln>
        </p:spPr>
      </p:sp>
      <p:sp>
        <p:nvSpPr>
          <p:cNvPr id="55" name="Google Shape;55;p19"/>
          <p:cNvSpPr>
            <a:spLocks noGrp="1"/>
          </p:cNvSpPr>
          <p:nvPr>
            <p:ph type="pic" idx="4"/>
          </p:nvPr>
        </p:nvSpPr>
        <p:spPr>
          <a:xfrm>
            <a:off x="4496146" y="0"/>
            <a:ext cx="3379124" cy="5023413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5_Custom Layout">
  <p:cSld name="5_Custom Layout">
    <p:bg>
      <p:bgPr>
        <a:solidFill>
          <a:schemeClr val="accent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Google Shape;57;p20"/>
          <p:cNvCxnSpPr/>
          <p:nvPr/>
        </p:nvCxnSpPr>
        <p:spPr>
          <a:xfrm rot="10800000">
            <a:off x="0" y="802888"/>
            <a:ext cx="121920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8" name="Google Shape;58;p20"/>
          <p:cNvCxnSpPr/>
          <p:nvPr/>
        </p:nvCxnSpPr>
        <p:spPr>
          <a:xfrm>
            <a:off x="11307337" y="0"/>
            <a:ext cx="0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59" name="Google Shape;59;p20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" name="Google Shape;60;p20"/>
          <p:cNvSpPr txBox="1"/>
          <p:nvPr/>
        </p:nvSpPr>
        <p:spPr>
          <a:xfrm>
            <a:off x="6643915" y="482418"/>
            <a:ext cx="5042952" cy="5902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365750" tIns="365750" rIns="365750" bIns="36575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Twentieth Century"/>
              <a:buNone/>
            </a:pPr>
            <a:endParaRPr sz="4800" cap="none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61" name="Google Shape;61;p20"/>
          <p:cNvSpPr>
            <a:spLocks noGrp="1"/>
          </p:cNvSpPr>
          <p:nvPr>
            <p:ph type="pic" idx="2"/>
          </p:nvPr>
        </p:nvSpPr>
        <p:spPr>
          <a:xfrm>
            <a:off x="473279" y="473278"/>
            <a:ext cx="5149441" cy="5911439"/>
          </a:xfrm>
          <a:prstGeom prst="rect">
            <a:avLst/>
          </a:prstGeom>
          <a:noFill/>
          <a:ln>
            <a:noFill/>
          </a:ln>
        </p:spPr>
      </p:sp>
      <p:sp>
        <p:nvSpPr>
          <p:cNvPr id="62" name="Google Shape;62;p20"/>
          <p:cNvSpPr>
            <a:spLocks noGrp="1"/>
          </p:cNvSpPr>
          <p:nvPr>
            <p:ph type="pic" idx="3"/>
          </p:nvPr>
        </p:nvSpPr>
        <p:spPr>
          <a:xfrm>
            <a:off x="7117193" y="943921"/>
            <a:ext cx="4096393" cy="4898931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6_Custom Layout">
  <p:cSld name="6_Custom Layout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1"/>
          <p:cNvSpPr/>
          <p:nvPr/>
        </p:nvSpPr>
        <p:spPr>
          <a:xfrm>
            <a:off x="4934849" y="801062"/>
            <a:ext cx="5641848" cy="28389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65" name="Google Shape;65;p21"/>
          <p:cNvCxnSpPr/>
          <p:nvPr/>
        </p:nvCxnSpPr>
        <p:spPr>
          <a:xfrm>
            <a:off x="884662" y="0"/>
            <a:ext cx="1273922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6" name="Google Shape;66;p21"/>
          <p:cNvSpPr/>
          <p:nvPr/>
        </p:nvSpPr>
        <p:spPr>
          <a:xfrm>
            <a:off x="514745" y="801062"/>
            <a:ext cx="3893412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7" name="Google Shape;67;p21"/>
          <p:cNvSpPr/>
          <p:nvPr/>
        </p:nvSpPr>
        <p:spPr>
          <a:xfrm>
            <a:off x="4934849" y="4019047"/>
            <a:ext cx="5641848" cy="28389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68" name="Google Shape;68;p21"/>
          <p:cNvCxnSpPr/>
          <p:nvPr/>
        </p:nvCxnSpPr>
        <p:spPr>
          <a:xfrm>
            <a:off x="11307337" y="0"/>
            <a:ext cx="0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9" name="Google Shape;69;p21"/>
          <p:cNvSpPr>
            <a:spLocks noGrp="1"/>
          </p:cNvSpPr>
          <p:nvPr>
            <p:ph type="pic" idx="2"/>
          </p:nvPr>
        </p:nvSpPr>
        <p:spPr>
          <a:xfrm>
            <a:off x="1007575" y="1284553"/>
            <a:ext cx="2907753" cy="4288894"/>
          </a:xfrm>
          <a:prstGeom prst="rect">
            <a:avLst/>
          </a:prstGeom>
          <a:noFill/>
          <a:ln>
            <a:noFill/>
          </a:ln>
        </p:spPr>
      </p:sp>
      <p:sp>
        <p:nvSpPr>
          <p:cNvPr id="70" name="Google Shape;70;p21"/>
          <p:cNvSpPr>
            <a:spLocks noGrp="1"/>
          </p:cNvSpPr>
          <p:nvPr>
            <p:ph type="pic" idx="3"/>
          </p:nvPr>
        </p:nvSpPr>
        <p:spPr>
          <a:xfrm>
            <a:off x="5363593" y="1175998"/>
            <a:ext cx="4784361" cy="2041990"/>
          </a:xfrm>
          <a:prstGeom prst="rect">
            <a:avLst/>
          </a:prstGeom>
          <a:noFill/>
          <a:ln>
            <a:noFill/>
          </a:ln>
        </p:spPr>
      </p:sp>
      <p:sp>
        <p:nvSpPr>
          <p:cNvPr id="71" name="Google Shape;71;p21"/>
          <p:cNvSpPr>
            <a:spLocks noGrp="1"/>
          </p:cNvSpPr>
          <p:nvPr>
            <p:ph type="pic" idx="4"/>
          </p:nvPr>
        </p:nvSpPr>
        <p:spPr>
          <a:xfrm>
            <a:off x="5363593" y="4393982"/>
            <a:ext cx="4784361" cy="2464018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7_Custom Layout">
  <p:cSld name="7_Custom Layout">
    <p:bg>
      <p:bgPr>
        <a:solidFill>
          <a:schemeClr val="accent2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2"/>
          <p:cNvSpPr/>
          <p:nvPr/>
        </p:nvSpPr>
        <p:spPr>
          <a:xfrm>
            <a:off x="2702560" y="811274"/>
            <a:ext cx="9489440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cxnSp>
        <p:nvCxnSpPr>
          <p:cNvPr id="74" name="Google Shape;74;p22"/>
          <p:cNvCxnSpPr/>
          <p:nvPr/>
        </p:nvCxnSpPr>
        <p:spPr>
          <a:xfrm>
            <a:off x="1625600" y="0"/>
            <a:ext cx="0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5" name="Google Shape;75;p22"/>
          <p:cNvCxnSpPr/>
          <p:nvPr/>
        </p:nvCxnSpPr>
        <p:spPr>
          <a:xfrm rot="10800000" flipH="1">
            <a:off x="0" y="0"/>
            <a:ext cx="2043136" cy="5835377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76" name="Google Shape;76;p22"/>
          <p:cNvSpPr>
            <a:spLocks noGrp="1"/>
          </p:cNvSpPr>
          <p:nvPr>
            <p:ph type="pic" idx="2"/>
          </p:nvPr>
        </p:nvSpPr>
        <p:spPr>
          <a:xfrm>
            <a:off x="3190242" y="1284553"/>
            <a:ext cx="9001758" cy="4288894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Custom Layout">
  <p:cSld name="8_Custom Layout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Google Shape;78;p23"/>
          <p:cNvCxnSpPr/>
          <p:nvPr/>
        </p:nvCxnSpPr>
        <p:spPr>
          <a:xfrm rot="10800000" flipH="1">
            <a:off x="1775616" y="0"/>
            <a:ext cx="3288752" cy="685800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79" name="Google Shape;79;p23"/>
          <p:cNvCxnSpPr/>
          <p:nvPr/>
        </p:nvCxnSpPr>
        <p:spPr>
          <a:xfrm rot="10800000">
            <a:off x="0" y="1483360"/>
            <a:ext cx="9062720" cy="537464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80" name="Google Shape;80;p23"/>
          <p:cNvCxnSpPr/>
          <p:nvPr/>
        </p:nvCxnSpPr>
        <p:spPr>
          <a:xfrm rot="10800000">
            <a:off x="0" y="6109697"/>
            <a:ext cx="121920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81" name="Google Shape;81;p23"/>
          <p:cNvSpPr/>
          <p:nvPr/>
        </p:nvSpPr>
        <p:spPr>
          <a:xfrm>
            <a:off x="6427485" y="3856136"/>
            <a:ext cx="3969243" cy="30018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365750" tIns="365750" rIns="365750" bIns="36575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Times New Roman"/>
              <a:buNone/>
            </a:pPr>
            <a:endParaRPr sz="4800" cap="none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82" name="Google Shape;82;p23"/>
          <p:cNvSpPr/>
          <p:nvPr/>
        </p:nvSpPr>
        <p:spPr>
          <a:xfrm>
            <a:off x="862248" y="606403"/>
            <a:ext cx="5042952" cy="505957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365750" tIns="365750" rIns="365750" bIns="36575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Times New Roman"/>
              <a:buNone/>
            </a:pPr>
            <a:endParaRPr sz="4800" cap="none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83" name="Google Shape;83;p23"/>
          <p:cNvSpPr txBox="1">
            <a:spLocks noGrp="1"/>
          </p:cNvSpPr>
          <p:nvPr>
            <p:ph type="title"/>
          </p:nvPr>
        </p:nvSpPr>
        <p:spPr>
          <a:xfrm>
            <a:off x="6427484" y="594360"/>
            <a:ext cx="3970044" cy="2834640"/>
          </a:xfrm>
          <a:prstGeom prst="rect">
            <a:avLst/>
          </a:prstGeom>
          <a:noFill/>
          <a:ln w="222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50" tIns="365750" rIns="365750" bIns="36575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3"/>
          <p:cNvSpPr>
            <a:spLocks noGrp="1"/>
          </p:cNvSpPr>
          <p:nvPr>
            <p:ph type="pic" idx="2"/>
          </p:nvPr>
        </p:nvSpPr>
        <p:spPr>
          <a:xfrm>
            <a:off x="1336328" y="1067906"/>
            <a:ext cx="4096394" cy="4136571"/>
          </a:xfrm>
          <a:prstGeom prst="rect">
            <a:avLst/>
          </a:prstGeom>
          <a:noFill/>
          <a:ln>
            <a:noFill/>
          </a:ln>
        </p:spPr>
      </p:sp>
      <p:sp>
        <p:nvSpPr>
          <p:cNvPr id="85" name="Google Shape;85;p23"/>
          <p:cNvSpPr>
            <a:spLocks noGrp="1"/>
          </p:cNvSpPr>
          <p:nvPr>
            <p:ph type="pic" idx="3"/>
          </p:nvPr>
        </p:nvSpPr>
        <p:spPr>
          <a:xfrm>
            <a:off x="6812329" y="4240060"/>
            <a:ext cx="3200354" cy="261794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14" descr="A white paper with a black spot&#10;&#10;Description automatically generated with medium confidence"/>
          <p:cNvPicPr preferRelativeResize="0"/>
          <p:nvPr/>
        </p:nvPicPr>
        <p:blipFill rotWithShape="1">
          <a:blip r:embed="rId11">
            <a:alphaModFix amt="30000"/>
          </a:blip>
          <a:srcRect b="15552"/>
          <a:stretch/>
        </p:blipFill>
        <p:spPr>
          <a:xfrm>
            <a:off x="-1" y="0"/>
            <a:ext cx="1219665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>
            <a:endParaRPr/>
          </a:p>
        </p:txBody>
      </p:sp>
      <p:sp>
        <p:nvSpPr>
          <p:cNvPr id="14" name="Google Shape;14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>
            <a:endParaRPr/>
          </a:p>
        </p:txBody>
      </p:sp>
      <p:sp>
        <p:nvSpPr>
          <p:cNvPr id="15" name="Google Shape;15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Constantina_Skanavis/publication/355354526_SkyrosIsland_in_the_Front_Line_of_Sustainable_Development_Promotion/links/61c1c81952bd3c7e05816d83/SkyrosIsland-in-the-Front-Line-of-Sustainable-Development-Promotion.pdf" TargetMode="External"/><Relationship Id="rId13" Type="http://schemas.openxmlformats.org/officeDocument/2006/relationships/hyperlink" Target="https://www.scielo.br/j/bbr/a/qqTKS5ZhHXb6yxNfqSjSK5w/?format=pdf&amp;lang=en" TargetMode="External"/><Relationship Id="rId18" Type="http://schemas.openxmlformats.org/officeDocument/2006/relationships/hyperlink" Target="https://www.sciencedirect.com/science/article/pii/S0148296322000613" TargetMode="External"/><Relationship Id="rId3" Type="http://schemas.openxmlformats.org/officeDocument/2006/relationships/hyperlink" Target="https://www.researchgate.net/profile/Anurag-Chaturvedi-7/publication/389264225_Tech-Driven_Transformation_Unravelling_the_Role_of_Artificial_Intelligence_in_Shaping_Strategic_Decision-Making/links/67cff37ad75970006507a0bc/Tech-Driven-Transformation-Unravelling-the-Role-of-Artificial-Intelligence-in-Shaping-Strategic-Decision-Making.pdf" TargetMode="External"/><Relationship Id="rId21" Type="http://schemas.openxmlformats.org/officeDocument/2006/relationships/hyperlink" Target="https://ira.lib.polyu.edu.hk/bitstream/10397/107301/1/Song_Can_Nudging_Affect.pdf" TargetMode="External"/><Relationship Id="rId7" Type="http://schemas.openxmlformats.org/officeDocument/2006/relationships/hyperlink" Target="https://repository.nwu.ac.za/bitstream/handle/10394/37351/Govender_V.pdf?sequence=1" TargetMode="External"/><Relationship Id="rId12" Type="http://schemas.openxmlformats.org/officeDocument/2006/relationships/hyperlink" Target="https://www.researchgate.net/profile/Mohiuddin-Noor/publication/381040610_INNOVATION_IN_THE_TOURISM_INDUSTRY_HOW_ARTIFICIAL_INTELLIGENCE_IS_RESHAPING_THE_MANAGEMENT_OF_MEETINGS_EVENTS/links/665a39eb479366623a35eaca/INNOVATION-IN-THE-TOURISM-INDUSTRY-HOW-ARTIFICIAL-INTELLIGENCE-IS-RESHAPING-THE-MANAGEMENT-OF-MEETINGS-EVENTS.pdf" TargetMode="External"/><Relationship Id="rId17" Type="http://schemas.openxmlformats.org/officeDocument/2006/relationships/hyperlink" Target="https://www.theseus.fi/bitstream/handle/10024/810679/Paananen_Vilma.pdf?sequence=2" TargetMode="External"/><Relationship Id="rId2" Type="http://schemas.openxmlformats.org/officeDocument/2006/relationships/notesSlide" Target="../notesSlides/notesSlide13.xml"/><Relationship Id="rId16" Type="http://schemas.openxmlformats.org/officeDocument/2006/relationships/hyperlink" Target="https://www.mdpi.com/1660-4601/18/5/2680/pdf" TargetMode="External"/><Relationship Id="rId20" Type="http://schemas.openxmlformats.org/officeDocument/2006/relationships/hyperlink" Target="https://www.journals.eanso.org/index.php/ajthm/article/download/1034/1446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dpi.com/2071-1050/14/4/2009/pdf" TargetMode="External"/><Relationship Id="rId11" Type="http://schemas.openxmlformats.org/officeDocument/2006/relationships/hyperlink" Target="https://www.researchgate.net/profile/Ruchi-Mishra-5/publication/375896518_Digital_orientation_digital_eco-innovation_and_circular_economy_in_the_context_of_sustainable_development_goals/links/6718ef4eacba566ad5f9e6f3/Digital-orientation-digital-eco-innovation-and-circular-economy-in-the-context-of-sustainable-development-goals.pdf" TargetMode="External"/><Relationship Id="rId5" Type="http://schemas.openxmlformats.org/officeDocument/2006/relationships/hyperlink" Target="https://www.researchgate.net/profile/Catur-Harsito/publication/364619776_Financial_Feasibility_of_Modification_Workshop_Case_Studies_Be-Modified/links/63cf50c76fe15d6a57428e1c/Financial-Feasibility-of-Modification-Workshop-Case-Studies-Be-Modified.pdf" TargetMode="External"/><Relationship Id="rId15" Type="http://schemas.openxmlformats.org/officeDocument/2006/relationships/hyperlink" Target="https://www.researchgate.net/profile/Abayomi-Jegede/publication/378892166_Artificial_Intelligence_of_Things_AIoT_Solutions_for_Sustainable_Agriculture_and_Food_Security/links/66182f2866ba7e2359bede13/Artificial-Intelligence-of-Things-AIoT-Solutions-for-Sustainable-Agriculture-and-Food-Security.pdf" TargetMode="External"/><Relationship Id="rId23" Type="http://schemas.openxmlformats.org/officeDocument/2006/relationships/hyperlink" Target="https://journals.plos.org/plosone/article/file?id=10.1371/journal.pone.0264899&amp;type=printable" TargetMode="External"/><Relationship Id="rId10" Type="http://schemas.openxmlformats.org/officeDocument/2006/relationships/hyperlink" Target="https://www.researchgate.net/profile/Nick-Clifton/publication/372490013_Applying_The_Model_of_Event_Portfolio_Tourism_Leverage_A_Study_of_The_Volvo_Ocean_Race_in_Cardiff_UK/links/64e36f760453074fbda5166b/Applying-the-Model-of-Event-Portfolio-Tourism-Leverage-A-Study-of-the-Volvo-Ocean-Race-in-Cardiff-UK.pdf" TargetMode="External"/><Relationship Id="rId19" Type="http://schemas.openxmlformats.org/officeDocument/2006/relationships/hyperlink" Target="https://sciendo.com/pdf/10.2478/orga-2024-0002" TargetMode="External"/><Relationship Id="rId4" Type="http://schemas.openxmlformats.org/officeDocument/2006/relationships/hyperlink" Target="https://acityajournal.com/index.php/ijssc/article/download/104/459" TargetMode="External"/><Relationship Id="rId9" Type="http://schemas.openxmlformats.org/officeDocument/2006/relationships/hyperlink" Target="https://www.academia.edu/download/109098539/10.11648.j.history.20221001.16.pdf" TargetMode="External"/><Relationship Id="rId14" Type="http://schemas.openxmlformats.org/officeDocument/2006/relationships/hyperlink" Target="https://www.theseus.fi/bitstream/handle/10024/506322/Myllynen_Topias.pdf?sequence=2" TargetMode="External"/><Relationship Id="rId22" Type="http://schemas.openxmlformats.org/officeDocument/2006/relationships/hyperlink" Target="https://www.mdpi.com/1660-4601/20/3/2302/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"/>
          <p:cNvSpPr txBox="1"/>
          <p:nvPr/>
        </p:nvSpPr>
        <p:spPr>
          <a:xfrm>
            <a:off x="1970690" y="1497724"/>
            <a:ext cx="7583213" cy="5324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Programme: International Hotel Management (BA)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Module: International Meetings Management for the Hotel Industry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code: BMIH6007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Lecturers: Kathryn Flynn (Module Lead) Kat Roberts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Assignment Title: Assignment 1: Feasibility Plan for an International Meeting/Event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Internal Verifier: Lisa Bassler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Md Belal Hussain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 </a:t>
            </a:r>
            <a:r>
              <a:rPr lang="en-GB" sz="20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number: 2225724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Word count: 1500</a:t>
            </a: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1" name="Google Shape;91;p1" descr="https://lh7-rt.googleusercontent.com/docsz/AD_4nXfB7BtwAdzyPXJZC_8slprnwcbbFMK3B71B0pSYV2oZJq85RVqGP70K6ax1uKzKmSVliBAZ6CuECVs61dY6GNEhpa4s26J142yf4Opi3gi4fsmtn9Zv1Mju8pC5g9yyAglXBDJphg?key=NKd8fi8ygMMGLYyE_8OnEQ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24704" y="398573"/>
            <a:ext cx="2718565" cy="9414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"/>
          <p:cNvSpPr txBox="1"/>
          <p:nvPr/>
        </p:nvSpPr>
        <p:spPr>
          <a:xfrm>
            <a:off x="851350" y="2542375"/>
            <a:ext cx="10121400" cy="36009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﻿I confirm I actually have no longer used AI gear within the studies or writing of this undertaking and feature no longer supplied AI-generated fabric as my personal. I preserve all supporting evidence.</a:t>
            </a:r>
            <a:endParaRPr sz="30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7" name="Google Shape;97;p2"/>
          <p:cNvSpPr txBox="1"/>
          <p:nvPr/>
        </p:nvSpPr>
        <p:spPr>
          <a:xfrm>
            <a:off x="2606475" y="555475"/>
            <a:ext cx="6836700" cy="64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4800" b="1">
                <a:solidFill>
                  <a:srgbClr val="0D0D0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 Declaration</a:t>
            </a:r>
            <a:endParaRPr sz="4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 txBox="1"/>
          <p:nvPr/>
        </p:nvSpPr>
        <p:spPr>
          <a:xfrm>
            <a:off x="505509" y="1364681"/>
            <a:ext cx="32004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 </a:t>
            </a:r>
            <a:endParaRPr sz="3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" name="Google Shape;104;p3"/>
          <p:cNvSpPr txBox="1"/>
          <p:nvPr/>
        </p:nvSpPr>
        <p:spPr>
          <a:xfrm>
            <a:off x="315300" y="2128348"/>
            <a:ext cx="5045100" cy="270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presentation introduces a feasibility plan for a MICE event in Cardiff.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explores the event planner’s role in promoting Wales’ Year of Croeso (Paananen, 2023).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5" name="Google Shape;105;p3" descr="Year of Croeso: Weather-Proofing Fund for Tourism Attractions 2025-2026 »  News » Cardiff Music Cit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19892" y="2128345"/>
            <a:ext cx="5349765" cy="2006162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 txBox="1"/>
          <p:nvPr/>
        </p:nvSpPr>
        <p:spPr>
          <a:xfrm>
            <a:off x="394138" y="551793"/>
            <a:ext cx="7630510" cy="5799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Content and Context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2" name="Google Shape;112;p4"/>
          <p:cNvSpPr txBox="1"/>
          <p:nvPr/>
        </p:nvSpPr>
        <p:spPr>
          <a:xfrm>
            <a:off x="0" y="1303225"/>
            <a:ext cx="7498800" cy="49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three-day company event titled “Croeso Cymru: Global Business Meets Welsh Welcome” will be hosted in Cardiff in Summer 2025 (Mohiuddin, 2024).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MICE event will integrate Welsh cultural showcases—song, cuisine, and humanities—with structured B2B networking and investment opportunities.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Strategic pre-planning justifies Cardiff’s feasibility because of its international-magnificence venues, reliable transport, and a hospitality sector that contributed over £3 billion to the Welsh economic system in 2022 (Dounavi </a:t>
            </a:r>
            <a:r>
              <a:rPr lang="en-GB" sz="20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2022).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None/>
            </a:pP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3" name="Google Shape;113;p4" descr="Croeso', welcome sign, The National Eisteddfod of Wales , held near Meifod  village in Powys, mid Wales, August 2015 Stock Photo - Alamy"/>
          <p:cNvPicPr preferRelativeResize="0"/>
          <p:nvPr/>
        </p:nvPicPr>
        <p:blipFill rotWithShape="1">
          <a:blip r:embed="rId3">
            <a:alphaModFix/>
          </a:blip>
          <a:srcRect b="10238"/>
          <a:stretch/>
        </p:blipFill>
        <p:spPr>
          <a:xfrm>
            <a:off x="7683397" y="1778027"/>
            <a:ext cx="4508700" cy="2973000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"/>
          <p:cNvSpPr txBox="1"/>
          <p:nvPr/>
        </p:nvSpPr>
        <p:spPr>
          <a:xfrm>
            <a:off x="220717" y="299545"/>
            <a:ext cx="3011214" cy="5799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 Factors 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0" name="Google Shape;120;p5"/>
          <p:cNvSpPr txBox="1"/>
          <p:nvPr/>
        </p:nvSpPr>
        <p:spPr>
          <a:xfrm>
            <a:off x="283779" y="1466193"/>
            <a:ext cx="4966200" cy="452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❑"/>
            </a:pPr>
            <a:r>
              <a:rPr lang="en-GB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Wales is a growing MICE destination with a vibrant cultural identity and modern infrastructure.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❑"/>
            </a:pPr>
            <a:r>
              <a:rPr lang="en-GB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competitors such as London and Edinburgh dominate the UK MICE scene, making differentiation crucial (Govender, 2021).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❑"/>
            </a:pPr>
            <a:r>
              <a:rPr lang="en-GB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Strategic sponsorship and targeted international marketing will position Cardiff as a leading business-tourism hub (Onosu, 2021).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None/>
            </a:pP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1" name="Google Shape;121;p5" descr="What Is a Target Market and How Do You Find Yours? (2023) - Shopif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11157" y="1985926"/>
            <a:ext cx="5212049" cy="2738582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/>
          <p:nvPr/>
        </p:nvSpPr>
        <p:spPr>
          <a:xfrm>
            <a:off x="236474" y="394150"/>
            <a:ext cx="6002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Budget Online and Functional Feasibility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8" name="Google Shape;128;p6"/>
          <p:cNvSpPr txBox="1"/>
          <p:nvPr/>
        </p:nvSpPr>
        <p:spPr>
          <a:xfrm>
            <a:off x="236483" y="1513490"/>
            <a:ext cx="55494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The﻿ event will be the usage of hybrid technology (Prevolšek, Kukurin and Golja, 2024).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Revenue streams will include sponsorship, tickets, and exhibitor prices (Hagen, 2021).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Functional dreams make certain an immersive, seamless virtual and bodily experience.</a:t>
            </a:r>
            <a:endParaRPr sz="2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9" name="Google Shape;129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23000" y="512750"/>
            <a:ext cx="5020651" cy="5853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7"/>
          <p:cNvSpPr txBox="1"/>
          <p:nvPr/>
        </p:nvSpPr>
        <p:spPr>
          <a:xfrm>
            <a:off x="536028" y="236483"/>
            <a:ext cx="6006662" cy="5799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Considerations of Key Planning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6" name="Google Shape;136;p7"/>
          <p:cNvSpPr txBox="1"/>
          <p:nvPr/>
        </p:nvSpPr>
        <p:spPr>
          <a:xfrm>
            <a:off x="504497" y="1497724"/>
            <a:ext cx="4950300" cy="50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planner has to strategically examine logistical, cultural and technological wishes for worldwide attendees (Song, Wu and Zhang, 2024).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Selection of ICC Wales guarantees suitability thru scale, tech infrastructure, and accessibility (Dewanti</a:t>
            </a:r>
            <a:r>
              <a:rPr lang="en-GB" sz="20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 </a:t>
            </a: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2022).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Prioritising sustainability and nearby partnerships enhances authenticity and feasibility.</a:t>
            </a:r>
            <a:endParaRPr sz="2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7" name="Google Shape;137;p7" descr="How to Plan an Event: Event Planning Steps &amp; Checklist | Motion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06207" y="2117719"/>
            <a:ext cx="5513222" cy="3071653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"/>
          <p:cNvSpPr txBox="1"/>
          <p:nvPr/>
        </p:nvSpPr>
        <p:spPr>
          <a:xfrm>
            <a:off x="220717" y="346841"/>
            <a:ext cx="498190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Stakeholder Analysis 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4" name="Google Shape;144;p8"/>
          <p:cNvSpPr txBox="1"/>
          <p:nvPr/>
        </p:nvSpPr>
        <p:spPr>
          <a:xfrm>
            <a:off x="378372" y="1308538"/>
            <a:ext cx="4871400" cy="501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 and the Welsh Government will lead promotion and cultural alignment.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Local performers and businesses will deliver authentic Welsh experiences (Ibrahim, 2022).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Corporate sponsors and event managers will ensure financial support and execution (Ronald, Seun and Abel, 2022).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45" name="Google Shape;145;p8" descr="Stakeholder Analysis Template | Purple Griffon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27378" y="1795110"/>
            <a:ext cx="5426513" cy="2835353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9"/>
          <p:cNvSpPr txBox="1"/>
          <p:nvPr/>
        </p:nvSpPr>
        <p:spPr>
          <a:xfrm>
            <a:off x="220717" y="362607"/>
            <a:ext cx="490307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Sponsorships Techniques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9"/>
          <p:cNvSpPr txBox="1"/>
          <p:nvPr/>
        </p:nvSpPr>
        <p:spPr>
          <a:xfrm>
            <a:off x="299550" y="1261250"/>
            <a:ext cx="4122900" cy="49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Sponsorships will provide economic aid, visibility, and stakeholder credibility (Moreira</a:t>
            </a:r>
            <a:r>
              <a:rPr lang="en-GB" sz="20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</a:t>
            </a: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2021).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Tiered programs will consist of title, product, and event sponsors (Mishra, Singh and Rana, 2024).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Strategic partnerships will make certain events nice and cultural alignment.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None/>
            </a:pP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3" name="Google Shape;153;p9" descr="Marketing and Sponsorship: 6 Strategies for Event Organizers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05752" y="1176665"/>
            <a:ext cx="4376465" cy="4376465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0"/>
          <p:cNvSpPr txBox="1"/>
          <p:nvPr/>
        </p:nvSpPr>
        <p:spPr>
          <a:xfrm>
            <a:off x="283779" y="283779"/>
            <a:ext cx="5249918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Value to Attendees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0" name="Google Shape;160;p10"/>
          <p:cNvSpPr txBox="1"/>
          <p:nvPr/>
        </p:nvSpPr>
        <p:spPr>
          <a:xfrm>
            <a:off x="299545" y="1182414"/>
            <a:ext cx="5486400" cy="323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Networking with worldwide delegates (Whiting </a:t>
            </a:r>
            <a:r>
              <a:rPr lang="en-GB" sz="20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2023).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Workshops led by way of industry professionals.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immersion via true Welsh reviews (CHUKWU, 2023).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oto Sans Symbols"/>
              <a:buNone/>
            </a:pP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1" name="Google Shape;161;p10" descr="Your Ultimate Guide to Successfully Attending a Conference for the First  Time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90089" y="1603812"/>
            <a:ext cx="5326713" cy="3173140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"/>
          <p:cNvSpPr txBox="1"/>
          <p:nvPr/>
        </p:nvSpPr>
        <p:spPr>
          <a:xfrm>
            <a:off x="1119352" y="677918"/>
            <a:ext cx="6006662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 and Risk Management 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8" name="Google Shape;168;p11"/>
          <p:cNvSpPr txBox="1"/>
          <p:nvPr/>
        </p:nvSpPr>
        <p:spPr>
          <a:xfrm>
            <a:off x="982775" y="1592325"/>
            <a:ext cx="4721700" cy="452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﻿Digital-first substances make a certain waste discount (Chaturvedi, Yadav and Dasgupta, 2025).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Contingency venue and hybrid backup enable easy danger mitigation (Myllynen, 2021).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Vendors, venues and companions are decided on based totally on flexibility and locality.</a:t>
            </a:r>
            <a:endParaRPr sz="2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None/>
            </a:pP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9" name="Google Shape;169;p11" descr="Sustainability As A Risk Management Tool - FasterCapital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0" name="Google Shape;170;p11" descr="Srm Sustainability Risk Management Acronym Business Stock Vector (Royalty  Free) 2023211021 | Shutterstock"/>
          <p:cNvPicPr preferRelativeResize="0"/>
          <p:nvPr/>
        </p:nvPicPr>
        <p:blipFill rotWithShape="1">
          <a:blip r:embed="rId3">
            <a:alphaModFix/>
          </a:blip>
          <a:srcRect b="7402"/>
          <a:stretch/>
        </p:blipFill>
        <p:spPr>
          <a:xfrm>
            <a:off x="6966470" y="1313902"/>
            <a:ext cx="4220369" cy="4140967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2"/>
          <p:cNvSpPr txBox="1"/>
          <p:nvPr/>
        </p:nvSpPr>
        <p:spPr>
          <a:xfrm>
            <a:off x="236483" y="189186"/>
            <a:ext cx="375219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r>
              <a:rPr lang="en-GB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7" name="Google Shape;177;p12"/>
          <p:cNvSpPr txBox="1"/>
          <p:nvPr/>
        </p:nvSpPr>
        <p:spPr>
          <a:xfrm>
            <a:off x="559151" y="1261250"/>
            <a:ext cx="5069100" cy="178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event planner ensures feasibility.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integration.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❑"/>
            </a:pPr>
            <a:r>
              <a:rPr lang="en-GB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Seamless logistics.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None/>
            </a:pP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8" name="Google Shape;178;p12" descr="S4C - Eisteddfod yr Urdd, 2023, Croeso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47641" y="1516904"/>
            <a:ext cx="5069161" cy="3906433"/>
          </a:xfrm>
          <a:prstGeom prst="roundRect">
            <a:avLst>
              <a:gd name="adj" fmla="val 8594"/>
            </a:avLst>
          </a:prstGeom>
          <a:solidFill>
            <a:srgbClr val="ECECEC"/>
          </a:solidFill>
          <a:ln>
            <a:noFill/>
          </a:ln>
          <a:effectLst>
            <a:reflection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3"/>
          <p:cNvSpPr txBox="1"/>
          <p:nvPr/>
        </p:nvSpPr>
        <p:spPr>
          <a:xfrm>
            <a:off x="204952" y="252248"/>
            <a:ext cx="271166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4" name="Google Shape;184;p13"/>
          <p:cNvSpPr txBox="1"/>
          <p:nvPr/>
        </p:nvSpPr>
        <p:spPr>
          <a:xfrm>
            <a:off x="189186" y="851338"/>
            <a:ext cx="11761076" cy="56323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Chaturvedi, A., Yadav, N. and Dasgupta, M., 2025. Tech-Driven Transformation: Unravelling the Role of Artificial Intelligence in Shaping Strategic Decision-Making.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Human–Computer Interaction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pp.1-20.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Anurag-Chaturvedi-7/publication/389264225_Tech-Driven_Transformation_Unravelling_the_Role_of_Artificial_Intelligence_in_Shaping_Strategic_Decision-Making/links/67cff37ad75970006507a0bc/Tech-Driven-Transformation-Unravelling-the-Role-of-Artificial-Intelligence-in-Shaping-Strategic-Decision-Making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CHUKWU, O.J., 2023. Understanding event management through public relations prisms: The implications and the emerged paradigms.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Integration: Journal Of Social Sciences and Culture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pp.122-129.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https://acityajournal.com/index.php/ijssc/article/download/104/459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Dewanti, R.P., Paryanto, E., Pradana, J.A. and Harsito, C., 2022. Financial Feasibility of Modification Workshop Case Studies: Be-Modified.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Sustainable Development &amp; Planning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17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(6).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https://www.researchgate.net/profile/Catur-Harsito/publication/364619776_Financial_Feasibility_of_Modification_Workshop_Case_Studies_Be-Modified/links/63cf50c76fe15d6a57428e1c/Financial-Feasibility-of-Modification-Workshop-Case-Studies-Be-Modified.pdf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Dounavi, L.E., Dermitzakis, E., Chatzistelios, G. and Kirytopoulos, K., 2022. Project management for corporate events: A set of tools to manage risk and increase quality outcomes.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p.2009.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https://www.mdpi.com/2071-1050/14/4/2009/pdf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Govender, V., 2021.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Assessing the key success factors for the strategic management of corporate events: a supply-side perspective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(Doctoral dissertation, North-West University (South Africa)).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https://repository.nwu.ac.za/bitstream/handle/10394/37351/Govender_V.pdf?sequence=1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Hagen, D., 2021. Sustainable event management: new perspectives for the meeting industry through innovation and digitalisation?.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Innovations and traditions for sustainable development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pp.259-275.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https://www.researchgate.net/profile/Constantina_Skanavis/publication/355354526_SkyrosIsland_in_the_Front_Line_of_Sustainable_Development_Promotion/links/61c1c81952bd3c7e05816d83/SkyrosIsland-in-the-Front-Line-of-Sustainable-Development-Promotion.pdf#page=263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Ibrahim, S., 2022. Promoting Cultural Heritage through Diverse Digital Marketing Channels.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History Research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pp.54-58.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https://www.academia.edu/download/109098539/10.11648.j.history.20221001.16.pdf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Jaimangal-Jones, D., Haven-Tang, C. and Rowe, S., 2023. Applying the model of event portfolio tourism leverage: A study of The Volvo Ocean Race in Cardiff, UK.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Management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27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(7), pp.993-1009.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Nick-Clifton/publication/372490013_Applying_The_Model_of_Event_Portfolio_Tourism_Leverage_A_Study_of_The_Volvo_Ocean_Race_in_Cardiff_UK/links/64e36f760453074fbda5166b/Applying-the-Model-of-Event-Portfolio-Tourism-Leverage-A-Study-of-the-Volvo-Ocean-Race-in-Cardiff-UK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Mishra, R., Singh, R.K. and Rana, N.P., 2024. Digital orientation, digital eco‐innovation and circular economy in the context of sustainable development goals.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Business Strategy and the Environment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33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pp.2752-2770.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Ruchi-Mishra-5/publication/375896518_Digital_orientation_digital_eco-innovation_and_circular_economy_in_the_context_of_sustainable_development_goals/links/6718ef4eacba566ad5f9e6f3/Digital-orientation-digital-eco-innovation-and-circular-economy-in-the-context-of-sustainable-development-goals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Mohiuddin, N.O.O.R., 2024. Innovation in the tourism industry: How artificial intelligence is reshaping the management of meetings &amp; events.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Mohiuddin-Noor/publication/381040610_INNOVATION_IN_THE_TOURISM_INDUSTRY_HOW_ARTIFICIAL_INTELLIGENCE_IS_RESHAPING_THE_MANAGEMENT_OF_MEETINGS_EVENTS/links/665a39eb479366623a35eaca/INNOVATION-IN-THE-TOURISM-INDUSTRY-HOW-ARTIFICIAL-INTELLIGENCE-IS-RESHAPING-THE-MANAGEMENT-OF-MEETINGS-EVENTS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Moreira, I., Stenzel, P., Lopes, J.M. and Oliveira, J., 2021. Do digital influencers successfully contribute to reducing the gap between customers and companies?.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BBR. Brazilian Business Review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(6), pp.662-678.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https://www.scielo.br/j/bbr/a/qqTKS5ZhHXb6yxNfqSjSK5w/?format=pdf&amp;lang=en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Myllynen, T., 2021. B2B customer demands and expectations in corporate event industry.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https://www.theseus.fi/bitstream/handle/10024/506322/Myllynen_Topias.pdf?sequence=2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Nozari, H., 2024. Investigating key dimensions and key indicators of AIoT-based supply chain in sustainable business development. In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Artificial intelligence of things for achieving sustainable development goals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293-310). Cham: Springer Nature Switzerland.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rofile/Abayomi-Jegede/publication/378892166_Artificial_Intelligence_of_Things_AIoT_Solutions_for_Sustainable_Agriculture_and_Food_Security/links/66182f2866ba7e2359bede13/Artificial-Intelligence-of-Things-AIoT-Solutions-for-Sustainable-Agriculture-and-Food-Security.pdf#page=299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Onosu, G., 2021. The impact of cultural immersion experience on identity transformation process.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p.2680.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https://www.mdpi.com/1660-4601/18/5/2680/pdf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Paananen, V., 2023. Accessible Business Events in Finland.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https://www.theseus.fi/bitstream/handle/10024/810679/Paananen_Vilma.pdf?sequence=2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Pfajfar, G., Shoham, A., Małecka, A. and Zalaznik, M., 2022. Value of corporate social responsibility for multiple stakeholders and social impact–Relationship marketing perspective.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business research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143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pp.46-61.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https://www.sciencedirect.com/science/article/pii/S0148296322000613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Prevolšek, D., Kukurin, Ž. and Golja, T., 2024. Collaborative Synergies for Elevated Destination Experiences: A Model of Cooperation between Hotel Companies, DMOs, and Local Stakeholders.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Organizacija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57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pp.20-38.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https://sciendo.com/pdf/10.2478/orga-2024-0002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Ronald, K., Seun, A.A. and Abel, C., 2022. Rwanda Mice strategy and its influence on the tourism industry. Case study of Rwanda convention bureau.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African Journal of Tourism and Hospitality Management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pp.15-32.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https://www.journals.eanso.org/index.php/ajthm/article/download/1034/1446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Song, H., Wu, H. and Zhang, H., 2024. Can nudging affect tourists’ low-carbon footprint travel choices?.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36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pp.1534-1556.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https://ira.lib.polyu.edu.hk/bitstream/10397/107301/1/Song_Can_Nudging_Affect.pdf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Whiting, A., Sharma, Y., Grewal, M., Ghulam, Z., Sajid, W., Dewan, N., Peladeau-Pigeon, M. and Dutta, T., 2023. Virtual Accessible Bilingual Conference Planning: The Parks Accessibility Conference.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Environmental Research and Public Health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p.2302.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https://www.mdpi.com/1660-4601/20/3/2302/pdf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Yang, Q., Hayat, N., Al Mamun, A., Makhbul, Z.K.M. and Zainol, N.R., 2022. Sustainable customer retention through social media marketing activities using hybrid SEM-neural network approach.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Plos one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GB" sz="8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17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p.e0264899. Available at: </a:t>
            </a:r>
            <a:r>
              <a:rPr lang="en-GB" sz="8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https://journals.plos.org/plosone/article/file?id=10.1371/journal.pone.0264899&amp;type=printable</a:t>
            </a:r>
            <a:r>
              <a:rPr lang="en-GB" sz="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12 May 2025)</a:t>
            </a: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Google Shape;190;g3583211de7f_0_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67519"/>
            <a:ext cx="12192000" cy="67904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odern Geometric &amp; Linear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85AF50"/>
      </a:accent1>
      <a:accent2>
        <a:srgbClr val="D3AF27"/>
      </a:accent2>
      <a:accent3>
        <a:srgbClr val="FBFAD8"/>
      </a:accent3>
      <a:accent4>
        <a:srgbClr val="204227"/>
      </a:accent4>
      <a:accent5>
        <a:srgbClr val="1CA6E3"/>
      </a:accent5>
      <a:accent6>
        <a:srgbClr val="E11E2C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2252</Words>
  <Application>Microsoft Office PowerPoint</Application>
  <PresentationFormat>Widescreen</PresentationFormat>
  <Paragraphs>88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Noto Sans Symbols</vt:lpstr>
      <vt:lpstr>Times New Roman</vt:lpstr>
      <vt:lpstr>Twentieth Century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Md Belal Hussain (2225724)</cp:lastModifiedBy>
  <cp:revision>4</cp:revision>
  <dcterms:created xsi:type="dcterms:W3CDTF">2025-02-21T07:10:00Z</dcterms:created>
  <dcterms:modified xsi:type="dcterms:W3CDTF">2025-05-21T21:21:08Z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