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736" r:id="rId1"/>
  </p:sldMasterIdLst>
  <p:notesMasterIdLst>
    <p:notesMasterId r:id="rId41"/>
  </p:notesMasterIdLst>
  <p:sldIdLst>
    <p:sldId id="386" r:id="rId2"/>
    <p:sldId id="312" r:id="rId3"/>
    <p:sldId id="401" r:id="rId4"/>
    <p:sldId id="405" r:id="rId5"/>
    <p:sldId id="407" r:id="rId6"/>
    <p:sldId id="452" r:id="rId7"/>
    <p:sldId id="453" r:id="rId8"/>
    <p:sldId id="439" r:id="rId9"/>
    <p:sldId id="454" r:id="rId10"/>
    <p:sldId id="426" r:id="rId11"/>
    <p:sldId id="455" r:id="rId12"/>
    <p:sldId id="440" r:id="rId13"/>
    <p:sldId id="433" r:id="rId14"/>
    <p:sldId id="456" r:id="rId15"/>
    <p:sldId id="408" r:id="rId16"/>
    <p:sldId id="457" r:id="rId17"/>
    <p:sldId id="458" r:id="rId18"/>
    <p:sldId id="441" r:id="rId19"/>
    <p:sldId id="400" r:id="rId20"/>
    <p:sldId id="427" r:id="rId21"/>
    <p:sldId id="402" r:id="rId22"/>
    <p:sldId id="396" r:id="rId23"/>
    <p:sldId id="397" r:id="rId24"/>
    <p:sldId id="403" r:id="rId25"/>
    <p:sldId id="428" r:id="rId26"/>
    <p:sldId id="444" r:id="rId27"/>
    <p:sldId id="446" r:id="rId28"/>
    <p:sldId id="445" r:id="rId29"/>
    <p:sldId id="447" r:id="rId30"/>
    <p:sldId id="448" r:id="rId31"/>
    <p:sldId id="449" r:id="rId32"/>
    <p:sldId id="450" r:id="rId33"/>
    <p:sldId id="451" r:id="rId34"/>
    <p:sldId id="438" r:id="rId35"/>
    <p:sldId id="395" r:id="rId36"/>
    <p:sldId id="418" r:id="rId37"/>
    <p:sldId id="398" r:id="rId38"/>
    <p:sldId id="399" r:id="rId39"/>
    <p:sldId id="404" r:id="rId4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F3FF"/>
    <a:srgbClr val="364162"/>
    <a:srgbClr val="A3E7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735" autoAdjust="0"/>
    <p:restoredTop sz="95706" autoAdjust="0"/>
  </p:normalViewPr>
  <p:slideViewPr>
    <p:cSldViewPr>
      <p:cViewPr varScale="1">
        <p:scale>
          <a:sx n="92" d="100"/>
          <a:sy n="92" d="100"/>
        </p:scale>
        <p:origin x="57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A77F2F17-40EB-47C2-B4EB-46317B00DEDA}" type="datetimeFigureOut">
              <a:rPr lang="en-US"/>
              <a:pPr>
                <a:defRPr/>
              </a:pPr>
              <a:t>7/2/2026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61278F2E-F251-4216-9B05-E66403EB759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2452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Weeks 1–6 focused on governance, technology and implementation.</a:t>
            </a:r>
          </a:p>
          <a:p>
            <a:r>
              <a:rPr lang="en-GB" dirty="0"/>
              <a:t>Week 7 focuses on the </a:t>
            </a:r>
            <a:r>
              <a:rPr lang="en-GB" b="1" dirty="0"/>
              <a:t>human side of cybersecurity</a:t>
            </a:r>
            <a:r>
              <a:rPr lang="en-GB" dirty="0"/>
              <a:t>, exploring how leadership, behaviour and organisational culture influence security outcomes.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Workplace Reflection</a:t>
            </a:r>
          </a:p>
          <a:p>
            <a:r>
              <a:rPr lang="en-GB" dirty="0"/>
              <a:t>Think about your own workplace.</a:t>
            </a:r>
          </a:p>
          <a:p>
            <a:r>
              <a:rPr lang="en-GB" dirty="0"/>
              <a:t>What behaviour best demonstrates a positive security culture?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557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one of the MOST interactive weeks of the entire module.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Why?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Because work-based learners naturally engage strongly with: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leadership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management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organisational culture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staffing problems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workplace politics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accountability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skills shortages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employee behaviour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927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NEW APPROACH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Leadership accountability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Cybersecurity workforce shortages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Security culture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Burnout and analyst fatigue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Insider trust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Executive responsibility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Human-centred security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Organisational maturity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Security leadership ethics</a:t>
            </a: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This week should prioritise: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debate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reflection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workplace comparison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leadership analysis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governance thinking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8591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Key statement: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“Cybersecurity is ultimately a people problem as much as a technology problem.”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Human Factors</a:t>
            </a:r>
          </a:p>
          <a:p>
            <a:r>
              <a:rPr lang="en-GB" dirty="0"/>
              <a:t>The study of how people interact with technology, processes and their working environment, and how these interactions influence security.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Majority of cyber incidents involve a human element.</a:t>
            </a:r>
          </a:p>
          <a:p>
            <a:r>
              <a:rPr lang="en-GB" dirty="0"/>
              <a:t>Technology supports security.</a:t>
            </a:r>
          </a:p>
          <a:p>
            <a:r>
              <a:rPr lang="en-GB" dirty="0"/>
              <a:t>People determine whether security succeeds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Technology can reduce risk </a:t>
            </a:r>
          </a:p>
          <a:p>
            <a:r>
              <a:rPr lang="en-GB" dirty="0"/>
              <a:t>People create or reduce security risk </a:t>
            </a:r>
          </a:p>
          <a:p>
            <a:r>
              <a:rPr lang="en-GB" dirty="0"/>
              <a:t>Human behaviour influences security outcomes </a:t>
            </a:r>
          </a:p>
          <a:p>
            <a:r>
              <a:rPr lang="en-GB" dirty="0"/>
              <a:t>Leadership shapes organisational culture </a:t>
            </a:r>
          </a:p>
          <a:p>
            <a:r>
              <a:rPr lang="en-GB" dirty="0"/>
              <a:t>Security is everyone's responsibility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US" dirty="0"/>
          </a:p>
          <a:p>
            <a:r>
              <a:rPr lang="en-GB" b="1" dirty="0"/>
              <a:t>Diagram Explanation</a:t>
            </a:r>
          </a:p>
          <a:p>
            <a:r>
              <a:rPr lang="en-GB" dirty="0"/>
              <a:t>Security depends on balancing: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Skilled people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Effective processes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Appropriate technology </a:t>
            </a:r>
          </a:p>
          <a:p>
            <a:r>
              <a:rPr lang="en-GB" dirty="0"/>
              <a:t>Weakness in any area increases organisational risk.</a:t>
            </a:r>
          </a:p>
          <a:p>
            <a:endParaRPr lang="en-GB" dirty="0"/>
          </a:p>
          <a:p>
            <a:r>
              <a:rPr lang="en-GB" dirty="0"/>
              <a:t>Can the best cybersecurity technology compensate for poor employee behaviour?</a:t>
            </a:r>
          </a:p>
          <a:p>
            <a:endParaRPr lang="en-GB" dirty="0"/>
          </a:p>
          <a:p>
            <a:r>
              <a:rPr lang="en-GB" b="1" dirty="0"/>
              <a:t>Sample Answer</a:t>
            </a:r>
          </a:p>
          <a:p>
            <a:r>
              <a:rPr lang="en-GB" dirty="0"/>
              <a:t>No.</a:t>
            </a:r>
          </a:p>
          <a:p>
            <a:r>
              <a:rPr lang="en-GB" dirty="0"/>
              <a:t>Technology reduces risk but cannot prevent poor decisions, policy violations or human error.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525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Important point: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Technology cannot compensate for: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toxic culture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leadership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disengaged employees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Can organisations buy security culture — or must it be built over time?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Built over time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leadership behaviour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trust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consistency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accountability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Some may argue investment helps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training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awareness platforms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incentives </a:t>
            </a: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Can awareness training alone change behaviour?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08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Security culture is demonstrated through everyday behaviour rather than written policies alone.</a:t>
            </a:r>
          </a:p>
          <a:p>
            <a:r>
              <a:rPr lang="en-GB" dirty="0"/>
              <a:t>Employees follow leadership examples.</a:t>
            </a:r>
          </a:p>
          <a:p>
            <a:endParaRPr lang="en-GB" dirty="0"/>
          </a:p>
          <a:p>
            <a:r>
              <a:rPr lang="en-GB" dirty="0"/>
              <a:t>As organisations mature:</a:t>
            </a:r>
          </a:p>
          <a:p>
            <a:r>
              <a:rPr lang="en-GB" dirty="0"/>
              <a:t>Leadership strengthens. </a:t>
            </a:r>
          </a:p>
          <a:p>
            <a:r>
              <a:rPr lang="en-GB" dirty="0"/>
              <a:t>Awareness improves. </a:t>
            </a:r>
          </a:p>
          <a:p>
            <a:r>
              <a:rPr lang="en-GB" dirty="0"/>
              <a:t>Secure behaviour becomes routine.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457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Security culture develops gradually through: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Leadership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Communication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Awareness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Reinforcement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Positive employee engagement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Security culture is not a one-time initiative.</a:t>
            </a:r>
          </a:p>
          <a:p>
            <a:r>
              <a:rPr lang="en-GB" dirty="0"/>
              <a:t>It requires continuous reinforcement and improvement.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5025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dirty="0"/>
              <a:t>Personnel security begins before employment and continues until employment ends.</a:t>
            </a:r>
          </a:p>
          <a:p>
            <a:r>
              <a:rPr lang="en-GB" dirty="0"/>
              <a:t>Security should be considered during: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Recruitment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Induction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Employment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Promotion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Termination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Modern challenge: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How much should organisations trust employees?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Personnel Security</a:t>
            </a:r>
            <a:endParaRPr lang="en-GB" dirty="0"/>
          </a:p>
          <a:p>
            <a:r>
              <a:rPr lang="en-GB" dirty="0"/>
              <a:t>Protecting organisational information by ensuring employees, contractors and third parties are trustworthy and understand their security responsibilities.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Organisational Trust</a:t>
            </a:r>
            <a:endParaRPr lang="en-GB" dirty="0"/>
          </a:p>
          <a:p>
            <a:r>
              <a:rPr lang="en-GB" dirty="0"/>
              <a:t>Building confidence between employees and management through transparency, accountability and ethical behaviour.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Recruitment &amp; Screening</a:t>
            </a:r>
            <a:endParaRPr lang="en-GB" dirty="0"/>
          </a:p>
          <a:p>
            <a:r>
              <a:rPr lang="en-GB" dirty="0"/>
              <a:t>Verifying an individual's identity, qualifications and background before employment.</a:t>
            </a:r>
          </a:p>
          <a:p>
            <a:endParaRPr lang="en-GB" dirty="0"/>
          </a:p>
          <a:p>
            <a:r>
              <a:rPr lang="en-GB" b="1" dirty="0"/>
              <a:t>Confidentiality</a:t>
            </a:r>
            <a:endParaRPr lang="en-GB" dirty="0"/>
          </a:p>
          <a:p>
            <a:r>
              <a:rPr lang="en-GB" dirty="0"/>
              <a:t>Ensuring sensitive information is only accessed by authorised individuals.</a:t>
            </a:r>
          </a:p>
          <a:p>
            <a:endParaRPr lang="en-GB" dirty="0"/>
          </a:p>
          <a:p>
            <a:r>
              <a:rPr lang="en-GB" b="1" dirty="0"/>
              <a:t>Least Privilege</a:t>
            </a:r>
            <a:endParaRPr lang="en-GB" dirty="0"/>
          </a:p>
          <a:p>
            <a:r>
              <a:rPr lang="en-GB" dirty="0"/>
              <a:t>Providing users with only the minimum access required to perform their job.</a:t>
            </a:r>
          </a:p>
          <a:p>
            <a:endParaRPr lang="en-GB" dirty="0"/>
          </a:p>
          <a:p>
            <a:r>
              <a:rPr lang="en-GB" b="1" dirty="0"/>
              <a:t>Employee Lifecycle</a:t>
            </a:r>
            <a:endParaRPr lang="en-GB" dirty="0"/>
          </a:p>
          <a:p>
            <a:r>
              <a:rPr lang="en-GB" dirty="0"/>
              <a:t>Managing security throughout recruitment, employment and departure from the organisation.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Security responsibilities evolve throughout an employee's relationship with the organisation.</a:t>
            </a:r>
          </a:p>
          <a:p>
            <a:r>
              <a:rPr lang="en-GB" dirty="0"/>
              <a:t>Exit procedures are just as important as recruitment.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Should trusted employees still be monitored continuously?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insider threats exist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privilege misuse possible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compromised accounts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trust erosion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morale issues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surveillance concerns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9752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Vetting</a:t>
            </a:r>
          </a:p>
          <a:p>
            <a:r>
              <a:rPr lang="en-GB" dirty="0"/>
              <a:t>The process of assessing whether an individual is suitable for employment or access to sensitive information.</a:t>
            </a:r>
          </a:p>
          <a:p>
            <a:endParaRPr lang="en-GB" dirty="0"/>
          </a:p>
          <a:p>
            <a:r>
              <a:rPr lang="en-GB" dirty="0"/>
              <a:t>The level of vetting depends on: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Job role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Industry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Regulatory requirements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Organisational risk appetite </a:t>
            </a:r>
          </a:p>
          <a:p>
            <a:endParaRPr lang="en-GB" dirty="0"/>
          </a:p>
          <a:p>
            <a:r>
              <a:rPr lang="en-GB" dirty="0"/>
              <a:t>Identity</a:t>
            </a:r>
          </a:p>
          <a:p>
            <a:r>
              <a:rPr lang="en-GB" dirty="0"/>
              <a:t>Verify applicant</a:t>
            </a:r>
          </a:p>
          <a:p>
            <a:endParaRPr lang="en-GB" dirty="0"/>
          </a:p>
          <a:p>
            <a:r>
              <a:rPr lang="en-GB" dirty="0"/>
              <a:t>References</a:t>
            </a:r>
          </a:p>
          <a:p>
            <a:r>
              <a:rPr lang="en-GB" dirty="0"/>
              <a:t>Confirm experience</a:t>
            </a:r>
          </a:p>
          <a:p>
            <a:endParaRPr lang="en-GB" dirty="0"/>
          </a:p>
          <a:p>
            <a:r>
              <a:rPr lang="en-GB" dirty="0"/>
              <a:t>Employment History</a:t>
            </a:r>
          </a:p>
          <a:p>
            <a:r>
              <a:rPr lang="en-GB" dirty="0"/>
              <a:t>Identify inconsistencies</a:t>
            </a:r>
          </a:p>
          <a:p>
            <a:endParaRPr lang="en-GB" dirty="0"/>
          </a:p>
          <a:p>
            <a:r>
              <a:rPr lang="en-GB" dirty="0"/>
              <a:t>Criminal Record</a:t>
            </a:r>
          </a:p>
          <a:p>
            <a:r>
              <a:rPr lang="en-GB" dirty="0"/>
              <a:t>Assess suitability</a:t>
            </a:r>
          </a:p>
          <a:p>
            <a:endParaRPr lang="en-GB" dirty="0"/>
          </a:p>
          <a:p>
            <a:r>
              <a:rPr lang="en-GB" dirty="0"/>
              <a:t>Security Clearance</a:t>
            </a:r>
          </a:p>
          <a:p>
            <a:r>
              <a:rPr lang="en-GB" dirty="0"/>
              <a:t>Protect sensitive assets</a:t>
            </a:r>
          </a:p>
          <a:p>
            <a:endParaRPr lang="en-GB" dirty="0"/>
          </a:p>
          <a:p>
            <a:r>
              <a:rPr lang="en-GB" dirty="0"/>
              <a:t>Should every employee undergo the same level of vetting?</a:t>
            </a:r>
          </a:p>
          <a:p>
            <a:r>
              <a:rPr lang="en-GB" b="1" dirty="0"/>
              <a:t>Sample Answer</a:t>
            </a:r>
          </a:p>
          <a:p>
            <a:r>
              <a:rPr lang="en-GB" dirty="0"/>
              <a:t>No.</a:t>
            </a:r>
          </a:p>
          <a:p>
            <a:r>
              <a:rPr lang="en-GB" dirty="0"/>
              <a:t>Vetting should be proportionate to the level of risk and responsibility associated with the role.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Leadership Insight</a:t>
            </a:r>
          </a:p>
          <a:p>
            <a:r>
              <a:rPr lang="en-GB" dirty="0"/>
              <a:t>Trust should be earned through appropriate controls rather than assumed.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7733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dirty="0"/>
              <a:t>The skills shortage is one of the greatest organisational risks because it affects the ability to implement and maintain effective security programmes.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Upskilling</a:t>
            </a:r>
          </a:p>
          <a:p>
            <a:r>
              <a:rPr lang="en-GB" dirty="0"/>
              <a:t>Improving existing skills to perform current roles more effectively.</a:t>
            </a:r>
          </a:p>
          <a:p>
            <a:r>
              <a:rPr lang="en-GB" b="1" dirty="0"/>
              <a:t>Reskilling</a:t>
            </a:r>
          </a:p>
          <a:p>
            <a:r>
              <a:rPr lang="en-GB" dirty="0"/>
              <a:t>Learning new skills to move into different roles or responsibilities.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Global Skills Gap</a:t>
            </a:r>
          </a:p>
          <a:p>
            <a:r>
              <a:rPr lang="en-GB" dirty="0"/>
              <a:t>Demand for cybersecurity professionals exceeds the available workforce.</a:t>
            </a:r>
          </a:p>
          <a:p>
            <a:endParaRPr lang="en-GB" b="1" dirty="0"/>
          </a:p>
          <a:p>
            <a:r>
              <a:rPr lang="en-GB" b="1" dirty="0"/>
              <a:t>Recruitment Challenges</a:t>
            </a:r>
          </a:p>
          <a:p>
            <a:r>
              <a:rPr lang="en-GB" dirty="0"/>
              <a:t>Organisations compete for a limited pool of experienced professionals.</a:t>
            </a:r>
          </a:p>
          <a:p>
            <a:endParaRPr lang="en-GB" b="1" dirty="0"/>
          </a:p>
          <a:p>
            <a:r>
              <a:rPr lang="en-GB" b="1" dirty="0"/>
              <a:t>Retention</a:t>
            </a:r>
          </a:p>
          <a:p>
            <a:r>
              <a:rPr lang="en-GB" dirty="0"/>
              <a:t>Keeping skilled employees through career development and supportive workplaces.</a:t>
            </a:r>
          </a:p>
          <a:p>
            <a:endParaRPr lang="en-GB" b="1" dirty="0"/>
          </a:p>
          <a:p>
            <a:r>
              <a:rPr lang="en-GB" b="1" dirty="0"/>
              <a:t>Upskilling</a:t>
            </a:r>
          </a:p>
          <a:p>
            <a:r>
              <a:rPr lang="en-GB" dirty="0"/>
              <a:t>Developing existing employees with additional cybersecurity knowledge.</a:t>
            </a:r>
          </a:p>
          <a:p>
            <a:endParaRPr lang="en-GB" b="1" dirty="0"/>
          </a:p>
          <a:p>
            <a:r>
              <a:rPr lang="en-GB" b="1" dirty="0"/>
              <a:t>Reskilling</a:t>
            </a:r>
          </a:p>
          <a:p>
            <a:r>
              <a:rPr lang="en-GB" dirty="0"/>
              <a:t>Training individuals from other disciplines to transition into cybersecurity roles.</a:t>
            </a:r>
          </a:p>
          <a:p>
            <a:endParaRPr lang="en-GB" b="1" dirty="0"/>
          </a:p>
          <a:p>
            <a:r>
              <a:rPr lang="en-GB" b="1" dirty="0"/>
              <a:t>Workforce Development</a:t>
            </a:r>
          </a:p>
          <a:p>
            <a:r>
              <a:rPr lang="en-GB" dirty="0"/>
              <a:t>Long-term investment in education, apprenticeships and professional development.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Discuss: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burnout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staff retention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unrealistic expectations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overworked teams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Why is cybersecurity talent so difficult to retain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burnout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stress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rapid technological change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unrealistic workloads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skills demand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better salary competition 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In Practice</a:t>
            </a:r>
          </a:p>
          <a:p>
            <a:r>
              <a:rPr lang="en-GB" dirty="0"/>
              <a:t>Many organisations now recruit people with strong analytical skills and train them in cybersecurity rather than requiring extensive prior experience.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7521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Training should aim to change behaviour rather than simply deliver information.</a:t>
            </a:r>
          </a:p>
          <a:p>
            <a:r>
              <a:rPr lang="en-GB" dirty="0"/>
              <a:t>Employees should feel supported rather than punished.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Do employees actually learn?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 do they just complete compliance exercises? 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Awareness: </a:t>
            </a:r>
            <a:r>
              <a:rPr lang="en-GB" dirty="0"/>
              <a:t>Educating employees about cybersecurity threats and responsibilities.</a:t>
            </a:r>
          </a:p>
          <a:p>
            <a:r>
              <a:rPr lang="en-GB" b="1" dirty="0"/>
              <a:t>Behaviour Change: </a:t>
            </a:r>
            <a:r>
              <a:rPr lang="en-GB" dirty="0"/>
              <a:t>Encouraging secure habits rather than simply increasing knowledge.</a:t>
            </a:r>
          </a:p>
          <a:p>
            <a:r>
              <a:rPr lang="en-GB" b="1" dirty="0"/>
              <a:t>Phishing Simulations: </a:t>
            </a:r>
            <a:r>
              <a:rPr lang="en-GB" dirty="0"/>
              <a:t>Controlled exercises used to improve employees' ability to recognise phishing attempts.</a:t>
            </a:r>
          </a:p>
          <a:p>
            <a:r>
              <a:rPr lang="en-GB" b="1" dirty="0"/>
              <a:t>Continuous Training: </a:t>
            </a:r>
            <a:r>
              <a:rPr lang="en-GB" dirty="0"/>
              <a:t>Regular awareness activities throughout the year.</a:t>
            </a:r>
          </a:p>
          <a:p>
            <a:r>
              <a:rPr lang="en-GB" b="1" dirty="0"/>
              <a:t>Measuring Effectiveness: </a:t>
            </a:r>
            <a:r>
              <a:rPr lang="en-GB" dirty="0"/>
              <a:t>Evaluating whether training improves behaviour and reduces incidents.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Is awareness training genuinely improving security — or just satisfying compliance?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Improves awareness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reduces basic mistakes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increases reporting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reinforces culture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Compliance exercise only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repetitive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ignored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low engagement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5743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Many cyber incidents occur because capable employees become overwhelmed rather than because they lack knowledge.</a:t>
            </a:r>
          </a:p>
          <a:p>
            <a:r>
              <a:rPr lang="en-GB" dirty="0"/>
              <a:t>Examples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Sending sensitive data to the wrong recipient.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Falling for phishing emails when distracted.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Forgetting to lock a workstation.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Misconfiguring cloud services.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Very important modern issue.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Connect to: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mistakes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oversight failures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mental fatigue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organisational resilience 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Burnout: </a:t>
            </a:r>
            <a:r>
              <a:rPr lang="en-GB" dirty="0"/>
              <a:t>Physical and emotional exhaustion caused by prolonged workplace stress, reducing concentration and productivity.</a:t>
            </a:r>
          </a:p>
          <a:p>
            <a:r>
              <a:rPr lang="en-GB" b="1" dirty="0"/>
              <a:t>Fatigue: </a:t>
            </a:r>
            <a:r>
              <a:rPr lang="en-GB" dirty="0"/>
              <a:t>Mental or physical tiredness that affects judgement, attention and decision-making.</a:t>
            </a:r>
          </a:p>
          <a:p>
            <a:r>
              <a:rPr lang="en-GB" b="1" dirty="0"/>
              <a:t>Human Error: </a:t>
            </a:r>
            <a:r>
              <a:rPr lang="en-GB" dirty="0"/>
              <a:t>Unintentional mistakes that compromise information security, often due to distraction or poor judgement.</a:t>
            </a:r>
          </a:p>
          <a:p>
            <a:r>
              <a:rPr lang="en-GB" b="1" dirty="0"/>
              <a:t>Cognitive Overload: </a:t>
            </a:r>
            <a:r>
              <a:rPr lang="en-GB" dirty="0"/>
              <a:t>A situation where too much information or too many tasks reduce a person's ability to make sound decisions.</a:t>
            </a:r>
          </a:p>
          <a:p>
            <a:r>
              <a:rPr lang="en-GB" b="1" dirty="0" err="1"/>
              <a:t>Stress</a:t>
            </a:r>
            <a:r>
              <a:rPr lang="en-GB" dirty="0" err="1"/>
              <a:t>Pressure</a:t>
            </a:r>
            <a:r>
              <a:rPr lang="en-GB" dirty="0"/>
              <a:t> that affects performance and increases the likelihood of security mistakes.</a:t>
            </a:r>
          </a:p>
          <a:p>
            <a:r>
              <a:rPr lang="en-GB" b="1" dirty="0"/>
              <a:t>Decision </a:t>
            </a:r>
            <a:r>
              <a:rPr lang="en-GB" b="1" dirty="0" err="1"/>
              <a:t>Fatigue</a:t>
            </a:r>
            <a:r>
              <a:rPr lang="en-GB" dirty="0" err="1"/>
              <a:t>Reduced</a:t>
            </a:r>
            <a:r>
              <a:rPr lang="en-GB" dirty="0"/>
              <a:t> quality of decisions after making many choices over a prolonged period.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Can exhausted security teams become a security risk themselves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4975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Security decisions are rarely made in perfect conditions.</a:t>
            </a:r>
          </a:p>
          <a:p>
            <a:r>
              <a:rPr lang="en-GB" dirty="0"/>
              <a:t>Employees may experience: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Interruptions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Time pressure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Multiple competing priorities </a:t>
            </a:r>
          </a:p>
          <a:p>
            <a:r>
              <a:rPr lang="en-GB" dirty="0"/>
              <a:t>These factors influence behaviour.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630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dirty="0"/>
              <a:t>Employees often judge the importance of cybersecurity by observing leadership behaviour.</a:t>
            </a:r>
          </a:p>
          <a:p>
            <a:r>
              <a:rPr lang="en-GB" dirty="0"/>
              <a:t>If leaders ignore policies, employees are more likely to follow suit.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Leadership Commitment: </a:t>
            </a:r>
            <a:r>
              <a:rPr lang="en-GB" dirty="0"/>
              <a:t>Senior leaders actively support cybersecurity initiatives and demonstrate secure behaviour.</a:t>
            </a:r>
          </a:p>
          <a:p>
            <a:r>
              <a:rPr lang="en-GB" b="1" dirty="0"/>
              <a:t>Governance: </a:t>
            </a:r>
            <a:r>
              <a:rPr lang="en-GB" dirty="0"/>
              <a:t>Leadership establishes policies, responsibilities and oversight mechanisms.</a:t>
            </a:r>
          </a:p>
          <a:p>
            <a:r>
              <a:rPr lang="en-GB" b="1" dirty="0"/>
              <a:t>Accountability: </a:t>
            </a:r>
            <a:r>
              <a:rPr lang="en-GB" dirty="0"/>
              <a:t>Leaders accept responsibility for organisational security outcomes.</a:t>
            </a:r>
          </a:p>
          <a:p>
            <a:r>
              <a:rPr lang="en-GB" b="1" dirty="0"/>
              <a:t>Ethical Leadership: </a:t>
            </a:r>
            <a:r>
              <a:rPr lang="en-GB" dirty="0"/>
              <a:t>Leaders make fair, transparent and responsible security decisions.</a:t>
            </a:r>
          </a:p>
          <a:p>
            <a:r>
              <a:rPr lang="en-GB" b="1" dirty="0"/>
              <a:t>Decision-Making: </a:t>
            </a:r>
            <a:r>
              <a:rPr lang="en-GB" dirty="0"/>
              <a:t>Leaders balance business objectives, security and compliance.</a:t>
            </a:r>
          </a:p>
          <a:p>
            <a:r>
              <a:rPr lang="en-GB" b="1" dirty="0"/>
              <a:t>Security Champions: </a:t>
            </a:r>
            <a:r>
              <a:rPr lang="en-GB" dirty="0"/>
              <a:t>Employees who promote secure behaviours within their departments.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Strong governance connection.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Important point: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Many breaches involve: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leadership failures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delayed investment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strategic decisions </a:t>
            </a: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Should executives be personally accountable for major cyber breaches?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governance responsibility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risk ownership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organisational accountability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attackers constantly evolve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some breaches unavoidable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4230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Leading by example creates credibility.</a:t>
            </a:r>
          </a:p>
          <a:p>
            <a:r>
              <a:rPr lang="en-GB" dirty="0"/>
              <a:t>Employees are more likely to follow security guidance when they observe leaders doing the same.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07238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security-first organisation integrates cybersecurity into everyday business operations rather than treating it as a separate technical function.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5813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Insider threats are </a:t>
            </a:r>
            <a:r>
              <a:rPr lang="en-GB" b="1" dirty="0"/>
              <a:t>not always malicious</a:t>
            </a:r>
            <a:r>
              <a:rPr lang="en-GB" dirty="0"/>
              <a:t>.</a:t>
            </a:r>
          </a:p>
          <a:p>
            <a:r>
              <a:rPr lang="en-GB" dirty="0"/>
              <a:t>Most insider incidents arise from: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Human error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Stress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Poor awareness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Weak access management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Important distinction: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Insider threats are often: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trusted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authorised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difficult to detect 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Malicious Insider: </a:t>
            </a:r>
            <a:r>
              <a:rPr lang="en-GB" dirty="0"/>
              <a:t>An individual who deliberately misuses authorised access to harm the organisation or steal information.</a:t>
            </a:r>
          </a:p>
          <a:p>
            <a:r>
              <a:rPr lang="en-GB" b="1" dirty="0"/>
              <a:t>Negligent Insider: </a:t>
            </a:r>
            <a:r>
              <a:rPr lang="en-GB" dirty="0"/>
              <a:t>An employee who unintentionally creates security risks through mistakes or carelessness.</a:t>
            </a:r>
          </a:p>
          <a:p>
            <a:r>
              <a:rPr lang="en-GB" b="1" dirty="0"/>
              <a:t>Compromised Insider: </a:t>
            </a:r>
            <a:r>
              <a:rPr lang="en-GB" dirty="0"/>
              <a:t>A legitimate user whose account has been taken over by an attacker.</a:t>
            </a:r>
          </a:p>
          <a:p>
            <a:r>
              <a:rPr lang="en-GB" b="1" dirty="0"/>
              <a:t>Privileged Users: </a:t>
            </a:r>
            <a:r>
              <a:rPr lang="en-GB" dirty="0"/>
              <a:t>Individuals with elevated access rights, such as system administrators or database managers.</a:t>
            </a:r>
          </a:p>
          <a:p>
            <a:r>
              <a:rPr lang="en-GB" b="1" dirty="0"/>
              <a:t>Behavioural Indicators: </a:t>
            </a:r>
            <a:r>
              <a:rPr lang="en-GB" dirty="0"/>
              <a:t>Observable actions that may indicate increased insider risk, such as unusual access patterns or policy violations.</a:t>
            </a:r>
          </a:p>
          <a:p>
            <a:r>
              <a:rPr lang="en-GB" b="1" dirty="0"/>
              <a:t>Insider Threat Mitigation: </a:t>
            </a:r>
            <a:r>
              <a:rPr lang="en-GB" dirty="0"/>
              <a:t>Security measures designed to prevent, detect and respond to insider threats.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8250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325893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Security monitoring is often necessary.</a:t>
            </a:r>
          </a:p>
          <a:p>
            <a:r>
              <a:rPr lang="en-GB" dirty="0"/>
              <a:t>However,</a:t>
            </a:r>
          </a:p>
          <a:p>
            <a:r>
              <a:rPr lang="en-GB" dirty="0"/>
              <a:t>monitoring should be: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Transparent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Fair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Lawful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Proportionate </a:t>
            </a:r>
          </a:p>
          <a:p>
            <a:r>
              <a:rPr lang="en-GB" dirty="0"/>
              <a:t>Organisations should explain: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What is monitored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Why it is monitored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How data is protected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Ethics: </a:t>
            </a:r>
            <a:r>
              <a:rPr lang="en-GB" dirty="0"/>
              <a:t>Applying moral principles when making decisions about surveillance and monitoring.</a:t>
            </a:r>
          </a:p>
          <a:p>
            <a:r>
              <a:rPr lang="en-GB" b="1" dirty="0"/>
              <a:t>Transparency: </a:t>
            </a:r>
            <a:r>
              <a:rPr lang="en-GB" dirty="0"/>
              <a:t>Clearly informing employees about what is monitored and why.</a:t>
            </a:r>
          </a:p>
          <a:p>
            <a:r>
              <a:rPr lang="en-GB" b="1" dirty="0"/>
              <a:t>AI Monitoring: </a:t>
            </a:r>
            <a:r>
              <a:rPr lang="en-GB" dirty="0"/>
              <a:t>Using artificial intelligence to analyse employee behaviour or detect anomalies.</a:t>
            </a:r>
          </a:p>
          <a:p>
            <a:r>
              <a:rPr lang="en-GB" b="1" dirty="0"/>
              <a:t>Proportionality: </a:t>
            </a:r>
            <a:r>
              <a:rPr lang="en-GB" dirty="0"/>
              <a:t>Ensuring monitoring is appropriate and not excessive for the identified risks.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Where is the line between security monitoring and workplace surveillance?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Monitoring justified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insider threats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compliance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operational protection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Monitoring excessive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privacy concerns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trust damage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morale reduction </a:t>
            </a:r>
          </a:p>
          <a:p>
            <a:endParaRPr lang="en-GB" dirty="0"/>
          </a:p>
          <a:p>
            <a:r>
              <a:rPr lang="en-GB" dirty="0"/>
              <a:t>Where should organisations draw the line between protecting information and respecting employee privacy?</a:t>
            </a:r>
          </a:p>
          <a:p>
            <a:r>
              <a:rPr lang="en-GB" b="1" dirty="0"/>
              <a:t>Sample Answer</a:t>
            </a:r>
          </a:p>
          <a:p>
            <a:r>
              <a:rPr lang="en-GB" dirty="0"/>
              <a:t>Monitoring should be risk-based, transparent and proportionate, while respecting legal and ethical obligations.</a:t>
            </a:r>
          </a:p>
          <a:p>
            <a:endParaRPr lang="en-GB" dirty="0"/>
          </a:p>
          <a:p>
            <a:r>
              <a:rPr lang="en-GB" b="1" dirty="0"/>
              <a:t>Leadership Insight</a:t>
            </a:r>
          </a:p>
          <a:p>
            <a:r>
              <a:rPr lang="en-GB" dirty="0"/>
              <a:t>Employees who understand </a:t>
            </a:r>
            <a:r>
              <a:rPr lang="en-GB" b="1" dirty="0"/>
              <a:t>why</a:t>
            </a:r>
            <a:r>
              <a:rPr lang="en-GB" dirty="0"/>
              <a:t> monitoring exists are generally more accepting than those who feel they are being secretly watched.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500578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05806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en-GB" dirty="0"/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Q1 – What failed first?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Possible answers: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staffing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governance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unrealistic expectations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resource planning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Q2 – Leadership failure?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Strong answer: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Partly YES.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Leadership: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underfunded security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ignored warning signs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prioritised cost over resilience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Q3 – Burnout contribution?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reduced vigilance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alert fatigue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decision-making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slower response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Q4 – Governance weaknesses?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Students may identify: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risk management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weak workforce planning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inadequate escalation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resilience strategy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Q5 – Improvements?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Possible suggestions: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staffing investment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realistic workloads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mental health support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better prioritisation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7497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“Will leadership support this?”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“Can culture really change?”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“How do you measure culture?”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“Would employees engage honestly?” 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9048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8778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942E30-E548-CC63-2396-D119264BD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C65739-8850-02B0-4753-FB0122D4DF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85A469-0A3C-FFB3-91CE-3378BC1F8E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3799F5-90C0-8A0D-0FB6-98BF7FAAA0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58162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80C15B-E98C-E403-0163-C2CF8FB0D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E1FE6A-3894-CE5C-203C-3600D2CCF6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3D9146-A579-0FDD-CD69-38ABC6AADC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Hint: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Talk about it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Do a plan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Make sketches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210ABF-CC92-8378-8524-7430BDD397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8743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0D0C88-3AAB-55A6-A723-AF1A2490D2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7C7883-CBA5-6C87-669B-4F130F3129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033925-9872-590E-DE08-CFAE71B764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99A396-EFCA-3349-9835-4C2ECABC54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41087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8C4555-BE0A-B323-9A6A-C39672699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4741EC-14A0-0CEB-5F7F-5BF94EFD7D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66F96C-BE5E-4DF8-A103-AF110D0363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changes the psychology completely.</a:t>
            </a:r>
          </a:p>
          <a:p>
            <a:r>
              <a:rPr lang="en-GB" dirty="0"/>
              <a:t>Students realise</a:t>
            </a:r>
          </a:p>
          <a:p>
            <a:r>
              <a:rPr lang="en-GB" dirty="0"/>
              <a:t>teamwork matters more than height.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7A0739-5F0B-38DD-7888-66E602901D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578735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DBFA3E-9239-1C81-F863-CA4E450F35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1AAEFB-40C7-FB5D-7C05-1A14E7C945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90CB04-2DA2-5F54-0264-CAA08EFC9F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Who won?</a:t>
            </a:r>
          </a:p>
          <a:p>
            <a:endParaRPr lang="en-GB" dirty="0"/>
          </a:p>
          <a:p>
            <a:r>
              <a:rPr lang="en-GB" dirty="0"/>
              <a:t>During the debrief, explain that while everyone focused on building the tallest tower, you were also observing: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How they communicated.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How leadership emerged.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Whether everyone contributed.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How they reacted to unexpected change.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Whether they adapted or became frustrated. </a:t>
            </a:r>
          </a:p>
          <a:p>
            <a:r>
              <a:rPr lang="en-GB" dirty="0"/>
              <a:t>This creates a powerful "aha" moment because students realise that </a:t>
            </a:r>
            <a:r>
              <a:rPr lang="en-GB" b="1" dirty="0"/>
              <a:t>success wasn't just about the tower—it was about how the team functioned</a:t>
            </a:r>
            <a:r>
              <a:rPr lang="en-GB" dirty="0"/>
              <a:t>. That lesson mirrors real cybersecurity projects, where effective leadership, communication and organisational culture are often just as important as technical expertise. I think this will be one of the strongest takeaways from Week 7.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0D77CA-6D29-454A-5E1A-4C42C49586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28223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70EE00-5B09-00F9-3206-EE82419C8E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1D8119-ECD8-6072-E180-236C93D494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1280CF-8BEE-479B-B19C-7EE855A416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"Did the tallest tower necessarily have the best team?“</a:t>
            </a:r>
          </a:p>
          <a:p>
            <a:endParaRPr lang="en-GB" dirty="0"/>
          </a:p>
          <a:p>
            <a:r>
              <a:rPr lang="en-GB" dirty="0"/>
              <a:t>No.</a:t>
            </a:r>
          </a:p>
          <a:p>
            <a:endParaRPr lang="en-GB" dirty="0"/>
          </a:p>
          <a:p>
            <a:r>
              <a:rPr lang="en-GB" dirty="0"/>
              <a:t>Just because an organisation looks successful doesn't mean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leadership is good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culture is healthy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communication is effective.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77DBE7-AB28-2C1F-E694-BDF5382AA6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91893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D65E81-2DC5-E942-5B9C-D940B3EE56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1AD2B8-313D-2F29-939B-E89E734C42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C4FAA4-E43E-E591-0BEB-A69E4FD5F9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878A26-6E85-A1FA-92F9-C983494AC3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881779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6A4EC8-EB86-C0CD-9A69-B9130EF389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A9AE84-D030-BEA5-F303-A9ECE61072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456D2D-E5E5-1747-B471-35DCB61E4F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3D0A01-D8FE-5274-399A-5B829768AD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04717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3BB8C3-E6ED-DE55-E7E8-1347DA2144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56F50B-681E-3F88-6550-CBECE258DE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104AF4-234A-144D-8376-7F22686E2F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DF81F8-567F-18D8-202E-DD031CAC3A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74386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91189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open discussion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workplace examples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disagreement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82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22828"/>
          </a:xfrm>
        </p:spPr>
        <p:txBody>
          <a:bodyPr anchor="t">
            <a:noAutofit/>
          </a:bodyPr>
          <a:lstStyle>
            <a:lvl1pPr>
              <a:defRPr sz="36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816430"/>
            <a:ext cx="8229600" cy="47897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/>
              <a:t>Add edition here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114800" y="1320298"/>
            <a:ext cx="4572000" cy="1600199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4400" baseline="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/>
              <a:t>Chapter ##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5029200" y="2945395"/>
            <a:ext cx="3657600" cy="25146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8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/>
              <a:t>Chapter title</a:t>
            </a:r>
          </a:p>
        </p:txBody>
      </p:sp>
    </p:spTree>
    <p:extLst>
      <p:ext uri="{BB962C8B-B14F-4D97-AF65-F5344CB8AC3E}">
        <p14:creationId xmlns:p14="http://schemas.microsoft.com/office/powerpoint/2010/main" val="229048392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1039091"/>
          </a:xfrm>
        </p:spPr>
        <p:txBody>
          <a:bodyPr>
            <a:normAutofit/>
          </a:bodyPr>
          <a:lstStyle>
            <a:lvl1pPr algn="ctr">
              <a:defRPr sz="36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rgbClr val="364162"/>
              </a:buClr>
              <a:buSzPct val="100000"/>
              <a:defRPr/>
            </a:lvl1pPr>
            <a:lvl2pPr>
              <a:buClr>
                <a:srgbClr val="364162"/>
              </a:buClr>
              <a:defRPr/>
            </a:lvl2pPr>
            <a:lvl3pPr marL="1143000" indent="-228600">
              <a:buClr>
                <a:srgbClr val="364162"/>
              </a:buClr>
              <a:buFont typeface="Wingdings" pitchFamily="2" charset="2"/>
              <a:buChar char="§"/>
              <a:defRPr/>
            </a:lvl3pPr>
            <a:lvl4pPr marL="1600200" indent="-228600">
              <a:buClr>
                <a:srgbClr val="364162"/>
              </a:buClr>
              <a:buFont typeface="Courier New" pitchFamily="49" charset="0"/>
              <a:buChar char="o"/>
              <a:defRPr/>
            </a:lvl4pPr>
            <a:lvl5pPr>
              <a:buClr>
                <a:srgbClr val="364162"/>
              </a:buCl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14633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gure +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519169" y="357626"/>
            <a:ext cx="8032638" cy="1004011"/>
          </a:xfrm>
        </p:spPr>
        <p:txBody>
          <a:bodyPr>
            <a:normAutofit/>
          </a:bodyPr>
          <a:lstStyle>
            <a:lvl1pPr algn="ctr">
              <a:defRPr sz="36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398407" y="1752600"/>
            <a:ext cx="8153400" cy="83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5361725"/>
      </p:ext>
    </p:extLst>
  </p:cSld>
  <p:clrMapOvr>
    <a:masterClrMapping/>
  </p:clrMapOvr>
  <p:transition spd="slow"/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870227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type="title"/>
          </p:nvPr>
        </p:nvSpPr>
        <p:spPr>
          <a:xfrm>
            <a:off x="457200" y="27709"/>
            <a:ext cx="8229600" cy="10390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228600" y="1098531"/>
            <a:ext cx="8763000" cy="44640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38100"/>
            <a:ext cx="8915400" cy="1041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56221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•"/>
        <a:defRPr sz="26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–"/>
        <a:defRPr sz="24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Clr>
          <a:srgbClr val="364162"/>
        </a:buClr>
        <a:buFont typeface="Wingdings" pitchFamily="2" charset="2"/>
        <a:buChar char="§"/>
        <a:defRPr sz="22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Clr>
          <a:srgbClr val="364162"/>
        </a:buClr>
        <a:buFont typeface="Courier New" pitchFamily="49" charset="0"/>
        <a:buChar char="o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»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carlene.campbell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s://www.knowledgewithprofit.com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shorts/LRNwOkZiQbw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shorts/Uxl7NTHZxC4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R_4EO8Iw0M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ted.com/embed/tom_wujec_build_a_tower_build_a_team?subtitle=en" TargetMode="Externa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hyperlink" Target="http://www.marshmallowchallenge.com/" TargetMode="External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rtner.com/en/cybersecurity?utm_source=chatgpt.com" TargetMode="External"/><Relationship Id="rId2" Type="http://schemas.openxmlformats.org/officeDocument/2006/relationships/hyperlink" Target="https://www.isc2.org/research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bm.com/security?utm_source=chatgpt.com" TargetMode="External"/><Relationship Id="rId5" Type="http://schemas.openxmlformats.org/officeDocument/2006/relationships/hyperlink" Target="https://www.ncsc.gov.uk/collection/cyber-security-culture-principles?utm_source=chatgpt.com" TargetMode="External"/><Relationship Id="rId4" Type="http://schemas.openxmlformats.org/officeDocument/2006/relationships/hyperlink" Target="https://www.enisa.europa.eu/topics/cybersecurity-education/european-cybersecurity-skills-framework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22027"/>
            <a:ext cx="9144000" cy="1435266"/>
          </a:xfrm>
        </p:spPr>
        <p:txBody>
          <a:bodyPr/>
          <a:lstStyle/>
          <a:p>
            <a:r>
              <a:rPr lang="en-GB" b="1" dirty="0"/>
              <a:t>People, Leadership &amp; Security Culture</a:t>
            </a:r>
            <a:br>
              <a:rPr lang="en-US" dirty="0"/>
            </a:br>
            <a:br>
              <a:rPr lang="en-US" dirty="0"/>
            </a:br>
            <a:r>
              <a:rPr lang="en-GB" sz="2400" dirty="0"/>
              <a:t>Creating a Secure Organisation Through Leadership, Behaviour and Trust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4"/>
          </p:nvPr>
        </p:nvSpPr>
        <p:spPr>
          <a:xfrm>
            <a:off x="2961233" y="2794631"/>
            <a:ext cx="4343400" cy="731918"/>
          </a:xfrm>
        </p:spPr>
        <p:txBody>
          <a:bodyPr/>
          <a:lstStyle/>
          <a:p>
            <a:pPr algn="ctr"/>
            <a:r>
              <a:rPr lang="en-US" sz="4000" b="1" dirty="0"/>
              <a:t>Week 7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5"/>
          </p:nvPr>
        </p:nvSpPr>
        <p:spPr>
          <a:xfrm>
            <a:off x="2980688" y="4275217"/>
            <a:ext cx="5934711" cy="1191376"/>
          </a:xfrm>
        </p:spPr>
        <p:txBody>
          <a:bodyPr/>
          <a:lstStyle/>
          <a:p>
            <a:r>
              <a:rPr lang="en-GB" sz="2000" dirty="0"/>
              <a:t>Lecturer: Assoc. Prof. Carlene Campbell</a:t>
            </a:r>
          </a:p>
          <a:p>
            <a:r>
              <a:rPr lang="en-GB" sz="2000" dirty="0"/>
              <a:t>Email: </a:t>
            </a:r>
            <a:r>
              <a:rPr lang="en-GB" sz="2000" dirty="0">
                <a:hlinkClick r:id="rId3"/>
              </a:rPr>
              <a:t>carlene.campbell@uwtsd.ac.uk</a:t>
            </a:r>
            <a:endParaRPr lang="en-GB" sz="2000" dirty="0"/>
          </a:p>
          <a:p>
            <a:r>
              <a:rPr lang="en-GB" sz="2000" dirty="0"/>
              <a:t>Website: </a:t>
            </a:r>
            <a:r>
              <a:rPr lang="en-GB" sz="2000" dirty="0">
                <a:hlinkClick r:id="rId4"/>
              </a:rPr>
              <a:t>https://www.knowledgewithprofit.com/</a:t>
            </a:r>
            <a:r>
              <a:rPr lang="en-GB" sz="2000" dirty="0"/>
              <a:t> 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228601" y="2794631"/>
            <a:ext cx="1828800" cy="2617924"/>
            <a:chOff x="152400" y="1828800"/>
            <a:chExt cx="1676400" cy="2354235"/>
          </a:xfrm>
        </p:grpSpPr>
        <p:pic>
          <p:nvPicPr>
            <p:cNvPr id="1026" name="Picture 2" descr="Book cover reads book name, title, edition number, and name of the author as follows: &quot;Information Security,&quot; &quot;Principles of Information Security,&quot; “Sixth Edition,&quot; and &quot;Michael E. Whitman&quot; and  &quot;Herbert J. Mattord.&quot; A photo on the cover page shows a screenshot with the close up view of digital coding.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867" y="1828800"/>
              <a:ext cx="1413497" cy="19944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152400" y="3813703"/>
              <a:ext cx="1676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800" dirty="0"/>
                <a:t>Adapted Text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58524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altLang="en-US" b="1" dirty="0">
                <a:solidFill>
                  <a:schemeClr val="tx1"/>
                </a:solidFill>
              </a:rPr>
              <a:t>Learning Objectives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990600"/>
            <a:ext cx="8763000" cy="4267200"/>
          </a:xfrm>
        </p:spPr>
        <p:txBody>
          <a:bodyPr>
            <a:normAutofit fontScale="92500"/>
          </a:bodyPr>
          <a:lstStyle/>
          <a:p>
            <a:pPr lvl="0" algn="just"/>
            <a:r>
              <a:rPr lang="en-GB" dirty="0"/>
              <a:t>Understand how leadership and organisational culture influence cybersecurity </a:t>
            </a:r>
          </a:p>
          <a:p>
            <a:pPr lvl="0" algn="just"/>
            <a:r>
              <a:rPr lang="en-GB" dirty="0"/>
              <a:t>Critically evaluate personnel security practices </a:t>
            </a:r>
          </a:p>
          <a:p>
            <a:pPr lvl="0" algn="just"/>
            <a:r>
              <a:rPr lang="en-GB" dirty="0"/>
              <a:t>Recognise the impact of human behaviour on organisational resilience </a:t>
            </a:r>
          </a:p>
          <a:p>
            <a:pPr lvl="0" algn="just"/>
            <a:r>
              <a:rPr lang="en-GB" dirty="0"/>
              <a:t>Analyse recruitment, training, awareness, and insider risk </a:t>
            </a:r>
          </a:p>
          <a:p>
            <a:pPr lvl="0" algn="just"/>
            <a:r>
              <a:rPr lang="en-GB" dirty="0"/>
              <a:t>Understand the cybersecurity skills gap and workforce challenges </a:t>
            </a:r>
          </a:p>
          <a:p>
            <a:pPr lvl="0" algn="just"/>
            <a:r>
              <a:rPr lang="en-GB" dirty="0"/>
              <a:t>Evaluate leadership accountability and security governance </a:t>
            </a:r>
          </a:p>
          <a:p>
            <a:pPr lvl="0" algn="just"/>
            <a:r>
              <a:rPr lang="en-GB" dirty="0"/>
              <a:t>Discuss ethical issues surrounding employee monitoring.</a:t>
            </a:r>
          </a:p>
          <a:p>
            <a:pPr marL="0" indent="0">
              <a:spcBef>
                <a:spcPts val="600"/>
              </a:spcBef>
              <a:buNone/>
            </a:pPr>
            <a:endParaRPr lang="en-US" altLang="en-US" sz="2600" dirty="0"/>
          </a:p>
        </p:txBody>
      </p:sp>
    </p:spTree>
    <p:extLst>
      <p:ext uri="{BB962C8B-B14F-4D97-AF65-F5344CB8AC3E}">
        <p14:creationId xmlns:p14="http://schemas.microsoft.com/office/powerpoint/2010/main" val="363266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D9306-222B-3F42-A1FA-0F620523C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PROPOSED SESSION FLOW</a:t>
            </a:r>
          </a:p>
        </p:txBody>
      </p:sp>
      <p:graphicFrame>
        <p:nvGraphicFramePr>
          <p:cNvPr id="43" name="Table 42">
            <a:extLst>
              <a:ext uri="{FF2B5EF4-FFF2-40B4-BE49-F238E27FC236}">
                <a16:creationId xmlns:a16="http://schemas.microsoft.com/office/drawing/2014/main" id="{03E94DBD-E752-0DD1-C4CE-EB025FAA5F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933191"/>
              </p:ext>
            </p:extLst>
          </p:nvPr>
        </p:nvGraphicFramePr>
        <p:xfrm>
          <a:off x="228600" y="621083"/>
          <a:ext cx="8763000" cy="49846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5529">
                  <a:extLst>
                    <a:ext uri="{9D8B030D-6E8A-4147-A177-3AD203B41FA5}">
                      <a16:colId xmlns:a16="http://schemas.microsoft.com/office/drawing/2014/main" val="2984748064"/>
                    </a:ext>
                  </a:extLst>
                </a:gridCol>
                <a:gridCol w="6357471">
                  <a:extLst>
                    <a:ext uri="{9D8B030D-6E8A-4147-A177-3AD203B41FA5}">
                      <a16:colId xmlns:a16="http://schemas.microsoft.com/office/drawing/2014/main" val="2972351909"/>
                    </a:ext>
                  </a:extLst>
                </a:gridCol>
              </a:tblGrid>
              <a:tr h="43169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effectLst/>
                        </a:rPr>
                        <a:t>Time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effectLst/>
                        </a:rPr>
                        <a:t>Activity Type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12532929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11:00–11:20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Opening leadership discussion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7690597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11:20–11:50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Strategic mini lecture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38581454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11:50–12:20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Insider and culture case study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590249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12:20–12:30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Comfort break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9716744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12:30–1:00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Security culture workshop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90065842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2:00–2:30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Workforce &amp; skills gap discussion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5619966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2:30–3:15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Boardroom simulation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96919506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3:15–3:25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Comfort break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48864708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3:25–4:15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Team Building Challenge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72019209"/>
                  </a:ext>
                </a:extLst>
              </a:tr>
              <a:tr h="5533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4:15–4:30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Assignment integration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20596306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4:30–4:45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Future of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77296271"/>
                  </a:ext>
                </a:extLst>
              </a:tr>
              <a:tr h="6688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4:45–5:00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Final reflection + video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432354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0429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4E6D8-31D1-D0AC-7F07-EA27B0C4D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10"/>
            <a:ext cx="9052560" cy="62486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B4AF2-9CC2-7BA3-5E82-F0A8F5937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692" y="652572"/>
            <a:ext cx="8829675" cy="2743200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en-GB" dirty="0"/>
              <a:t>Why People Remain the Biggest Security Challenge</a:t>
            </a:r>
          </a:p>
          <a:p>
            <a:pPr lvl="0"/>
            <a:r>
              <a:rPr lang="en-GB" dirty="0"/>
              <a:t>Security culture </a:t>
            </a:r>
          </a:p>
          <a:p>
            <a:pPr lvl="0"/>
            <a:r>
              <a:rPr lang="en-GB" dirty="0"/>
              <a:t>Leadership </a:t>
            </a:r>
          </a:p>
          <a:p>
            <a:pPr lvl="0"/>
            <a:r>
              <a:rPr lang="en-GB" dirty="0"/>
              <a:t>Personnel security </a:t>
            </a:r>
          </a:p>
          <a:p>
            <a:pPr lvl="0"/>
            <a:r>
              <a:rPr lang="en-GB" dirty="0"/>
              <a:t>Skills shortages </a:t>
            </a:r>
          </a:p>
          <a:p>
            <a:pPr lvl="0"/>
            <a:r>
              <a:rPr lang="en-GB" dirty="0"/>
              <a:t>Insider risk </a:t>
            </a:r>
          </a:p>
          <a:p>
            <a:pPr lvl="0"/>
            <a:r>
              <a:rPr lang="en-GB" dirty="0"/>
              <a:t>Security awareness </a:t>
            </a:r>
          </a:p>
          <a:p>
            <a:pPr lvl="0"/>
            <a:r>
              <a:rPr lang="en-GB" dirty="0"/>
              <a:t>Human-centred governance </a:t>
            </a: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13E481B-FC7C-803F-5DC7-2B845C54FA04}"/>
              </a:ext>
            </a:extLst>
          </p:cNvPr>
          <p:cNvSpPr txBox="1">
            <a:spLocks/>
          </p:cNvSpPr>
          <p:nvPr/>
        </p:nvSpPr>
        <p:spPr>
          <a:xfrm>
            <a:off x="198120" y="3429000"/>
            <a:ext cx="8945880" cy="2286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3C4B58-36FA-C87A-B23A-8AEB330DB3EA}"/>
              </a:ext>
            </a:extLst>
          </p:cNvPr>
          <p:cNvSpPr txBox="1"/>
          <p:nvPr/>
        </p:nvSpPr>
        <p:spPr>
          <a:xfrm>
            <a:off x="63731" y="4648200"/>
            <a:ext cx="8488680" cy="707886"/>
          </a:xfrm>
          <a:prstGeom prst="rect">
            <a:avLst/>
          </a:prstGeom>
          <a:noFill/>
          <a:ln>
            <a:solidFill>
              <a:srgbClr val="364162"/>
            </a:solidFill>
          </a:ln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GB" sz="2000"/>
              <a:t>Can the best cybersecurity technology compensate for poor employee behaviour?</a:t>
            </a:r>
            <a:endParaRPr lang="en-GB" sz="20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F1B075D-D890-0666-C835-2EED244D2809}"/>
              </a:ext>
            </a:extLst>
          </p:cNvPr>
          <p:cNvGrpSpPr/>
          <p:nvPr/>
        </p:nvGrpSpPr>
        <p:grpSpPr>
          <a:xfrm>
            <a:off x="4953000" y="1277434"/>
            <a:ext cx="3482862" cy="2278933"/>
            <a:chOff x="4953000" y="1304572"/>
            <a:chExt cx="3482862" cy="2278933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0742FF1-E3D1-0430-B2C4-777EF1F72A7E}"/>
                </a:ext>
              </a:extLst>
            </p:cNvPr>
            <p:cNvSpPr txBox="1"/>
            <p:nvPr/>
          </p:nvSpPr>
          <p:spPr>
            <a:xfrm>
              <a:off x="4953000" y="1304572"/>
              <a:ext cx="3482862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600" dirty="0"/>
                <a:t>People–Process–Technology Model</a:t>
              </a:r>
            </a:p>
          </p:txBody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6AB106C-A1E9-C5DC-F703-F72CF9440F6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410200" y="1643126"/>
              <a:ext cx="2362200" cy="194037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96886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D887B-AF95-410B-946E-4D13B9148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>
            <a:normAutofit/>
          </a:bodyPr>
          <a:lstStyle/>
          <a:p>
            <a:r>
              <a:rPr lang="en-GB" b="1" dirty="0"/>
              <a:t>Why Security Culture Matters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C8BC2-4D1D-746C-9E80-FF43B34A4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746" y="820988"/>
            <a:ext cx="3443654" cy="237941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dirty="0"/>
              <a:t>Strong security culture includes:</a:t>
            </a:r>
          </a:p>
          <a:p>
            <a:pPr lvl="0"/>
            <a:r>
              <a:rPr lang="en-GB" sz="2400" dirty="0"/>
              <a:t>awareness </a:t>
            </a:r>
          </a:p>
          <a:p>
            <a:pPr lvl="0"/>
            <a:r>
              <a:rPr lang="en-GB" sz="2400" dirty="0"/>
              <a:t>accountability </a:t>
            </a:r>
          </a:p>
          <a:p>
            <a:pPr lvl="0"/>
            <a:r>
              <a:rPr lang="en-GB" sz="2400" dirty="0"/>
              <a:t>leadership support </a:t>
            </a:r>
          </a:p>
          <a:p>
            <a:pPr lvl="0"/>
            <a:r>
              <a:rPr lang="en-GB" sz="2400" dirty="0"/>
              <a:t>reporting culture </a:t>
            </a:r>
          </a:p>
          <a:p>
            <a:pPr lvl="0"/>
            <a:r>
              <a:rPr lang="en-GB" sz="2400" dirty="0"/>
              <a:t>continuous learning </a:t>
            </a:r>
          </a:p>
          <a:p>
            <a:pPr lvl="0"/>
            <a:r>
              <a:rPr lang="en-GB" dirty="0"/>
              <a:t>trust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D16324-928C-4942-17FD-A553C6BEA748}"/>
              </a:ext>
            </a:extLst>
          </p:cNvPr>
          <p:cNvSpPr txBox="1"/>
          <p:nvPr/>
        </p:nvSpPr>
        <p:spPr>
          <a:xfrm>
            <a:off x="99646" y="6260120"/>
            <a:ext cx="8945880" cy="400110"/>
          </a:xfrm>
          <a:prstGeom prst="rect">
            <a:avLst/>
          </a:prstGeom>
          <a:solidFill>
            <a:srgbClr val="D1F3FF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/>
              <a:t>Can organisations buy security culture, or must it be built over time</a:t>
            </a:r>
            <a:r>
              <a:rPr lang="en-GB" sz="1600" b="1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BBB2500-A443-C4AB-3DF1-33909474D9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4656420"/>
              </p:ext>
            </p:extLst>
          </p:nvPr>
        </p:nvGraphicFramePr>
        <p:xfrm>
          <a:off x="3429000" y="951985"/>
          <a:ext cx="5562600" cy="1828800"/>
        </p:xfrm>
        <a:graphic>
          <a:graphicData uri="http://schemas.openxmlformats.org/drawingml/2006/table">
            <a:tbl>
              <a:tblPr/>
              <a:tblGrid>
                <a:gridCol w="2922105">
                  <a:extLst>
                    <a:ext uri="{9D8B030D-6E8A-4147-A177-3AD203B41FA5}">
                      <a16:colId xmlns:a16="http://schemas.microsoft.com/office/drawing/2014/main" val="725519152"/>
                    </a:ext>
                  </a:extLst>
                </a:gridCol>
                <a:gridCol w="2640495">
                  <a:extLst>
                    <a:ext uri="{9D8B030D-6E8A-4147-A177-3AD203B41FA5}">
                      <a16:colId xmlns:a16="http://schemas.microsoft.com/office/drawing/2014/main" val="417775958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Strong Culture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Weak Culture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3127313"/>
                  </a:ext>
                </a:extLst>
              </a:tr>
              <a:tr h="2051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Employees report incidents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Employees hide mistakes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87652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Security discussed openly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Security rarely discussed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73393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Leadership leads by example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Leaders ignore policies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924922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Continuous learning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One-off annual training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608624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F0D3F29-9DF8-1A53-AA83-059B5C77A9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560252"/>
              </p:ext>
            </p:extLst>
          </p:nvPr>
        </p:nvGraphicFramePr>
        <p:xfrm>
          <a:off x="137746" y="3252514"/>
          <a:ext cx="8853854" cy="2995883"/>
        </p:xfrm>
        <a:graphic>
          <a:graphicData uri="http://schemas.openxmlformats.org/drawingml/2006/table">
            <a:tbl>
              <a:tblPr/>
              <a:tblGrid>
                <a:gridCol w="2320626">
                  <a:extLst>
                    <a:ext uri="{9D8B030D-6E8A-4147-A177-3AD203B41FA5}">
                      <a16:colId xmlns:a16="http://schemas.microsoft.com/office/drawing/2014/main" val="4058898598"/>
                    </a:ext>
                  </a:extLst>
                </a:gridCol>
                <a:gridCol w="6533228">
                  <a:extLst>
                    <a:ext uri="{9D8B030D-6E8A-4147-A177-3AD203B41FA5}">
                      <a16:colId xmlns:a16="http://schemas.microsoft.com/office/drawing/2014/main" val="325446663"/>
                    </a:ext>
                  </a:extLst>
                </a:gridCol>
              </a:tblGrid>
              <a:tr h="3296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Strong Culture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Brief Explanation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5680316"/>
                  </a:ext>
                </a:extLst>
              </a:tr>
              <a:tr h="4552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Shared values</a:t>
                      </a:r>
                      <a:endParaRPr lang="en-GB" sz="1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Employees understand why protecting information is important to the organisation.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9687987"/>
                  </a:ext>
                </a:extLst>
              </a:tr>
              <a:tr h="4552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Shared behaviours</a:t>
                      </a:r>
                      <a:endParaRPr lang="en-GB" sz="1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Staff consistently follow secure working practices in their daily activities.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9934835"/>
                  </a:ext>
                </a:extLst>
              </a:tr>
              <a:tr h="6502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Shared responsibility</a:t>
                      </a:r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Everyone accepts responsibility for protecting organisational information, not just IT staff.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2991964"/>
                  </a:ext>
                </a:extLst>
              </a:tr>
              <a:tr h="4552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Continuous learning</a:t>
                      </a:r>
                      <a:endParaRPr lang="en-GB" sz="1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Security awareness is reinforced through regular training and communication.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5388619"/>
                  </a:ext>
                </a:extLst>
              </a:tr>
              <a:tr h="6502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Leadership commitment</a:t>
                      </a:r>
                      <a:endParaRPr lang="en-GB" sz="1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Leaders actively support and promote cybersecurity initiatives through their actions.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35593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4172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8E5A-C960-6374-ED15-D9DAD2C9A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Characteristics of Strong vs Weak Security Culture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D2968AC-1E21-9A03-3EDB-E448470FF8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5607357"/>
              </p:ext>
            </p:extLst>
          </p:nvPr>
        </p:nvGraphicFramePr>
        <p:xfrm>
          <a:off x="190500" y="1182469"/>
          <a:ext cx="8763000" cy="3566160"/>
        </p:xfrm>
        <a:graphic>
          <a:graphicData uri="http://schemas.openxmlformats.org/drawingml/2006/table">
            <a:tbl>
              <a:tblPr/>
              <a:tblGrid>
                <a:gridCol w="3352800">
                  <a:extLst>
                    <a:ext uri="{9D8B030D-6E8A-4147-A177-3AD203B41FA5}">
                      <a16:colId xmlns:a16="http://schemas.microsoft.com/office/drawing/2014/main" val="3640950341"/>
                    </a:ext>
                  </a:extLst>
                </a:gridCol>
                <a:gridCol w="5410200">
                  <a:extLst>
                    <a:ext uri="{9D8B030D-6E8A-4147-A177-3AD203B41FA5}">
                      <a16:colId xmlns:a16="http://schemas.microsoft.com/office/drawing/2014/main" val="41339928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Characteristic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Brief Explanation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8145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Leadership Support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Senior managers visibly promote and model secure behaviour.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953881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Employee Engagement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Staff actively participate in security initiatives and report concerns.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633636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Open Communication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Employees feel comfortable discussing security issues without fear of blame.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56394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Continuous Improvement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Security processes are regularly reviewed and improved based on lessons learned.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32344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Accountability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Everyone understands their responsibilities for maintaining organisational security.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670680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159E9BD-3EAD-FBB1-974B-7A0E7C5DCAF8}"/>
              </a:ext>
            </a:extLst>
          </p:cNvPr>
          <p:cNvSpPr txBox="1"/>
          <p:nvPr/>
        </p:nvSpPr>
        <p:spPr>
          <a:xfrm>
            <a:off x="154478" y="5002876"/>
            <a:ext cx="8496300" cy="646331"/>
          </a:xfrm>
          <a:prstGeom prst="rect">
            <a:avLst/>
          </a:prstGeom>
          <a:solidFill>
            <a:srgbClr val="D1F3FF"/>
          </a:solidFill>
        </p:spPr>
        <p:txBody>
          <a:bodyPr wrap="square">
            <a:spAutoFit/>
          </a:bodyPr>
          <a:lstStyle/>
          <a:p>
            <a:r>
              <a:rPr lang="en-GB" sz="1800" b="1" dirty="0"/>
              <a:t>Security Culture Maturity Model:</a:t>
            </a:r>
          </a:p>
          <a:p>
            <a:r>
              <a:rPr lang="en-GB" sz="1800" dirty="0"/>
              <a:t>Reactive</a:t>
            </a:r>
            <a:r>
              <a:rPr lang="en-GB" sz="1800" dirty="0">
                <a:sym typeface="Wingdings" panose="05000000000000000000" pitchFamily="2" charset="2"/>
              </a:rPr>
              <a:t> </a:t>
            </a:r>
            <a:r>
              <a:rPr lang="en-GB" sz="1800" dirty="0"/>
              <a:t>Aware</a:t>
            </a:r>
            <a:r>
              <a:rPr lang="en-GB" sz="1800" dirty="0">
                <a:sym typeface="Wingdings" panose="05000000000000000000" pitchFamily="2" charset="2"/>
              </a:rPr>
              <a:t> </a:t>
            </a:r>
            <a:r>
              <a:rPr lang="en-GB" sz="1800" dirty="0"/>
              <a:t>Managed</a:t>
            </a:r>
            <a:r>
              <a:rPr lang="en-GB" sz="1800" dirty="0">
                <a:sym typeface="Wingdings" panose="05000000000000000000" pitchFamily="2" charset="2"/>
              </a:rPr>
              <a:t> </a:t>
            </a:r>
            <a:r>
              <a:rPr lang="en-GB" sz="1800" dirty="0"/>
              <a:t>Integrated</a:t>
            </a:r>
            <a:r>
              <a:rPr lang="en-GB" sz="1800" dirty="0">
                <a:sym typeface="Wingdings" panose="05000000000000000000" pitchFamily="2" charset="2"/>
              </a:rPr>
              <a:t> </a:t>
            </a:r>
            <a:r>
              <a:rPr lang="en-GB" sz="1800" dirty="0"/>
              <a:t>Security-First Organisation</a:t>
            </a:r>
          </a:p>
        </p:txBody>
      </p:sp>
    </p:spTree>
    <p:extLst>
      <p:ext uri="{BB962C8B-B14F-4D97-AF65-F5344CB8AC3E}">
        <p14:creationId xmlns:p14="http://schemas.microsoft.com/office/powerpoint/2010/main" val="93762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FCEE-4FB6-3F3A-03FC-A55B73579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10"/>
            <a:ext cx="9052560" cy="746128"/>
          </a:xfrm>
        </p:spPr>
        <p:txBody>
          <a:bodyPr/>
          <a:lstStyle/>
          <a:p>
            <a:r>
              <a:rPr lang="en-GB" dirty="0"/>
              <a:t>Building a Positive Security Culture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1851431-40E5-4C24-31C4-2B387BEB7E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4535909"/>
              </p:ext>
            </p:extLst>
          </p:nvPr>
        </p:nvGraphicFramePr>
        <p:xfrm>
          <a:off x="190500" y="777240"/>
          <a:ext cx="8763000" cy="3566160"/>
        </p:xfrm>
        <a:graphic>
          <a:graphicData uri="http://schemas.openxmlformats.org/drawingml/2006/table">
            <a:tbl>
              <a:tblPr/>
              <a:tblGrid>
                <a:gridCol w="3162300">
                  <a:extLst>
                    <a:ext uri="{9D8B030D-6E8A-4147-A177-3AD203B41FA5}">
                      <a16:colId xmlns:a16="http://schemas.microsoft.com/office/drawing/2014/main" val="2177114634"/>
                    </a:ext>
                  </a:extLst>
                </a:gridCol>
                <a:gridCol w="5600700">
                  <a:extLst>
                    <a:ext uri="{9D8B030D-6E8A-4147-A177-3AD203B41FA5}">
                      <a16:colId xmlns:a16="http://schemas.microsoft.com/office/drawing/2014/main" val="333465367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Areas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Brief Explanation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13763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Leadership Example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Leaders demonstrate secure behaviours and encourage others to do the same.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95077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Communication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Security messages are clear, relevant and communicated regularly.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0903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Recognition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Employees are acknowledged for demonstrating positive security behaviours.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65671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Training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Practical and engaging awareness programmes improve security knowledge and behaviour.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75260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Continuous Feedback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Employees provide suggestions and report concerns to improve organisational security.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486903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5DBB1B8-5688-927A-0172-CCAA7C45224F}"/>
              </a:ext>
            </a:extLst>
          </p:cNvPr>
          <p:cNvSpPr txBox="1"/>
          <p:nvPr/>
        </p:nvSpPr>
        <p:spPr>
          <a:xfrm>
            <a:off x="152400" y="4556591"/>
            <a:ext cx="8763000" cy="1200329"/>
          </a:xfrm>
          <a:prstGeom prst="rect">
            <a:avLst/>
          </a:prstGeom>
          <a:solidFill>
            <a:srgbClr val="D1F3FF"/>
          </a:solidFill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GB" b="1" u="sng" dirty="0"/>
              <a:t>Workplace Reflection</a:t>
            </a:r>
          </a:p>
          <a:p>
            <a:pPr algn="just">
              <a:buNone/>
            </a:pPr>
            <a:r>
              <a:rPr lang="en-GB" dirty="0"/>
              <a:t>Identify </a:t>
            </a:r>
            <a:r>
              <a:rPr lang="en-GB" b="1" dirty="0"/>
              <a:t>one action</a:t>
            </a:r>
            <a:r>
              <a:rPr lang="en-GB" dirty="0"/>
              <a:t> your organisation could implement within the next month to strengthen its security culture.</a:t>
            </a:r>
          </a:p>
        </p:txBody>
      </p:sp>
    </p:spTree>
    <p:extLst>
      <p:ext uri="{BB962C8B-B14F-4D97-AF65-F5344CB8AC3E}">
        <p14:creationId xmlns:p14="http://schemas.microsoft.com/office/powerpoint/2010/main" val="3997479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E14F4-454D-1D22-9522-868692869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Personnel Security &amp; Organisational Trust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82C2C-6EC2-C743-3DE2-4B7738E79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2111365"/>
            <a:ext cx="4419600" cy="263526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Personnel security includes:</a:t>
            </a:r>
          </a:p>
          <a:p>
            <a:pPr lvl="0"/>
            <a:r>
              <a:rPr lang="en-GB" dirty="0"/>
              <a:t>Recruitment </a:t>
            </a:r>
          </a:p>
          <a:p>
            <a:pPr lvl="0"/>
            <a:r>
              <a:rPr lang="en-GB" dirty="0"/>
              <a:t>Background checks </a:t>
            </a:r>
          </a:p>
          <a:p>
            <a:pPr lvl="0"/>
            <a:r>
              <a:rPr lang="en-GB" dirty="0"/>
              <a:t>Access management </a:t>
            </a:r>
          </a:p>
          <a:p>
            <a:pPr lvl="0"/>
            <a:r>
              <a:rPr lang="en-GB" dirty="0"/>
              <a:t>Role separation </a:t>
            </a:r>
          </a:p>
          <a:p>
            <a:pPr lvl="0"/>
            <a:r>
              <a:rPr lang="en-GB" dirty="0"/>
              <a:t>Training </a:t>
            </a:r>
          </a:p>
          <a:p>
            <a:r>
              <a:rPr lang="en-GB" dirty="0"/>
              <a:t>Offboarding </a:t>
            </a: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47D63A-D8F0-2B5E-2927-4E8F7B9FCCF6}"/>
              </a:ext>
            </a:extLst>
          </p:cNvPr>
          <p:cNvSpPr txBox="1"/>
          <p:nvPr/>
        </p:nvSpPr>
        <p:spPr>
          <a:xfrm>
            <a:off x="228600" y="5181600"/>
            <a:ext cx="8869680" cy="461665"/>
          </a:xfrm>
          <a:prstGeom prst="rect">
            <a:avLst/>
          </a:prstGeom>
          <a:noFill/>
          <a:ln>
            <a:solidFill>
              <a:srgbClr val="364162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/>
              <a:t>Should trusted employees still be monitored continuously?</a:t>
            </a:r>
            <a:endParaRPr lang="en-GB" sz="2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4C9650C-E281-A48B-F191-1459D1DB49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0734743"/>
              </p:ext>
            </p:extLst>
          </p:nvPr>
        </p:nvGraphicFramePr>
        <p:xfrm>
          <a:off x="3749040" y="2557936"/>
          <a:ext cx="5242560" cy="2194560"/>
        </p:xfrm>
        <a:graphic>
          <a:graphicData uri="http://schemas.openxmlformats.org/drawingml/2006/table">
            <a:tbl>
              <a:tblPr/>
              <a:tblGrid>
                <a:gridCol w="1432544">
                  <a:extLst>
                    <a:ext uri="{9D8B030D-6E8A-4147-A177-3AD203B41FA5}">
                      <a16:colId xmlns:a16="http://schemas.microsoft.com/office/drawing/2014/main" val="2396433855"/>
                    </a:ext>
                  </a:extLst>
                </a:gridCol>
                <a:gridCol w="3810016">
                  <a:extLst>
                    <a:ext uri="{9D8B030D-6E8A-4147-A177-3AD203B41FA5}">
                      <a16:colId xmlns:a16="http://schemas.microsoft.com/office/drawing/2014/main" val="24241467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Stage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Security Activity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66589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Recruitment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Background checks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12688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Induction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Security awareness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10187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Employment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Access management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404173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Promotion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Permission review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0039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Leaving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Disable accounts and recover assets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81305586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676156A-1925-AD50-9F40-2B910AA341B0}"/>
              </a:ext>
            </a:extLst>
          </p:cNvPr>
          <p:cNvSpPr txBox="1"/>
          <p:nvPr/>
        </p:nvSpPr>
        <p:spPr>
          <a:xfrm>
            <a:off x="152400" y="988072"/>
            <a:ext cx="88392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Personnel Security</a:t>
            </a:r>
          </a:p>
          <a:p>
            <a:pPr>
              <a:buNone/>
            </a:pPr>
            <a:r>
              <a:rPr lang="en-GB" sz="2000" dirty="0"/>
              <a:t>The policies and procedures used to reduce risks associated with employees and trusted individuals.</a:t>
            </a:r>
          </a:p>
        </p:txBody>
      </p:sp>
    </p:spTree>
    <p:extLst>
      <p:ext uri="{BB962C8B-B14F-4D97-AF65-F5344CB8AC3E}">
        <p14:creationId xmlns:p14="http://schemas.microsoft.com/office/powerpoint/2010/main" val="331576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C1423-1834-4336-0AB7-96DAFD4BB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Recruitment, Vetting &amp; Background Checks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D36844E-5F16-7052-69BF-01EEEBCED5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9905998"/>
              </p:ext>
            </p:extLst>
          </p:nvPr>
        </p:nvGraphicFramePr>
        <p:xfrm>
          <a:off x="184638" y="1279313"/>
          <a:ext cx="8763000" cy="3383280"/>
        </p:xfrm>
        <a:graphic>
          <a:graphicData uri="http://schemas.openxmlformats.org/drawingml/2006/table">
            <a:tbl>
              <a:tblPr/>
              <a:tblGrid>
                <a:gridCol w="3048000">
                  <a:extLst>
                    <a:ext uri="{9D8B030D-6E8A-4147-A177-3AD203B41FA5}">
                      <a16:colId xmlns:a16="http://schemas.microsoft.com/office/drawing/2014/main" val="1018708736"/>
                    </a:ext>
                  </a:extLst>
                </a:gridCol>
                <a:gridCol w="5715000">
                  <a:extLst>
                    <a:ext uri="{9D8B030D-6E8A-4147-A177-3AD203B41FA5}">
                      <a16:colId xmlns:a16="http://schemas.microsoft.com/office/drawing/2014/main" val="244586475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Areas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Brief Explanation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17963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Identity Verification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Confirms that applicants are who they claim to be.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8162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Employment History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Verifies previous employment and identifies inconsistencies.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749681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Criminal Record Checks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Assesses suitability for roles where legally appropriate.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91744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Reference Checks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Confirms previous performance and professional conduct.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6056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Security Clearance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Additional vetting for roles involving sensitive information or national security.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40919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Continuous Vetting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Ongoing assessment of employee suitability throughout employment where appropriate.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572594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B459510-5570-9AC2-9265-B66EB67F633A}"/>
              </a:ext>
            </a:extLst>
          </p:cNvPr>
          <p:cNvSpPr txBox="1"/>
          <p:nvPr/>
        </p:nvSpPr>
        <p:spPr>
          <a:xfrm>
            <a:off x="190500" y="4875106"/>
            <a:ext cx="87571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Should every employee undergo the same level of vetting?</a:t>
            </a:r>
          </a:p>
        </p:txBody>
      </p:sp>
    </p:spTree>
    <p:extLst>
      <p:ext uri="{BB962C8B-B14F-4D97-AF65-F5344CB8AC3E}">
        <p14:creationId xmlns:p14="http://schemas.microsoft.com/office/powerpoint/2010/main" val="1825572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5532D-E11A-BAD0-C1F7-5EB53A822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810491"/>
          </a:xfrm>
        </p:spPr>
        <p:txBody>
          <a:bodyPr>
            <a:normAutofit/>
          </a:bodyPr>
          <a:lstStyle/>
          <a:p>
            <a:r>
              <a:rPr lang="en-GB" b="1" dirty="0"/>
              <a:t>Cybersecurity Skills Shortage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4E467B5-12C0-4C10-22B1-2DCBC4B4953D}"/>
              </a:ext>
            </a:extLst>
          </p:cNvPr>
          <p:cNvSpPr txBox="1"/>
          <p:nvPr/>
        </p:nvSpPr>
        <p:spPr>
          <a:xfrm>
            <a:off x="4840900" y="4114800"/>
            <a:ext cx="4210050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b="1" dirty="0"/>
              <a:t>Why is cybersecurity talent so difficult to retain?</a:t>
            </a:r>
            <a:endParaRPr lang="en-GB" sz="1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B57F2B-1AE6-F81A-708A-64CB154F9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" y="1066801"/>
            <a:ext cx="4648200" cy="3200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Global shortages include:</a:t>
            </a:r>
          </a:p>
          <a:p>
            <a:pPr lvl="0"/>
            <a:r>
              <a:rPr lang="en-GB" sz="2400" dirty="0"/>
              <a:t>SOC analysts </a:t>
            </a:r>
          </a:p>
          <a:p>
            <a:pPr lvl="0"/>
            <a:r>
              <a:rPr lang="en-GB" sz="2400" dirty="0"/>
              <a:t>Incident responders </a:t>
            </a:r>
          </a:p>
          <a:p>
            <a:pPr lvl="0"/>
            <a:r>
              <a:rPr lang="en-GB" sz="2400" dirty="0"/>
              <a:t>Governance specialists </a:t>
            </a:r>
          </a:p>
          <a:p>
            <a:pPr lvl="0"/>
            <a:r>
              <a:rPr lang="en-GB" sz="2400" dirty="0"/>
              <a:t>Cloud security experts </a:t>
            </a:r>
          </a:p>
          <a:p>
            <a:pPr lvl="0"/>
            <a:r>
              <a:rPr lang="en-GB" sz="2400" dirty="0"/>
              <a:t>Digital forensics professionals </a:t>
            </a:r>
          </a:p>
          <a:p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260A2A5-CC00-9AEA-8477-9523C2B79A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4599248"/>
              </p:ext>
            </p:extLst>
          </p:nvPr>
        </p:nvGraphicFramePr>
        <p:xfrm>
          <a:off x="4835476" y="1221231"/>
          <a:ext cx="4302662" cy="2103120"/>
        </p:xfrm>
        <a:graphic>
          <a:graphicData uri="http://schemas.openxmlformats.org/drawingml/2006/table">
            <a:tbl>
              <a:tblPr/>
              <a:tblGrid>
                <a:gridCol w="1410709">
                  <a:extLst>
                    <a:ext uri="{9D8B030D-6E8A-4147-A177-3AD203B41FA5}">
                      <a16:colId xmlns:a16="http://schemas.microsoft.com/office/drawing/2014/main" val="3894144507"/>
                    </a:ext>
                  </a:extLst>
                </a:gridCol>
                <a:gridCol w="2891953">
                  <a:extLst>
                    <a:ext uri="{9D8B030D-6E8A-4147-A177-3AD203B41FA5}">
                      <a16:colId xmlns:a16="http://schemas.microsoft.com/office/drawing/2014/main" val="12762415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Challenge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Possible Solution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08266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Recruitment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Graduate programmes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699449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Retention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Career progression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82811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Limited Skills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Continuous learning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59262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Budget Constraints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Upskilling existing staff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4881689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08D88C8-8581-5A4C-7DB0-2A44D84A0FDC}"/>
              </a:ext>
            </a:extLst>
          </p:cNvPr>
          <p:cNvSpPr txBox="1"/>
          <p:nvPr/>
        </p:nvSpPr>
        <p:spPr>
          <a:xfrm>
            <a:off x="127783" y="3962400"/>
            <a:ext cx="4601306" cy="1631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Causes of the Skills Shortage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000" dirty="0">
                <a:latin typeface="Courier New" panose="02070309020205020404" pitchFamily="49" charset="0"/>
              </a:rPr>
              <a:t>Growing Threats ↑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000" dirty="0">
                <a:latin typeface="Courier New" panose="02070309020205020404" pitchFamily="49" charset="0"/>
              </a:rPr>
              <a:t>Digital Transformation ↑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000" dirty="0">
                <a:latin typeface="Courier New" panose="02070309020205020404" pitchFamily="49" charset="0"/>
              </a:rPr>
              <a:t>Demand for Specialists ↑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000" dirty="0">
                <a:latin typeface="Courier New" panose="02070309020205020404" pitchFamily="49" charset="0"/>
              </a:rPr>
              <a:t>Qualified Professionals ↓</a:t>
            </a:r>
          </a:p>
        </p:txBody>
      </p:sp>
    </p:spTree>
    <p:extLst>
      <p:ext uri="{BB962C8B-B14F-4D97-AF65-F5344CB8AC3E}">
        <p14:creationId xmlns:p14="http://schemas.microsoft.com/office/powerpoint/2010/main" val="1702027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5" grpId="0" build="p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FAEB2-0712-DF9A-CF06-5C58E4EF0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810491"/>
          </a:xfrm>
        </p:spPr>
        <p:txBody>
          <a:bodyPr/>
          <a:lstStyle/>
          <a:p>
            <a:r>
              <a:rPr lang="en-GB" b="1" dirty="0"/>
              <a:t>Developing Security Talent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D89A14A-F0CB-9F9B-140F-377AF36A48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9333032"/>
              </p:ext>
            </p:extLst>
          </p:nvPr>
        </p:nvGraphicFramePr>
        <p:xfrm>
          <a:off x="190500" y="855785"/>
          <a:ext cx="8763000" cy="3291840"/>
        </p:xfrm>
        <a:graphic>
          <a:graphicData uri="http://schemas.openxmlformats.org/drawingml/2006/table">
            <a:tbl>
              <a:tblPr/>
              <a:tblGrid>
                <a:gridCol w="2971800">
                  <a:extLst>
                    <a:ext uri="{9D8B030D-6E8A-4147-A177-3AD203B41FA5}">
                      <a16:colId xmlns:a16="http://schemas.microsoft.com/office/drawing/2014/main" val="976421729"/>
                    </a:ext>
                  </a:extLst>
                </a:gridCol>
                <a:gridCol w="5791200">
                  <a:extLst>
                    <a:ext uri="{9D8B030D-6E8A-4147-A177-3AD203B41FA5}">
                      <a16:colId xmlns:a16="http://schemas.microsoft.com/office/drawing/2014/main" val="155809577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Areas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Brief Explanation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18190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Professional Development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Ongoing learning to maintain and improve cybersecurity knowledge and skills.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86226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Certifications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Industry-recognised qualifications demonstrating competence.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53530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Mentoring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Experienced professionals supporting less experienced colleagues.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41792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Career Pathways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Structured progression opportunities within cybersecurity.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723468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Continuous Learning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Regularly updating knowledge to keep pace with evolving threats and technologies.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014382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2D2E0E1-4ECC-76C7-2B7D-3799428B77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1809540"/>
              </p:ext>
            </p:extLst>
          </p:nvPr>
        </p:nvGraphicFramePr>
        <p:xfrm>
          <a:off x="190500" y="4343400"/>
          <a:ext cx="8763000" cy="2194560"/>
        </p:xfrm>
        <a:graphic>
          <a:graphicData uri="http://schemas.openxmlformats.org/drawingml/2006/table">
            <a:tbl>
              <a:tblPr/>
              <a:tblGrid>
                <a:gridCol w="2933700">
                  <a:extLst>
                    <a:ext uri="{9D8B030D-6E8A-4147-A177-3AD203B41FA5}">
                      <a16:colId xmlns:a16="http://schemas.microsoft.com/office/drawing/2014/main" val="4179146114"/>
                    </a:ext>
                  </a:extLst>
                </a:gridCol>
                <a:gridCol w="5829300">
                  <a:extLst>
                    <a:ext uri="{9D8B030D-6E8A-4147-A177-3AD203B41FA5}">
                      <a16:colId xmlns:a16="http://schemas.microsoft.com/office/drawing/2014/main" val="392569561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Development Activity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Example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05580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Certification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Security+, CySA+, CISSP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81485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Training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Security awareness workshops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43605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Mentoring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Shadowing experienced analysts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36114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Conferences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Professional networking events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02119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Self-study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Online courses and labs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02349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4587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70040-96EF-86F7-37F0-FA618003A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Security Awareness Training – Does It Work?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D21B1-B69A-3365-DC77-E33147B39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984230"/>
            <a:ext cx="8763000" cy="217806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Many organisations use:</a:t>
            </a:r>
          </a:p>
          <a:p>
            <a:pPr lvl="0"/>
            <a:r>
              <a:rPr lang="en-GB" dirty="0"/>
              <a:t>phishing simulations</a:t>
            </a:r>
          </a:p>
          <a:p>
            <a:pPr lvl="1"/>
            <a:r>
              <a:rPr lang="en-GB" dirty="0"/>
              <a:t>A controlled exercise designed to test and improve employees' ability to recognise phishing attacks. </a:t>
            </a:r>
          </a:p>
          <a:p>
            <a:pPr lvl="0"/>
            <a:r>
              <a:rPr lang="en-GB" dirty="0"/>
              <a:t>Annual and continuous  training </a:t>
            </a:r>
          </a:p>
          <a:p>
            <a:pPr lvl="0"/>
            <a:r>
              <a:rPr lang="en-GB" dirty="0"/>
              <a:t>awareness campaigns </a:t>
            </a:r>
          </a:p>
          <a:p>
            <a:r>
              <a:rPr lang="en-GB" dirty="0"/>
              <a:t>policy briefings </a:t>
            </a:r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36989A-9AFE-E85E-77BC-6A2AA025B4E5}"/>
              </a:ext>
            </a:extLst>
          </p:cNvPr>
          <p:cNvSpPr txBox="1"/>
          <p:nvPr/>
        </p:nvSpPr>
        <p:spPr>
          <a:xfrm>
            <a:off x="5993" y="5257800"/>
            <a:ext cx="879348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awareness training genuinely improving security or just satisfying compliance?</a:t>
            </a:r>
            <a:endParaRPr lang="en-GB" sz="2000" b="1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62B398B-F7AC-D130-6F7B-E35C2F7488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6306427"/>
              </p:ext>
            </p:extLst>
          </p:nvPr>
        </p:nvGraphicFramePr>
        <p:xfrm>
          <a:off x="190500" y="3204420"/>
          <a:ext cx="8191500" cy="1828800"/>
        </p:xfrm>
        <a:graphic>
          <a:graphicData uri="http://schemas.openxmlformats.org/drawingml/2006/table">
            <a:tbl>
              <a:tblPr/>
              <a:tblGrid>
                <a:gridCol w="3810828">
                  <a:extLst>
                    <a:ext uri="{9D8B030D-6E8A-4147-A177-3AD203B41FA5}">
                      <a16:colId xmlns:a16="http://schemas.microsoft.com/office/drawing/2014/main" val="2446891987"/>
                    </a:ext>
                  </a:extLst>
                </a:gridCol>
                <a:gridCol w="4380672">
                  <a:extLst>
                    <a:ext uri="{9D8B030D-6E8A-4147-A177-3AD203B41FA5}">
                      <a16:colId xmlns:a16="http://schemas.microsoft.com/office/drawing/2014/main" val="323106014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Training Method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Strength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12207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Classroom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Interactive learning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90076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E-learning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Flexible delivery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75970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Simulations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Practical experience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36990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Newsletters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Continuous reinforcement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7509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038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3CE61-7BE8-12B8-9F00-3C4A05E98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Burnout, Fatigue &amp; Human Error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4F38B-05F9-A0F2-541C-4AE1E8DA1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609600"/>
            <a:ext cx="4495800" cy="2362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Cybersecurity teams often face:</a:t>
            </a:r>
          </a:p>
          <a:p>
            <a:pPr lvl="0"/>
            <a:r>
              <a:rPr lang="en-GB" sz="2000" dirty="0"/>
              <a:t>alert fatigue </a:t>
            </a:r>
          </a:p>
          <a:p>
            <a:pPr lvl="0"/>
            <a:r>
              <a:rPr lang="en-GB" sz="2000" dirty="0"/>
              <a:t>stress </a:t>
            </a:r>
          </a:p>
          <a:p>
            <a:pPr lvl="0"/>
            <a:r>
              <a:rPr lang="en-GB" sz="2000" dirty="0"/>
              <a:t>pressure </a:t>
            </a:r>
          </a:p>
          <a:p>
            <a:pPr lvl="0"/>
            <a:r>
              <a:rPr lang="en-GB" sz="2000" dirty="0"/>
              <a:t>staffing shortages </a:t>
            </a:r>
          </a:p>
          <a:p>
            <a:pPr lvl="0"/>
            <a:r>
              <a:rPr lang="en-GB" sz="2000" dirty="0"/>
              <a:t>incident overload </a:t>
            </a:r>
          </a:p>
          <a:p>
            <a:endParaRPr lang="en-GB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3C44D0-4599-93AB-66DC-2D58603977F1}"/>
              </a:ext>
            </a:extLst>
          </p:cNvPr>
          <p:cNvSpPr txBox="1"/>
          <p:nvPr/>
        </p:nvSpPr>
        <p:spPr>
          <a:xfrm>
            <a:off x="76200" y="5181600"/>
            <a:ext cx="8915400" cy="400110"/>
          </a:xfrm>
          <a:prstGeom prst="rect">
            <a:avLst/>
          </a:prstGeom>
          <a:noFill/>
          <a:ln>
            <a:solidFill>
              <a:srgbClr val="364162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Can exhausted security teams become a security risk themselves</a:t>
            </a:r>
            <a:r>
              <a:rPr lang="en-GB" sz="18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BFC404-BDC1-39C9-4E65-FC03EF22BE70}"/>
              </a:ext>
            </a:extLst>
          </p:cNvPr>
          <p:cNvSpPr txBox="1"/>
          <p:nvPr/>
        </p:nvSpPr>
        <p:spPr>
          <a:xfrm>
            <a:off x="3695700" y="1293875"/>
            <a:ext cx="52959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hlinkClick r:id="rId3"/>
              </a:rPr>
              <a:t>https://www.youtube.com/shorts/LRNwOkZiQbw</a:t>
            </a:r>
            <a:r>
              <a:rPr lang="en-GB" sz="1800" dirty="0"/>
              <a:t> </a:t>
            </a:r>
            <a:endParaRPr lang="en-GB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54C6E8-2049-0177-6E47-E65DBFDCCC75}"/>
              </a:ext>
            </a:extLst>
          </p:cNvPr>
          <p:cNvSpPr txBox="1"/>
          <p:nvPr/>
        </p:nvSpPr>
        <p:spPr>
          <a:xfrm>
            <a:off x="3695700" y="1704323"/>
            <a:ext cx="53237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hlinkClick r:id="rId4"/>
              </a:rPr>
              <a:t>https://www.youtube.com/shorts/Uxl7NTHZxC4</a:t>
            </a:r>
            <a:r>
              <a:rPr lang="en-GB" sz="1800" dirty="0"/>
              <a:t> 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0F5EF5C-BD28-F3CC-9ABB-0F62023B5B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3895224"/>
              </p:ext>
            </p:extLst>
          </p:nvPr>
        </p:nvGraphicFramePr>
        <p:xfrm>
          <a:off x="228600" y="2942596"/>
          <a:ext cx="7318427" cy="2194560"/>
        </p:xfrm>
        <a:graphic>
          <a:graphicData uri="http://schemas.openxmlformats.org/drawingml/2006/table">
            <a:tbl>
              <a:tblPr/>
              <a:tblGrid>
                <a:gridCol w="2293681">
                  <a:extLst>
                    <a:ext uri="{9D8B030D-6E8A-4147-A177-3AD203B41FA5}">
                      <a16:colId xmlns:a16="http://schemas.microsoft.com/office/drawing/2014/main" val="44616718"/>
                    </a:ext>
                  </a:extLst>
                </a:gridCol>
                <a:gridCol w="5024746">
                  <a:extLst>
                    <a:ext uri="{9D8B030D-6E8A-4147-A177-3AD203B41FA5}">
                      <a16:colId xmlns:a16="http://schemas.microsoft.com/office/drawing/2014/main" val="14102284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Human Factor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Potential Security Consequence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77778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Burnout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Increased mistakes and reduced vigilance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953832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Fatigue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Missed security alerts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13839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Stress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Poor judgement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90696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Cognitive Overload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Configuration errors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07073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Decision Fatigue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Security shortcuts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22908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473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  <p:bldP spid="5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13E69-0C2B-D244-130E-07CE8FC44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/>
          <a:lstStyle/>
          <a:p>
            <a:r>
              <a:rPr lang="en-GB" b="1" dirty="0"/>
              <a:t>Human Factors in Security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A185DA7-D4AE-EA62-F754-C7CDD34FC1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214864"/>
              </p:ext>
            </p:extLst>
          </p:nvPr>
        </p:nvGraphicFramePr>
        <p:xfrm>
          <a:off x="45720" y="762000"/>
          <a:ext cx="8763000" cy="3657600"/>
        </p:xfrm>
        <a:graphic>
          <a:graphicData uri="http://schemas.openxmlformats.org/drawingml/2006/table">
            <a:tbl>
              <a:tblPr/>
              <a:tblGrid>
                <a:gridCol w="2697162">
                  <a:extLst>
                    <a:ext uri="{9D8B030D-6E8A-4147-A177-3AD203B41FA5}">
                      <a16:colId xmlns:a16="http://schemas.microsoft.com/office/drawing/2014/main" val="2961030937"/>
                    </a:ext>
                  </a:extLst>
                </a:gridCol>
                <a:gridCol w="6065838">
                  <a:extLst>
                    <a:ext uri="{9D8B030D-6E8A-4147-A177-3AD203B41FA5}">
                      <a16:colId xmlns:a16="http://schemas.microsoft.com/office/drawing/2014/main" val="93060666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Areas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Brief Explanation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15800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Behaviour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Everyday actions that influence organisational security.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22104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Motivation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The willingness of employees to follow security procedures.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685473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Distraction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Loss of attention caused by competing priorities or interruptions.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012931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Trust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Confidence placed in colleagues, systems and organisational processes.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73863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Situational Awareness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Understanding what is happening and recognising potential security threats.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58711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Secure Decision-Making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Making informed decisions that protect organisational information and assets.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6069870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ED2F8F2-ABFC-1854-BB2C-DA9555C450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418485"/>
              </p:ext>
            </p:extLst>
          </p:nvPr>
        </p:nvGraphicFramePr>
        <p:xfrm>
          <a:off x="45720" y="4648200"/>
          <a:ext cx="8763000" cy="1828800"/>
        </p:xfrm>
        <a:graphic>
          <a:graphicData uri="http://schemas.openxmlformats.org/drawingml/2006/table">
            <a:tbl>
              <a:tblPr/>
              <a:tblGrid>
                <a:gridCol w="2921000">
                  <a:extLst>
                    <a:ext uri="{9D8B030D-6E8A-4147-A177-3AD203B41FA5}">
                      <a16:colId xmlns:a16="http://schemas.microsoft.com/office/drawing/2014/main" val="1243394454"/>
                    </a:ext>
                  </a:extLst>
                </a:gridCol>
                <a:gridCol w="2921000">
                  <a:extLst>
                    <a:ext uri="{9D8B030D-6E8A-4147-A177-3AD203B41FA5}">
                      <a16:colId xmlns:a16="http://schemas.microsoft.com/office/drawing/2014/main" val="347920583"/>
                    </a:ext>
                  </a:extLst>
                </a:gridCol>
                <a:gridCol w="2921000">
                  <a:extLst>
                    <a:ext uri="{9D8B030D-6E8A-4147-A177-3AD203B41FA5}">
                      <a16:colId xmlns:a16="http://schemas.microsoft.com/office/drawing/2014/main" val="162225807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Human Factor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Positive Outcome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Negative Outcome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2264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Trust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Collaboration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Overconfidence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75968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Motivation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Policy compliance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Disengagement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22314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Awareness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Threat detection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Missed warning signs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69991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Decision-making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Secure behaviour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Risk-taking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18044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476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E0AC5-9C04-D684-9D11-9884B74AE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>
            <a:noAutofit/>
          </a:bodyPr>
          <a:lstStyle/>
          <a:p>
            <a:r>
              <a:rPr lang="en-GB" b="1" dirty="0"/>
              <a:t>Leadership Accountability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84ED9-51B3-B8B4-00DB-0DF50120D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262" y="726831"/>
            <a:ext cx="3956538" cy="23973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Leadership influences:</a:t>
            </a:r>
          </a:p>
          <a:p>
            <a:pPr lvl="0"/>
            <a:r>
              <a:rPr lang="en-GB" sz="2000" dirty="0"/>
              <a:t>budget </a:t>
            </a:r>
          </a:p>
          <a:p>
            <a:pPr lvl="0"/>
            <a:r>
              <a:rPr lang="en-GB" sz="2000" dirty="0"/>
              <a:t>priorities </a:t>
            </a:r>
          </a:p>
          <a:p>
            <a:pPr lvl="0"/>
            <a:r>
              <a:rPr lang="en-GB" sz="2000" dirty="0"/>
              <a:t>culture </a:t>
            </a:r>
          </a:p>
          <a:p>
            <a:pPr lvl="0"/>
            <a:r>
              <a:rPr lang="en-GB" sz="2000" dirty="0"/>
              <a:t>risk appetite </a:t>
            </a:r>
          </a:p>
          <a:p>
            <a:pPr lvl="0"/>
            <a:r>
              <a:rPr lang="en-GB" sz="2000" dirty="0"/>
              <a:t>incident response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2A5576-F23E-B436-E315-AD5EB0699EF7}"/>
              </a:ext>
            </a:extLst>
          </p:cNvPr>
          <p:cNvSpPr txBox="1"/>
          <p:nvPr/>
        </p:nvSpPr>
        <p:spPr>
          <a:xfrm>
            <a:off x="62132" y="5257800"/>
            <a:ext cx="9052560" cy="400110"/>
          </a:xfrm>
          <a:prstGeom prst="rect">
            <a:avLst/>
          </a:prstGeom>
          <a:solidFill>
            <a:srgbClr val="D1F3FF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sz="2000" dirty="0"/>
              <a:t>Should executives be personally accountable for major cyber breaches?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546B118-B9BF-6F87-D833-F557F8ABBD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710297"/>
              </p:ext>
            </p:extLst>
          </p:nvPr>
        </p:nvGraphicFramePr>
        <p:xfrm>
          <a:off x="140677" y="3200400"/>
          <a:ext cx="7543800" cy="1828800"/>
        </p:xfrm>
        <a:graphic>
          <a:graphicData uri="http://schemas.openxmlformats.org/drawingml/2006/table">
            <a:tbl>
              <a:tblPr/>
              <a:tblGrid>
                <a:gridCol w="2829809">
                  <a:extLst>
                    <a:ext uri="{9D8B030D-6E8A-4147-A177-3AD203B41FA5}">
                      <a16:colId xmlns:a16="http://schemas.microsoft.com/office/drawing/2014/main" val="2287545984"/>
                    </a:ext>
                  </a:extLst>
                </a:gridCol>
                <a:gridCol w="4713991">
                  <a:extLst>
                    <a:ext uri="{9D8B030D-6E8A-4147-A177-3AD203B41FA5}">
                      <a16:colId xmlns:a16="http://schemas.microsoft.com/office/drawing/2014/main" val="409102602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Leadership Action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Organisational Impact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05143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Attend awareness training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Demonstrates commitment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27713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Follow security policies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Builds trust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50625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Allocate resources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Improves resilience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61065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Communicate regularly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Reinforces security culture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0781123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8C685A4F-CAF7-0234-BA20-92349D833F25}"/>
              </a:ext>
            </a:extLst>
          </p:cNvPr>
          <p:cNvSpPr txBox="1"/>
          <p:nvPr/>
        </p:nvSpPr>
        <p:spPr>
          <a:xfrm>
            <a:off x="4267200" y="1171307"/>
            <a:ext cx="4686300" cy="1200329"/>
          </a:xfrm>
          <a:prstGeom prst="rect">
            <a:avLst/>
          </a:prstGeom>
          <a:noFill/>
          <a:ln>
            <a:solidFill>
              <a:srgbClr val="364162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u="sng" dirty="0"/>
              <a:t>Workplace Reflection</a:t>
            </a:r>
          </a:p>
          <a:p>
            <a:pPr>
              <a:buNone/>
            </a:pPr>
            <a:r>
              <a:rPr lang="en-GB" dirty="0"/>
              <a:t>How visible is cybersecurity leadership in your organisation?</a:t>
            </a:r>
          </a:p>
        </p:txBody>
      </p:sp>
    </p:spTree>
    <p:extLst>
      <p:ext uri="{BB962C8B-B14F-4D97-AF65-F5344CB8AC3E}">
        <p14:creationId xmlns:p14="http://schemas.microsoft.com/office/powerpoint/2010/main" val="33926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6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92434-246E-6368-9D97-0EBB5F8A6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>
            <a:normAutofit/>
          </a:bodyPr>
          <a:lstStyle/>
          <a:p>
            <a:r>
              <a:rPr lang="en-GB" b="1" dirty="0"/>
              <a:t>Leading by Example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AB3E82A-E47D-3885-2DB5-EB7E625091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9334885"/>
              </p:ext>
            </p:extLst>
          </p:nvPr>
        </p:nvGraphicFramePr>
        <p:xfrm>
          <a:off x="190500" y="929640"/>
          <a:ext cx="8763000" cy="3017520"/>
        </p:xfrm>
        <a:graphic>
          <a:graphicData uri="http://schemas.openxmlformats.org/drawingml/2006/table">
            <a:tbl>
              <a:tblPr/>
              <a:tblGrid>
                <a:gridCol w="2895600">
                  <a:extLst>
                    <a:ext uri="{9D8B030D-6E8A-4147-A177-3AD203B41FA5}">
                      <a16:colId xmlns:a16="http://schemas.microsoft.com/office/drawing/2014/main" val="2850897768"/>
                    </a:ext>
                  </a:extLst>
                </a:gridCol>
                <a:gridCol w="5867400">
                  <a:extLst>
                    <a:ext uri="{9D8B030D-6E8A-4147-A177-3AD203B41FA5}">
                      <a16:colId xmlns:a16="http://schemas.microsoft.com/office/drawing/2014/main" val="348134743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Topic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Brief Explanation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73592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Role Modelling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Leaders demonstrate the behaviours they expect from employees.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65431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Communication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Regular, honest communication reinforces security priorities.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02689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Transparency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Leaders explain decisions and encourage openness.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8332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Recognition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Acknowledging positive security behaviours motivates employees.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115204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Continuous Engagement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Leaders maintain ongoing dialogue about cybersecurity rather than treating it as a one-off initiative.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0508320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97D9FDD-1D8A-5F56-9785-3BE00DD1E688}"/>
              </a:ext>
            </a:extLst>
          </p:cNvPr>
          <p:cNvSpPr txBox="1"/>
          <p:nvPr/>
        </p:nvSpPr>
        <p:spPr>
          <a:xfrm>
            <a:off x="175260" y="4267200"/>
            <a:ext cx="8458200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GB" b="1" dirty="0"/>
              <a:t>Workplace Reflection</a:t>
            </a:r>
          </a:p>
          <a:p>
            <a:pPr algn="just">
              <a:buNone/>
            </a:pPr>
            <a:r>
              <a:rPr lang="en-GB" dirty="0"/>
              <a:t>What behaviour from senior managers would most improve security culture in your organisation?</a:t>
            </a:r>
          </a:p>
        </p:txBody>
      </p:sp>
    </p:spTree>
    <p:extLst>
      <p:ext uri="{BB962C8B-B14F-4D97-AF65-F5344CB8AC3E}">
        <p14:creationId xmlns:p14="http://schemas.microsoft.com/office/powerpoint/2010/main" val="2035533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029DC-851F-703D-3141-C04623860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Creating a Security-First Organisation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C03B66C-656A-73A8-2F35-CDD700FF9C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7107216"/>
              </p:ext>
            </p:extLst>
          </p:nvPr>
        </p:nvGraphicFramePr>
        <p:xfrm>
          <a:off x="152400" y="914400"/>
          <a:ext cx="8901918" cy="3291840"/>
        </p:xfrm>
        <a:graphic>
          <a:graphicData uri="http://schemas.openxmlformats.org/drawingml/2006/table">
            <a:tbl>
              <a:tblPr/>
              <a:tblGrid>
                <a:gridCol w="2980207">
                  <a:extLst>
                    <a:ext uri="{9D8B030D-6E8A-4147-A177-3AD203B41FA5}">
                      <a16:colId xmlns:a16="http://schemas.microsoft.com/office/drawing/2014/main" val="758518119"/>
                    </a:ext>
                  </a:extLst>
                </a:gridCol>
                <a:gridCol w="5921711">
                  <a:extLst>
                    <a:ext uri="{9D8B030D-6E8A-4147-A177-3AD203B41FA5}">
                      <a16:colId xmlns:a16="http://schemas.microsoft.com/office/drawing/2014/main" val="44526952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Topic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Brief Explanation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70337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Shared Responsibility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Everyone contributes to protecting organisational information.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40893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Leadership Support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Leaders provide direction, resources and visible commitment.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99162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Employee Empowerment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Employees feel confident to report concerns and suggest improvements.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13113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Continuous Learning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Security knowledge is updated regularly to address evolving threats.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864312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Continuous Improvement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Organisations learn from incidents and strengthen security over time.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759690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54D810A-43DB-F061-2667-7D2570B8DE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7596910"/>
              </p:ext>
            </p:extLst>
          </p:nvPr>
        </p:nvGraphicFramePr>
        <p:xfrm>
          <a:off x="118110" y="4419600"/>
          <a:ext cx="8907780" cy="2182090"/>
        </p:xfrm>
        <a:graphic>
          <a:graphicData uri="http://schemas.openxmlformats.org/drawingml/2006/table">
            <a:tbl>
              <a:tblPr/>
              <a:tblGrid>
                <a:gridCol w="4453890">
                  <a:extLst>
                    <a:ext uri="{9D8B030D-6E8A-4147-A177-3AD203B41FA5}">
                      <a16:colId xmlns:a16="http://schemas.microsoft.com/office/drawing/2014/main" val="1341087322"/>
                    </a:ext>
                  </a:extLst>
                </a:gridCol>
                <a:gridCol w="4453890">
                  <a:extLst>
                    <a:ext uri="{9D8B030D-6E8A-4147-A177-3AD203B41FA5}">
                      <a16:colId xmlns:a16="http://schemas.microsoft.com/office/drawing/2014/main" val="2739325105"/>
                    </a:ext>
                  </a:extLst>
                </a:gridCol>
              </a:tblGrid>
              <a:tr h="4364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Security-First Behaviour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Organisational Benefit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9784409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Report suspicious emails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Earlier threat detection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5890237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Challenge unknown visitors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Improved physical security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1608665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Follow access policies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Reduced insider risk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447809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Share lessons learned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Stronger organisational resilience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94477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6074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9631E-D642-AE44-DBB7-393AE2358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810491"/>
          </a:xfrm>
        </p:spPr>
        <p:txBody>
          <a:bodyPr/>
          <a:lstStyle/>
          <a:p>
            <a:r>
              <a:rPr lang="en-GB" b="1" dirty="0"/>
              <a:t>Insider Threats Revisited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5EB0E-4CEE-5D6E-24B6-A04108E46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838200"/>
            <a:ext cx="6134100" cy="22860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Types:</a:t>
            </a:r>
          </a:p>
          <a:p>
            <a:pPr lvl="0"/>
            <a:r>
              <a:rPr lang="en-GB" dirty="0"/>
              <a:t>Malicious Insider </a:t>
            </a:r>
          </a:p>
          <a:p>
            <a:pPr lvl="0"/>
            <a:r>
              <a:rPr lang="en-GB" dirty="0"/>
              <a:t>Negligent Insider </a:t>
            </a:r>
          </a:p>
          <a:p>
            <a:pPr lvl="0"/>
            <a:r>
              <a:rPr lang="en-GB" dirty="0"/>
              <a:t>Compromised Insider </a:t>
            </a:r>
          </a:p>
          <a:p>
            <a:pPr lvl="0"/>
            <a:r>
              <a:rPr lang="en-GB" dirty="0"/>
              <a:t>Privileged Users </a:t>
            </a:r>
          </a:p>
          <a:p>
            <a:pPr lvl="0"/>
            <a:r>
              <a:rPr lang="en-GB" dirty="0"/>
              <a:t>Behavioural Indicators </a:t>
            </a:r>
          </a:p>
          <a:p>
            <a:pPr lvl="0"/>
            <a:r>
              <a:rPr lang="en-GB" dirty="0"/>
              <a:t>Insider Threat Mitigation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ED9CC8-28EF-744D-B97A-5DA36BF26280}"/>
              </a:ext>
            </a:extLst>
          </p:cNvPr>
          <p:cNvSpPr txBox="1"/>
          <p:nvPr/>
        </p:nvSpPr>
        <p:spPr>
          <a:xfrm>
            <a:off x="4419600" y="1833689"/>
            <a:ext cx="4419600" cy="830997"/>
          </a:xfrm>
          <a:prstGeom prst="rect">
            <a:avLst/>
          </a:prstGeom>
          <a:solidFill>
            <a:srgbClr val="D1F3FF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Which is more dangerous: external hackers or insiders?</a:t>
            </a:r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93999A-0DF6-417A-6616-37D4C322CA4F}"/>
              </a:ext>
            </a:extLst>
          </p:cNvPr>
          <p:cNvSpPr txBox="1"/>
          <p:nvPr/>
        </p:nvSpPr>
        <p:spPr>
          <a:xfrm>
            <a:off x="4339589" y="908287"/>
            <a:ext cx="475869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hlinkClick r:id="rId3"/>
              </a:rPr>
              <a:t>https://www.youtube.com/watch?v=5R_4EO8Iw0M</a:t>
            </a:r>
            <a:r>
              <a:rPr lang="en-GB" sz="2000" dirty="0"/>
              <a:t> 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D631B09-B763-EDFA-387A-5758959516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8690036"/>
              </p:ext>
            </p:extLst>
          </p:nvPr>
        </p:nvGraphicFramePr>
        <p:xfrm>
          <a:off x="190500" y="3307080"/>
          <a:ext cx="8763000" cy="2377440"/>
        </p:xfrm>
        <a:graphic>
          <a:graphicData uri="http://schemas.openxmlformats.org/drawingml/2006/table">
            <a:tbl>
              <a:tblPr/>
              <a:tblGrid>
                <a:gridCol w="2921000">
                  <a:extLst>
                    <a:ext uri="{9D8B030D-6E8A-4147-A177-3AD203B41FA5}">
                      <a16:colId xmlns:a16="http://schemas.microsoft.com/office/drawing/2014/main" val="978960248"/>
                    </a:ext>
                  </a:extLst>
                </a:gridCol>
                <a:gridCol w="2921000">
                  <a:extLst>
                    <a:ext uri="{9D8B030D-6E8A-4147-A177-3AD203B41FA5}">
                      <a16:colId xmlns:a16="http://schemas.microsoft.com/office/drawing/2014/main" val="2083890959"/>
                    </a:ext>
                  </a:extLst>
                </a:gridCol>
                <a:gridCol w="2921000">
                  <a:extLst>
                    <a:ext uri="{9D8B030D-6E8A-4147-A177-3AD203B41FA5}">
                      <a16:colId xmlns:a16="http://schemas.microsoft.com/office/drawing/2014/main" val="342288643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Insider Type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Example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Mitigation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09452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Malicious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Data theft before resignation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Monitoring, least privilege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47558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Negligent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Sending sensitive email externally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Awareness training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83177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Compromised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Stolen credentials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MFA, behavioural monitoring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87169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Privileged Misuse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Administrator abuse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Privileged Access Management (PAM)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70291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6942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30676-BA05-E34F-6BD7-3444FEA87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1447800"/>
            <a:ext cx="9052560" cy="1039091"/>
          </a:xfrm>
        </p:spPr>
        <p:txBody>
          <a:bodyPr/>
          <a:lstStyle/>
          <a:p>
            <a:r>
              <a:rPr lang="en-GB" dirty="0"/>
              <a:t>Comfort Break (12:10 - 12:20)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EE4C0-9EFE-1652-8F72-894B2832C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3733799"/>
            <a:ext cx="8763000" cy="182880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8037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51E4C-6D21-F4F5-366B-63D0D9E7E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>
            <a:normAutofit/>
          </a:bodyPr>
          <a:lstStyle/>
          <a:p>
            <a:r>
              <a:rPr lang="en-GB" b="1" dirty="0"/>
              <a:t>Ethics, Privacy &amp; Employee Monitoring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C34B07-F8BD-C0CC-5974-C91AD9436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742" y="809471"/>
            <a:ext cx="8822516" cy="3202146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GB" b="1" dirty="0"/>
              <a:t>Ethics </a:t>
            </a:r>
            <a:r>
              <a:rPr lang="en-GB" dirty="0"/>
              <a:t>is the principles that guide fair, responsible and respectful behaviour. </a:t>
            </a:r>
          </a:p>
          <a:p>
            <a:pPr marL="0" indent="0" algn="just">
              <a:buNone/>
            </a:pPr>
            <a:r>
              <a:rPr lang="en-GB" b="1" dirty="0"/>
              <a:t>Privacy r</a:t>
            </a:r>
            <a:r>
              <a:rPr lang="en-GB" dirty="0"/>
              <a:t>espect employees' rights regarding personal information and workplace monitoring</a:t>
            </a:r>
          </a:p>
          <a:p>
            <a:pPr marL="0" indent="0" algn="just">
              <a:buNone/>
            </a:pPr>
            <a:r>
              <a:rPr lang="en-GB" b="1" dirty="0"/>
              <a:t>Employee Monitoring</a:t>
            </a:r>
            <a:r>
              <a:rPr lang="en-GB" dirty="0"/>
              <a:t> Observe employee activities to improve security, compliance or productivity</a:t>
            </a:r>
          </a:p>
          <a:p>
            <a:pPr marL="0" indent="0" algn="just">
              <a:buNone/>
            </a:pPr>
            <a:r>
              <a:rPr lang="en-GB" dirty="0"/>
              <a:t>Modern organisations increasingly monitor:</a:t>
            </a:r>
          </a:p>
          <a:p>
            <a:pPr lvl="0" algn="just"/>
            <a:r>
              <a:rPr lang="en-GB" dirty="0"/>
              <a:t>email </a:t>
            </a:r>
          </a:p>
          <a:p>
            <a:pPr lvl="0" algn="just"/>
            <a:r>
              <a:rPr lang="en-GB" dirty="0"/>
              <a:t>productivity </a:t>
            </a:r>
          </a:p>
          <a:p>
            <a:pPr lvl="0" algn="just"/>
            <a:r>
              <a:rPr lang="en-GB" dirty="0"/>
              <a:t>access behaviour </a:t>
            </a:r>
          </a:p>
          <a:p>
            <a:pPr lvl="0" algn="just"/>
            <a:r>
              <a:rPr lang="en-GB" dirty="0"/>
              <a:t>insider activity </a:t>
            </a:r>
          </a:p>
          <a:p>
            <a:pPr lvl="0" algn="just"/>
            <a:r>
              <a:rPr lang="en-GB" dirty="0"/>
              <a:t>remote workers </a:t>
            </a:r>
          </a:p>
          <a:p>
            <a:pPr algn="just"/>
            <a:endParaRPr lang="en-GB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204A0C-779D-5944-327D-1DEC106A1C02}"/>
              </a:ext>
            </a:extLst>
          </p:cNvPr>
          <p:cNvSpPr txBox="1"/>
          <p:nvPr/>
        </p:nvSpPr>
        <p:spPr>
          <a:xfrm>
            <a:off x="160742" y="4724400"/>
            <a:ext cx="3801658" cy="923330"/>
          </a:xfrm>
          <a:prstGeom prst="rect">
            <a:avLst/>
          </a:prstGeom>
          <a:solidFill>
            <a:srgbClr val="D1F3FF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GB" sz="1800" dirty="0"/>
              <a:t>Where is the line between security monitoring and workplace surveillance?</a:t>
            </a:r>
            <a:endParaRPr lang="en-GB" sz="1600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2ECA986-B811-7800-A8A6-6AFFB35CA6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0275223"/>
              </p:ext>
            </p:extLst>
          </p:nvPr>
        </p:nvGraphicFramePr>
        <p:xfrm>
          <a:off x="3429000" y="2590800"/>
          <a:ext cx="5334000" cy="1828800"/>
        </p:xfrm>
        <a:graphic>
          <a:graphicData uri="http://schemas.openxmlformats.org/drawingml/2006/table">
            <a:tbl>
              <a:tblPr/>
              <a:tblGrid>
                <a:gridCol w="2819400">
                  <a:extLst>
                    <a:ext uri="{9D8B030D-6E8A-4147-A177-3AD203B41FA5}">
                      <a16:colId xmlns:a16="http://schemas.microsoft.com/office/drawing/2014/main" val="2880478630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62358319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Benefit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Ethical Concern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089888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Detect insider threats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Reduced privacy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00450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Protect business assets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Loss of trust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50136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Improve compliance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Excessive surveillance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55992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Faster investigations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Employee stress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0338940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F0D5CACE-9333-AC39-620B-F61847C02E16}"/>
              </a:ext>
            </a:extLst>
          </p:cNvPr>
          <p:cNvSpPr txBox="1"/>
          <p:nvPr/>
        </p:nvSpPr>
        <p:spPr>
          <a:xfrm>
            <a:off x="4167554" y="4632067"/>
            <a:ext cx="4572000" cy="1015663"/>
          </a:xfrm>
          <a:prstGeom prst="rect">
            <a:avLst/>
          </a:prstGeom>
          <a:solidFill>
            <a:srgbClr val="D1F3FF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sz="2000" dirty="0"/>
              <a:t>Where should organisations draw the line between protecting information and respecting employee privacy?</a:t>
            </a:r>
          </a:p>
        </p:txBody>
      </p:sp>
    </p:spTree>
    <p:extLst>
      <p:ext uri="{BB962C8B-B14F-4D97-AF65-F5344CB8AC3E}">
        <p14:creationId xmlns:p14="http://schemas.microsoft.com/office/powerpoint/2010/main" val="1793853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9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A35B8-C978-7916-BDA0-4AE6D7F89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323975"/>
            <a:ext cx="9052560" cy="1039091"/>
          </a:xfrm>
        </p:spPr>
        <p:txBody>
          <a:bodyPr/>
          <a:lstStyle/>
          <a:p>
            <a:r>
              <a:rPr lang="en-GB" dirty="0"/>
              <a:t>Lunch Break (1-2)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CB644-6A89-F588-0EE9-EA85A2D3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2895600"/>
            <a:ext cx="8763000" cy="26670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0514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A32B6-F0B3-7C8A-1948-387ABC3C4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Interactive Case Study</a:t>
            </a:r>
            <a:br>
              <a:rPr lang="en-GB" dirty="0"/>
            </a:br>
            <a:r>
              <a:rPr lang="en-GB" sz="2700" b="1" dirty="0"/>
              <a:t>“</a:t>
            </a:r>
            <a:r>
              <a:rPr lang="en-GB" b="1" dirty="0"/>
              <a:t>The Burned-Out Security Team</a:t>
            </a:r>
            <a:r>
              <a:rPr lang="en-GB" sz="2700" b="1" dirty="0"/>
              <a:t>”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436F6-4D71-D238-AC5F-E24DA9B8F0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295400"/>
            <a:ext cx="4343400" cy="46482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Scenario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large organisation:</a:t>
            </a:r>
          </a:p>
          <a:p>
            <a:pPr lvl="1"/>
            <a:r>
              <a:rPr lang="en-GB" dirty="0"/>
              <a:t>expanded rapidly </a:t>
            </a:r>
          </a:p>
          <a:p>
            <a:pPr lvl="1"/>
            <a:r>
              <a:rPr lang="en-GB" dirty="0"/>
              <a:t>increased cloud adoption </a:t>
            </a:r>
          </a:p>
          <a:p>
            <a:pPr lvl="1"/>
            <a:r>
              <a:rPr lang="en-GB" dirty="0"/>
              <a:t>experienced constant phishing attacks </a:t>
            </a:r>
          </a:p>
          <a:p>
            <a:pPr marL="0" indent="0">
              <a:buNone/>
            </a:pPr>
            <a:r>
              <a:rPr lang="en-GB" dirty="0"/>
              <a:t>The security team:</a:t>
            </a:r>
          </a:p>
          <a:p>
            <a:pPr lvl="1"/>
            <a:r>
              <a:rPr lang="en-GB" dirty="0"/>
              <a:t>understaffed </a:t>
            </a:r>
          </a:p>
          <a:p>
            <a:pPr lvl="1"/>
            <a:r>
              <a:rPr lang="en-GB" dirty="0"/>
              <a:t>overworked </a:t>
            </a:r>
          </a:p>
          <a:p>
            <a:pPr lvl="1"/>
            <a:r>
              <a:rPr lang="en-GB" dirty="0"/>
              <a:t>constantly responding to alerts </a:t>
            </a:r>
          </a:p>
          <a:p>
            <a:pPr marL="0" indent="0">
              <a:buNone/>
            </a:pPr>
            <a:r>
              <a:rPr lang="en-GB" dirty="0"/>
              <a:t>Leadership:</a:t>
            </a:r>
          </a:p>
          <a:p>
            <a:pPr lvl="1"/>
            <a:r>
              <a:rPr lang="en-GB" dirty="0"/>
              <a:t>delayed hiring </a:t>
            </a:r>
          </a:p>
          <a:p>
            <a:pPr lvl="1"/>
            <a:r>
              <a:rPr lang="en-GB" dirty="0"/>
              <a:t>prioritised cost reduction </a:t>
            </a:r>
          </a:p>
          <a:p>
            <a:pPr lvl="1"/>
            <a:r>
              <a:rPr lang="en-GB" dirty="0"/>
              <a:t>demanded “perfect security” </a:t>
            </a:r>
          </a:p>
          <a:p>
            <a:pPr marL="0" indent="0">
              <a:buNone/>
            </a:pPr>
            <a:r>
              <a:rPr lang="en-GB" dirty="0"/>
              <a:t>Eventually:</a:t>
            </a:r>
          </a:p>
          <a:p>
            <a:pPr lvl="1"/>
            <a:r>
              <a:rPr lang="en-GB" dirty="0"/>
              <a:t>critical alerts ignored </a:t>
            </a:r>
          </a:p>
          <a:p>
            <a:pPr lvl="1"/>
            <a:r>
              <a:rPr lang="en-GB" dirty="0"/>
              <a:t>ransomware attack successful </a:t>
            </a:r>
          </a:p>
          <a:p>
            <a:pPr lvl="1"/>
            <a:r>
              <a:rPr lang="en-GB" dirty="0"/>
              <a:t>major breach occurred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8020DCC-E846-E0A9-A6FA-E9D5357AEE0D}"/>
              </a:ext>
            </a:extLst>
          </p:cNvPr>
          <p:cNvSpPr txBox="1">
            <a:spLocks/>
          </p:cNvSpPr>
          <p:nvPr/>
        </p:nvSpPr>
        <p:spPr>
          <a:xfrm>
            <a:off x="4701209" y="1497106"/>
            <a:ext cx="4343401" cy="4038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Discussion Questions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failed first?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Was this a leadership failure?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Could burnout contribute to breaches?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governance weaknesses existed?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would you change first? </a:t>
            </a:r>
          </a:p>
        </p:txBody>
      </p:sp>
    </p:spTree>
    <p:extLst>
      <p:ext uri="{BB962C8B-B14F-4D97-AF65-F5344CB8AC3E}">
        <p14:creationId xmlns:p14="http://schemas.microsoft.com/office/powerpoint/2010/main" val="8438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0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2" end="5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50" end="7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76" end="1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15" end="1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34" end="14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48" end="16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60" end="19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93" end="20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05" end="2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21" end="24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49" end="27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78" end="29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90" end="3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15" end="34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45" end="36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1A440-8E64-FB24-F63C-44C14823B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>
            <a:normAutofit/>
          </a:bodyPr>
          <a:lstStyle/>
          <a:p>
            <a:r>
              <a:rPr lang="en-GB" b="1" dirty="0"/>
              <a:t>Group Workshop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175D6-E330-FDC4-3816-5ABA1AEED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2" y="990600"/>
            <a:ext cx="5272238" cy="451373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“Design a Security Culture Strategy”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Scenario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An organisation:</a:t>
            </a:r>
          </a:p>
          <a:p>
            <a:pPr lvl="0"/>
            <a:r>
              <a:rPr lang="en-GB" dirty="0"/>
              <a:t>experiences frequent phishing </a:t>
            </a:r>
          </a:p>
          <a:p>
            <a:pPr lvl="0"/>
            <a:r>
              <a:rPr lang="en-GB" dirty="0"/>
              <a:t>has low reporting rates </a:t>
            </a:r>
          </a:p>
          <a:p>
            <a:pPr lvl="0"/>
            <a:r>
              <a:rPr lang="en-GB" dirty="0"/>
              <a:t>employees ignore policies </a:t>
            </a:r>
          </a:p>
          <a:p>
            <a:pPr lvl="0"/>
            <a:r>
              <a:rPr lang="en-GB" dirty="0"/>
              <a:t>leadership sees security as “IT problem”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957AF90-16D5-927E-3533-6168D09B3260}"/>
              </a:ext>
            </a:extLst>
          </p:cNvPr>
          <p:cNvSpPr txBox="1">
            <a:spLocks/>
          </p:cNvSpPr>
          <p:nvPr/>
        </p:nvSpPr>
        <p:spPr>
          <a:xfrm>
            <a:off x="5334000" y="1311265"/>
            <a:ext cx="3810000" cy="398894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b="1" dirty="0"/>
              <a:t>Task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Develop: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Security culture improvements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Leadership engagement strategy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Awareness approach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Insider threat controls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Workforce development plan </a:t>
            </a:r>
          </a:p>
          <a:p>
            <a:pPr fontAlgn="auto">
              <a:spcAft>
                <a:spcPts val="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95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7" end="6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4" end="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95" end="1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20" end="14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47" end="18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C37E2-A422-3E78-62A9-208209CAA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3248891"/>
          </a:xfrm>
        </p:spPr>
        <p:txBody>
          <a:bodyPr/>
          <a:lstStyle/>
          <a:p>
            <a:r>
              <a:rPr lang="en-GB" dirty="0"/>
              <a:t>Comfort Break (3:15 – 3:25)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0EF33-D313-1C05-DC04-1E417172E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4419599"/>
            <a:ext cx="8763000" cy="114300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1472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501DA-4EE4-01F4-B3DE-241674780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lang="en-US" sz="3100" b="1" dirty="0"/>
              <a:t>Build a </a:t>
            </a:r>
            <a:r>
              <a:rPr lang="en-GB" sz="3100" b="1" dirty="0"/>
              <a:t>Resilience </a:t>
            </a:r>
            <a:r>
              <a:rPr lang="en-US" sz="3100" b="1" dirty="0"/>
              <a:t>Tower, Build a Security Culture</a:t>
            </a:r>
            <a:br>
              <a:rPr lang="en-GB" sz="2700" b="1" dirty="0"/>
            </a:br>
            <a:r>
              <a:rPr lang="en-GB" sz="2700" b="1" dirty="0"/>
              <a:t>Theme:</a:t>
            </a:r>
            <a:r>
              <a:rPr lang="en-GB" sz="2700" dirty="0"/>
              <a:t> </a:t>
            </a:r>
            <a:r>
              <a:rPr lang="en-GB" sz="2700" i="1" dirty="0"/>
              <a:t>People Build Strong Organisations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3609F-F8F5-3CB9-BB17-738CB800D6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066800"/>
            <a:ext cx="8763000" cy="4572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800" b="1" dirty="0"/>
              <a:t>Scenario:</a:t>
            </a:r>
          </a:p>
          <a:p>
            <a:pPr marL="0" indent="0">
              <a:buNone/>
            </a:pPr>
            <a:r>
              <a:rPr lang="en-GB" dirty="0"/>
              <a:t>You have just joined a Cybersecurity Consultancy.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Your team has been contracted to design the most </a:t>
            </a:r>
            <a:r>
              <a:rPr lang="en-GB" b="1" dirty="0"/>
              <a:t>resilience</a:t>
            </a:r>
            <a:r>
              <a:rPr lang="en-GB" dirty="0"/>
              <a:t> communications tower for an emergency response organisation.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The client has limited resources, limited time and expects the tallest stable structure.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How your team works together is just as important as the final tower.</a:t>
            </a:r>
          </a:p>
          <a:p>
            <a:pPr lvl="1"/>
            <a:endParaRPr lang="en-GB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6807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0F4EC0-9B20-4F80-AEF0-829173E60F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FB478-A06B-96A7-C910-43AFCCEA2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lang="en-US" sz="3100" b="1" dirty="0"/>
              <a:t>Build a </a:t>
            </a:r>
            <a:r>
              <a:rPr lang="en-GB" sz="3100" b="1" dirty="0"/>
              <a:t>Resilience </a:t>
            </a:r>
            <a:r>
              <a:rPr lang="en-US" sz="3100" b="1" dirty="0"/>
              <a:t>Tower, Build a Security Culture</a:t>
            </a:r>
            <a:br>
              <a:rPr lang="en-GB" sz="3200" b="1" dirty="0"/>
            </a:br>
            <a:r>
              <a:rPr lang="en-GB" sz="3200" b="1" dirty="0"/>
              <a:t>Theme:</a:t>
            </a:r>
            <a:r>
              <a:rPr lang="en-GB" sz="3200" dirty="0"/>
              <a:t> </a:t>
            </a:r>
            <a:r>
              <a:rPr lang="en-GB" sz="3200" i="1" dirty="0"/>
              <a:t>People Build Strong Organisations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2F561-F560-37E8-972D-0F8C4F3339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971" y="1078049"/>
            <a:ext cx="8763000" cy="144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Team structure</a:t>
            </a:r>
          </a:p>
          <a:p>
            <a:r>
              <a:rPr lang="en-GB" sz="2400" b="1" dirty="0"/>
              <a:t>Group of 4</a:t>
            </a:r>
          </a:p>
          <a:p>
            <a:pPr marL="0" indent="0">
              <a:buNone/>
            </a:pPr>
            <a:r>
              <a:rPr lang="en-GB" sz="2400" dirty="0"/>
              <a:t>Each person receive a role</a:t>
            </a:r>
          </a:p>
          <a:p>
            <a:pPr marL="0" indent="0">
              <a:buNone/>
            </a:pPr>
            <a:endParaRPr lang="en-GB" b="1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21731D4-9128-D1DF-1688-F639A6F865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358608"/>
              </p:ext>
            </p:extLst>
          </p:nvPr>
        </p:nvGraphicFramePr>
        <p:xfrm>
          <a:off x="131971" y="2604986"/>
          <a:ext cx="8763000" cy="2377440"/>
        </p:xfrm>
        <a:graphic>
          <a:graphicData uri="http://schemas.openxmlformats.org/drawingml/2006/table">
            <a:tbl>
              <a:tblPr/>
              <a:tblGrid>
                <a:gridCol w="3040380">
                  <a:extLst>
                    <a:ext uri="{9D8B030D-6E8A-4147-A177-3AD203B41FA5}">
                      <a16:colId xmlns:a16="http://schemas.microsoft.com/office/drawing/2014/main" val="3286360624"/>
                    </a:ext>
                  </a:extLst>
                </a:gridCol>
                <a:gridCol w="5722620">
                  <a:extLst>
                    <a:ext uri="{9D8B030D-6E8A-4147-A177-3AD203B41FA5}">
                      <a16:colId xmlns:a16="http://schemas.microsoft.com/office/drawing/2014/main" val="123636173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Role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Responsibility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25419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Team Leader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Coordinates the team, manages time and encourages participation.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423633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Security Architect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Designs the structure and ensures stability.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92729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Risk &amp; Quality Manager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Identifies weaknesses, tests the design and challenges assumptions.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11286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Project Engineer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Builds the structure according to the agreed design.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299023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05213F6-6C94-DEF8-1422-2C0DA6789477}"/>
              </a:ext>
            </a:extLst>
          </p:cNvPr>
          <p:cNvSpPr txBox="1"/>
          <p:nvPr/>
        </p:nvSpPr>
        <p:spPr>
          <a:xfrm>
            <a:off x="73930" y="4982426"/>
            <a:ext cx="8996140" cy="1631216"/>
          </a:xfrm>
          <a:prstGeom prst="rect">
            <a:avLst/>
          </a:prstGeom>
          <a:solidFill>
            <a:srgbClr val="D1F3FF"/>
          </a:solidFill>
        </p:spPr>
        <p:txBody>
          <a:bodyPr wrap="square">
            <a:spAutoFit/>
          </a:bodyPr>
          <a:lstStyle/>
          <a:p>
            <a:r>
              <a:rPr lang="en-GB" sz="2000" dirty="0"/>
              <a:t>(If a group has five students, add a Communications Officer who records decisions and presents the team's reflection.)</a:t>
            </a:r>
          </a:p>
          <a:p>
            <a:endParaRPr lang="en-GB" sz="2000" dirty="0"/>
          </a:p>
          <a:p>
            <a:r>
              <a:rPr lang="en-GB" sz="2000" dirty="0"/>
              <a:t>These are </a:t>
            </a:r>
            <a:r>
              <a:rPr lang="en-GB" sz="2000" b="1" dirty="0"/>
              <a:t>real cybersecurity project roles</a:t>
            </a:r>
            <a:r>
              <a:rPr lang="en-GB" sz="2000" dirty="0"/>
              <a:t>, not simply "Builder 1" and "Builder 2".</a:t>
            </a:r>
          </a:p>
        </p:txBody>
      </p:sp>
    </p:spTree>
    <p:extLst>
      <p:ext uri="{BB962C8B-B14F-4D97-AF65-F5344CB8AC3E}">
        <p14:creationId xmlns:p14="http://schemas.microsoft.com/office/powerpoint/2010/main" val="3319558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03825D-707E-3D16-B799-E1C99D2BFD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F8132-196C-7122-79F1-5152B08BA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Build a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Resilience </a:t>
            </a:r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Tower, Build a Security Culture</a:t>
            </a:r>
            <a:b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</a:br>
            <a: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Theme:</a:t>
            </a: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 </a:t>
            </a:r>
            <a:r>
              <a:rPr kumimoji="0" lang="en-GB" sz="2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People Build Strong Organisations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BC537-7B08-F1CD-7BEA-838449DD7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690" y="1371600"/>
            <a:ext cx="8770620" cy="41148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200" b="1" dirty="0"/>
              <a:t>Materials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Keeping Peter Skillman's original challenge.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Each team receives:</a:t>
            </a:r>
          </a:p>
          <a:p>
            <a:r>
              <a:rPr lang="en-GB" sz="3200" dirty="0"/>
              <a:t>12 spaghetti sticks</a:t>
            </a:r>
          </a:p>
          <a:p>
            <a:r>
              <a:rPr lang="en-GB" sz="3200" dirty="0"/>
              <a:t>1 Marshmallows </a:t>
            </a:r>
          </a:p>
          <a:p>
            <a:r>
              <a:rPr lang="en-GB" sz="3200" dirty="0"/>
              <a:t>1 String (12 inches long)</a:t>
            </a:r>
            <a:endParaRPr lang="en-GB" sz="4500" dirty="0"/>
          </a:p>
          <a:p>
            <a:r>
              <a:rPr lang="en-GB" sz="3200" dirty="0"/>
              <a:t>Tape (optional)</a:t>
            </a:r>
          </a:p>
          <a:p>
            <a:r>
              <a:rPr lang="en-GB" sz="3200" dirty="0"/>
              <a:t>Scissors (optional)</a:t>
            </a:r>
          </a:p>
          <a:p>
            <a:pPr marL="0" indent="0">
              <a:buNone/>
            </a:pPr>
            <a:endParaRPr lang="en-GB" sz="3200" dirty="0"/>
          </a:p>
          <a:p>
            <a:pPr marL="0" indent="0" algn="just">
              <a:buNone/>
            </a:pPr>
            <a:r>
              <a:rPr lang="en-GB" sz="3200" dirty="0"/>
              <a:t>Build the tallest </a:t>
            </a:r>
            <a:r>
              <a:rPr lang="en-GB" sz="3200" b="1" dirty="0"/>
              <a:t>resilience</a:t>
            </a:r>
            <a:r>
              <a:rPr lang="en-GB" sz="3200" dirty="0"/>
              <a:t> tower that could realistically survive in an organisation.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483754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EE097-D3E2-8822-066E-07FEFB52D8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26CB2-904F-CB77-8460-2BB552E0F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Build a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Resilience </a:t>
            </a:r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Tower, Build a Security Culture</a:t>
            </a:r>
            <a:b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</a:br>
            <a: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Theme:</a:t>
            </a: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 </a:t>
            </a:r>
            <a:r>
              <a:rPr kumimoji="0" lang="en-GB" sz="2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People Build Strong Organisations</a:t>
            </a:r>
            <a:endParaRPr lang="en-GB" b="1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7704CA5-8FC4-F53E-E3CD-711E013A7B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577740"/>
              </p:ext>
            </p:extLst>
          </p:nvPr>
        </p:nvGraphicFramePr>
        <p:xfrm>
          <a:off x="152400" y="1098550"/>
          <a:ext cx="8839200" cy="4851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6950">
                  <a:extLst>
                    <a:ext uri="{9D8B030D-6E8A-4147-A177-3AD203B41FA5}">
                      <a16:colId xmlns:a16="http://schemas.microsoft.com/office/drawing/2014/main" val="595889849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4189740567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998494618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13159183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Phase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Phase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Phase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Phase 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4930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Planning</a:t>
                      </a:r>
                    </a:p>
                    <a:p>
                      <a:r>
                        <a:rPr lang="en-GB" dirty="0"/>
                        <a:t>(5 minutes)</a:t>
                      </a:r>
                    </a:p>
                    <a:p>
                      <a:r>
                        <a:rPr lang="en-GB" dirty="0"/>
                        <a:t>No building allowed.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Teams must: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discuss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sketch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assign roles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agree responsibilities </a:t>
                      </a:r>
                    </a:p>
                    <a:p>
                      <a:r>
                        <a:rPr lang="en-GB" dirty="0"/>
                        <a:t>Exactly as Peter Skillman recommends: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sketch ideas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plan first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prototype later 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Prototype</a:t>
                      </a:r>
                    </a:p>
                    <a:p>
                      <a:r>
                        <a:rPr lang="en-GB" dirty="0"/>
                        <a:t>(10 minutes)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Teams build.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No lecturer assistance.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Observe.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Do NOT intervene.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Security Incident!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Halfway through Lecturer/Tutor announce:</a:t>
                      </a:r>
                    </a:p>
                    <a:p>
                      <a:pPr marL="87313" indent="-87313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/>
                        <a:t>"Your organisation has experienced a major disruption."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Each pick an incident card from a box.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 Construction</a:t>
                      </a:r>
                    </a:p>
                    <a:p>
                      <a:r>
                        <a:rPr lang="en-GB" dirty="0"/>
                        <a:t>15 minutes</a:t>
                      </a:r>
                    </a:p>
                    <a:p>
                      <a:r>
                        <a:rPr lang="en-GB" dirty="0"/>
                        <a:t>Teams adapt.</a:t>
                      </a:r>
                    </a:p>
                    <a:p>
                      <a:r>
                        <a:rPr lang="en-GB" dirty="0"/>
                        <a:t>Not complain.</a:t>
                      </a:r>
                    </a:p>
                    <a:p>
                      <a:r>
                        <a:rPr lang="en-GB" dirty="0"/>
                        <a:t>Adapt.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81830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45028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088EF0-DFB3-CA42-8CA8-354C25E51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07189-81AF-A182-6B89-200276E83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Build a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Resilience </a:t>
            </a:r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Tower, Build a Security Culture</a:t>
            </a:r>
            <a:b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</a:br>
            <a: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Theme:</a:t>
            </a: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 </a:t>
            </a:r>
            <a:r>
              <a:rPr kumimoji="0" lang="en-GB" sz="2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People Build Strong Organisations</a:t>
            </a:r>
            <a:endParaRPr lang="en-GB" b="1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DA38915-06EF-DCC9-B0AA-8BAAD4CFB8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5924838"/>
              </p:ext>
            </p:extLst>
          </p:nvPr>
        </p:nvGraphicFramePr>
        <p:xfrm>
          <a:off x="312420" y="1066800"/>
          <a:ext cx="8610600" cy="4501988"/>
        </p:xfrm>
        <a:graphic>
          <a:graphicData uri="http://schemas.openxmlformats.org/drawingml/2006/table">
            <a:tbl>
              <a:tblPr/>
              <a:tblGrid>
                <a:gridCol w="2537052">
                  <a:extLst>
                    <a:ext uri="{9D8B030D-6E8A-4147-A177-3AD203B41FA5}">
                      <a16:colId xmlns:a16="http://schemas.microsoft.com/office/drawing/2014/main" val="106823789"/>
                    </a:ext>
                  </a:extLst>
                </a:gridCol>
                <a:gridCol w="6073548">
                  <a:extLst>
                    <a:ext uri="{9D8B030D-6E8A-4147-A177-3AD203B41FA5}">
                      <a16:colId xmlns:a16="http://schemas.microsoft.com/office/drawing/2014/main" val="1230575935"/>
                    </a:ext>
                  </a:extLst>
                </a:gridCol>
              </a:tblGrid>
              <a:tr h="15261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/>
                        <a:t>Award</a:t>
                      </a:r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 dirty="0"/>
                        <a:t>Criteria</a:t>
                      </a:r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1536001"/>
                  </a:ext>
                </a:extLst>
              </a:tr>
              <a:tr h="4960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/>
                        <a:t>🏆 </a:t>
                      </a:r>
                      <a:r>
                        <a:rPr lang="en-GB" sz="1000" b="1" dirty="0"/>
                        <a:t>Tallest Stable Tower Award</a:t>
                      </a:r>
                      <a:endParaRPr lang="en-GB" sz="1000" dirty="0"/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/>
                        <a:t>Awarded to the team that builds the tallest free-standing tower that remains standing for at least </a:t>
                      </a:r>
                      <a:r>
                        <a:rPr lang="en-GB" sz="1000" b="1" dirty="0"/>
                        <a:t>30 seconds</a:t>
                      </a:r>
                      <a:r>
                        <a:rPr lang="en-GB" sz="1000" dirty="0"/>
                        <a:t> with the marshmallow securely positioned on top.</a:t>
                      </a:r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943718"/>
                  </a:ext>
                </a:extLst>
              </a:tr>
              <a:tr h="6104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/>
                        <a:t>🏆 </a:t>
                      </a:r>
                      <a:r>
                        <a:rPr lang="en-GB" sz="1000" b="1" dirty="0"/>
                        <a:t>Outstanding Leadership Award</a:t>
                      </a:r>
                      <a:endParaRPr lang="en-GB" sz="1000" dirty="0"/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Awarded to the team that demonstrates effective leadership through planning, delegation, decision-making and maintaining team focus, particularly when responding to an unexpected challenge.</a:t>
                      </a:r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6264552"/>
                  </a:ext>
                </a:extLst>
              </a:tr>
              <a:tr h="4960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🏆 </a:t>
                      </a:r>
                      <a:r>
                        <a:rPr lang="en-GB" sz="1000" b="1"/>
                        <a:t>Best Teamwork &amp; Collaboration Award</a:t>
                      </a:r>
                      <a:endParaRPr lang="en-GB" sz="1000"/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Awarded to the team that communicates effectively, shares responsibilities, supports one another and ensures all members contribute to the task.</a:t>
                      </a:r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89166526"/>
                  </a:ext>
                </a:extLst>
              </a:tr>
              <a:tr h="4960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/>
                        <a:t>🏆 </a:t>
                      </a:r>
                      <a:r>
                        <a:rPr lang="en-GB" sz="1000" b="1" dirty="0"/>
                        <a:t>Most Resilient Team Award</a:t>
                      </a:r>
                      <a:endParaRPr lang="en-GB" sz="1000" dirty="0"/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Awarded to the team that adapts most effectively to the Executive Decision Card by remaining organised, flexible and solution-focused despite disruption.</a:t>
                      </a:r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2812550"/>
                  </a:ext>
                </a:extLst>
              </a:tr>
              <a:tr h="4960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🏆 </a:t>
                      </a:r>
                      <a:r>
                        <a:rPr lang="en-GB" sz="1000" b="1"/>
                        <a:t>Best Problem-Solving Award</a:t>
                      </a:r>
                      <a:endParaRPr lang="en-GB" sz="1000"/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Awarded to the team that develops creative, practical and well-considered solutions when faced with design or organisational challenges.</a:t>
                      </a:r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2239994"/>
                  </a:ext>
                </a:extLst>
              </a:tr>
              <a:tr h="4960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🏆 </a:t>
                      </a:r>
                      <a:r>
                        <a:rPr lang="en-GB" sz="1000" b="1"/>
                        <a:t>Best Planning &amp; Strategy Award</a:t>
                      </a:r>
                      <a:endParaRPr lang="en-GB" sz="1000"/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Awarded to the team that demonstrates careful planning, effective role allocation, risk awareness and logical execution throughout the exercise.</a:t>
                      </a:r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6833307"/>
                  </a:ext>
                </a:extLst>
              </a:tr>
              <a:tr h="6104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🏆 </a:t>
                      </a:r>
                      <a:r>
                        <a:rPr lang="en-GB" sz="1000" b="1"/>
                        <a:t>Best Communication Award</a:t>
                      </a:r>
                      <a:endParaRPr lang="en-GB" sz="1000"/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Awarded to the team that communicates clearly, listens actively and keeps all members informed throughout the activity, even when communication becomes restricted.</a:t>
                      </a:r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8689052"/>
                  </a:ext>
                </a:extLst>
              </a:tr>
              <a:tr h="6104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🏆 </a:t>
                      </a:r>
                      <a:r>
                        <a:rPr lang="en-GB" sz="1000" b="1"/>
                        <a:t>Security Culture Champions Award</a:t>
                      </a:r>
                      <a:r>
                        <a:rPr lang="en-GB" sz="1000"/>
                        <a:t> </a:t>
                      </a:r>
                      <a:r>
                        <a:rPr lang="en-GB" sz="1000" i="1"/>
                        <a:t>(Lecturer's Choice)</a:t>
                      </a:r>
                      <a:endParaRPr lang="en-GB" sz="1000"/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/>
                        <a:t>Awarded to the team that best demonstrates the behaviours discussed during Week 7, including trust, accountability, leadership, collaboration, continuous improvement and respect for each team member.</a:t>
                      </a:r>
                    </a:p>
                  </a:txBody>
                  <a:tcPr marL="38154" marR="38154" marT="19077" marB="190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060870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19783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917095-BC42-85D0-B4A6-92AF6693A3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54BE5-AE22-373A-AFE6-DF0F577EC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Build a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Resilience </a:t>
            </a:r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Tower, Build a Security Culture</a:t>
            </a:r>
            <a:b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</a:br>
            <a: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Theme:</a:t>
            </a: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 </a:t>
            </a:r>
            <a:r>
              <a:rPr kumimoji="0" lang="en-GB" sz="2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People Build Strong Organisations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65C53-A72A-F591-D279-EFC32A3C7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143000"/>
            <a:ext cx="4610100" cy="441960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4500" b="1" dirty="0"/>
              <a:t>Reflection Worksheet</a:t>
            </a:r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b="1" dirty="0"/>
              <a:t>Question 1</a:t>
            </a:r>
          </a:p>
          <a:p>
            <a:pPr marL="360363" lvl="1"/>
            <a:r>
              <a:rPr lang="en-GB" sz="3000" dirty="0"/>
              <a:t>Did your team have a leader?</a:t>
            </a:r>
          </a:p>
          <a:p>
            <a:pPr marL="360363" lvl="1"/>
            <a:r>
              <a:rPr lang="en-GB" sz="3000" dirty="0"/>
              <a:t>How effective was that leadership?</a:t>
            </a:r>
            <a:br>
              <a:rPr lang="en-GB" sz="3000" dirty="0"/>
            </a:br>
            <a:endParaRPr lang="en-GB" sz="3000" dirty="0"/>
          </a:p>
          <a:p>
            <a:pPr marL="0" indent="0">
              <a:buNone/>
            </a:pPr>
            <a:r>
              <a:rPr lang="en-GB" sz="4000" b="1" dirty="0"/>
              <a:t>Question 2</a:t>
            </a:r>
          </a:p>
          <a:p>
            <a:pPr marL="360363" lvl="1"/>
            <a:r>
              <a:rPr lang="en-GB" sz="3000" dirty="0"/>
              <a:t>How were decisions made?</a:t>
            </a:r>
            <a:br>
              <a:rPr lang="en-GB" sz="3000" dirty="0"/>
            </a:br>
            <a:endParaRPr lang="en-GB" sz="3000" dirty="0"/>
          </a:p>
          <a:p>
            <a:pPr marL="0" indent="0">
              <a:buNone/>
            </a:pPr>
            <a:r>
              <a:rPr lang="en-GB" sz="4000" b="1" dirty="0"/>
              <a:t>Question 3</a:t>
            </a:r>
          </a:p>
          <a:p>
            <a:pPr marL="360363" lvl="1"/>
            <a:r>
              <a:rPr lang="en-GB" sz="3000" dirty="0"/>
              <a:t>What communication problems occurred?</a:t>
            </a:r>
            <a:br>
              <a:rPr lang="en-GB" sz="3000" dirty="0"/>
            </a:br>
            <a:endParaRPr lang="en-GB" sz="3000" dirty="0"/>
          </a:p>
          <a:p>
            <a:pPr marL="0" indent="0">
              <a:buNone/>
            </a:pPr>
            <a:r>
              <a:rPr lang="en-GB" sz="4000" b="1" dirty="0"/>
              <a:t>Question 4</a:t>
            </a:r>
          </a:p>
          <a:p>
            <a:pPr marL="360363" lvl="1"/>
            <a:r>
              <a:rPr lang="en-GB" sz="3000" dirty="0"/>
              <a:t>How did your team respond when the incident happened?</a:t>
            </a:r>
            <a:br>
              <a:rPr lang="en-GB" sz="3000" dirty="0"/>
            </a:br>
            <a:endParaRPr lang="en-GB" sz="3000" dirty="0"/>
          </a:p>
          <a:p>
            <a:pPr marL="0" indent="0">
              <a:buNone/>
            </a:pPr>
            <a:r>
              <a:rPr lang="en-GB" sz="4000" b="1" dirty="0"/>
              <a:t>Question 5</a:t>
            </a:r>
          </a:p>
          <a:p>
            <a:pPr marL="360363" lvl="1"/>
            <a:r>
              <a:rPr lang="en-GB" sz="3000" dirty="0"/>
              <a:t>If you built the tower again,</a:t>
            </a:r>
          </a:p>
          <a:p>
            <a:pPr marL="360363" lvl="1"/>
            <a:r>
              <a:rPr lang="en-GB" sz="3000" dirty="0"/>
              <a:t>what would you change?</a:t>
            </a:r>
            <a:br>
              <a:rPr lang="en-GB" sz="3000" dirty="0"/>
            </a:br>
            <a:endParaRPr lang="en-GB" sz="3000" dirty="0"/>
          </a:p>
          <a:p>
            <a:pPr marL="0" indent="0">
              <a:buNone/>
            </a:pPr>
            <a:r>
              <a:rPr lang="en-GB" sz="4000" b="1" dirty="0"/>
              <a:t>Question 6</a:t>
            </a:r>
          </a:p>
          <a:p>
            <a:pPr marL="360363" lvl="1"/>
            <a:r>
              <a:rPr lang="en-GB" sz="3000" dirty="0"/>
              <a:t>How does today's activity relate to</a:t>
            </a:r>
          </a:p>
          <a:p>
            <a:pPr marL="360363" lvl="1"/>
            <a:r>
              <a:rPr lang="en-GB" sz="3000" dirty="0"/>
              <a:t>Security Culture</a:t>
            </a:r>
            <a:r>
              <a:rPr lang="en-GB" sz="2800" dirty="0"/>
              <a:t>?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991CF5-11E8-2735-AB8F-0EFC3AAA48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1314286"/>
            <a:ext cx="1752600" cy="401637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38909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80C339-9966-87EF-4586-7CDB694C4A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02D4B-BBF1-F934-B3E6-74D6E5A3D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Build a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Resilience </a:t>
            </a:r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Tower, Build a Security Culture</a:t>
            </a:r>
            <a:b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</a:br>
            <a: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Theme:</a:t>
            </a: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 </a:t>
            </a:r>
            <a:r>
              <a:rPr kumimoji="0" lang="en-GB" sz="2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People Build Strong Organisations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BE976-4219-906C-7C3B-D5DFB9A09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082040"/>
            <a:ext cx="8763000" cy="4419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/>
              <a:t>Link it all together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53E8305-95CE-2EB3-F760-8259D3331D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9769052"/>
              </p:ext>
            </p:extLst>
          </p:nvPr>
        </p:nvGraphicFramePr>
        <p:xfrm>
          <a:off x="75227" y="1524000"/>
          <a:ext cx="6667500" cy="4023360"/>
        </p:xfrm>
        <a:graphic>
          <a:graphicData uri="http://schemas.openxmlformats.org/drawingml/2006/table">
            <a:tbl>
              <a:tblPr/>
              <a:tblGrid>
                <a:gridCol w="3543300">
                  <a:extLst>
                    <a:ext uri="{9D8B030D-6E8A-4147-A177-3AD203B41FA5}">
                      <a16:colId xmlns:a16="http://schemas.microsoft.com/office/drawing/2014/main" val="3024336408"/>
                    </a:ext>
                  </a:extLst>
                </a:gridCol>
                <a:gridCol w="3124200">
                  <a:extLst>
                    <a:ext uri="{9D8B030D-6E8A-4147-A177-3AD203B41FA5}">
                      <a16:colId xmlns:a16="http://schemas.microsoft.com/office/drawing/2014/main" val="240450495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Tower Activity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Week 7 Topic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46903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Poor communication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Security Culture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1068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Team Leader dominated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Leadership Accountability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696637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Nobody challenged bad ideas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Organisational Trust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55418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Team adapted after incident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Resilience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60952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Team blamed each other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Weak Security Culture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68598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Team learnt from mistakes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Continuous Improvement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86329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Team shared work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Positive Security Culture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97109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One person did everything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Burnout &amp; Human Error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36043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Team checked each other's work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Accountability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94990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Members supported each other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Organisational Trust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576326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A2DC3EF-7904-18AC-EF07-BCC890C9182B}"/>
              </a:ext>
            </a:extLst>
          </p:cNvPr>
          <p:cNvSpPr txBox="1"/>
          <p:nvPr/>
        </p:nvSpPr>
        <p:spPr>
          <a:xfrm>
            <a:off x="6835302" y="2925787"/>
            <a:ext cx="2210773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sz="1800" b="1" dirty="0"/>
              <a:t>"Did the tallest tower necessarily have the best team?"</a:t>
            </a:r>
          </a:p>
        </p:txBody>
      </p:sp>
    </p:spTree>
    <p:extLst>
      <p:ext uri="{BB962C8B-B14F-4D97-AF65-F5344CB8AC3E}">
        <p14:creationId xmlns:p14="http://schemas.microsoft.com/office/powerpoint/2010/main" val="4069779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758983-9E3A-6742-984D-4A58754C4F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C99F6-0AA1-0B79-85C3-476B273D4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0"/>
            <a:ext cx="9052560" cy="838201"/>
          </a:xfrm>
        </p:spPr>
        <p:txBody>
          <a:bodyPr>
            <a:normAutofit fontScale="90000"/>
          </a:bodyPr>
          <a:lstStyle/>
          <a:p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Build a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Resilience </a:t>
            </a:r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Tower, Build a Security Culture</a:t>
            </a:r>
            <a:b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</a:br>
            <a: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Theme:</a:t>
            </a: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 </a:t>
            </a:r>
            <a:r>
              <a:rPr kumimoji="0" lang="en-GB" sz="2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People Build Strong Organisations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F46BC-5808-A453-734F-1E2C717E5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220" y="990600"/>
            <a:ext cx="8763000" cy="472439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100" b="1" dirty="0"/>
              <a:t>Final challenge: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5 extra minutes</a:t>
            </a:r>
          </a:p>
          <a:p>
            <a:pPr marL="0" indent="0">
              <a:buNone/>
            </a:pPr>
            <a:r>
              <a:rPr lang="en-GB" b="1" dirty="0"/>
              <a:t>"Now you've learned from your mistakes. Build Version 2.“</a:t>
            </a:r>
          </a:p>
          <a:p>
            <a:pPr marL="0" indent="0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dirty="0"/>
              <a:t>Strong security cultures are not created by getting everything right the first time. They are created by learning, adapting, communicating and continuously improving together.</a:t>
            </a:r>
          </a:p>
          <a:p>
            <a:pPr marL="0" indent="0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b="1" dirty="0"/>
              <a:t>Now we’ll watch the video on next slide where the challenge was adapted from “</a:t>
            </a:r>
            <a:r>
              <a:rPr lang="en-GB" dirty="0"/>
              <a:t>Peter Skillman introduces the design challenge to build the tallest tower out of spaghetti.” </a:t>
            </a:r>
          </a:p>
          <a:p>
            <a:pPr algn="just"/>
            <a:r>
              <a:rPr lang="en-GB" dirty="0"/>
              <a:t>This challenge is widely used by Tom Wujec as Build a tower, build a team.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3100" b="1" dirty="0"/>
              <a:t>Today I adapt this challenge as “Build a Security Culture”.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0349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EE847D-E668-FA64-2475-99873C3F9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F7B3E-92D8-A6AE-132F-854E7FB93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620" y="16213"/>
            <a:ext cx="9052560" cy="838201"/>
          </a:xfrm>
        </p:spPr>
        <p:txBody>
          <a:bodyPr>
            <a:normAutofit fontScale="90000"/>
          </a:bodyPr>
          <a:lstStyle/>
          <a:p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Build a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Resilience </a:t>
            </a:r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Tower, Build a Security Culture</a:t>
            </a:r>
            <a:b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</a:br>
            <a: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Theme:</a:t>
            </a: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 </a:t>
            </a:r>
            <a:r>
              <a:rPr kumimoji="0" lang="en-GB" sz="2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People Build Strong Organisations</a:t>
            </a:r>
            <a:endParaRPr lang="en-GB" b="1" dirty="0"/>
          </a:p>
        </p:txBody>
      </p:sp>
      <p:pic>
        <p:nvPicPr>
          <p:cNvPr id="4" name="Tom Wujec_ Build a tower, build a team">
            <a:hlinkClick r:id="" action="ppaction://media"/>
            <a:extLst>
              <a:ext uri="{FF2B5EF4-FFF2-40B4-BE49-F238E27FC236}">
                <a16:creationId xmlns:a16="http://schemas.microsoft.com/office/drawing/2014/main" id="{D106C8C0-42FD-8E27-C3CE-689BDFD705F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8777" y="886045"/>
            <a:ext cx="7575083" cy="426073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BA5AB8-FCBE-4442-AB6F-4E3A8C233EE7}"/>
              </a:ext>
            </a:extLst>
          </p:cNvPr>
          <p:cNvSpPr txBox="1"/>
          <p:nvPr/>
        </p:nvSpPr>
        <p:spPr>
          <a:xfrm>
            <a:off x="171182" y="5178415"/>
            <a:ext cx="84201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683A15-8829-F844-8202-2229E07847FA}"/>
              </a:ext>
            </a:extLst>
          </p:cNvPr>
          <p:cNvSpPr txBox="1"/>
          <p:nvPr/>
        </p:nvSpPr>
        <p:spPr>
          <a:xfrm>
            <a:off x="0" y="5791200"/>
            <a:ext cx="9144000" cy="707886"/>
          </a:xfrm>
          <a:prstGeom prst="rect">
            <a:avLst/>
          </a:prstGeom>
          <a:solidFill>
            <a:srgbClr val="D1F3FF"/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www.marshmallowchallenge.com</a:t>
            </a:r>
            <a:endParaRPr lang="en-GB" sz="2000" b="1" u="sng" dirty="0">
              <a:solidFill>
                <a:srgbClr val="0000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2000" b="1" dirty="0"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https://www.ted.com/embed/tom_wujec_build_a_tower_build_a_team?subtitle=en</a:t>
            </a:r>
            <a:r>
              <a:rPr lang="en-GB" sz="2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sz="20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9283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0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5AD1A5-3DC0-A373-0943-6DDA86BC4F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33637-7F6D-E49F-B0F3-84786DF49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0"/>
            <a:ext cx="9052560" cy="838201"/>
          </a:xfrm>
        </p:spPr>
        <p:txBody>
          <a:bodyPr>
            <a:normAutofit fontScale="90000"/>
          </a:bodyPr>
          <a:lstStyle/>
          <a:p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Build a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Resilience </a:t>
            </a:r>
            <a:r>
              <a:rPr kumimoji="0" lang="en-US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Tower, Build a Security Culture</a:t>
            </a:r>
            <a:b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</a:br>
            <a: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Theme:</a:t>
            </a:r>
            <a:r>
              <a:rPr kumimoji="0" lang="en-GB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 </a:t>
            </a:r>
            <a:r>
              <a:rPr kumimoji="0" lang="en-GB" sz="27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itchFamily="34" charset="0"/>
                <a:ea typeface="Verdana" pitchFamily="34" charset="0"/>
                <a:cs typeface="Arial" pitchFamily="34" charset="0"/>
              </a:rPr>
              <a:t>People Build Strong Organisations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3E6D1-2B1D-4B94-F267-5E703B830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279475"/>
            <a:ext cx="8763000" cy="429905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Learning Outcomes to be Achieved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By completing this activity students should be able to:</a:t>
            </a:r>
          </a:p>
          <a:p>
            <a:pPr algn="just"/>
            <a:r>
              <a:rPr lang="en-GB" dirty="0"/>
              <a:t>Appreciate why teamwork influences organisational security </a:t>
            </a:r>
          </a:p>
          <a:p>
            <a:pPr algn="just"/>
            <a:r>
              <a:rPr lang="en-GB" dirty="0"/>
              <a:t>Experience leadership under pressure </a:t>
            </a:r>
          </a:p>
          <a:p>
            <a:pPr algn="just"/>
            <a:r>
              <a:rPr lang="en-GB" dirty="0"/>
              <a:t>Understand the importance of communication </a:t>
            </a:r>
          </a:p>
          <a:p>
            <a:pPr algn="just"/>
            <a:r>
              <a:rPr lang="en-GB" dirty="0"/>
              <a:t>Identify human factors affecting performance </a:t>
            </a:r>
          </a:p>
          <a:p>
            <a:pPr algn="just"/>
            <a:r>
              <a:rPr lang="en-GB" dirty="0"/>
              <a:t>Recognise how planning, testing and continuous improvement reduce failure </a:t>
            </a:r>
          </a:p>
          <a:p>
            <a:pPr algn="just"/>
            <a:r>
              <a:rPr lang="en-GB" dirty="0"/>
              <a:t>Relate security culture to workplace performance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062264-319F-A292-39FB-278184B75017}"/>
              </a:ext>
            </a:extLst>
          </p:cNvPr>
          <p:cNvSpPr txBox="1"/>
          <p:nvPr/>
        </p:nvSpPr>
        <p:spPr>
          <a:xfrm>
            <a:off x="171182" y="5178415"/>
            <a:ext cx="84201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9776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04536-57E3-53A0-ED48-0382BD073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Assignment Integration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18D01-630F-A644-8F3C-82B86DBD7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600" dirty="0"/>
              <a:t>This week Strongly support:</a:t>
            </a:r>
          </a:p>
          <a:p>
            <a:pPr lvl="0"/>
            <a:r>
              <a:rPr lang="en-GB" sz="3600" dirty="0"/>
              <a:t>Governance </a:t>
            </a:r>
          </a:p>
          <a:p>
            <a:pPr lvl="0"/>
            <a:r>
              <a:rPr lang="en-GB" sz="3600" dirty="0"/>
              <a:t>Leadership </a:t>
            </a:r>
          </a:p>
          <a:p>
            <a:pPr lvl="0"/>
            <a:r>
              <a:rPr lang="en-GB" sz="3600" dirty="0"/>
              <a:t>Security culture </a:t>
            </a:r>
          </a:p>
          <a:p>
            <a:pPr lvl="0"/>
            <a:r>
              <a:rPr lang="en-GB" sz="3600" dirty="0"/>
              <a:t>Insider threat management </a:t>
            </a:r>
          </a:p>
          <a:p>
            <a:pPr lvl="0"/>
            <a:r>
              <a:rPr lang="en-GB" sz="3600" dirty="0"/>
              <a:t>Organisational resilience </a:t>
            </a:r>
          </a:p>
          <a:p>
            <a:pPr lvl="0"/>
            <a:r>
              <a:rPr lang="en-GB" sz="3600" dirty="0"/>
              <a:t>Strategic recommendations 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/>
              <a:t>You are encouraged to:</a:t>
            </a:r>
          </a:p>
          <a:p>
            <a:pPr lvl="0"/>
            <a:r>
              <a:rPr lang="en-GB" sz="3600" dirty="0"/>
              <a:t>Use workplace observations </a:t>
            </a:r>
          </a:p>
          <a:p>
            <a:pPr lvl="0"/>
            <a:r>
              <a:rPr lang="en-GB" sz="3600" dirty="0"/>
              <a:t>Critique organisational culture </a:t>
            </a:r>
          </a:p>
          <a:p>
            <a:pPr lvl="0"/>
            <a:r>
              <a:rPr lang="en-GB" sz="3600" dirty="0"/>
              <a:t>Analyse leadership decisions </a:t>
            </a:r>
          </a:p>
          <a:p>
            <a:pPr lvl="0"/>
            <a:r>
              <a:rPr lang="en-GB" sz="3600" dirty="0"/>
              <a:t>Discuss realistic implementation </a:t>
            </a:r>
          </a:p>
          <a:p>
            <a:pPr marL="0" lvl="0" indent="0">
              <a:buNone/>
            </a:pPr>
            <a:r>
              <a:rPr lang="en-GB" dirty="0"/>
              <a:t> </a:t>
            </a:r>
          </a:p>
          <a:p>
            <a:pPr marL="0" lv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37627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FA481-72C5-AA88-23E2-CB2834D0E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Relevance to Data Security &amp;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2CACA-71D5-B235-AA47-7B91C95B3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98531"/>
            <a:ext cx="8763000" cy="7302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How Week 7 contents Supports Data Security &amp; Compliance?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9ABD2E8-6E91-5014-35B0-484F023019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1007828"/>
              </p:ext>
            </p:extLst>
          </p:nvPr>
        </p:nvGraphicFramePr>
        <p:xfrm>
          <a:off x="256674" y="1981200"/>
          <a:ext cx="8763000" cy="33527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90750">
                  <a:extLst>
                    <a:ext uri="{9D8B030D-6E8A-4147-A177-3AD203B41FA5}">
                      <a16:colId xmlns:a16="http://schemas.microsoft.com/office/drawing/2014/main" val="3600821950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3400994051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1692267226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2280914971"/>
                    </a:ext>
                  </a:extLst>
                </a:gridCol>
              </a:tblGrid>
              <a:tr h="8633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Security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Compliance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Business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Key Takeaway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735014"/>
                  </a:ext>
                </a:extLst>
              </a:tr>
              <a:tr h="24894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Leadership influences security behaviours, awareness and accountability across the organisation.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Compliance programmes depend on staff understanding and following policies and procedures.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strong security culture reduces risk and encourages proactive reporting of incidents and concerns.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Technology alone cannot secure data; organisational culture and leadership play a critical role.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03236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3224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D3A5D-1379-F2B0-12C0-F1376D063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Future Workforce Challenges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84FDC-150D-78A5-5297-4AB14A72D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914400"/>
            <a:ext cx="5486400" cy="3124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Future concerns:</a:t>
            </a:r>
          </a:p>
          <a:p>
            <a:pPr lvl="0"/>
            <a:r>
              <a:rPr lang="en-GB" dirty="0"/>
              <a:t>AI replacing some roles </a:t>
            </a:r>
          </a:p>
          <a:p>
            <a:pPr lvl="0"/>
            <a:r>
              <a:rPr lang="en-GB" dirty="0"/>
              <a:t>cyber skills shortages </a:t>
            </a:r>
          </a:p>
          <a:p>
            <a:pPr lvl="0"/>
            <a:r>
              <a:rPr lang="en-GB" dirty="0"/>
              <a:t>burnout escalation </a:t>
            </a:r>
          </a:p>
          <a:p>
            <a:pPr lvl="0"/>
            <a:r>
              <a:rPr lang="en-GB" dirty="0"/>
              <a:t>autonomous security operations </a:t>
            </a:r>
          </a:p>
          <a:p>
            <a:r>
              <a:rPr lang="en-GB" dirty="0"/>
              <a:t>hybrid workforce risks </a:t>
            </a:r>
            <a:endParaRPr lang="en-GB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BF8DC5-F212-A27F-5448-32A430BACBC2}"/>
              </a:ext>
            </a:extLst>
          </p:cNvPr>
          <p:cNvSpPr txBox="1"/>
          <p:nvPr/>
        </p:nvSpPr>
        <p:spPr>
          <a:xfrm>
            <a:off x="228600" y="4724400"/>
            <a:ext cx="8763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Will future cybersecurity depend more on technology or people?</a:t>
            </a:r>
          </a:p>
        </p:txBody>
      </p:sp>
    </p:spTree>
    <p:extLst>
      <p:ext uri="{BB962C8B-B14F-4D97-AF65-F5344CB8AC3E}">
        <p14:creationId xmlns:p14="http://schemas.microsoft.com/office/powerpoint/2010/main" val="172182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8959B-CA3E-D842-17CB-5FD50FCEA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D79D0-D790-188A-10D2-62638B464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80" y="1371600"/>
            <a:ext cx="8763000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Reflection Question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“What is the biggest leadership mistake organisations make in cybersecurity?”</a:t>
            </a:r>
          </a:p>
        </p:txBody>
      </p:sp>
    </p:spTree>
    <p:extLst>
      <p:ext uri="{BB962C8B-B14F-4D97-AF65-F5344CB8AC3E}">
        <p14:creationId xmlns:p14="http://schemas.microsoft.com/office/powerpoint/2010/main" val="28195722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24A27-3235-5117-08F6-8D4D7429A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0569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99150-9F3C-CD73-7C24-0FC0DA163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600861"/>
            <a:ext cx="7962900" cy="5114139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ISC2 Cybersecurity Workforce Study</a:t>
            </a:r>
            <a:endParaRPr lang="en-GB" dirty="0"/>
          </a:p>
          <a:p>
            <a:r>
              <a:rPr lang="en-GB" u="sng" dirty="0">
                <a:hlinkClick r:id="rId2"/>
              </a:rPr>
              <a:t>ISC2 Cybersecurity Workforce Study</a:t>
            </a:r>
            <a:r>
              <a:rPr lang="en-GB" u="sng" dirty="0"/>
              <a:t> 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Gartner Security Leadership Resources</a:t>
            </a:r>
            <a:endParaRPr lang="en-GB" dirty="0"/>
          </a:p>
          <a:p>
            <a:r>
              <a:rPr lang="en-GB" u="sng" dirty="0">
                <a:hlinkClick r:id="rId3"/>
              </a:rPr>
              <a:t>Gartner Cybersecurity Leadership Insights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ENISA Cybersecurity Skills Framework</a:t>
            </a:r>
            <a:endParaRPr lang="en-GB" dirty="0"/>
          </a:p>
          <a:p>
            <a:r>
              <a:rPr lang="en-GB" u="sng" dirty="0">
                <a:hlinkClick r:id="rId4"/>
              </a:rPr>
              <a:t>ENISA European Cybersecurity Skills Framework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UK NCSC Cyber Security Culture Principles</a:t>
            </a:r>
            <a:endParaRPr lang="en-GB" dirty="0"/>
          </a:p>
          <a:p>
            <a:r>
              <a:rPr lang="en-GB" u="sng" dirty="0">
                <a:hlinkClick r:id="rId5"/>
              </a:rPr>
              <a:t>UK NCSC Cyber Security Culture Principles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IBM Security Intelligence Resources</a:t>
            </a:r>
            <a:endParaRPr lang="en-GB" dirty="0"/>
          </a:p>
          <a:p>
            <a:r>
              <a:rPr lang="en-GB" u="sng" dirty="0">
                <a:hlinkClick r:id="rId6"/>
              </a:rPr>
              <a:t>IBM Security Intelligence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Best Resources for Assignment</a:t>
            </a:r>
            <a:endParaRPr lang="en-GB" dirty="0"/>
          </a:p>
          <a:p>
            <a:pPr lvl="0"/>
            <a:r>
              <a:rPr lang="en-GB" dirty="0"/>
              <a:t>ISC2 workforce reports </a:t>
            </a:r>
          </a:p>
          <a:p>
            <a:pPr lvl="0"/>
            <a:r>
              <a:rPr lang="en-GB" dirty="0"/>
              <a:t>NCSC culture principles </a:t>
            </a:r>
          </a:p>
          <a:p>
            <a:r>
              <a:rPr lang="en-GB" dirty="0"/>
              <a:t>ENISA ECSF </a:t>
            </a:r>
          </a:p>
        </p:txBody>
      </p:sp>
    </p:spTree>
    <p:extLst>
      <p:ext uri="{BB962C8B-B14F-4D97-AF65-F5344CB8AC3E}">
        <p14:creationId xmlns:p14="http://schemas.microsoft.com/office/powerpoint/2010/main" val="4260490694"/>
      </p:ext>
    </p:extLst>
  </p:cSld>
  <p:clrMapOvr>
    <a:masterClrMapping/>
  </p:clrMapOvr>
</p:sld>
</file>

<file path=ppt/theme/theme1.xml><?xml version="1.0" encoding="utf-8"?>
<a:theme xmlns:a="http://schemas.openxmlformats.org/drawingml/2006/main" name="1_Sampl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Russell_4e_ch03</Template>
  <TotalTime>13983</TotalTime>
  <Words>4802</Words>
  <Application>Microsoft Office PowerPoint</Application>
  <PresentationFormat>On-screen Show (4:3)</PresentationFormat>
  <Paragraphs>1089</Paragraphs>
  <Slides>39</Slides>
  <Notes>34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Arial</vt:lpstr>
      <vt:lpstr>Calibri</vt:lpstr>
      <vt:lpstr>Courier New</vt:lpstr>
      <vt:lpstr>Times New Roman</vt:lpstr>
      <vt:lpstr>Wingdings</vt:lpstr>
      <vt:lpstr>1_Sample</vt:lpstr>
      <vt:lpstr>People, Leadership &amp; Security Culture  Creating a Secure Organisation Through Leadership, Behaviour and Trust</vt:lpstr>
      <vt:lpstr>Learning Objectives</vt:lpstr>
      <vt:lpstr>PROPOSED SESSION FLOW</vt:lpstr>
      <vt:lpstr>Overview</vt:lpstr>
      <vt:lpstr>Why Security Culture Matters</vt:lpstr>
      <vt:lpstr>Characteristics of Strong vs Weak Security Culture</vt:lpstr>
      <vt:lpstr>Building a Positive Security Culture</vt:lpstr>
      <vt:lpstr>Personnel Security &amp; Organisational Trust</vt:lpstr>
      <vt:lpstr>Recruitment, Vetting &amp; Background Checks</vt:lpstr>
      <vt:lpstr>Cybersecurity Skills Shortage</vt:lpstr>
      <vt:lpstr>Developing Security Talent</vt:lpstr>
      <vt:lpstr>Security Awareness Training – Does It Work?</vt:lpstr>
      <vt:lpstr>Burnout, Fatigue &amp; Human Error</vt:lpstr>
      <vt:lpstr>Human Factors in Security</vt:lpstr>
      <vt:lpstr>Leadership Accountability</vt:lpstr>
      <vt:lpstr>Leading by Example</vt:lpstr>
      <vt:lpstr>Creating a Security-First Organisation</vt:lpstr>
      <vt:lpstr>Insider Threats Revisited</vt:lpstr>
      <vt:lpstr>Comfort Break (12:10 - 12:20)</vt:lpstr>
      <vt:lpstr>Ethics, Privacy &amp; Employee Monitoring</vt:lpstr>
      <vt:lpstr>Lunch Break (1-2)</vt:lpstr>
      <vt:lpstr>Interactive Case Study “The Burned-Out Security Team”</vt:lpstr>
      <vt:lpstr>Group Workshop Activity</vt:lpstr>
      <vt:lpstr>Comfort Break (3:15 – 3:25)</vt:lpstr>
      <vt:lpstr>Build a Resilience Tower, Build a Security Culture Theme: People Build Strong Organisations</vt:lpstr>
      <vt:lpstr>Build a Resilience Tower, Build a Security Culture Theme: People Build Strong Organisations</vt:lpstr>
      <vt:lpstr>Build a Resilience Tower, Build a Security Culture Theme: People Build Strong Organisations</vt:lpstr>
      <vt:lpstr>Build a Resilience Tower, Build a Security Culture Theme: People Build Strong Organisations</vt:lpstr>
      <vt:lpstr>Build a Resilience Tower, Build a Security Culture Theme: People Build Strong Organisations</vt:lpstr>
      <vt:lpstr>Build a Resilience Tower, Build a Security Culture Theme: People Build Strong Organisations</vt:lpstr>
      <vt:lpstr>Build a Resilience Tower, Build a Security Culture Theme: People Build Strong Organisations</vt:lpstr>
      <vt:lpstr>Build a Resilience Tower, Build a Security Culture Theme: People Build Strong Organisations</vt:lpstr>
      <vt:lpstr>Build a Resilience Tower, Build a Security Culture Theme: People Build Strong Organisations</vt:lpstr>
      <vt:lpstr>Build a Resilience Tower, Build a Security Culture Theme: People Build Strong Organisations</vt:lpstr>
      <vt:lpstr>Assignment Integration</vt:lpstr>
      <vt:lpstr>Relevance to Data Security &amp; Compliance</vt:lpstr>
      <vt:lpstr>Future Workforce Challenges</vt:lpstr>
      <vt:lpstr>Reflection</vt:lpstr>
      <vt:lpstr>Reference 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 Introduction to Information Security</dc:title>
  <dc:creator>Whitman</dc:creator>
  <cp:lastModifiedBy>Carlene Campbell</cp:lastModifiedBy>
  <cp:revision>383</cp:revision>
  <dcterms:created xsi:type="dcterms:W3CDTF">2008-12-13T17:52:47Z</dcterms:created>
  <dcterms:modified xsi:type="dcterms:W3CDTF">2026-07-04T22:03:44Z</dcterms:modified>
</cp:coreProperties>
</file>