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5.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6.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1"/>
    <p:sldMasterId id="2147483823" r:id="rId2"/>
    <p:sldMasterId id="2147483832" r:id="rId3"/>
    <p:sldMasterId id="2147483841" r:id="rId4"/>
    <p:sldMasterId id="2147483845" r:id="rId5"/>
    <p:sldMasterId id="2147483849" r:id="rId6"/>
    <p:sldMasterId id="2147483854" r:id="rId7"/>
  </p:sldMasterIdLst>
  <p:notesMasterIdLst>
    <p:notesMasterId r:id="rId35"/>
  </p:notesMasterIdLst>
  <p:sldIdLst>
    <p:sldId id="543" r:id="rId8"/>
    <p:sldId id="561" r:id="rId9"/>
    <p:sldId id="559" r:id="rId10"/>
    <p:sldId id="560" r:id="rId11"/>
    <p:sldId id="260" r:id="rId12"/>
    <p:sldId id="272" r:id="rId13"/>
    <p:sldId id="257" r:id="rId14"/>
    <p:sldId id="459" r:id="rId15"/>
    <p:sldId id="261" r:id="rId16"/>
    <p:sldId id="262" r:id="rId17"/>
    <p:sldId id="263" r:id="rId18"/>
    <p:sldId id="343" r:id="rId19"/>
    <p:sldId id="347" r:id="rId20"/>
    <p:sldId id="567" r:id="rId21"/>
    <p:sldId id="279" r:id="rId22"/>
    <p:sldId id="562" r:id="rId23"/>
    <p:sldId id="563" r:id="rId24"/>
    <p:sldId id="264" r:id="rId25"/>
    <p:sldId id="265" r:id="rId26"/>
    <p:sldId id="266" r:id="rId27"/>
    <p:sldId id="267" r:id="rId28"/>
    <p:sldId id="273" r:id="rId29"/>
    <p:sldId id="295" r:id="rId30"/>
    <p:sldId id="296" r:id="rId31"/>
    <p:sldId id="564" r:id="rId32"/>
    <p:sldId id="566" r:id="rId33"/>
    <p:sldId id="402"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39ADC3-0BAE-495E-AE70-E5C5213E8E2F}" v="19" dt="2024-10-08T14:55:33.1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2254" autoAdjust="0"/>
  </p:normalViewPr>
  <p:slideViewPr>
    <p:cSldViewPr snapToGrid="0">
      <p:cViewPr varScale="1">
        <p:scale>
          <a:sx n="88" d="100"/>
          <a:sy n="88" d="100"/>
        </p:scale>
        <p:origin x="223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tableStyles" Target="tableStyles.xml"/><Relationship Id="rId21" Type="http://schemas.openxmlformats.org/officeDocument/2006/relationships/slide" Target="slides/slide14.xml"/><Relationship Id="rId34" Type="http://schemas.openxmlformats.org/officeDocument/2006/relationships/slide" Target="slides/slide27.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notesMaster" Target="notesMasters/notesMaster1.xml"/><Relationship Id="rId8" Type="http://schemas.openxmlformats.org/officeDocument/2006/relationships/slide" Target="slides/slid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C339ADC3-0BAE-495E-AE70-E5C5213E8E2F}"/>
    <pc:docChg chg="custSel addSld delSld modSld sldOrd">
      <pc:chgData name="Paul Tinkler" userId="bcebf29c-73c2-433d-80d2-6bad896374bf" providerId="ADAL" clId="{C339ADC3-0BAE-495E-AE70-E5C5213E8E2F}" dt="2024-10-08T14:59:46.828" v="571" actId="2696"/>
      <pc:docMkLst>
        <pc:docMk/>
      </pc:docMkLst>
      <pc:sldChg chg="addSp delSp add mod">
        <pc:chgData name="Paul Tinkler" userId="bcebf29c-73c2-433d-80d2-6bad896374bf" providerId="ADAL" clId="{C339ADC3-0BAE-495E-AE70-E5C5213E8E2F}" dt="2024-10-08T13:24:03.435" v="42" actId="21"/>
        <pc:sldMkLst>
          <pc:docMk/>
          <pc:sldMk cId="1945827072" sldId="257"/>
        </pc:sldMkLst>
        <pc:picChg chg="add del">
          <ac:chgData name="Paul Tinkler" userId="bcebf29c-73c2-433d-80d2-6bad896374bf" providerId="ADAL" clId="{C339ADC3-0BAE-495E-AE70-E5C5213E8E2F}" dt="2024-10-08T13:24:03.435" v="42" actId="21"/>
          <ac:picMkLst>
            <pc:docMk/>
            <pc:sldMk cId="1945827072" sldId="257"/>
            <ac:picMk id="4" creationId="{D18ED005-D0CB-9A91-7DD4-45577E2F6A1B}"/>
          </ac:picMkLst>
        </pc:picChg>
      </pc:sldChg>
      <pc:sldChg chg="add">
        <pc:chgData name="Paul Tinkler" userId="bcebf29c-73c2-433d-80d2-6bad896374bf" providerId="ADAL" clId="{C339ADC3-0BAE-495E-AE70-E5C5213E8E2F}" dt="2024-10-08T13:15:22.909" v="0"/>
        <pc:sldMkLst>
          <pc:docMk/>
          <pc:sldMk cId="3941203754" sldId="260"/>
        </pc:sldMkLst>
      </pc:sldChg>
      <pc:sldChg chg="add">
        <pc:chgData name="Paul Tinkler" userId="bcebf29c-73c2-433d-80d2-6bad896374bf" providerId="ADAL" clId="{C339ADC3-0BAE-495E-AE70-E5C5213E8E2F}" dt="2024-10-08T13:15:22.909" v="0"/>
        <pc:sldMkLst>
          <pc:docMk/>
          <pc:sldMk cId="3552166524" sldId="261"/>
        </pc:sldMkLst>
      </pc:sldChg>
      <pc:sldChg chg="modSp add mod">
        <pc:chgData name="Paul Tinkler" userId="bcebf29c-73c2-433d-80d2-6bad896374bf" providerId="ADAL" clId="{C339ADC3-0BAE-495E-AE70-E5C5213E8E2F}" dt="2024-10-08T13:24:27.683" v="45" actId="1076"/>
        <pc:sldMkLst>
          <pc:docMk/>
          <pc:sldMk cId="345350449" sldId="262"/>
        </pc:sldMkLst>
        <pc:spChg chg="mod">
          <ac:chgData name="Paul Tinkler" userId="bcebf29c-73c2-433d-80d2-6bad896374bf" providerId="ADAL" clId="{C339ADC3-0BAE-495E-AE70-E5C5213E8E2F}" dt="2024-10-08T13:24:27.683" v="45" actId="1076"/>
          <ac:spMkLst>
            <pc:docMk/>
            <pc:sldMk cId="345350449" sldId="262"/>
            <ac:spMk id="2" creationId="{00000000-0000-0000-0000-000000000000}"/>
          </ac:spMkLst>
        </pc:spChg>
      </pc:sldChg>
      <pc:sldChg chg="add">
        <pc:chgData name="Paul Tinkler" userId="bcebf29c-73c2-433d-80d2-6bad896374bf" providerId="ADAL" clId="{C339ADC3-0BAE-495E-AE70-E5C5213E8E2F}" dt="2024-10-08T13:15:22.909" v="0"/>
        <pc:sldMkLst>
          <pc:docMk/>
          <pc:sldMk cId="1595008797" sldId="263"/>
        </pc:sldMkLst>
      </pc:sldChg>
      <pc:sldChg chg="addSp modSp add mod">
        <pc:chgData name="Paul Tinkler" userId="bcebf29c-73c2-433d-80d2-6bad896374bf" providerId="ADAL" clId="{C339ADC3-0BAE-495E-AE70-E5C5213E8E2F}" dt="2024-10-08T13:44:51.028" v="306" actId="14100"/>
        <pc:sldMkLst>
          <pc:docMk/>
          <pc:sldMk cId="3503061635" sldId="264"/>
        </pc:sldMkLst>
        <pc:spChg chg="mod">
          <ac:chgData name="Paul Tinkler" userId="bcebf29c-73c2-433d-80d2-6bad896374bf" providerId="ADAL" clId="{C339ADC3-0BAE-495E-AE70-E5C5213E8E2F}" dt="2024-10-08T13:39:40.053" v="295" actId="1076"/>
          <ac:spMkLst>
            <pc:docMk/>
            <pc:sldMk cId="3503061635" sldId="264"/>
            <ac:spMk id="2" creationId="{00000000-0000-0000-0000-000000000000}"/>
          </ac:spMkLst>
        </pc:spChg>
        <pc:spChg chg="mod">
          <ac:chgData name="Paul Tinkler" userId="bcebf29c-73c2-433d-80d2-6bad896374bf" providerId="ADAL" clId="{C339ADC3-0BAE-495E-AE70-E5C5213E8E2F}" dt="2024-10-08T13:42:54.295" v="305" actId="27636"/>
          <ac:spMkLst>
            <pc:docMk/>
            <pc:sldMk cId="3503061635" sldId="264"/>
            <ac:spMk id="3" creationId="{00000000-0000-0000-0000-000000000000}"/>
          </ac:spMkLst>
        </pc:spChg>
        <pc:picChg chg="add mod">
          <ac:chgData name="Paul Tinkler" userId="bcebf29c-73c2-433d-80d2-6bad896374bf" providerId="ADAL" clId="{C339ADC3-0BAE-495E-AE70-E5C5213E8E2F}" dt="2024-10-08T13:44:51.028" v="306" actId="14100"/>
          <ac:picMkLst>
            <pc:docMk/>
            <pc:sldMk cId="3503061635" sldId="264"/>
            <ac:picMk id="6" creationId="{C490CE61-3CAE-DA37-A7D4-2D1A34E7C5F7}"/>
          </ac:picMkLst>
        </pc:picChg>
      </pc:sldChg>
      <pc:sldChg chg="addSp modSp add mod">
        <pc:chgData name="Paul Tinkler" userId="bcebf29c-73c2-433d-80d2-6bad896374bf" providerId="ADAL" clId="{C339ADC3-0BAE-495E-AE70-E5C5213E8E2F}" dt="2024-10-08T13:52:20.799" v="491" actId="14100"/>
        <pc:sldMkLst>
          <pc:docMk/>
          <pc:sldMk cId="1724755474" sldId="265"/>
        </pc:sldMkLst>
        <pc:spChg chg="mod">
          <ac:chgData name="Paul Tinkler" userId="bcebf29c-73c2-433d-80d2-6bad896374bf" providerId="ADAL" clId="{C339ADC3-0BAE-495E-AE70-E5C5213E8E2F}" dt="2024-10-08T13:50:23.139" v="479" actId="1076"/>
          <ac:spMkLst>
            <pc:docMk/>
            <pc:sldMk cId="1724755474" sldId="265"/>
            <ac:spMk id="2" creationId="{00000000-0000-0000-0000-000000000000}"/>
          </ac:spMkLst>
        </pc:spChg>
        <pc:spChg chg="mod">
          <ac:chgData name="Paul Tinkler" userId="bcebf29c-73c2-433d-80d2-6bad896374bf" providerId="ADAL" clId="{C339ADC3-0BAE-495E-AE70-E5C5213E8E2F}" dt="2024-10-08T13:51:16.132" v="488" actId="5793"/>
          <ac:spMkLst>
            <pc:docMk/>
            <pc:sldMk cId="1724755474" sldId="265"/>
            <ac:spMk id="3" creationId="{00000000-0000-0000-0000-000000000000}"/>
          </ac:spMkLst>
        </pc:spChg>
        <pc:picChg chg="add mod">
          <ac:chgData name="Paul Tinkler" userId="bcebf29c-73c2-433d-80d2-6bad896374bf" providerId="ADAL" clId="{C339ADC3-0BAE-495E-AE70-E5C5213E8E2F}" dt="2024-10-08T13:52:20.799" v="491" actId="14100"/>
          <ac:picMkLst>
            <pc:docMk/>
            <pc:sldMk cId="1724755474" sldId="265"/>
            <ac:picMk id="4" creationId="{387C6877-EDF8-BDBE-CF9F-1FCB777589C1}"/>
          </ac:picMkLst>
        </pc:picChg>
      </pc:sldChg>
      <pc:sldChg chg="addSp modSp add mod">
        <pc:chgData name="Paul Tinkler" userId="bcebf29c-73c2-433d-80d2-6bad896374bf" providerId="ADAL" clId="{C339ADC3-0BAE-495E-AE70-E5C5213E8E2F}" dt="2024-10-08T13:53:04.400" v="495" actId="14100"/>
        <pc:sldMkLst>
          <pc:docMk/>
          <pc:sldMk cId="1781351146" sldId="266"/>
        </pc:sldMkLst>
        <pc:spChg chg="mod">
          <ac:chgData name="Paul Tinkler" userId="bcebf29c-73c2-433d-80d2-6bad896374bf" providerId="ADAL" clId="{C339ADC3-0BAE-495E-AE70-E5C5213E8E2F}" dt="2024-10-08T13:52:36.167" v="493" actId="14100"/>
          <ac:spMkLst>
            <pc:docMk/>
            <pc:sldMk cId="1781351146" sldId="266"/>
            <ac:spMk id="3" creationId="{00000000-0000-0000-0000-000000000000}"/>
          </ac:spMkLst>
        </pc:spChg>
        <pc:picChg chg="add mod">
          <ac:chgData name="Paul Tinkler" userId="bcebf29c-73c2-433d-80d2-6bad896374bf" providerId="ADAL" clId="{C339ADC3-0BAE-495E-AE70-E5C5213E8E2F}" dt="2024-10-08T13:53:04.400" v="495" actId="14100"/>
          <ac:picMkLst>
            <pc:docMk/>
            <pc:sldMk cId="1781351146" sldId="266"/>
            <ac:picMk id="4" creationId="{5BD9061D-A5F5-A9EB-0E33-6633EC27DCAF}"/>
          </ac:picMkLst>
        </pc:picChg>
      </pc:sldChg>
      <pc:sldChg chg="addSp modSp add mod">
        <pc:chgData name="Paul Tinkler" userId="bcebf29c-73c2-433d-80d2-6bad896374bf" providerId="ADAL" clId="{C339ADC3-0BAE-495E-AE70-E5C5213E8E2F}" dt="2024-10-08T13:53:57.318" v="504" actId="207"/>
        <pc:sldMkLst>
          <pc:docMk/>
          <pc:sldMk cId="3359290568" sldId="267"/>
        </pc:sldMkLst>
        <pc:spChg chg="mod">
          <ac:chgData name="Paul Tinkler" userId="bcebf29c-73c2-433d-80d2-6bad896374bf" providerId="ADAL" clId="{C339ADC3-0BAE-495E-AE70-E5C5213E8E2F}" dt="2024-10-08T13:53:15.303" v="497" actId="1076"/>
          <ac:spMkLst>
            <pc:docMk/>
            <pc:sldMk cId="3359290568" sldId="267"/>
            <ac:spMk id="2" creationId="{00000000-0000-0000-0000-000000000000}"/>
          </ac:spMkLst>
        </pc:spChg>
        <pc:spChg chg="mod">
          <ac:chgData name="Paul Tinkler" userId="bcebf29c-73c2-433d-80d2-6bad896374bf" providerId="ADAL" clId="{C339ADC3-0BAE-495E-AE70-E5C5213E8E2F}" dt="2024-10-08T13:53:57.318" v="504" actId="207"/>
          <ac:spMkLst>
            <pc:docMk/>
            <pc:sldMk cId="3359290568" sldId="267"/>
            <ac:spMk id="3" creationId="{00000000-0000-0000-0000-000000000000}"/>
          </ac:spMkLst>
        </pc:spChg>
        <pc:picChg chg="add mod">
          <ac:chgData name="Paul Tinkler" userId="bcebf29c-73c2-433d-80d2-6bad896374bf" providerId="ADAL" clId="{C339ADC3-0BAE-495E-AE70-E5C5213E8E2F}" dt="2024-10-08T13:53:41.527" v="502" actId="1076"/>
          <ac:picMkLst>
            <pc:docMk/>
            <pc:sldMk cId="3359290568" sldId="267"/>
            <ac:picMk id="4" creationId="{8B7A8700-8FF5-CD11-48ED-99E07F5893F6}"/>
          </ac:picMkLst>
        </pc:picChg>
      </pc:sldChg>
      <pc:sldChg chg="del">
        <pc:chgData name="Paul Tinkler" userId="bcebf29c-73c2-433d-80d2-6bad896374bf" providerId="ADAL" clId="{C339ADC3-0BAE-495E-AE70-E5C5213E8E2F}" dt="2024-10-08T13:15:53.152" v="24" actId="47"/>
        <pc:sldMkLst>
          <pc:docMk/>
          <pc:sldMk cId="0" sldId="271"/>
        </pc:sldMkLst>
      </pc:sldChg>
      <pc:sldChg chg="add">
        <pc:chgData name="Paul Tinkler" userId="bcebf29c-73c2-433d-80d2-6bad896374bf" providerId="ADAL" clId="{C339ADC3-0BAE-495E-AE70-E5C5213E8E2F}" dt="2024-10-08T13:15:22.909" v="0"/>
        <pc:sldMkLst>
          <pc:docMk/>
          <pc:sldMk cId="1636799913" sldId="272"/>
        </pc:sldMkLst>
      </pc:sldChg>
      <pc:sldChg chg="addSp modSp add mod">
        <pc:chgData name="Paul Tinkler" userId="bcebf29c-73c2-433d-80d2-6bad896374bf" providerId="ADAL" clId="{C339ADC3-0BAE-495E-AE70-E5C5213E8E2F}" dt="2024-10-08T13:57:12.927" v="519" actId="1076"/>
        <pc:sldMkLst>
          <pc:docMk/>
          <pc:sldMk cId="74368443" sldId="273"/>
        </pc:sldMkLst>
        <pc:spChg chg="mod">
          <ac:chgData name="Paul Tinkler" userId="bcebf29c-73c2-433d-80d2-6bad896374bf" providerId="ADAL" clId="{C339ADC3-0BAE-495E-AE70-E5C5213E8E2F}" dt="2024-10-08T13:57:12.927" v="519" actId="1076"/>
          <ac:spMkLst>
            <pc:docMk/>
            <pc:sldMk cId="74368443" sldId="273"/>
            <ac:spMk id="2" creationId="{00000000-0000-0000-0000-000000000000}"/>
          </ac:spMkLst>
        </pc:spChg>
        <pc:spChg chg="mod">
          <ac:chgData name="Paul Tinkler" userId="bcebf29c-73c2-433d-80d2-6bad896374bf" providerId="ADAL" clId="{C339ADC3-0BAE-495E-AE70-E5C5213E8E2F}" dt="2024-10-08T13:57:05.891" v="518" actId="14100"/>
          <ac:spMkLst>
            <pc:docMk/>
            <pc:sldMk cId="74368443" sldId="273"/>
            <ac:spMk id="5" creationId="{00000000-0000-0000-0000-000000000000}"/>
          </ac:spMkLst>
        </pc:spChg>
        <pc:picChg chg="add mod">
          <ac:chgData name="Paul Tinkler" userId="bcebf29c-73c2-433d-80d2-6bad896374bf" providerId="ADAL" clId="{C339ADC3-0BAE-495E-AE70-E5C5213E8E2F}" dt="2024-10-08T13:56:42.730" v="511" actId="14100"/>
          <ac:picMkLst>
            <pc:docMk/>
            <pc:sldMk cId="74368443" sldId="273"/>
            <ac:picMk id="6" creationId="{0C5845ED-8EAB-FE0C-3FB0-0FD87208CD71}"/>
          </ac:picMkLst>
        </pc:picChg>
      </pc:sldChg>
      <pc:sldChg chg="modSp add mod">
        <pc:chgData name="Paul Tinkler" userId="bcebf29c-73c2-433d-80d2-6bad896374bf" providerId="ADAL" clId="{C339ADC3-0BAE-495E-AE70-E5C5213E8E2F}" dt="2024-10-08T13:33:49.341" v="287" actId="1076"/>
        <pc:sldMkLst>
          <pc:docMk/>
          <pc:sldMk cId="4126646687" sldId="279"/>
        </pc:sldMkLst>
        <pc:spChg chg="mod">
          <ac:chgData name="Paul Tinkler" userId="bcebf29c-73c2-433d-80d2-6bad896374bf" providerId="ADAL" clId="{C339ADC3-0BAE-495E-AE70-E5C5213E8E2F}" dt="2024-10-08T13:33:30.801" v="284" actId="1076"/>
          <ac:spMkLst>
            <pc:docMk/>
            <pc:sldMk cId="4126646687" sldId="279"/>
            <ac:spMk id="2" creationId="{00000000-0000-0000-0000-000000000000}"/>
          </ac:spMkLst>
        </pc:spChg>
        <pc:spChg chg="mod">
          <ac:chgData name="Paul Tinkler" userId="bcebf29c-73c2-433d-80d2-6bad896374bf" providerId="ADAL" clId="{C339ADC3-0BAE-495E-AE70-E5C5213E8E2F}" dt="2024-10-08T13:33:49.341" v="287" actId="1076"/>
          <ac:spMkLst>
            <pc:docMk/>
            <pc:sldMk cId="4126646687" sldId="279"/>
            <ac:spMk id="3" creationId="{00000000-0000-0000-0000-000000000000}"/>
          </ac:spMkLst>
        </pc:spChg>
      </pc:sldChg>
      <pc:sldChg chg="del">
        <pc:chgData name="Paul Tinkler" userId="bcebf29c-73c2-433d-80d2-6bad896374bf" providerId="ADAL" clId="{C339ADC3-0BAE-495E-AE70-E5C5213E8E2F}" dt="2024-10-08T13:15:51.873" v="22" actId="47"/>
        <pc:sldMkLst>
          <pc:docMk/>
          <pc:sldMk cId="0" sldId="280"/>
        </pc:sldMkLst>
      </pc:sldChg>
      <pc:sldChg chg="del">
        <pc:chgData name="Paul Tinkler" userId="bcebf29c-73c2-433d-80d2-6bad896374bf" providerId="ADAL" clId="{C339ADC3-0BAE-495E-AE70-E5C5213E8E2F}" dt="2024-10-08T13:15:47.604" v="13" actId="47"/>
        <pc:sldMkLst>
          <pc:docMk/>
          <pc:sldMk cId="3835600371" sldId="281"/>
        </pc:sldMkLst>
      </pc:sldChg>
      <pc:sldChg chg="del">
        <pc:chgData name="Paul Tinkler" userId="bcebf29c-73c2-433d-80d2-6bad896374bf" providerId="ADAL" clId="{C339ADC3-0BAE-495E-AE70-E5C5213E8E2F}" dt="2024-10-08T13:15:48.068" v="14" actId="47"/>
        <pc:sldMkLst>
          <pc:docMk/>
          <pc:sldMk cId="1093356753" sldId="282"/>
        </pc:sldMkLst>
      </pc:sldChg>
      <pc:sldChg chg="del">
        <pc:chgData name="Paul Tinkler" userId="bcebf29c-73c2-433d-80d2-6bad896374bf" providerId="ADAL" clId="{C339ADC3-0BAE-495E-AE70-E5C5213E8E2F}" dt="2024-10-08T13:15:48.510" v="15" actId="47"/>
        <pc:sldMkLst>
          <pc:docMk/>
          <pc:sldMk cId="2464402190" sldId="283"/>
        </pc:sldMkLst>
      </pc:sldChg>
      <pc:sldChg chg="del">
        <pc:chgData name="Paul Tinkler" userId="bcebf29c-73c2-433d-80d2-6bad896374bf" providerId="ADAL" clId="{C339ADC3-0BAE-495E-AE70-E5C5213E8E2F}" dt="2024-10-08T13:15:48.983" v="16" actId="47"/>
        <pc:sldMkLst>
          <pc:docMk/>
          <pc:sldMk cId="2207330084" sldId="284"/>
        </pc:sldMkLst>
      </pc:sldChg>
      <pc:sldChg chg="del">
        <pc:chgData name="Paul Tinkler" userId="bcebf29c-73c2-433d-80d2-6bad896374bf" providerId="ADAL" clId="{C339ADC3-0BAE-495E-AE70-E5C5213E8E2F}" dt="2024-10-08T13:15:49.401" v="17" actId="47"/>
        <pc:sldMkLst>
          <pc:docMk/>
          <pc:sldMk cId="2380180559" sldId="285"/>
        </pc:sldMkLst>
      </pc:sldChg>
      <pc:sldChg chg="del">
        <pc:chgData name="Paul Tinkler" userId="bcebf29c-73c2-433d-80d2-6bad896374bf" providerId="ADAL" clId="{C339ADC3-0BAE-495E-AE70-E5C5213E8E2F}" dt="2024-10-08T13:15:49.876" v="18" actId="47"/>
        <pc:sldMkLst>
          <pc:docMk/>
          <pc:sldMk cId="208762497" sldId="286"/>
        </pc:sldMkLst>
      </pc:sldChg>
      <pc:sldChg chg="del">
        <pc:chgData name="Paul Tinkler" userId="bcebf29c-73c2-433d-80d2-6bad896374bf" providerId="ADAL" clId="{C339ADC3-0BAE-495E-AE70-E5C5213E8E2F}" dt="2024-10-08T13:15:52.432" v="23" actId="47"/>
        <pc:sldMkLst>
          <pc:docMk/>
          <pc:sldMk cId="1443151701" sldId="287"/>
        </pc:sldMkLst>
      </pc:sldChg>
      <pc:sldChg chg="addSp modSp add mod">
        <pc:chgData name="Paul Tinkler" userId="bcebf29c-73c2-433d-80d2-6bad896374bf" providerId="ADAL" clId="{C339ADC3-0BAE-495E-AE70-E5C5213E8E2F}" dt="2024-10-08T14:52:41.916" v="529" actId="1076"/>
        <pc:sldMkLst>
          <pc:docMk/>
          <pc:sldMk cId="3270249242" sldId="295"/>
        </pc:sldMkLst>
        <pc:spChg chg="mod">
          <ac:chgData name="Paul Tinkler" userId="bcebf29c-73c2-433d-80d2-6bad896374bf" providerId="ADAL" clId="{C339ADC3-0BAE-495E-AE70-E5C5213E8E2F}" dt="2024-10-08T13:57:25.510" v="520" actId="1076"/>
          <ac:spMkLst>
            <pc:docMk/>
            <pc:sldMk cId="3270249242" sldId="295"/>
            <ac:spMk id="2" creationId="{00000000-0000-0000-0000-000000000000}"/>
          </ac:spMkLst>
        </pc:spChg>
        <pc:spChg chg="mod">
          <ac:chgData name="Paul Tinkler" userId="bcebf29c-73c2-433d-80d2-6bad896374bf" providerId="ADAL" clId="{C339ADC3-0BAE-495E-AE70-E5C5213E8E2F}" dt="2024-10-08T14:52:31.836" v="528" actId="1076"/>
          <ac:spMkLst>
            <pc:docMk/>
            <pc:sldMk cId="3270249242" sldId="295"/>
            <ac:spMk id="3" creationId="{00000000-0000-0000-0000-000000000000}"/>
          </ac:spMkLst>
        </pc:spChg>
        <pc:picChg chg="add mod">
          <ac:chgData name="Paul Tinkler" userId="bcebf29c-73c2-433d-80d2-6bad896374bf" providerId="ADAL" clId="{C339ADC3-0BAE-495E-AE70-E5C5213E8E2F}" dt="2024-10-08T14:52:41.916" v="529" actId="1076"/>
          <ac:picMkLst>
            <pc:docMk/>
            <pc:sldMk cId="3270249242" sldId="295"/>
            <ac:picMk id="6" creationId="{88EEE64D-629B-1815-7611-04A8B80FEEFB}"/>
          </ac:picMkLst>
        </pc:picChg>
      </pc:sldChg>
      <pc:sldChg chg="addSp modSp add mod">
        <pc:chgData name="Paul Tinkler" userId="bcebf29c-73c2-433d-80d2-6bad896374bf" providerId="ADAL" clId="{C339ADC3-0BAE-495E-AE70-E5C5213E8E2F}" dt="2024-10-08T14:54:18.904" v="544" actId="14100"/>
        <pc:sldMkLst>
          <pc:docMk/>
          <pc:sldMk cId="3344743267" sldId="296"/>
        </pc:sldMkLst>
        <pc:spChg chg="mod">
          <ac:chgData name="Paul Tinkler" userId="bcebf29c-73c2-433d-80d2-6bad896374bf" providerId="ADAL" clId="{C339ADC3-0BAE-495E-AE70-E5C5213E8E2F}" dt="2024-10-08T14:23:51.675" v="523" actId="1076"/>
          <ac:spMkLst>
            <pc:docMk/>
            <pc:sldMk cId="3344743267" sldId="296"/>
            <ac:spMk id="2" creationId="{00000000-0000-0000-0000-000000000000}"/>
          </ac:spMkLst>
        </pc:spChg>
        <pc:spChg chg="mod">
          <ac:chgData name="Paul Tinkler" userId="bcebf29c-73c2-433d-80d2-6bad896374bf" providerId="ADAL" clId="{C339ADC3-0BAE-495E-AE70-E5C5213E8E2F}" dt="2024-10-08T14:54:11.152" v="543" actId="14100"/>
          <ac:spMkLst>
            <pc:docMk/>
            <pc:sldMk cId="3344743267" sldId="296"/>
            <ac:spMk id="3" creationId="{00000000-0000-0000-0000-000000000000}"/>
          </ac:spMkLst>
        </pc:spChg>
        <pc:picChg chg="add mod">
          <ac:chgData name="Paul Tinkler" userId="bcebf29c-73c2-433d-80d2-6bad896374bf" providerId="ADAL" clId="{C339ADC3-0BAE-495E-AE70-E5C5213E8E2F}" dt="2024-10-08T14:54:18.904" v="544" actId="14100"/>
          <ac:picMkLst>
            <pc:docMk/>
            <pc:sldMk cId="3344743267" sldId="296"/>
            <ac:picMk id="6" creationId="{BBF656ED-7C21-6518-26AC-D90B803F904D}"/>
          </ac:picMkLst>
        </pc:picChg>
      </pc:sldChg>
      <pc:sldChg chg="add">
        <pc:chgData name="Paul Tinkler" userId="bcebf29c-73c2-433d-80d2-6bad896374bf" providerId="ADAL" clId="{C339ADC3-0BAE-495E-AE70-E5C5213E8E2F}" dt="2024-10-08T13:15:22.909" v="0"/>
        <pc:sldMkLst>
          <pc:docMk/>
          <pc:sldMk cId="954621447" sldId="343"/>
        </pc:sldMkLst>
      </pc:sldChg>
      <pc:sldChg chg="add">
        <pc:chgData name="Paul Tinkler" userId="bcebf29c-73c2-433d-80d2-6bad896374bf" providerId="ADAL" clId="{C339ADC3-0BAE-495E-AE70-E5C5213E8E2F}" dt="2024-10-08T13:15:22.909" v="0"/>
        <pc:sldMkLst>
          <pc:docMk/>
          <pc:sldMk cId="440303772" sldId="347"/>
        </pc:sldMkLst>
      </pc:sldChg>
      <pc:sldChg chg="del">
        <pc:chgData name="Paul Tinkler" userId="bcebf29c-73c2-433d-80d2-6bad896374bf" providerId="ADAL" clId="{C339ADC3-0BAE-495E-AE70-E5C5213E8E2F}" dt="2024-10-08T13:15:58.441" v="29" actId="47"/>
        <pc:sldMkLst>
          <pc:docMk/>
          <pc:sldMk cId="2058534929" sldId="377"/>
        </pc:sldMkLst>
      </pc:sldChg>
      <pc:sldChg chg="del">
        <pc:chgData name="Paul Tinkler" userId="bcebf29c-73c2-433d-80d2-6bad896374bf" providerId="ADAL" clId="{C339ADC3-0BAE-495E-AE70-E5C5213E8E2F}" dt="2024-10-08T13:15:46.055" v="10" actId="47"/>
        <pc:sldMkLst>
          <pc:docMk/>
          <pc:sldMk cId="3254800580" sldId="378"/>
        </pc:sldMkLst>
      </pc:sldChg>
      <pc:sldChg chg="del">
        <pc:chgData name="Paul Tinkler" userId="bcebf29c-73c2-433d-80d2-6bad896374bf" providerId="ADAL" clId="{C339ADC3-0BAE-495E-AE70-E5C5213E8E2F}" dt="2024-10-08T13:15:55.945" v="28" actId="47"/>
        <pc:sldMkLst>
          <pc:docMk/>
          <pc:sldMk cId="3643099484" sldId="379"/>
        </pc:sldMkLst>
      </pc:sldChg>
      <pc:sldChg chg="modSp add mod">
        <pc:chgData name="Paul Tinkler" userId="bcebf29c-73c2-433d-80d2-6bad896374bf" providerId="ADAL" clId="{C339ADC3-0BAE-495E-AE70-E5C5213E8E2F}" dt="2024-10-08T13:49:44.092" v="476" actId="6549"/>
        <pc:sldMkLst>
          <pc:docMk/>
          <pc:sldMk cId="2606819111" sldId="402"/>
        </pc:sldMkLst>
        <pc:spChg chg="mod">
          <ac:chgData name="Paul Tinkler" userId="bcebf29c-73c2-433d-80d2-6bad896374bf" providerId="ADAL" clId="{C339ADC3-0BAE-495E-AE70-E5C5213E8E2F}" dt="2024-10-08T13:49:44.092" v="476" actId="6549"/>
          <ac:spMkLst>
            <pc:docMk/>
            <pc:sldMk cId="2606819111" sldId="402"/>
            <ac:spMk id="4" creationId="{8B613BD5-9EC3-4571-87F4-D4AEB0DB4573}"/>
          </ac:spMkLst>
        </pc:spChg>
      </pc:sldChg>
      <pc:sldChg chg="del">
        <pc:chgData name="Paul Tinkler" userId="bcebf29c-73c2-433d-80d2-6bad896374bf" providerId="ADAL" clId="{C339ADC3-0BAE-495E-AE70-E5C5213E8E2F}" dt="2024-10-08T13:15:46.607" v="11" actId="47"/>
        <pc:sldMkLst>
          <pc:docMk/>
          <pc:sldMk cId="3212947102" sldId="448"/>
        </pc:sldMkLst>
      </pc:sldChg>
      <pc:sldChg chg="del">
        <pc:chgData name="Paul Tinkler" userId="bcebf29c-73c2-433d-80d2-6bad896374bf" providerId="ADAL" clId="{C339ADC3-0BAE-495E-AE70-E5C5213E8E2F}" dt="2024-10-08T13:15:45.563" v="9" actId="47"/>
        <pc:sldMkLst>
          <pc:docMk/>
          <pc:sldMk cId="938574333" sldId="457"/>
        </pc:sldMkLst>
      </pc:sldChg>
      <pc:sldChg chg="del">
        <pc:chgData name="Paul Tinkler" userId="bcebf29c-73c2-433d-80d2-6bad896374bf" providerId="ADAL" clId="{C339ADC3-0BAE-495E-AE70-E5C5213E8E2F}" dt="2024-10-08T13:15:55.308" v="27" actId="47"/>
        <pc:sldMkLst>
          <pc:docMk/>
          <pc:sldMk cId="1980632559" sldId="458"/>
        </pc:sldMkLst>
      </pc:sldChg>
      <pc:sldChg chg="add">
        <pc:chgData name="Paul Tinkler" userId="bcebf29c-73c2-433d-80d2-6bad896374bf" providerId="ADAL" clId="{C339ADC3-0BAE-495E-AE70-E5C5213E8E2F}" dt="2024-10-08T13:15:22.909" v="0"/>
        <pc:sldMkLst>
          <pc:docMk/>
          <pc:sldMk cId="3255501967" sldId="459"/>
        </pc:sldMkLst>
      </pc:sldChg>
      <pc:sldChg chg="modSp mod">
        <pc:chgData name="Paul Tinkler" userId="bcebf29c-73c2-433d-80d2-6bad896374bf" providerId="ADAL" clId="{C339ADC3-0BAE-495E-AE70-E5C5213E8E2F}" dt="2024-10-08T13:15:41.059" v="8" actId="20577"/>
        <pc:sldMkLst>
          <pc:docMk/>
          <pc:sldMk cId="1107965347" sldId="543"/>
        </pc:sldMkLst>
        <pc:spChg chg="mod">
          <ac:chgData name="Paul Tinkler" userId="bcebf29c-73c2-433d-80d2-6bad896374bf" providerId="ADAL" clId="{C339ADC3-0BAE-495E-AE70-E5C5213E8E2F}" dt="2024-10-08T13:15:41.059" v="8" actId="20577"/>
          <ac:spMkLst>
            <pc:docMk/>
            <pc:sldMk cId="1107965347" sldId="543"/>
            <ac:spMk id="2" creationId="{FFF3EA29-39BA-197A-0802-645628A2E2D3}"/>
          </ac:spMkLst>
        </pc:spChg>
      </pc:sldChg>
      <pc:sldChg chg="del">
        <pc:chgData name="Paul Tinkler" userId="bcebf29c-73c2-433d-80d2-6bad896374bf" providerId="ADAL" clId="{C339ADC3-0BAE-495E-AE70-E5C5213E8E2F}" dt="2024-10-08T13:15:47.193" v="12" actId="47"/>
        <pc:sldMkLst>
          <pc:docMk/>
          <pc:sldMk cId="0" sldId="552"/>
        </pc:sldMkLst>
      </pc:sldChg>
      <pc:sldChg chg="del">
        <pc:chgData name="Paul Tinkler" userId="bcebf29c-73c2-433d-80d2-6bad896374bf" providerId="ADAL" clId="{C339ADC3-0BAE-495E-AE70-E5C5213E8E2F}" dt="2024-10-08T13:15:50.388" v="19" actId="47"/>
        <pc:sldMkLst>
          <pc:docMk/>
          <pc:sldMk cId="219702459" sldId="553"/>
        </pc:sldMkLst>
      </pc:sldChg>
      <pc:sldChg chg="del">
        <pc:chgData name="Paul Tinkler" userId="bcebf29c-73c2-433d-80d2-6bad896374bf" providerId="ADAL" clId="{C339ADC3-0BAE-495E-AE70-E5C5213E8E2F}" dt="2024-10-08T13:15:50.902" v="20" actId="47"/>
        <pc:sldMkLst>
          <pc:docMk/>
          <pc:sldMk cId="4180575981" sldId="554"/>
        </pc:sldMkLst>
      </pc:sldChg>
      <pc:sldChg chg="del">
        <pc:chgData name="Paul Tinkler" userId="bcebf29c-73c2-433d-80d2-6bad896374bf" providerId="ADAL" clId="{C339ADC3-0BAE-495E-AE70-E5C5213E8E2F}" dt="2024-10-08T13:15:51.389" v="21" actId="47"/>
        <pc:sldMkLst>
          <pc:docMk/>
          <pc:sldMk cId="1381488754" sldId="555"/>
        </pc:sldMkLst>
      </pc:sldChg>
      <pc:sldChg chg="del">
        <pc:chgData name="Paul Tinkler" userId="bcebf29c-73c2-433d-80d2-6bad896374bf" providerId="ADAL" clId="{C339ADC3-0BAE-495E-AE70-E5C5213E8E2F}" dt="2024-10-08T13:15:53.932" v="25" actId="47"/>
        <pc:sldMkLst>
          <pc:docMk/>
          <pc:sldMk cId="4269456817" sldId="556"/>
        </pc:sldMkLst>
      </pc:sldChg>
      <pc:sldChg chg="del">
        <pc:chgData name="Paul Tinkler" userId="bcebf29c-73c2-433d-80d2-6bad896374bf" providerId="ADAL" clId="{C339ADC3-0BAE-495E-AE70-E5C5213E8E2F}" dt="2024-10-08T13:15:54.676" v="26" actId="47"/>
        <pc:sldMkLst>
          <pc:docMk/>
          <pc:sldMk cId="2282626030" sldId="557"/>
        </pc:sldMkLst>
      </pc:sldChg>
      <pc:sldChg chg="del">
        <pc:chgData name="Paul Tinkler" userId="bcebf29c-73c2-433d-80d2-6bad896374bf" providerId="ADAL" clId="{C339ADC3-0BAE-495E-AE70-E5C5213E8E2F}" dt="2024-10-08T13:16:00.314" v="30" actId="47"/>
        <pc:sldMkLst>
          <pc:docMk/>
          <pc:sldMk cId="4006759736" sldId="558"/>
        </pc:sldMkLst>
      </pc:sldChg>
      <pc:sldChg chg="modSp add mod">
        <pc:chgData name="Paul Tinkler" userId="bcebf29c-73c2-433d-80d2-6bad896374bf" providerId="ADAL" clId="{C339ADC3-0BAE-495E-AE70-E5C5213E8E2F}" dt="2024-10-08T13:15:23.052" v="1" actId="27636"/>
        <pc:sldMkLst>
          <pc:docMk/>
          <pc:sldMk cId="1091983039" sldId="559"/>
        </pc:sldMkLst>
        <pc:spChg chg="mod">
          <ac:chgData name="Paul Tinkler" userId="bcebf29c-73c2-433d-80d2-6bad896374bf" providerId="ADAL" clId="{C339ADC3-0BAE-495E-AE70-E5C5213E8E2F}" dt="2024-10-08T13:15:23.052" v="1" actId="27636"/>
          <ac:spMkLst>
            <pc:docMk/>
            <pc:sldMk cId="1091983039" sldId="559"/>
            <ac:spMk id="3" creationId="{656DFEBC-83E2-4D34-AC5E-6E0A47BE73CE}"/>
          </ac:spMkLst>
        </pc:spChg>
      </pc:sldChg>
      <pc:sldChg chg="modSp add mod">
        <pc:chgData name="Paul Tinkler" userId="bcebf29c-73c2-433d-80d2-6bad896374bf" providerId="ADAL" clId="{C339ADC3-0BAE-495E-AE70-E5C5213E8E2F}" dt="2024-10-08T13:18:22.375" v="33" actId="1076"/>
        <pc:sldMkLst>
          <pc:docMk/>
          <pc:sldMk cId="2700885035" sldId="560"/>
        </pc:sldMkLst>
        <pc:spChg chg="mod">
          <ac:chgData name="Paul Tinkler" userId="bcebf29c-73c2-433d-80d2-6bad896374bf" providerId="ADAL" clId="{C339ADC3-0BAE-495E-AE70-E5C5213E8E2F}" dt="2024-10-08T13:18:22.375" v="33" actId="1076"/>
          <ac:spMkLst>
            <pc:docMk/>
            <pc:sldMk cId="2700885035" sldId="560"/>
            <ac:spMk id="2" creationId="{1A8689D4-0240-5B42-B292-ED52582EAC8E}"/>
          </ac:spMkLst>
        </pc:spChg>
        <pc:spChg chg="mod">
          <ac:chgData name="Paul Tinkler" userId="bcebf29c-73c2-433d-80d2-6bad896374bf" providerId="ADAL" clId="{C339ADC3-0BAE-495E-AE70-E5C5213E8E2F}" dt="2024-10-08T13:15:23.128" v="3" actId="27636"/>
          <ac:spMkLst>
            <pc:docMk/>
            <pc:sldMk cId="2700885035" sldId="560"/>
            <ac:spMk id="4" creationId="{8E772F59-619A-9141-8586-ECDD50C154D1}"/>
          </ac:spMkLst>
        </pc:spChg>
        <pc:spChg chg="mod">
          <ac:chgData name="Paul Tinkler" userId="bcebf29c-73c2-433d-80d2-6bad896374bf" providerId="ADAL" clId="{C339ADC3-0BAE-495E-AE70-E5C5213E8E2F}" dt="2024-10-08T13:15:23.126" v="2" actId="27636"/>
          <ac:spMkLst>
            <pc:docMk/>
            <pc:sldMk cId="2700885035" sldId="560"/>
            <ac:spMk id="6" creationId="{6D6CC05F-5CDF-9743-8EC8-85F6AD289176}"/>
          </ac:spMkLst>
        </pc:spChg>
      </pc:sldChg>
      <pc:sldChg chg="addSp modSp add mod ord">
        <pc:chgData name="Paul Tinkler" userId="bcebf29c-73c2-433d-80d2-6bad896374bf" providerId="ADAL" clId="{C339ADC3-0BAE-495E-AE70-E5C5213E8E2F}" dt="2024-10-08T13:20:58.677" v="40"/>
        <pc:sldMkLst>
          <pc:docMk/>
          <pc:sldMk cId="924750390" sldId="561"/>
        </pc:sldMkLst>
        <pc:spChg chg="mod">
          <ac:chgData name="Paul Tinkler" userId="bcebf29c-73c2-433d-80d2-6bad896374bf" providerId="ADAL" clId="{C339ADC3-0BAE-495E-AE70-E5C5213E8E2F}" dt="2024-10-08T13:20:47.110" v="38" actId="255"/>
          <ac:spMkLst>
            <pc:docMk/>
            <pc:sldMk cId="924750390" sldId="561"/>
            <ac:spMk id="3" creationId="{2A4335A4-21C7-42AA-9462-7BB405F7938D}"/>
          </ac:spMkLst>
        </pc:spChg>
        <pc:picChg chg="add mod">
          <ac:chgData name="Paul Tinkler" userId="bcebf29c-73c2-433d-80d2-6bad896374bf" providerId="ADAL" clId="{C339ADC3-0BAE-495E-AE70-E5C5213E8E2F}" dt="2024-10-08T13:20:35.832" v="36" actId="1076"/>
          <ac:picMkLst>
            <pc:docMk/>
            <pc:sldMk cId="924750390" sldId="561"/>
            <ac:picMk id="5" creationId="{0C268B9B-BBC0-CA22-3363-FD579A5048CD}"/>
          </ac:picMkLst>
        </pc:picChg>
      </pc:sldChg>
      <pc:sldChg chg="add">
        <pc:chgData name="Paul Tinkler" userId="bcebf29c-73c2-433d-80d2-6bad896374bf" providerId="ADAL" clId="{C339ADC3-0BAE-495E-AE70-E5C5213E8E2F}" dt="2024-10-08T13:15:22.909" v="0"/>
        <pc:sldMkLst>
          <pc:docMk/>
          <pc:sldMk cId="4214596240" sldId="562"/>
        </pc:sldMkLst>
      </pc:sldChg>
      <pc:sldChg chg="addSp modSp add mod">
        <pc:chgData name="Paul Tinkler" userId="bcebf29c-73c2-433d-80d2-6bad896374bf" providerId="ADAL" clId="{C339ADC3-0BAE-495E-AE70-E5C5213E8E2F}" dt="2024-10-08T13:39:21.496" v="294" actId="14100"/>
        <pc:sldMkLst>
          <pc:docMk/>
          <pc:sldMk cId="1874382677" sldId="563"/>
        </pc:sldMkLst>
        <pc:spChg chg="mod">
          <ac:chgData name="Paul Tinkler" userId="bcebf29c-73c2-433d-80d2-6bad896374bf" providerId="ADAL" clId="{C339ADC3-0BAE-495E-AE70-E5C5213E8E2F}" dt="2024-10-08T13:35:08.301" v="291" actId="1076"/>
          <ac:spMkLst>
            <pc:docMk/>
            <pc:sldMk cId="1874382677" sldId="563"/>
            <ac:spMk id="3" creationId="{00000000-0000-0000-0000-000000000000}"/>
          </ac:spMkLst>
        </pc:spChg>
        <pc:picChg chg="add mod">
          <ac:chgData name="Paul Tinkler" userId="bcebf29c-73c2-433d-80d2-6bad896374bf" providerId="ADAL" clId="{C339ADC3-0BAE-495E-AE70-E5C5213E8E2F}" dt="2024-10-08T13:39:21.496" v="294" actId="14100"/>
          <ac:picMkLst>
            <pc:docMk/>
            <pc:sldMk cId="1874382677" sldId="563"/>
            <ac:picMk id="6" creationId="{01E508E8-FC27-F5A4-9950-A2B4A3C57A06}"/>
          </ac:picMkLst>
        </pc:picChg>
      </pc:sldChg>
      <pc:sldChg chg="addSp modSp add mod">
        <pc:chgData name="Paul Tinkler" userId="bcebf29c-73c2-433d-80d2-6bad896374bf" providerId="ADAL" clId="{C339ADC3-0BAE-495E-AE70-E5C5213E8E2F}" dt="2024-10-08T14:59:19.419" v="570" actId="1076"/>
        <pc:sldMkLst>
          <pc:docMk/>
          <pc:sldMk cId="650075924" sldId="564"/>
        </pc:sldMkLst>
        <pc:spChg chg="mod">
          <ac:chgData name="Paul Tinkler" userId="bcebf29c-73c2-433d-80d2-6bad896374bf" providerId="ADAL" clId="{C339ADC3-0BAE-495E-AE70-E5C5213E8E2F}" dt="2024-10-08T14:54:42.316" v="547" actId="1076"/>
          <ac:spMkLst>
            <pc:docMk/>
            <pc:sldMk cId="650075924" sldId="564"/>
            <ac:spMk id="2" creationId="{93701772-7D02-4482-8AB9-34C7BDB1085C}"/>
          </ac:spMkLst>
        </pc:spChg>
        <pc:spChg chg="mod">
          <ac:chgData name="Paul Tinkler" userId="bcebf29c-73c2-433d-80d2-6bad896374bf" providerId="ADAL" clId="{C339ADC3-0BAE-495E-AE70-E5C5213E8E2F}" dt="2024-10-08T14:59:08.220" v="568" actId="1076"/>
          <ac:spMkLst>
            <pc:docMk/>
            <pc:sldMk cId="650075924" sldId="564"/>
            <ac:spMk id="3" creationId="{F0509366-7706-4E6B-9019-87DB897DB755}"/>
          </ac:spMkLst>
        </pc:spChg>
        <pc:spChg chg="add mod">
          <ac:chgData name="Paul Tinkler" userId="bcebf29c-73c2-433d-80d2-6bad896374bf" providerId="ADAL" clId="{C339ADC3-0BAE-495E-AE70-E5C5213E8E2F}" dt="2024-10-08T14:56:13.268" v="566" actId="20577"/>
          <ac:spMkLst>
            <pc:docMk/>
            <pc:sldMk cId="650075924" sldId="564"/>
            <ac:spMk id="5" creationId="{B4329750-5D63-6F1B-91CA-9A4CB54816C9}"/>
          </ac:spMkLst>
        </pc:spChg>
        <pc:picChg chg="add mod">
          <ac:chgData name="Paul Tinkler" userId="bcebf29c-73c2-433d-80d2-6bad896374bf" providerId="ADAL" clId="{C339ADC3-0BAE-495E-AE70-E5C5213E8E2F}" dt="2024-10-08T14:59:19.419" v="570" actId="1076"/>
          <ac:picMkLst>
            <pc:docMk/>
            <pc:sldMk cId="650075924" sldId="564"/>
            <ac:picMk id="7" creationId="{DAFD4AE3-70E2-1C15-BEFF-844D0950420D}"/>
          </ac:picMkLst>
        </pc:picChg>
      </pc:sldChg>
      <pc:sldChg chg="modSp add del mod">
        <pc:chgData name="Paul Tinkler" userId="bcebf29c-73c2-433d-80d2-6bad896374bf" providerId="ADAL" clId="{C339ADC3-0BAE-495E-AE70-E5C5213E8E2F}" dt="2024-10-08T14:59:46.828" v="571" actId="2696"/>
        <pc:sldMkLst>
          <pc:docMk/>
          <pc:sldMk cId="1334450344" sldId="565"/>
        </pc:sldMkLst>
        <pc:spChg chg="mod">
          <ac:chgData name="Paul Tinkler" userId="bcebf29c-73c2-433d-80d2-6bad896374bf" providerId="ADAL" clId="{C339ADC3-0BAE-495E-AE70-E5C5213E8E2F}" dt="2024-10-08T13:15:23.205" v="6" actId="27636"/>
          <ac:spMkLst>
            <pc:docMk/>
            <pc:sldMk cId="1334450344" sldId="565"/>
            <ac:spMk id="3" creationId="{2A4335A4-21C7-42AA-9462-7BB405F7938D}"/>
          </ac:spMkLst>
        </pc:spChg>
      </pc:sldChg>
      <pc:sldChg chg="modSp add mod">
        <pc:chgData name="Paul Tinkler" userId="bcebf29c-73c2-433d-80d2-6bad896374bf" providerId="ADAL" clId="{C339ADC3-0BAE-495E-AE70-E5C5213E8E2F}" dt="2024-10-08T13:15:23.210" v="7" actId="27636"/>
        <pc:sldMkLst>
          <pc:docMk/>
          <pc:sldMk cId="1026156076" sldId="566"/>
        </pc:sldMkLst>
        <pc:spChg chg="mod">
          <ac:chgData name="Paul Tinkler" userId="bcebf29c-73c2-433d-80d2-6bad896374bf" providerId="ADAL" clId="{C339ADC3-0BAE-495E-AE70-E5C5213E8E2F}" dt="2024-10-08T13:15:23.210" v="7" actId="27636"/>
          <ac:spMkLst>
            <pc:docMk/>
            <pc:sldMk cId="1026156076" sldId="566"/>
            <ac:spMk id="3" creationId="{F35A2312-1B24-4FA6-B2A2-0A29923A85B0}"/>
          </ac:spMkLst>
        </pc:spChg>
      </pc:sldChg>
      <pc:sldChg chg="addSp delSp modSp new mod">
        <pc:chgData name="Paul Tinkler" userId="bcebf29c-73c2-433d-80d2-6bad896374bf" providerId="ADAL" clId="{C339ADC3-0BAE-495E-AE70-E5C5213E8E2F}" dt="2024-10-08T13:27:30.055" v="233" actId="20577"/>
        <pc:sldMkLst>
          <pc:docMk/>
          <pc:sldMk cId="1660480725" sldId="567"/>
        </pc:sldMkLst>
        <pc:spChg chg="del">
          <ac:chgData name="Paul Tinkler" userId="bcebf29c-73c2-433d-80d2-6bad896374bf" providerId="ADAL" clId="{C339ADC3-0BAE-495E-AE70-E5C5213E8E2F}" dt="2024-10-08T13:25:00.010" v="48" actId="478"/>
          <ac:spMkLst>
            <pc:docMk/>
            <pc:sldMk cId="1660480725" sldId="567"/>
            <ac:spMk id="2" creationId="{9E4AB95F-9E05-D12F-418A-4A5AE9E4D36D}"/>
          </ac:spMkLst>
        </pc:spChg>
        <pc:spChg chg="del">
          <ac:chgData name="Paul Tinkler" userId="bcebf29c-73c2-433d-80d2-6bad896374bf" providerId="ADAL" clId="{C339ADC3-0BAE-495E-AE70-E5C5213E8E2F}" dt="2024-10-08T13:24:58.214" v="47" actId="478"/>
          <ac:spMkLst>
            <pc:docMk/>
            <pc:sldMk cId="1660480725" sldId="567"/>
            <ac:spMk id="3" creationId="{70CEF2AD-BE8F-608E-E862-3886628280AB}"/>
          </ac:spMkLst>
        </pc:spChg>
        <pc:spChg chg="add mod">
          <ac:chgData name="Paul Tinkler" userId="bcebf29c-73c2-433d-80d2-6bad896374bf" providerId="ADAL" clId="{C339ADC3-0BAE-495E-AE70-E5C5213E8E2F}" dt="2024-10-08T13:27:30.055" v="233" actId="20577"/>
          <ac:spMkLst>
            <pc:docMk/>
            <pc:sldMk cId="1660480725" sldId="567"/>
            <ac:spMk id="5" creationId="{6B6E499E-FC85-9A54-3BA0-DB5DC668EB69}"/>
          </ac:spMkLst>
        </pc:spChg>
        <pc:picChg chg="add mod">
          <ac:chgData name="Paul Tinkler" userId="bcebf29c-73c2-433d-80d2-6bad896374bf" providerId="ADAL" clId="{C339ADC3-0BAE-495E-AE70-E5C5213E8E2F}" dt="2024-10-08T13:25:13.894" v="52" actId="1076"/>
          <ac:picMkLst>
            <pc:docMk/>
            <pc:sldMk cId="1660480725" sldId="567"/>
            <ac:picMk id="4" creationId="{D18ED005-D0CB-9A91-7DD4-45577E2F6A1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8D1CB8-3D6E-40AE-A7E8-4CF4A76342B5}" type="datetimeFigureOut">
              <a:rPr lang="en-GB" smtClean="0"/>
              <a:t>08/10/2024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F28BDE-2AC0-470B-BB74-AA5AB09CB614}" type="slidenum">
              <a:rPr lang="en-GB" smtClean="0"/>
              <a:t>‹#›</a:t>
            </a:fld>
            <a:endParaRPr lang="en-GB"/>
          </a:p>
        </p:txBody>
      </p:sp>
    </p:spTree>
    <p:extLst>
      <p:ext uri="{BB962C8B-B14F-4D97-AF65-F5344CB8AC3E}">
        <p14:creationId xmlns:p14="http://schemas.microsoft.com/office/powerpoint/2010/main" val="563074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toolshero.com/strategy/service-profit-chain/"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a:t>
            </a:fld>
            <a:endParaRPr lang="en-GB"/>
          </a:p>
        </p:txBody>
      </p:sp>
    </p:spTree>
    <p:extLst>
      <p:ext uri="{BB962C8B-B14F-4D97-AF65-F5344CB8AC3E}">
        <p14:creationId xmlns:p14="http://schemas.microsoft.com/office/powerpoint/2010/main" val="1860553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Stress the assessment criteria are applied to how you complete the tasks.  </a:t>
            </a:r>
          </a:p>
          <a:p>
            <a:endParaRPr lang="en-GB" dirty="0"/>
          </a:p>
          <a:p>
            <a:r>
              <a:rPr lang="en-GB" dirty="0"/>
              <a:t>The marks are weighted this way for a purpose – reading and research begets knowledge and understanding, which enables us to use our minds and intellects to develop arguments and draw conclusions, whilst checking out our reasoning by looking at real life workplace examples….and appropriate case studies, in order to write a compelling, professional report that is well structured, and fully referenced, so as to inform the reader of the strength of our sources, the logic of our reasoning, and the insights we have developed.</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4</a:t>
            </a:fld>
            <a:endParaRPr lang="en-GB" altLang="en-US"/>
          </a:p>
        </p:txBody>
      </p:sp>
    </p:spTree>
    <p:extLst>
      <p:ext uri="{BB962C8B-B14F-4D97-AF65-F5344CB8AC3E}">
        <p14:creationId xmlns:p14="http://schemas.microsoft.com/office/powerpoint/2010/main" val="3338381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Porter, M (1980) </a:t>
            </a:r>
            <a:r>
              <a:rPr lang="en-US" i="1" dirty="0"/>
              <a:t>Completive</a:t>
            </a:r>
            <a:r>
              <a:rPr lang="en-US" i="1" baseline="0" dirty="0"/>
              <a:t> Advantage</a:t>
            </a:r>
            <a:r>
              <a:rPr lang="en-US" baseline="0" dirty="0"/>
              <a:t>. Harvard University Press. New England.  A useful tool for describing the activities within and around an organisation and relating them to an assessment of </a:t>
            </a:r>
            <a:r>
              <a:rPr lang="en-US" b="1" i="1" baseline="0" dirty="0"/>
              <a:t>the competitive strength of an organisation </a:t>
            </a:r>
            <a:r>
              <a:rPr lang="en-US" baseline="0" dirty="0"/>
              <a:t>(or its ability to provide value-for-money products or services).</a:t>
            </a:r>
          </a:p>
          <a:p>
            <a:endParaRPr lang="en-US" baseline="0" dirty="0"/>
          </a:p>
          <a:p>
            <a:r>
              <a:rPr lang="en-GB" sz="1200" b="1" i="0" kern="1200" dirty="0">
                <a:solidFill>
                  <a:schemeClr val="tx1"/>
                </a:solidFill>
                <a:effectLst/>
                <a:latin typeface="+mn-lt"/>
                <a:ea typeface="+mn-ea"/>
                <a:cs typeface="+mn-cs"/>
              </a:rPr>
              <a:t>The Value Chain activities (Primary activities)</a:t>
            </a:r>
          </a:p>
          <a:p>
            <a:r>
              <a:rPr lang="en-GB" sz="1200" b="0" i="0" kern="1200" dirty="0">
                <a:solidFill>
                  <a:schemeClr val="tx1"/>
                </a:solidFill>
                <a:effectLst/>
                <a:latin typeface="+mn-lt"/>
                <a:ea typeface="+mn-ea"/>
                <a:cs typeface="+mn-cs"/>
              </a:rPr>
              <a:t>Porter’s Value Chain Analysis consists of a number of activities, namely primary activities and support activities. Primary activities have an immediate effect on the production, maintenance, sales and support of the products or services to be supplied. These activities consist of the following elements:</a:t>
            </a:r>
          </a:p>
          <a:p>
            <a:r>
              <a:rPr lang="en-GB" sz="1200" b="1" i="0" kern="1200" dirty="0">
                <a:solidFill>
                  <a:schemeClr val="tx1"/>
                </a:solidFill>
                <a:effectLst/>
                <a:latin typeface="+mn-lt"/>
                <a:ea typeface="+mn-ea"/>
                <a:cs typeface="+mn-cs"/>
              </a:rPr>
              <a:t>Inbound Logistics</a:t>
            </a:r>
          </a:p>
          <a:p>
            <a:r>
              <a:rPr lang="en-GB" sz="1200" b="0" i="0" kern="1200" dirty="0">
                <a:solidFill>
                  <a:schemeClr val="tx1"/>
                </a:solidFill>
                <a:effectLst/>
                <a:latin typeface="+mn-lt"/>
                <a:ea typeface="+mn-ea"/>
                <a:cs typeface="+mn-cs"/>
              </a:rPr>
              <a:t>These are all processes that are involved in the receiving, storing, and internal distribution of the raw materials or basic ingredients of a product or service. The relationship with the suppliers is essential to the creation of value in this matter.</a:t>
            </a:r>
          </a:p>
          <a:p>
            <a:r>
              <a:rPr lang="en-GB" sz="1200" b="1" i="0" kern="1200" dirty="0">
                <a:solidFill>
                  <a:schemeClr val="tx1"/>
                </a:solidFill>
                <a:effectLst/>
                <a:latin typeface="+mn-lt"/>
                <a:ea typeface="+mn-ea"/>
                <a:cs typeface="+mn-cs"/>
              </a:rPr>
              <a:t>Operations</a:t>
            </a:r>
          </a:p>
          <a:p>
            <a:r>
              <a:rPr lang="en-GB" sz="1200" b="0" i="0" kern="1200" dirty="0">
                <a:solidFill>
                  <a:schemeClr val="tx1"/>
                </a:solidFill>
                <a:effectLst/>
                <a:latin typeface="+mn-lt"/>
                <a:ea typeface="+mn-ea"/>
                <a:cs typeface="+mn-cs"/>
              </a:rPr>
              <a:t>These are all the activities (for example production floor or production line) that convert inputs of products or services into semi-finished or finished products. Operational systems are the guiding principle for the creation of value.</a:t>
            </a:r>
          </a:p>
          <a:p>
            <a:r>
              <a:rPr lang="en-GB" sz="1200" b="1" i="0" kern="1200" dirty="0">
                <a:solidFill>
                  <a:schemeClr val="tx1"/>
                </a:solidFill>
                <a:effectLst/>
                <a:latin typeface="+mn-lt"/>
                <a:ea typeface="+mn-ea"/>
                <a:cs typeface="+mn-cs"/>
              </a:rPr>
              <a:t>Outbound logistics</a:t>
            </a:r>
          </a:p>
          <a:p>
            <a:r>
              <a:rPr lang="en-GB" sz="1200" b="0" i="0" kern="1200" dirty="0">
                <a:solidFill>
                  <a:schemeClr val="tx1"/>
                </a:solidFill>
                <a:effectLst/>
                <a:latin typeface="+mn-lt"/>
                <a:ea typeface="+mn-ea"/>
                <a:cs typeface="+mn-cs"/>
              </a:rPr>
              <a:t>These are all activities that are related to delivering the products and services to the customer. These include, for instance, storage, distribution (systems) and transport.</a:t>
            </a:r>
          </a:p>
          <a:p>
            <a:r>
              <a:rPr lang="en-GB" sz="1200" b="1" i="0" kern="1200" dirty="0">
                <a:solidFill>
                  <a:schemeClr val="tx1"/>
                </a:solidFill>
                <a:effectLst/>
                <a:latin typeface="+mn-lt"/>
                <a:ea typeface="+mn-ea"/>
                <a:cs typeface="+mn-cs"/>
              </a:rPr>
              <a:t>Marketing and Sales</a:t>
            </a:r>
          </a:p>
          <a:p>
            <a:r>
              <a:rPr lang="en-GB" sz="1200" b="0" i="0" kern="1200" dirty="0">
                <a:solidFill>
                  <a:schemeClr val="tx1"/>
                </a:solidFill>
                <a:effectLst/>
                <a:latin typeface="+mn-lt"/>
                <a:ea typeface="+mn-ea"/>
                <a:cs typeface="+mn-cs"/>
              </a:rPr>
              <a:t>These are all processes related to putting the products and services in the markets including managing and generating customer relationships. The guiding principles are setting oneself apart from the competition and creating advantages for the customer.</a:t>
            </a:r>
          </a:p>
          <a:p>
            <a:r>
              <a:rPr lang="en-GB" sz="1200" b="1" i="0" kern="1200" dirty="0">
                <a:solidFill>
                  <a:schemeClr val="tx1"/>
                </a:solidFill>
                <a:effectLst/>
                <a:latin typeface="+mn-lt"/>
                <a:ea typeface="+mn-ea"/>
                <a:cs typeface="+mn-cs"/>
              </a:rPr>
              <a:t>Service</a:t>
            </a:r>
          </a:p>
          <a:p>
            <a:r>
              <a:rPr lang="en-GB" sz="1200" b="0" i="0" kern="1200" dirty="0">
                <a:solidFill>
                  <a:schemeClr val="tx1"/>
                </a:solidFill>
                <a:effectLst/>
                <a:latin typeface="+mn-lt"/>
                <a:ea typeface="+mn-ea"/>
                <a:cs typeface="+mn-cs"/>
              </a:rPr>
              <a:t>This includes all activities that maintain the value of the products or service to customers as soon as a relationship has developed based on the procurement of services and products. The </a:t>
            </a:r>
            <a:r>
              <a:rPr lang="en-GB" sz="1200" b="0" i="0" u="none" strike="noStrike" kern="1200" dirty="0">
                <a:solidFill>
                  <a:schemeClr val="tx1"/>
                </a:solidFill>
                <a:effectLst/>
                <a:latin typeface="+mn-lt"/>
                <a:ea typeface="+mn-ea"/>
                <a:cs typeface="+mn-cs"/>
                <a:hlinkClick r:id="rId3"/>
              </a:rPr>
              <a:t>Service Profit Chain Model</a:t>
            </a:r>
            <a:r>
              <a:rPr lang="en-GB" sz="1200" b="0" i="0" kern="1200" dirty="0">
                <a:solidFill>
                  <a:schemeClr val="tx1"/>
                </a:solidFill>
                <a:effectLst/>
                <a:latin typeface="+mn-lt"/>
                <a:ea typeface="+mn-ea"/>
                <a:cs typeface="+mn-cs"/>
              </a:rPr>
              <a:t> is an alternative model, specific designed for service management and organizational growth.</a:t>
            </a:r>
          </a:p>
          <a:p>
            <a:r>
              <a:rPr lang="en-GB" sz="1200" b="1" i="0" kern="1200" dirty="0">
                <a:solidFill>
                  <a:schemeClr val="tx1"/>
                </a:solidFill>
                <a:effectLst/>
                <a:latin typeface="+mn-lt"/>
                <a:ea typeface="+mn-ea"/>
                <a:cs typeface="+mn-cs"/>
              </a:rPr>
              <a:t>Support activities of the Value Chain Analysis</a:t>
            </a:r>
          </a:p>
          <a:p>
            <a:r>
              <a:rPr lang="en-GB" sz="1200" b="0" i="0" kern="1200" dirty="0">
                <a:solidFill>
                  <a:schemeClr val="tx1"/>
                </a:solidFill>
                <a:effectLst/>
                <a:latin typeface="+mn-lt"/>
                <a:ea typeface="+mn-ea"/>
                <a:cs typeface="+mn-cs"/>
              </a:rPr>
              <a:t>Support activities within the Porter’s Value Chain Analysis assist the primary activities and they form the basis of any organization. In the figure dotted lines represent linkages between a support activity and a primary activity. A support activity such as human resource management for example is of importance within the primary activity operation but also supports other activities such as service and outbound logistics.</a:t>
            </a:r>
          </a:p>
          <a:p>
            <a:r>
              <a:rPr lang="en-GB" sz="1200" b="1" i="0" kern="1200" dirty="0">
                <a:solidFill>
                  <a:schemeClr val="tx1"/>
                </a:solidFill>
                <a:effectLst/>
                <a:latin typeface="+mn-lt"/>
                <a:ea typeface="+mn-ea"/>
                <a:cs typeface="+mn-cs"/>
              </a:rPr>
              <a:t>Firm infrastructure</a:t>
            </a:r>
          </a:p>
          <a:p>
            <a:r>
              <a:rPr lang="en-GB" sz="1200" b="0" i="0" kern="1200" dirty="0">
                <a:solidFill>
                  <a:schemeClr val="tx1"/>
                </a:solidFill>
                <a:effectLst/>
                <a:latin typeface="+mn-lt"/>
                <a:ea typeface="+mn-ea"/>
                <a:cs typeface="+mn-cs"/>
              </a:rPr>
              <a:t>This concerns the support activities within the organization that enable the organization to maintain its daily operations. Line management, administrative handling, financial management are examples of activities that create value for the organization.</a:t>
            </a:r>
          </a:p>
          <a:p>
            <a:r>
              <a:rPr lang="en-GB" sz="1200" b="1" i="0" kern="1200" dirty="0">
                <a:solidFill>
                  <a:schemeClr val="tx1"/>
                </a:solidFill>
                <a:effectLst/>
                <a:latin typeface="+mn-lt"/>
                <a:ea typeface="+mn-ea"/>
                <a:cs typeface="+mn-cs"/>
              </a:rPr>
              <a:t>Human resource management</a:t>
            </a:r>
          </a:p>
          <a:p>
            <a:r>
              <a:rPr lang="en-GB" sz="1200" b="0" i="0" kern="1200" dirty="0">
                <a:solidFill>
                  <a:schemeClr val="tx1"/>
                </a:solidFill>
                <a:effectLst/>
                <a:latin typeface="+mn-lt"/>
                <a:ea typeface="+mn-ea"/>
                <a:cs typeface="+mn-cs"/>
              </a:rPr>
              <a:t>This includes the support activities in which the development of the workforce within an organization is the key element. Examples of activities are recruiting staff, training and coaching of staff and compensating and retaining staff.</a:t>
            </a:r>
          </a:p>
          <a:p>
            <a:r>
              <a:rPr lang="en-GB" sz="1200" b="1" i="0" kern="1200" dirty="0">
                <a:solidFill>
                  <a:schemeClr val="tx1"/>
                </a:solidFill>
                <a:effectLst/>
                <a:latin typeface="+mn-lt"/>
                <a:ea typeface="+mn-ea"/>
                <a:cs typeface="+mn-cs"/>
              </a:rPr>
              <a:t>Technology development</a:t>
            </a:r>
          </a:p>
          <a:p>
            <a:r>
              <a:rPr lang="en-GB" sz="1200" b="0" i="0" kern="1200" dirty="0">
                <a:solidFill>
                  <a:schemeClr val="tx1"/>
                </a:solidFill>
                <a:effectLst/>
                <a:latin typeface="+mn-lt"/>
                <a:ea typeface="+mn-ea"/>
                <a:cs typeface="+mn-cs"/>
              </a:rPr>
              <a:t>These activities relate to the development of the products and services of the organization, both internally and externally. Examples are IT, technological innovations and improvements and the development of new products based on new technologies. These activities create value using innovation and optimization.</a:t>
            </a:r>
          </a:p>
          <a:p>
            <a:r>
              <a:rPr lang="en-GB" sz="1200" b="1" i="0" kern="1200" dirty="0">
                <a:solidFill>
                  <a:schemeClr val="tx1"/>
                </a:solidFill>
                <a:effectLst/>
                <a:latin typeface="+mn-lt"/>
                <a:ea typeface="+mn-ea"/>
                <a:cs typeface="+mn-cs"/>
              </a:rPr>
              <a:t>Procurement</a:t>
            </a:r>
          </a:p>
          <a:p>
            <a:r>
              <a:rPr lang="en-GB" sz="1200" b="0" i="0" kern="1200" dirty="0">
                <a:solidFill>
                  <a:schemeClr val="tx1"/>
                </a:solidFill>
                <a:effectLst/>
                <a:latin typeface="+mn-lt"/>
                <a:ea typeface="+mn-ea"/>
                <a:cs typeface="+mn-cs"/>
              </a:rPr>
              <a:t>These are all the support activities related to procurement to service the customer from the organization. Examples of activities are entering into and managing relationships with suppliers, negotiating to arrive at the best prices, making product purchase agreements with suppliers and outsourcing agreements. Organizations use primary and support activities as building blocks to create valuable products, services and distinctiveness.</a:t>
            </a:r>
          </a:p>
          <a:p>
            <a:endParaRPr lang="en-US" baseline="0" dirty="0"/>
          </a:p>
          <a:p>
            <a:endParaRPr lang="en-US" baseline="0" dirty="0"/>
          </a:p>
          <a:p>
            <a:r>
              <a:rPr lang="en-GB" baseline="0" dirty="0"/>
              <a:t>The significance of the value chain concept is that it separates useful activities (which allows the organisation as a all to gain competitive advantage) from activities (which hinder the company from getting in the market). Focusing on value creating activities could give the company many advantages.( The Economic Times 2016)  The Economic Times (2016). </a:t>
            </a:r>
            <a:r>
              <a:rPr lang="en-GB" i="1" baseline="0" dirty="0"/>
              <a:t>Value Chain. </a:t>
            </a:r>
            <a:r>
              <a:rPr lang="en-GB" i="0" baseline="0" dirty="0"/>
              <a:t>[online]  Available from https://</a:t>
            </a:r>
            <a:r>
              <a:rPr lang="en-GB" i="0" baseline="0" dirty="0" err="1"/>
              <a:t>www.toolshero.com</a:t>
            </a:r>
            <a:r>
              <a:rPr lang="en-GB" i="0" baseline="0" dirty="0"/>
              <a:t>/management/value-chain-analysis-porter/ [Accessed 17 September 2018]. </a:t>
            </a:r>
            <a:endParaRPr lang="en-US" baseline="0" dirty="0"/>
          </a:p>
          <a:p>
            <a:endParaRPr lang="en-US" dirty="0"/>
          </a:p>
        </p:txBody>
      </p:sp>
      <p:sp>
        <p:nvSpPr>
          <p:cNvPr id="4" name="Slide Number Placeholder 3"/>
          <p:cNvSpPr>
            <a:spLocks noGrp="1"/>
          </p:cNvSpPr>
          <p:nvPr>
            <p:ph type="sldNum" sz="quarter" idx="5"/>
          </p:nvPr>
        </p:nvSpPr>
        <p:spPr/>
        <p:txBody>
          <a:bodyPr/>
          <a:lstStyle/>
          <a:p>
            <a:fld id="{68DFE446-CF42-4C4B-BC00-6B0ACF1F3FDC}" type="slidenum">
              <a:rPr lang="en-US" smtClean="0"/>
              <a:t>5</a:t>
            </a:fld>
            <a:endParaRPr lang="en-US"/>
          </a:p>
        </p:txBody>
      </p:sp>
    </p:spTree>
    <p:extLst>
      <p:ext uri="{BB962C8B-B14F-4D97-AF65-F5344CB8AC3E}">
        <p14:creationId xmlns:p14="http://schemas.microsoft.com/office/powerpoint/2010/main" val="33003432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8</a:t>
            </a:fld>
            <a:endParaRPr lang="en-GB" altLang="en-US"/>
          </a:p>
        </p:txBody>
      </p:sp>
    </p:spTree>
    <p:extLst>
      <p:ext uri="{BB962C8B-B14F-4D97-AF65-F5344CB8AC3E}">
        <p14:creationId xmlns:p14="http://schemas.microsoft.com/office/powerpoint/2010/main" val="338997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lead a discussion relating back to Knowledge Management theories discussed earlier in the year.</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13</a:t>
            </a:fld>
            <a:endParaRPr lang="en-GB" altLang="en-US"/>
          </a:p>
        </p:txBody>
      </p:sp>
    </p:spTree>
    <p:extLst>
      <p:ext uri="{BB962C8B-B14F-4D97-AF65-F5344CB8AC3E}">
        <p14:creationId xmlns:p14="http://schemas.microsoft.com/office/powerpoint/2010/main" val="207593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Transferability</a:t>
            </a:r>
            <a:r>
              <a:rPr lang="en-GB" dirty="0"/>
              <a:t> – Knowledge and learning need to be transferable within the organisation</a:t>
            </a:r>
          </a:p>
          <a:p>
            <a:r>
              <a:rPr lang="en-GB" b="1" dirty="0"/>
              <a:t>Aggregation </a:t>
            </a:r>
            <a:r>
              <a:rPr lang="en-GB" dirty="0"/>
              <a:t>– this pulls Knowledge and learning into groupings and relationships, so the organisation can leverage their expertise from tacit and explicit knowledge and learning</a:t>
            </a:r>
          </a:p>
          <a:p>
            <a:r>
              <a:rPr lang="en-GB" b="1" dirty="0"/>
              <a:t>Appropriability</a:t>
            </a:r>
            <a:r>
              <a:rPr lang="en-GB" dirty="0"/>
              <a:t> – relates to the ability of the organisation to retain the added value created by the knowledge and learning they develop and accumulate</a:t>
            </a:r>
          </a:p>
          <a:p>
            <a:r>
              <a:rPr lang="en-GB" b="1" dirty="0"/>
              <a:t>Specialisation in knowledge acquisition </a:t>
            </a:r>
            <a:r>
              <a:rPr lang="en-GB" dirty="0"/>
              <a:t>– the process of cognitive activity and its result, i.e. the mastery of knowledge, abilities and skills</a:t>
            </a:r>
          </a:p>
          <a:p>
            <a:r>
              <a:rPr lang="en-GB" b="1" dirty="0"/>
              <a:t>Knowledge requirements of production </a:t>
            </a:r>
            <a:r>
              <a:rPr lang="en-GB" dirty="0"/>
              <a:t>– Key to this is the Knowledge Spiral – SECI model – Nonaka &amp; Takeuchi… Socialisation, Externalisation, Combination and Internalisation.</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23</a:t>
            </a:fld>
            <a:endParaRPr lang="en-GB" altLang="en-US"/>
          </a:p>
        </p:txBody>
      </p:sp>
    </p:spTree>
    <p:extLst>
      <p:ext uri="{BB962C8B-B14F-4D97-AF65-F5344CB8AC3E}">
        <p14:creationId xmlns:p14="http://schemas.microsoft.com/office/powerpoint/2010/main" val="746736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needs to make the link back to BMSK5006 – This is about Knowledge Management!.</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24</a:t>
            </a:fld>
            <a:endParaRPr lang="en-GB" altLang="en-US"/>
          </a:p>
        </p:txBody>
      </p:sp>
    </p:spTree>
    <p:extLst>
      <p:ext uri="{BB962C8B-B14F-4D97-AF65-F5344CB8AC3E}">
        <p14:creationId xmlns:p14="http://schemas.microsoft.com/office/powerpoint/2010/main" val="3379113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all viewpoints from which to analyse the current state of the organisation, with a view to identifying Strategic Options and making Strategic Choices.  Tools and techniques that can support our analysis include PESTEL, SWOT, TOWS, Five-Forces, Value Chain Analysis, Knowledge Management processes, and more</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25</a:t>
            </a:fld>
            <a:endParaRPr lang="en-GB" altLang="en-US"/>
          </a:p>
        </p:txBody>
      </p:sp>
    </p:spTree>
    <p:extLst>
      <p:ext uri="{BB962C8B-B14F-4D97-AF65-F5344CB8AC3E}">
        <p14:creationId xmlns:p14="http://schemas.microsoft.com/office/powerpoint/2010/main" val="8886296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61971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08/10/2024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51376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E9BCE0FD-C0CC-41C8-8EFA-551EE7B5724A}" type="datetime1">
              <a:rPr lang="en-GB" smtClean="0"/>
              <a:pPr>
                <a:defRPr/>
              </a:pPr>
              <a:t>08/10/2024</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4E75A3BD-D416-4EAB-9FE2-837DD2600A0B}" type="slidenum">
              <a:rPr lang="en-GB" altLang="en-US" smtClean="0"/>
              <a:pPr/>
              <a:t>‹#›</a:t>
            </a:fld>
            <a:endParaRPr lang="en-GB" altLang="en-US"/>
          </a:p>
        </p:txBody>
      </p:sp>
    </p:spTree>
    <p:extLst>
      <p:ext uri="{BB962C8B-B14F-4D97-AF65-F5344CB8AC3E}">
        <p14:creationId xmlns:p14="http://schemas.microsoft.com/office/powerpoint/2010/main" val="35249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BF2F8064-206A-454D-B210-699341222286}" type="datetime1">
              <a:rPr lang="en-GB" smtClean="0"/>
              <a:pPr>
                <a:defRPr/>
              </a:pPr>
              <a:t>08/10/2024</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3F515AD3-A22F-4857-82CB-DF69E1C892B7}" type="slidenum">
              <a:rPr lang="en-GB" altLang="en-US" smtClean="0"/>
              <a:pPr/>
              <a:t>‹#›</a:t>
            </a:fld>
            <a:endParaRPr lang="en-GB" altLang="en-US"/>
          </a:p>
        </p:txBody>
      </p:sp>
    </p:spTree>
    <p:extLst>
      <p:ext uri="{BB962C8B-B14F-4D97-AF65-F5344CB8AC3E}">
        <p14:creationId xmlns:p14="http://schemas.microsoft.com/office/powerpoint/2010/main" val="4206128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08/10/2024</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1177587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A49CC735-9001-41E7-B46E-2C7CB2A3B4AF}" type="datetime1">
              <a:rPr lang="en-GB" smtClean="0"/>
              <a:pPr>
                <a:defRPr/>
              </a:pPr>
              <a:t>08/10/2024</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293A3130-2FB6-48BA-8828-C6478C2B17FA}" type="slidenum">
              <a:rPr lang="en-GB" altLang="en-US" smtClean="0"/>
              <a:pPr/>
              <a:t>‹#›</a:t>
            </a:fld>
            <a:endParaRPr lang="en-GB" altLang="en-US"/>
          </a:p>
        </p:txBody>
      </p:sp>
    </p:spTree>
    <p:extLst>
      <p:ext uri="{BB962C8B-B14F-4D97-AF65-F5344CB8AC3E}">
        <p14:creationId xmlns:p14="http://schemas.microsoft.com/office/powerpoint/2010/main" val="1129140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455A9561-7629-453E-8252-39BBC2328C2A}" type="datetime1">
              <a:rPr lang="en-GB" smtClean="0"/>
              <a:pPr>
                <a:defRPr/>
              </a:pPr>
              <a:t>08/10/2024</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5B9591AE-2ECB-4135-A631-3D9D2E24D50D}" type="slidenum">
              <a:rPr lang="en-GB" altLang="en-US" smtClean="0"/>
              <a:pPr/>
              <a:t>‹#›</a:t>
            </a:fld>
            <a:endParaRPr lang="en-GB" altLang="en-US"/>
          </a:p>
        </p:txBody>
      </p:sp>
    </p:spTree>
    <p:extLst>
      <p:ext uri="{BB962C8B-B14F-4D97-AF65-F5344CB8AC3E}">
        <p14:creationId xmlns:p14="http://schemas.microsoft.com/office/powerpoint/2010/main" val="222380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D32E41F7-A0BA-461C-9F41-3803C25F989C}" type="datetime1">
              <a:rPr lang="en-GB" smtClean="0"/>
              <a:pPr>
                <a:defRPr/>
              </a:pPr>
              <a:t>08/10/2024</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8209D4-92FE-4E6A-BCC7-1DA2FACAE61D}" type="slidenum">
              <a:rPr lang="en-GB" altLang="en-US" smtClean="0"/>
              <a:pPr/>
              <a:t>‹#›</a:t>
            </a:fld>
            <a:endParaRPr lang="en-GB" altLang="en-US"/>
          </a:p>
        </p:txBody>
      </p:sp>
    </p:spTree>
    <p:extLst>
      <p:ext uri="{BB962C8B-B14F-4D97-AF65-F5344CB8AC3E}">
        <p14:creationId xmlns:p14="http://schemas.microsoft.com/office/powerpoint/2010/main" val="167879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F7ACA2CA-4542-4841-9C4E-B83D4459C0CE}" type="datetime1">
              <a:rPr lang="en-GB" smtClean="0"/>
              <a:pPr>
                <a:defRPr/>
              </a:pPr>
              <a:t>08/10/2024</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FAA6C85C-AFD5-4666-83B2-FD5B5C4A60CF}" type="slidenum">
              <a:rPr lang="en-GB" altLang="en-US" smtClean="0"/>
              <a:pPr/>
              <a:t>‹#›</a:t>
            </a:fld>
            <a:endParaRPr lang="en-GB" altLang="en-US"/>
          </a:p>
        </p:txBody>
      </p:sp>
    </p:spTree>
    <p:extLst>
      <p:ext uri="{BB962C8B-B14F-4D97-AF65-F5344CB8AC3E}">
        <p14:creationId xmlns:p14="http://schemas.microsoft.com/office/powerpoint/2010/main" val="189461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5E70BC6D-DDB9-45C4-8752-5B94D8A1E149}" type="datetime1">
              <a:rPr lang="en-GB" smtClean="0"/>
              <a:pPr>
                <a:defRPr/>
              </a:pPr>
              <a:t>08/10/2024</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AE78A523-C61F-450B-B78B-753BCA5D04FB}" type="slidenum">
              <a:rPr lang="en-GB" altLang="en-US" smtClean="0"/>
              <a:pPr/>
              <a:t>‹#›</a:t>
            </a:fld>
            <a:endParaRPr lang="en-GB" altLang="en-US"/>
          </a:p>
        </p:txBody>
      </p:sp>
    </p:spTree>
    <p:extLst>
      <p:ext uri="{BB962C8B-B14F-4D97-AF65-F5344CB8AC3E}">
        <p14:creationId xmlns:p14="http://schemas.microsoft.com/office/powerpoint/2010/main" val="136473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EE9636DB-E5D3-4134-BFB1-0E0608B41622}" type="datetime1">
              <a:rPr lang="en-GB" smtClean="0"/>
              <a:pPr>
                <a:defRPr/>
              </a:pPr>
              <a:t>08/10/2024</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EB9F5D91-3709-4545-9ABC-FA66CAFCB256}" type="slidenum">
              <a:rPr lang="en-GB" altLang="en-US" smtClean="0"/>
              <a:pPr/>
              <a:t>‹#›</a:t>
            </a:fld>
            <a:endParaRPr lang="en-GB" altLang="en-US"/>
          </a:p>
        </p:txBody>
      </p:sp>
    </p:spTree>
    <p:extLst>
      <p:ext uri="{BB962C8B-B14F-4D97-AF65-F5344CB8AC3E}">
        <p14:creationId xmlns:p14="http://schemas.microsoft.com/office/powerpoint/2010/main" val="3076616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02295756"/>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039423423"/>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04503756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194750219"/>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083341321"/>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41290113"/>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5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08146319"/>
      </p:ext>
    </p:extLst>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08/10/2024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12772901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8718475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9185240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64405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573871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2520981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9871563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5885319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36113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496716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696905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599913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08/10/2024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22674908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08/10/2024</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75409297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175809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618236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635223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014888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359382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460992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88260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2788921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593682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24459450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10752226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42268928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87753189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41090233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919892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5" Type="http://schemas.openxmlformats.org/officeDocument/2006/relationships/slideLayout" Target="../slideLayouts/slideLayout24.xml"/><Relationship Id="rId10" Type="http://schemas.openxmlformats.org/officeDocument/2006/relationships/image" Target="../media/image8.png"/><Relationship Id="rId4" Type="http://schemas.openxmlformats.org/officeDocument/2006/relationships/slideLayout" Target="../slideLayouts/slideLayout23.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0.xml"/><Relationship Id="rId7" Type="http://schemas.openxmlformats.org/officeDocument/2006/relationships/image" Target="../media/image15.png"/><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theme" Target="../theme/theme4.xml"/><Relationship Id="rId5" Type="http://schemas.openxmlformats.org/officeDocument/2006/relationships/slideLayout" Target="../slideLayouts/slideLayout32.xml"/><Relationship Id="rId4"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5" Type="http://schemas.openxmlformats.org/officeDocument/2006/relationships/image" Target="../media/image17.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8.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image" Target="../media/image20.png"/><Relationship Id="rId5" Type="http://schemas.openxmlformats.org/officeDocument/2006/relationships/theme" Target="../theme/theme6.xml"/><Relationship Id="rId4" Type="http://schemas.openxmlformats.org/officeDocument/2006/relationships/slideLayout" Target="../slideLayouts/slideLayout3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4" Type="http://schemas.openxmlformats.org/officeDocument/2006/relationships/slideLayout" Target="../slideLayouts/slideLayout43.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524013"/>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937721523"/>
      </p:ext>
    </p:extLst>
  </p:cSld>
  <p:clrMap bg1="lt1" tx1="dk1" bg2="lt2" tx2="dk2" accent1="accent1" accent2="accent2" accent3="accent3" accent4="accent4" accent5="accent5" accent6="accent6" hlink="hlink" folHlink="folHlink"/>
  <p:sldLayoutIdLst>
    <p:sldLayoutId id="2147483824" r:id="rId1"/>
    <p:sldLayoutId id="2147483825" r:id="rId2"/>
    <p:sldLayoutId id="2147483826" r:id="rId3"/>
    <p:sldLayoutId id="2147483827" r:id="rId4"/>
    <p:sldLayoutId id="2147483828" r:id="rId5"/>
    <p:sldLayoutId id="2147483829" r:id="rId6"/>
    <p:sldLayoutId id="2147483830" r:id="rId7"/>
    <p:sldLayoutId id="2147483831" r:id="rId8"/>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2234885486"/>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900788176"/>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63" r:id="rId4"/>
    <p:sldLayoutId id="2147483865"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42862650"/>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6"/>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03895950"/>
      </p:ext>
    </p:extLst>
  </p:cSld>
  <p:clrMap bg1="lt1" tx1="dk1" bg2="lt2" tx2="dk2" accent1="accent1" accent2="accent2" accent3="accent3" accent4="accent4" accent5="accent5" accent6="accent6" hlink="hlink" folHlink="folHlink"/>
  <p:sldLayoutIdLst>
    <p:sldLayoutId id="2147483850" r:id="rId1"/>
    <p:sldLayoutId id="2147483851" r:id="rId2"/>
    <p:sldLayoutId id="2147483852" r:id="rId3"/>
    <p:sldLayoutId id="2147483853" r:id="rId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3758416"/>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31.xml"/></Relationships>
</file>

<file path=ppt/slides/_rels/slide3.xml.rels><?xml version="1.0" encoding="UTF-8" standalone="yes"?>
<Relationships xmlns="http://schemas.openxmlformats.org/package/2006/relationships"><Relationship Id="rId3" Type="http://schemas.openxmlformats.org/officeDocument/2006/relationships/hyperlink" Target="https://jilljemmett.com/2019/03/26/review-work-it-girl-run-the-show-like-ceo-oprah-winfrey/" TargetMode="External"/><Relationship Id="rId2" Type="http://schemas.openxmlformats.org/officeDocument/2006/relationships/image" Target="../media/image31.jpg"/><Relationship Id="rId1" Type="http://schemas.openxmlformats.org/officeDocument/2006/relationships/slideLayout" Target="../slideLayouts/slideLayout31.xml"/><Relationship Id="rId5" Type="http://schemas.openxmlformats.org/officeDocument/2006/relationships/hyperlink" Target="https://fabiusmaximus.com/2018/11/05/feminist-strategy/" TargetMode="External"/><Relationship Id="rId4" Type="http://schemas.openxmlformats.org/officeDocument/2006/relationships/image" Target="../media/image32.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Pumpkin_pie" TargetMode="External"/><Relationship Id="rId2" Type="http://schemas.openxmlformats.org/officeDocument/2006/relationships/image" Target="../media/image33.jpg"/><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hyperlink" Target="https://www.film-rezensionen.de/2020/06/die-marx-brothers-im-krieg/" TargetMode="External"/><Relationship Id="rId2" Type="http://schemas.openxmlformats.org/officeDocument/2006/relationships/image" Target="../media/image35.jpg"/><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31.xml"/><Relationship Id="rId4" Type="http://schemas.openxmlformats.org/officeDocument/2006/relationships/hyperlink" Target="https://en.wikipedia.org/wiki/Knowledge_management"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1.xml"/></Relationships>
</file>

<file path=ppt/slides/_rels/slide1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1.xml"/></Relationships>
</file>

<file path=ppt/slides/_rels/slide2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xml"/><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46.jpg"/><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3EA29-39BA-197A-0802-645628A2E2D3}"/>
              </a:ext>
            </a:extLst>
          </p:cNvPr>
          <p:cNvSpPr>
            <a:spLocks noGrp="1"/>
          </p:cNvSpPr>
          <p:nvPr>
            <p:ph type="title"/>
          </p:nvPr>
        </p:nvSpPr>
        <p:spPr>
          <a:xfrm>
            <a:off x="219118" y="4839974"/>
            <a:ext cx="3943350" cy="657312"/>
          </a:xfrm>
        </p:spPr>
        <p:txBody>
          <a:bodyPr/>
          <a:lstStyle/>
          <a:p>
            <a:pPr algn="ctr"/>
            <a:r>
              <a:rPr lang="en-GB" sz="4000" i="1" dirty="0">
                <a:solidFill>
                  <a:schemeClr val="bg1"/>
                </a:solidFill>
              </a:rPr>
              <a:t>Session 4</a:t>
            </a:r>
          </a:p>
        </p:txBody>
      </p:sp>
      <p:sp>
        <p:nvSpPr>
          <p:cNvPr id="3" name="TextBox 2">
            <a:extLst>
              <a:ext uri="{FF2B5EF4-FFF2-40B4-BE49-F238E27FC236}">
                <a16:creationId xmlns:a16="http://schemas.microsoft.com/office/drawing/2014/main" id="{E71A968A-07DA-2611-5887-972451ECEB8F}"/>
              </a:ext>
            </a:extLst>
          </p:cNvPr>
          <p:cNvSpPr txBox="1"/>
          <p:nvPr/>
        </p:nvSpPr>
        <p:spPr>
          <a:xfrm>
            <a:off x="219118" y="1161980"/>
            <a:ext cx="3943350" cy="3600986"/>
          </a:xfrm>
          <a:prstGeom prst="rect">
            <a:avLst/>
          </a:prstGeom>
          <a:noFill/>
        </p:spPr>
        <p:txBody>
          <a:bodyPr wrap="square" rtlCol="0">
            <a:spAutoFit/>
          </a:bodyPr>
          <a:lstStyle/>
          <a:p>
            <a:pPr algn="ctr"/>
            <a:r>
              <a:rPr lang="en-GB" sz="4000" dirty="0">
                <a:solidFill>
                  <a:schemeClr val="bg1"/>
                </a:solidFill>
              </a:rPr>
              <a:t>BMSK6013</a:t>
            </a:r>
          </a:p>
          <a:p>
            <a:pPr algn="ctr"/>
            <a:endParaRPr lang="en-GB" sz="2000" dirty="0">
              <a:solidFill>
                <a:schemeClr val="bg1"/>
              </a:solidFill>
            </a:endParaRPr>
          </a:p>
          <a:p>
            <a:pPr algn="ctr"/>
            <a:r>
              <a:rPr lang="en-GB" sz="4000" dirty="0">
                <a:solidFill>
                  <a:schemeClr val="bg1"/>
                </a:solidFill>
              </a:rPr>
              <a:t>Developing Strategy for Organisational Performance</a:t>
            </a:r>
          </a:p>
        </p:txBody>
      </p:sp>
    </p:spTree>
    <p:extLst>
      <p:ext uri="{BB962C8B-B14F-4D97-AF65-F5344CB8AC3E}">
        <p14:creationId xmlns:p14="http://schemas.microsoft.com/office/powerpoint/2010/main" val="1107965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457200" y="0"/>
            <a:ext cx="8229600" cy="692696"/>
          </a:xfrm>
        </p:spPr>
        <p:txBody>
          <a:bodyPr/>
          <a:lstStyle/>
          <a:p>
            <a:pPr algn="ctr"/>
            <a:r>
              <a:rPr lang="en-GB" dirty="0"/>
              <a:t>Review of your research</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179512" y="764704"/>
            <a:ext cx="5862059" cy="4896544"/>
          </a:xfrm>
        </p:spPr>
        <p:txBody>
          <a:bodyPr>
            <a:normAutofit/>
          </a:bodyPr>
          <a:lstStyle/>
          <a:p>
            <a:pPr marL="0" indent="0">
              <a:buNone/>
            </a:pPr>
            <a:r>
              <a:rPr lang="en-GB" sz="2000" dirty="0">
                <a:solidFill>
                  <a:srgbClr val="002060"/>
                </a:solidFill>
              </a:rPr>
              <a:t>Research your own/chosen organisation, and carry out a ‘Five Forces’ analysis</a:t>
            </a:r>
          </a:p>
          <a:p>
            <a:pPr marL="0" indent="0">
              <a:buNone/>
            </a:pPr>
            <a:endParaRPr lang="en-GB" sz="2000" dirty="0">
              <a:solidFill>
                <a:srgbClr val="002060"/>
              </a:solidFill>
            </a:endParaRPr>
          </a:p>
          <a:p>
            <a:pPr lvl="1"/>
            <a:r>
              <a:rPr lang="en-GB" sz="2000" dirty="0">
                <a:solidFill>
                  <a:srgbClr val="0000CC"/>
                </a:solidFill>
              </a:rPr>
              <a:t>Make use of the online Databases – MarketLine and NewsBank</a:t>
            </a:r>
          </a:p>
          <a:p>
            <a:pPr lvl="1"/>
            <a:r>
              <a:rPr lang="en-GB" sz="2000" dirty="0">
                <a:solidFill>
                  <a:srgbClr val="0000CC"/>
                </a:solidFill>
              </a:rPr>
              <a:t>Make use of journal articles in the online library</a:t>
            </a:r>
          </a:p>
          <a:p>
            <a:pPr lvl="1"/>
            <a:r>
              <a:rPr lang="en-GB" sz="2000" dirty="0">
                <a:solidFill>
                  <a:srgbClr val="0000CC"/>
                </a:solidFill>
              </a:rPr>
              <a:t>Search the quality newspapers in the online library (Financial Times, Sunday Times, Observer, Times, etc.)</a:t>
            </a:r>
          </a:p>
          <a:p>
            <a:pPr lvl="1"/>
            <a:r>
              <a:rPr lang="en-GB" sz="2000" dirty="0">
                <a:solidFill>
                  <a:srgbClr val="0000CC"/>
                </a:solidFill>
              </a:rPr>
              <a:t>Internet sources (use the CRAAP test)</a:t>
            </a:r>
          </a:p>
          <a:p>
            <a:pPr marL="457200" lvl="1" indent="0">
              <a:buNone/>
            </a:pPr>
            <a:endParaRPr lang="en-GB" sz="2000" dirty="0">
              <a:solidFill>
                <a:srgbClr val="FF0066"/>
              </a:solidFill>
            </a:endParaRPr>
          </a:p>
          <a:p>
            <a:pPr marL="457200" lvl="1" indent="0">
              <a:buNone/>
            </a:pPr>
            <a:r>
              <a:rPr lang="en-GB" sz="2000" dirty="0">
                <a:solidFill>
                  <a:srgbClr val="002060"/>
                </a:solidFill>
              </a:rPr>
              <a:t>Write up your findings ready for discussion at a follow-up session….this exercise should take about 2 to 4 hours to complete</a:t>
            </a:r>
          </a:p>
        </p:txBody>
      </p:sp>
      <p:pic>
        <p:nvPicPr>
          <p:cNvPr id="5" name="Picture 4">
            <a:extLst>
              <a:ext uri="{FF2B5EF4-FFF2-40B4-BE49-F238E27FC236}">
                <a16:creationId xmlns:a16="http://schemas.microsoft.com/office/drawing/2014/main" id="{0C268B9B-BBC0-CA22-3363-FD579A5048CD}"/>
              </a:ext>
            </a:extLst>
          </p:cNvPr>
          <p:cNvPicPr>
            <a:picLocks noChangeAspect="1"/>
          </p:cNvPicPr>
          <p:nvPr/>
        </p:nvPicPr>
        <p:blipFill>
          <a:blip r:embed="rId3"/>
          <a:stretch>
            <a:fillRect/>
          </a:stretch>
        </p:blipFill>
        <p:spPr>
          <a:xfrm>
            <a:off x="6256119" y="3707605"/>
            <a:ext cx="2887881" cy="2025651"/>
          </a:xfrm>
          <a:prstGeom prst="rect">
            <a:avLst/>
          </a:prstGeom>
        </p:spPr>
      </p:pic>
    </p:spTree>
    <p:extLst>
      <p:ext uri="{BB962C8B-B14F-4D97-AF65-F5344CB8AC3E}">
        <p14:creationId xmlns:p14="http://schemas.microsoft.com/office/powerpoint/2010/main" val="924750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251520" y="1137928"/>
            <a:ext cx="4865712" cy="3917032"/>
          </a:xfrm>
        </p:spPr>
        <p:txBody>
          <a:bodyPr>
            <a:normAutofit/>
          </a:bodyPr>
          <a:lstStyle/>
          <a:p>
            <a:endParaRPr lang="en-GB" dirty="0"/>
          </a:p>
          <a:p>
            <a:r>
              <a:rPr lang="en-GB" dirty="0"/>
              <a:t>Assignment refresher</a:t>
            </a:r>
          </a:p>
          <a:p>
            <a:r>
              <a:rPr lang="en-GB" dirty="0"/>
              <a:t>Porter’s Five Forces research review</a:t>
            </a:r>
          </a:p>
          <a:p>
            <a:r>
              <a:rPr lang="en-GB" dirty="0"/>
              <a:t>Porter’s Value Chain Analysis</a:t>
            </a:r>
          </a:p>
          <a:p>
            <a:r>
              <a:rPr lang="en-GB" dirty="0"/>
              <a:t>Resource-Based View</a:t>
            </a:r>
          </a:p>
          <a:p>
            <a:r>
              <a:rPr lang="en-GB" dirty="0"/>
              <a:t>Resources &amp; Capabilities</a:t>
            </a:r>
          </a:p>
          <a:p>
            <a:r>
              <a:rPr lang="en-GB" dirty="0"/>
              <a:t>Competencies</a:t>
            </a:r>
          </a:p>
          <a:p>
            <a:r>
              <a:rPr lang="en-GB" dirty="0"/>
              <a:t>Knowledge</a:t>
            </a:r>
          </a:p>
          <a:p>
            <a:r>
              <a:rPr lang="en-GB" dirty="0"/>
              <a:t>Research &amp; report</a:t>
            </a:r>
          </a:p>
        </p:txBody>
      </p:sp>
      <p:pic>
        <p:nvPicPr>
          <p:cNvPr id="6" name="Picture 5" descr="A picture containing curtain&#10;&#10;Description automatically generated">
            <a:extLst>
              <a:ext uri="{FF2B5EF4-FFF2-40B4-BE49-F238E27FC236}">
                <a16:creationId xmlns:a16="http://schemas.microsoft.com/office/drawing/2014/main" id="{E88BD3E6-B8A4-4099-8BE3-BA5326C780A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12160" y="746448"/>
            <a:ext cx="3131840" cy="782960"/>
          </a:xfrm>
          <a:prstGeom prst="rect">
            <a:avLst/>
          </a:prstGeom>
        </p:spPr>
      </p:pic>
      <p:pic>
        <p:nvPicPr>
          <p:cNvPr id="10" name="Picture 9" descr="A picture containing object, person, indoor, sitting&#10;&#10;Description automatically generated">
            <a:extLst>
              <a:ext uri="{FF2B5EF4-FFF2-40B4-BE49-F238E27FC236}">
                <a16:creationId xmlns:a16="http://schemas.microsoft.com/office/drawing/2014/main" id="{D5B9EC3E-6643-4946-9085-306F070ADC8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92080" y="1719457"/>
            <a:ext cx="3848136" cy="3995543"/>
          </a:xfrm>
          <a:prstGeom prst="rect">
            <a:avLst/>
          </a:prstGeom>
        </p:spPr>
      </p:pic>
    </p:spTree>
    <p:extLst>
      <p:ext uri="{BB962C8B-B14F-4D97-AF65-F5344CB8AC3E}">
        <p14:creationId xmlns:p14="http://schemas.microsoft.com/office/powerpoint/2010/main" val="109198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689D4-0240-5B42-B292-ED52582EAC8E}"/>
              </a:ext>
            </a:extLst>
          </p:cNvPr>
          <p:cNvSpPr>
            <a:spLocks noGrp="1"/>
          </p:cNvSpPr>
          <p:nvPr>
            <p:ph type="title"/>
          </p:nvPr>
        </p:nvSpPr>
        <p:spPr>
          <a:xfrm>
            <a:off x="2231004" y="96991"/>
            <a:ext cx="4681991" cy="715441"/>
          </a:xfrm>
        </p:spPr>
        <p:txBody>
          <a:bodyPr/>
          <a:lstStyle/>
          <a:p>
            <a:r>
              <a:rPr lang="en-GB" dirty="0"/>
              <a:t>Module Task Assessment</a:t>
            </a:r>
          </a:p>
        </p:txBody>
      </p:sp>
      <p:sp>
        <p:nvSpPr>
          <p:cNvPr id="3" name="Text Placeholder 2">
            <a:extLst>
              <a:ext uri="{FF2B5EF4-FFF2-40B4-BE49-F238E27FC236}">
                <a16:creationId xmlns:a16="http://schemas.microsoft.com/office/drawing/2014/main" id="{8BDE32A9-3463-4946-9075-4913B3582113}"/>
              </a:ext>
            </a:extLst>
          </p:cNvPr>
          <p:cNvSpPr>
            <a:spLocks noGrp="1"/>
          </p:cNvSpPr>
          <p:nvPr>
            <p:ph type="body" idx="1"/>
          </p:nvPr>
        </p:nvSpPr>
        <p:spPr>
          <a:xfrm>
            <a:off x="755576" y="1080566"/>
            <a:ext cx="2947877" cy="396412"/>
          </a:xfrm>
        </p:spPr>
        <p:txBody>
          <a:bodyPr>
            <a:normAutofit lnSpcReduction="10000"/>
          </a:bodyPr>
          <a:lstStyle/>
          <a:p>
            <a:r>
              <a:rPr lang="en-GB" dirty="0">
                <a:solidFill>
                  <a:srgbClr val="002060"/>
                </a:solidFill>
              </a:rPr>
              <a:t>TASK</a:t>
            </a:r>
          </a:p>
        </p:txBody>
      </p:sp>
      <p:sp>
        <p:nvSpPr>
          <p:cNvPr id="4" name="Content Placeholder 3">
            <a:extLst>
              <a:ext uri="{FF2B5EF4-FFF2-40B4-BE49-F238E27FC236}">
                <a16:creationId xmlns:a16="http://schemas.microsoft.com/office/drawing/2014/main" id="{8E772F59-619A-9141-8586-ECDD50C154D1}"/>
              </a:ext>
            </a:extLst>
          </p:cNvPr>
          <p:cNvSpPr>
            <a:spLocks noGrp="1"/>
          </p:cNvSpPr>
          <p:nvPr>
            <p:ph sz="half" idx="2"/>
          </p:nvPr>
        </p:nvSpPr>
        <p:spPr>
          <a:xfrm>
            <a:off x="247069" y="1800143"/>
            <a:ext cx="3456384" cy="3657064"/>
          </a:xfrm>
        </p:spPr>
        <p:txBody>
          <a:bodyPr>
            <a:normAutofit fontScale="85000" lnSpcReduction="10000"/>
          </a:bodyPr>
          <a:lstStyle/>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Depth of critical analysis of your chosen organisation’s internal and external environment</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Conduct a stakeholder analysis and an evaluation of stakeholder expectations</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Application of a range of relevant academic theories/models</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Provide a critical appraisal of your chosen organisation’s current strategic direction</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457200" indent="-457200">
              <a:buFont typeface="+mj-lt"/>
              <a:buAutoNum type="arabicPeriod"/>
              <a:defRPr/>
            </a:pPr>
            <a:r>
              <a:rPr lang="en-GB" sz="2000" dirty="0">
                <a:solidFill>
                  <a:srgbClr val="002060"/>
                </a:solidFill>
                <a:latin typeface="Tahoma" panose="020B0604030504040204" pitchFamily="34" charset="0"/>
                <a:ea typeface="Tahoma" panose="020B0604030504040204" pitchFamily="34" charset="0"/>
                <a:cs typeface="Tahoma" panose="020B0604030504040204" pitchFamily="34" charset="0"/>
              </a:rPr>
              <a:t>Depth and clarity of the proposed new strategy</a:t>
            </a:r>
            <a:endParaRPr lang="en-GB" sz="2000" b="1" dirty="0">
              <a:solidFill>
                <a:srgbClr val="002060"/>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a:solidFill>
                <a:srgbClr val="002060"/>
              </a:solidFill>
            </a:endParaRPr>
          </a:p>
        </p:txBody>
      </p:sp>
      <p:sp>
        <p:nvSpPr>
          <p:cNvPr id="5" name="Text Placeholder 4">
            <a:extLst>
              <a:ext uri="{FF2B5EF4-FFF2-40B4-BE49-F238E27FC236}">
                <a16:creationId xmlns:a16="http://schemas.microsoft.com/office/drawing/2014/main" id="{F267F932-2727-544D-9FD5-B75A811B9543}"/>
              </a:ext>
            </a:extLst>
          </p:cNvPr>
          <p:cNvSpPr>
            <a:spLocks noGrp="1"/>
          </p:cNvSpPr>
          <p:nvPr>
            <p:ph type="body" sz="quarter" idx="3"/>
          </p:nvPr>
        </p:nvSpPr>
        <p:spPr>
          <a:xfrm>
            <a:off x="4860032" y="974015"/>
            <a:ext cx="4426402" cy="502963"/>
          </a:xfrm>
        </p:spPr>
        <p:txBody>
          <a:bodyPr>
            <a:normAutofit lnSpcReduction="10000"/>
          </a:bodyPr>
          <a:lstStyle/>
          <a:p>
            <a:r>
              <a:rPr lang="en-GB" dirty="0">
                <a:solidFill>
                  <a:srgbClr val="0000CC"/>
                </a:solidFill>
              </a:rPr>
              <a:t>Common Assessment Criteria</a:t>
            </a:r>
          </a:p>
        </p:txBody>
      </p:sp>
      <p:sp>
        <p:nvSpPr>
          <p:cNvPr id="6" name="Content Placeholder 5">
            <a:extLst>
              <a:ext uri="{FF2B5EF4-FFF2-40B4-BE49-F238E27FC236}">
                <a16:creationId xmlns:a16="http://schemas.microsoft.com/office/drawing/2014/main" id="{6D6CC05F-5CDF-9743-8EC8-85F6AD289176}"/>
              </a:ext>
            </a:extLst>
          </p:cNvPr>
          <p:cNvSpPr>
            <a:spLocks noGrp="1"/>
          </p:cNvSpPr>
          <p:nvPr>
            <p:ph sz="quarter" idx="4"/>
          </p:nvPr>
        </p:nvSpPr>
        <p:spPr>
          <a:xfrm>
            <a:off x="4329649" y="1831108"/>
            <a:ext cx="4536504" cy="3657064"/>
          </a:xfrm>
        </p:spPr>
        <p:txBody>
          <a:bodyPr>
            <a:normAutofit fontScale="85000" lnSpcReduction="10000"/>
          </a:bodyPr>
          <a:lstStyle/>
          <a:p>
            <a:pPr marL="514350" indent="-514350">
              <a:buFont typeface="+mj-lt"/>
              <a:buAutoNum type="arabicPeriod"/>
            </a:pPr>
            <a:r>
              <a:rPr lang="en-GB" dirty="0">
                <a:solidFill>
                  <a:srgbClr val="0000CC"/>
                </a:solidFill>
              </a:rPr>
              <a:t>Engagement with Literature Skills.      (30)</a:t>
            </a:r>
          </a:p>
          <a:p>
            <a:pPr marL="514350" indent="-514350">
              <a:buFont typeface="+mj-lt"/>
              <a:buAutoNum type="arabicPeriod"/>
            </a:pPr>
            <a:r>
              <a:rPr lang="en-GB" dirty="0">
                <a:solidFill>
                  <a:srgbClr val="0000CC"/>
                </a:solidFill>
              </a:rPr>
              <a:t>Knowledge and Understanding Skills (25)</a:t>
            </a:r>
          </a:p>
          <a:p>
            <a:pPr marL="514350" indent="-514350">
              <a:buFont typeface="+mj-lt"/>
              <a:buAutoNum type="arabicPeriod"/>
            </a:pPr>
            <a:r>
              <a:rPr lang="en-GB" dirty="0">
                <a:solidFill>
                  <a:srgbClr val="0000CC"/>
                </a:solidFill>
              </a:rPr>
              <a:t>Cognitive and Intellectual Skills          (25)</a:t>
            </a:r>
          </a:p>
          <a:p>
            <a:pPr marL="514350" indent="-514350">
              <a:buFont typeface="+mj-lt"/>
              <a:buAutoNum type="arabicPeriod"/>
            </a:pPr>
            <a:r>
              <a:rPr lang="en-GB" dirty="0">
                <a:solidFill>
                  <a:srgbClr val="0000CC"/>
                </a:solidFill>
              </a:rPr>
              <a:t>Practical Application Skills (10)</a:t>
            </a:r>
          </a:p>
          <a:p>
            <a:pPr marL="514350" indent="-514350">
              <a:buFont typeface="+mj-lt"/>
              <a:buAutoNum type="arabicPeriod"/>
            </a:pPr>
            <a:r>
              <a:rPr lang="en-GB" dirty="0">
                <a:solidFill>
                  <a:srgbClr val="0000CC"/>
                </a:solidFill>
              </a:rPr>
              <a:t> Transferable Skills for Life and Professional Practice (10)</a:t>
            </a:r>
          </a:p>
          <a:p>
            <a:pPr marL="514350" indent="-514350">
              <a:buFont typeface="+mj-lt"/>
              <a:buAutoNum type="arabicPeriod"/>
            </a:pPr>
            <a:endParaRPr lang="en-GB" dirty="0">
              <a:solidFill>
                <a:srgbClr val="0000CC"/>
              </a:solidFill>
            </a:endParaRPr>
          </a:p>
        </p:txBody>
      </p:sp>
    </p:spTree>
    <p:extLst>
      <p:ext uri="{BB962C8B-B14F-4D97-AF65-F5344CB8AC3E}">
        <p14:creationId xmlns:p14="http://schemas.microsoft.com/office/powerpoint/2010/main" val="2700885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fade">
                                      <p:cBhvr>
                                        <p:cTn id="37" dur="5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1" end="1"/>
                                            </p:txEl>
                                          </p:spTgt>
                                        </p:tgtEl>
                                        <p:attrNameLst>
                                          <p:attrName>style.visibility</p:attrName>
                                        </p:attrNameLst>
                                      </p:cBhvr>
                                      <p:to>
                                        <p:strVal val="visible"/>
                                      </p:to>
                                    </p:set>
                                    <p:animEffect transition="in" filter="fade">
                                      <p:cBhvr>
                                        <p:cTn id="42" dur="500"/>
                                        <p:tgtEl>
                                          <p:spTgt spid="6">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2" end="2"/>
                                            </p:txEl>
                                          </p:spTgt>
                                        </p:tgtEl>
                                        <p:attrNameLst>
                                          <p:attrName>style.visibility</p:attrName>
                                        </p:attrNameLst>
                                      </p:cBhvr>
                                      <p:to>
                                        <p:strVal val="visible"/>
                                      </p:to>
                                    </p:set>
                                    <p:animEffect transition="in" filter="fade">
                                      <p:cBhvr>
                                        <p:cTn id="47" dur="500"/>
                                        <p:tgtEl>
                                          <p:spTgt spid="6">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3" end="3"/>
                                            </p:txEl>
                                          </p:spTgt>
                                        </p:tgtEl>
                                        <p:attrNameLst>
                                          <p:attrName>style.visibility</p:attrName>
                                        </p:attrNameLst>
                                      </p:cBhvr>
                                      <p:to>
                                        <p:strVal val="visible"/>
                                      </p:to>
                                    </p:set>
                                    <p:animEffect transition="in" filter="fade">
                                      <p:cBhvr>
                                        <p:cTn id="52" dur="500"/>
                                        <p:tgtEl>
                                          <p:spTgt spid="6">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xEl>
                                              <p:pRg st="4" end="4"/>
                                            </p:txEl>
                                          </p:spTgt>
                                        </p:tgtEl>
                                        <p:attrNameLst>
                                          <p:attrName>style.visibility</p:attrName>
                                        </p:attrNameLst>
                                      </p:cBhvr>
                                      <p:to>
                                        <p:strVal val="visible"/>
                                      </p:to>
                                    </p:set>
                                    <p:animEffect transition="in" filter="fade">
                                      <p:cBhvr>
                                        <p:cTn id="5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3E78B-B977-B446-BA7A-2AA757DCDA7A}"/>
              </a:ext>
            </a:extLst>
          </p:cNvPr>
          <p:cNvSpPr>
            <a:spLocks noGrp="1"/>
          </p:cNvSpPr>
          <p:nvPr>
            <p:ph type="title"/>
          </p:nvPr>
        </p:nvSpPr>
        <p:spPr>
          <a:xfrm>
            <a:off x="628650" y="153193"/>
            <a:ext cx="7886700" cy="683519"/>
          </a:xfrm>
        </p:spPr>
        <p:txBody>
          <a:bodyPr/>
          <a:lstStyle/>
          <a:p>
            <a:r>
              <a:rPr lang="en-US" dirty="0"/>
              <a:t>Porter’s Value Chain</a:t>
            </a:r>
          </a:p>
        </p:txBody>
      </p:sp>
      <p:sp>
        <p:nvSpPr>
          <p:cNvPr id="6" name="Arrow: Pentagon 5">
            <a:extLst>
              <a:ext uri="{FF2B5EF4-FFF2-40B4-BE49-F238E27FC236}">
                <a16:creationId xmlns:a16="http://schemas.microsoft.com/office/drawing/2014/main" id="{C85B3A53-44E8-4F7B-8B83-1C81020A6AE6}"/>
              </a:ext>
            </a:extLst>
          </p:cNvPr>
          <p:cNvSpPr/>
          <p:nvPr/>
        </p:nvSpPr>
        <p:spPr>
          <a:xfrm>
            <a:off x="612756" y="1052736"/>
            <a:ext cx="8352928" cy="4176464"/>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EABC6FEC-5EC4-41E0-8B13-811E582C8415}"/>
              </a:ext>
            </a:extLst>
          </p:cNvPr>
          <p:cNvSpPr/>
          <p:nvPr/>
        </p:nvSpPr>
        <p:spPr>
          <a:xfrm rot="16200000">
            <a:off x="1241629" y="3951058"/>
            <a:ext cx="1404156" cy="7920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INBOUND LOGISTICS</a:t>
            </a:r>
          </a:p>
        </p:txBody>
      </p:sp>
      <p:sp>
        <p:nvSpPr>
          <p:cNvPr id="9" name="Rectangle 8">
            <a:extLst>
              <a:ext uri="{FF2B5EF4-FFF2-40B4-BE49-F238E27FC236}">
                <a16:creationId xmlns:a16="http://schemas.microsoft.com/office/drawing/2014/main" id="{FAC9FEBE-6A80-4D5F-B5AB-7A47736FB20E}"/>
              </a:ext>
            </a:extLst>
          </p:cNvPr>
          <p:cNvSpPr/>
          <p:nvPr/>
        </p:nvSpPr>
        <p:spPr>
          <a:xfrm rot="16200000">
            <a:off x="2153958" y="3830818"/>
            <a:ext cx="1404156" cy="10325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OPERATIONS</a:t>
            </a:r>
          </a:p>
        </p:txBody>
      </p:sp>
      <p:sp>
        <p:nvSpPr>
          <p:cNvPr id="11" name="Rectangle 10">
            <a:extLst>
              <a:ext uri="{FF2B5EF4-FFF2-40B4-BE49-F238E27FC236}">
                <a16:creationId xmlns:a16="http://schemas.microsoft.com/office/drawing/2014/main" id="{FD4B383E-031E-4A07-A303-7826634FEFE7}"/>
              </a:ext>
            </a:extLst>
          </p:cNvPr>
          <p:cNvSpPr/>
          <p:nvPr/>
        </p:nvSpPr>
        <p:spPr>
          <a:xfrm rot="16200000">
            <a:off x="3186526" y="3830816"/>
            <a:ext cx="1404156" cy="10325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OUTBOUND LOGISTICS</a:t>
            </a:r>
          </a:p>
        </p:txBody>
      </p:sp>
      <p:sp>
        <p:nvSpPr>
          <p:cNvPr id="12" name="Rectangle 11">
            <a:extLst>
              <a:ext uri="{FF2B5EF4-FFF2-40B4-BE49-F238E27FC236}">
                <a16:creationId xmlns:a16="http://schemas.microsoft.com/office/drawing/2014/main" id="{DD661E38-A977-483C-8BCD-886095EF645D}"/>
              </a:ext>
            </a:extLst>
          </p:cNvPr>
          <p:cNvSpPr/>
          <p:nvPr/>
        </p:nvSpPr>
        <p:spPr>
          <a:xfrm rot="16200000">
            <a:off x="4182413" y="3867502"/>
            <a:ext cx="1404156" cy="959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MARKETING &amp; SALES</a:t>
            </a:r>
          </a:p>
        </p:txBody>
      </p:sp>
      <p:sp>
        <p:nvSpPr>
          <p:cNvPr id="13" name="Rectangle 12">
            <a:extLst>
              <a:ext uri="{FF2B5EF4-FFF2-40B4-BE49-F238E27FC236}">
                <a16:creationId xmlns:a16="http://schemas.microsoft.com/office/drawing/2014/main" id="{83F2EEB6-CBBC-4C82-9E61-57011EB9C2E5}"/>
              </a:ext>
            </a:extLst>
          </p:cNvPr>
          <p:cNvSpPr/>
          <p:nvPr/>
        </p:nvSpPr>
        <p:spPr>
          <a:xfrm rot="16200000">
            <a:off x="5160970" y="3848143"/>
            <a:ext cx="1404156" cy="9979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SERVICE</a:t>
            </a:r>
          </a:p>
        </p:txBody>
      </p:sp>
      <p:sp>
        <p:nvSpPr>
          <p:cNvPr id="14" name="Arrow: Pentagon 13">
            <a:extLst>
              <a:ext uri="{FF2B5EF4-FFF2-40B4-BE49-F238E27FC236}">
                <a16:creationId xmlns:a16="http://schemas.microsoft.com/office/drawing/2014/main" id="{DDDAFB7E-5D06-4C21-AA41-102A6715CE43}"/>
              </a:ext>
            </a:extLst>
          </p:cNvPr>
          <p:cNvSpPr/>
          <p:nvPr/>
        </p:nvSpPr>
        <p:spPr>
          <a:xfrm>
            <a:off x="1547663" y="1178744"/>
            <a:ext cx="5333768" cy="504056"/>
          </a:xfrm>
          <a:prstGeom prst="homePlat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FIRM INFRASTRUCTURE</a:t>
            </a:r>
          </a:p>
        </p:txBody>
      </p:sp>
      <p:sp>
        <p:nvSpPr>
          <p:cNvPr id="15" name="Arrow: Pentagon 14">
            <a:extLst>
              <a:ext uri="{FF2B5EF4-FFF2-40B4-BE49-F238E27FC236}">
                <a16:creationId xmlns:a16="http://schemas.microsoft.com/office/drawing/2014/main" id="{C3C1CE07-02DC-4AAC-A36C-371244010351}"/>
              </a:ext>
            </a:extLst>
          </p:cNvPr>
          <p:cNvSpPr/>
          <p:nvPr/>
        </p:nvSpPr>
        <p:spPr>
          <a:xfrm>
            <a:off x="1547663" y="1772811"/>
            <a:ext cx="5333768" cy="504056"/>
          </a:xfrm>
          <a:prstGeom prst="homePlat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HUMAN RESOURCE MANAGEMENT</a:t>
            </a:r>
          </a:p>
        </p:txBody>
      </p:sp>
      <p:sp>
        <p:nvSpPr>
          <p:cNvPr id="16" name="Arrow: Pentagon 15">
            <a:extLst>
              <a:ext uri="{FF2B5EF4-FFF2-40B4-BE49-F238E27FC236}">
                <a16:creationId xmlns:a16="http://schemas.microsoft.com/office/drawing/2014/main" id="{B9B934E9-3532-48C8-9430-8284E010A0C9}"/>
              </a:ext>
            </a:extLst>
          </p:cNvPr>
          <p:cNvSpPr/>
          <p:nvPr/>
        </p:nvSpPr>
        <p:spPr>
          <a:xfrm>
            <a:off x="1547663" y="2366878"/>
            <a:ext cx="5333768" cy="504056"/>
          </a:xfrm>
          <a:prstGeom prst="homePlat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TECHNOLOGY DEVELOPMENT</a:t>
            </a:r>
          </a:p>
        </p:txBody>
      </p:sp>
      <p:sp>
        <p:nvSpPr>
          <p:cNvPr id="17" name="Arrow: Pentagon 16">
            <a:extLst>
              <a:ext uri="{FF2B5EF4-FFF2-40B4-BE49-F238E27FC236}">
                <a16:creationId xmlns:a16="http://schemas.microsoft.com/office/drawing/2014/main" id="{33D0D3C8-1CC4-4F5E-8CCC-37E4F36D6525}"/>
              </a:ext>
            </a:extLst>
          </p:cNvPr>
          <p:cNvSpPr/>
          <p:nvPr/>
        </p:nvSpPr>
        <p:spPr>
          <a:xfrm>
            <a:off x="1547663" y="2960945"/>
            <a:ext cx="5333768" cy="504056"/>
          </a:xfrm>
          <a:prstGeom prst="homePlate">
            <a:avLst/>
          </a:prstGeom>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PROCUREMENT</a:t>
            </a:r>
          </a:p>
        </p:txBody>
      </p:sp>
      <p:sp>
        <p:nvSpPr>
          <p:cNvPr id="20" name="TextBox 19">
            <a:extLst>
              <a:ext uri="{FF2B5EF4-FFF2-40B4-BE49-F238E27FC236}">
                <a16:creationId xmlns:a16="http://schemas.microsoft.com/office/drawing/2014/main" id="{12391410-D450-4439-A07B-C617DF51D76A}"/>
              </a:ext>
            </a:extLst>
          </p:cNvPr>
          <p:cNvSpPr txBox="1"/>
          <p:nvPr/>
        </p:nvSpPr>
        <p:spPr>
          <a:xfrm rot="16200000">
            <a:off x="490389" y="4023934"/>
            <a:ext cx="1143449" cy="646331"/>
          </a:xfrm>
          <a:prstGeom prst="rect">
            <a:avLst/>
          </a:prstGeom>
          <a:noFill/>
        </p:spPr>
        <p:txBody>
          <a:bodyPr wrap="square" rtlCol="0">
            <a:spAutoFit/>
          </a:bodyPr>
          <a:lstStyle/>
          <a:p>
            <a:pPr algn="ctr"/>
            <a:r>
              <a:rPr lang="en-GB" dirty="0"/>
              <a:t>Primary</a:t>
            </a:r>
          </a:p>
          <a:p>
            <a:pPr algn="ctr"/>
            <a:r>
              <a:rPr lang="en-GB" dirty="0"/>
              <a:t> activities</a:t>
            </a:r>
          </a:p>
        </p:txBody>
      </p:sp>
      <p:cxnSp>
        <p:nvCxnSpPr>
          <p:cNvPr id="22" name="Straight Arrow Connector 21">
            <a:extLst>
              <a:ext uri="{FF2B5EF4-FFF2-40B4-BE49-F238E27FC236}">
                <a16:creationId xmlns:a16="http://schemas.microsoft.com/office/drawing/2014/main" id="{92C33997-1469-4E3B-84F9-3049E1734D7D}"/>
              </a:ext>
            </a:extLst>
          </p:cNvPr>
          <p:cNvCxnSpPr>
            <a:cxnSpLocks/>
          </p:cNvCxnSpPr>
          <p:nvPr/>
        </p:nvCxnSpPr>
        <p:spPr>
          <a:xfrm>
            <a:off x="1062113" y="4797152"/>
            <a:ext cx="0" cy="252027"/>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16:creationId xmlns:a16="http://schemas.microsoft.com/office/drawing/2014/main" id="{ACE99832-8C19-4B53-9969-693867DD94BE}"/>
              </a:ext>
            </a:extLst>
          </p:cNvPr>
          <p:cNvCxnSpPr>
            <a:cxnSpLocks/>
          </p:cNvCxnSpPr>
          <p:nvPr/>
        </p:nvCxnSpPr>
        <p:spPr>
          <a:xfrm flipV="1">
            <a:off x="1062113" y="3649361"/>
            <a:ext cx="0" cy="252027"/>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28" name="Straight Arrow Connector 27">
            <a:extLst>
              <a:ext uri="{FF2B5EF4-FFF2-40B4-BE49-F238E27FC236}">
                <a16:creationId xmlns:a16="http://schemas.microsoft.com/office/drawing/2014/main" id="{8C567D65-E483-484D-A670-1A766C9FC4F0}"/>
              </a:ext>
            </a:extLst>
          </p:cNvPr>
          <p:cNvCxnSpPr>
            <a:cxnSpLocks/>
          </p:cNvCxnSpPr>
          <p:nvPr/>
        </p:nvCxnSpPr>
        <p:spPr>
          <a:xfrm flipH="1" flipV="1">
            <a:off x="1046137" y="1178745"/>
            <a:ext cx="15976" cy="738087"/>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a:extLst>
              <a:ext uri="{FF2B5EF4-FFF2-40B4-BE49-F238E27FC236}">
                <a16:creationId xmlns:a16="http://schemas.microsoft.com/office/drawing/2014/main" id="{DA9FE62F-635C-4A7F-8D08-D572FC04289A}"/>
              </a:ext>
            </a:extLst>
          </p:cNvPr>
          <p:cNvCxnSpPr>
            <a:cxnSpLocks/>
          </p:cNvCxnSpPr>
          <p:nvPr/>
        </p:nvCxnSpPr>
        <p:spPr>
          <a:xfrm>
            <a:off x="1062113" y="2780928"/>
            <a:ext cx="0" cy="732962"/>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31" name="TextBox 30">
            <a:extLst>
              <a:ext uri="{FF2B5EF4-FFF2-40B4-BE49-F238E27FC236}">
                <a16:creationId xmlns:a16="http://schemas.microsoft.com/office/drawing/2014/main" id="{9E1AC377-8B62-4246-A437-85F605F6081F}"/>
              </a:ext>
            </a:extLst>
          </p:cNvPr>
          <p:cNvSpPr txBox="1"/>
          <p:nvPr/>
        </p:nvSpPr>
        <p:spPr>
          <a:xfrm rot="16200000">
            <a:off x="464556" y="2028131"/>
            <a:ext cx="1143449" cy="646331"/>
          </a:xfrm>
          <a:prstGeom prst="rect">
            <a:avLst/>
          </a:prstGeom>
          <a:noFill/>
        </p:spPr>
        <p:txBody>
          <a:bodyPr wrap="square" rtlCol="0">
            <a:spAutoFit/>
          </a:bodyPr>
          <a:lstStyle/>
          <a:p>
            <a:pPr algn="ctr"/>
            <a:r>
              <a:rPr lang="en-GB" dirty="0"/>
              <a:t>Support</a:t>
            </a:r>
          </a:p>
          <a:p>
            <a:pPr algn="ctr"/>
            <a:r>
              <a:rPr lang="en-GB" dirty="0"/>
              <a:t> activities</a:t>
            </a:r>
          </a:p>
        </p:txBody>
      </p:sp>
      <p:sp>
        <p:nvSpPr>
          <p:cNvPr id="3" name="TextBox 2">
            <a:extLst>
              <a:ext uri="{FF2B5EF4-FFF2-40B4-BE49-F238E27FC236}">
                <a16:creationId xmlns:a16="http://schemas.microsoft.com/office/drawing/2014/main" id="{8054285A-15F2-49EB-9D59-7EB1005A3330}"/>
              </a:ext>
            </a:extLst>
          </p:cNvPr>
          <p:cNvSpPr txBox="1"/>
          <p:nvPr/>
        </p:nvSpPr>
        <p:spPr>
          <a:xfrm>
            <a:off x="6362005" y="5319211"/>
            <a:ext cx="2694264" cy="369332"/>
          </a:xfrm>
          <a:prstGeom prst="rect">
            <a:avLst/>
          </a:prstGeom>
          <a:noFill/>
        </p:spPr>
        <p:txBody>
          <a:bodyPr wrap="none" rtlCol="0">
            <a:spAutoFit/>
          </a:bodyPr>
          <a:lstStyle/>
          <a:p>
            <a:r>
              <a:rPr lang="en-GB" dirty="0"/>
              <a:t>Mintzberg, H. et al (2009) </a:t>
            </a:r>
          </a:p>
        </p:txBody>
      </p:sp>
      <p:cxnSp>
        <p:nvCxnSpPr>
          <p:cNvPr id="5" name="Straight Connector 4">
            <a:extLst>
              <a:ext uri="{FF2B5EF4-FFF2-40B4-BE49-F238E27FC236}">
                <a16:creationId xmlns:a16="http://schemas.microsoft.com/office/drawing/2014/main" id="{F8384C32-F1C7-42A3-A4D9-780A9EF1E954}"/>
              </a:ext>
            </a:extLst>
          </p:cNvPr>
          <p:cNvCxnSpPr/>
          <p:nvPr/>
        </p:nvCxnSpPr>
        <p:spPr>
          <a:xfrm flipV="1">
            <a:off x="2339751" y="1772811"/>
            <a:ext cx="0" cy="1872211"/>
          </a:xfrm>
          <a:prstGeom prst="line">
            <a:avLst/>
          </a:prstGeom>
          <a:ln>
            <a:prstDash val="dashDot"/>
          </a:ln>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0A9E31FB-9BB8-43CC-B731-A08EBCF2D39F}"/>
              </a:ext>
            </a:extLst>
          </p:cNvPr>
          <p:cNvCxnSpPr/>
          <p:nvPr/>
        </p:nvCxnSpPr>
        <p:spPr>
          <a:xfrm flipV="1">
            <a:off x="3372319" y="1772811"/>
            <a:ext cx="0" cy="1872211"/>
          </a:xfrm>
          <a:prstGeom prst="line">
            <a:avLst/>
          </a:prstGeom>
          <a:ln>
            <a:prstDash val="dashDot"/>
          </a:ln>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a16="http://schemas.microsoft.com/office/drawing/2014/main" id="{A3685901-F05E-49EF-AD9C-59D3F8A27C5D}"/>
              </a:ext>
            </a:extLst>
          </p:cNvPr>
          <p:cNvCxnSpPr/>
          <p:nvPr/>
        </p:nvCxnSpPr>
        <p:spPr>
          <a:xfrm flipV="1">
            <a:off x="4404889" y="1772811"/>
            <a:ext cx="0" cy="1872211"/>
          </a:xfrm>
          <a:prstGeom prst="line">
            <a:avLst/>
          </a:prstGeom>
          <a:ln>
            <a:prstDash val="dashDot"/>
          </a:ln>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83DA1357-2A79-4C76-AC19-6A24FDE501DF}"/>
              </a:ext>
            </a:extLst>
          </p:cNvPr>
          <p:cNvCxnSpPr/>
          <p:nvPr/>
        </p:nvCxnSpPr>
        <p:spPr>
          <a:xfrm flipV="1">
            <a:off x="5364090" y="1779572"/>
            <a:ext cx="0" cy="1872211"/>
          </a:xfrm>
          <a:prstGeom prst="line">
            <a:avLst/>
          </a:prstGeom>
          <a:ln>
            <a:prstDash val="dashDot"/>
          </a:ln>
        </p:spPr>
        <p:style>
          <a:lnRef idx="1">
            <a:schemeClr val="dk1"/>
          </a:lnRef>
          <a:fillRef idx="0">
            <a:schemeClr val="dk1"/>
          </a:fillRef>
          <a:effectRef idx="0">
            <a:schemeClr val="dk1"/>
          </a:effectRef>
          <a:fontRef idx="minor">
            <a:schemeClr val="tx1"/>
          </a:fontRef>
        </p:style>
      </p:cxnSp>
      <p:sp>
        <p:nvSpPr>
          <p:cNvPr id="8" name="TextBox 7">
            <a:extLst>
              <a:ext uri="{FF2B5EF4-FFF2-40B4-BE49-F238E27FC236}">
                <a16:creationId xmlns:a16="http://schemas.microsoft.com/office/drawing/2014/main" id="{2B697DC0-4A10-4395-BA12-97B34C9DC713}"/>
              </a:ext>
            </a:extLst>
          </p:cNvPr>
          <p:cNvSpPr txBox="1"/>
          <p:nvPr/>
        </p:nvSpPr>
        <p:spPr>
          <a:xfrm rot="2673590">
            <a:off x="7231915" y="2074069"/>
            <a:ext cx="1266598" cy="369332"/>
          </a:xfrm>
          <a:prstGeom prst="rect">
            <a:avLst/>
          </a:prstGeom>
          <a:noFill/>
        </p:spPr>
        <p:txBody>
          <a:bodyPr wrap="square" rtlCol="0">
            <a:spAutoFit/>
          </a:bodyPr>
          <a:lstStyle/>
          <a:p>
            <a:pPr algn="ctr"/>
            <a:r>
              <a:rPr lang="en-GB" dirty="0"/>
              <a:t>MARGIN</a:t>
            </a:r>
          </a:p>
        </p:txBody>
      </p:sp>
      <p:sp>
        <p:nvSpPr>
          <p:cNvPr id="26" name="TextBox 25">
            <a:extLst>
              <a:ext uri="{FF2B5EF4-FFF2-40B4-BE49-F238E27FC236}">
                <a16:creationId xmlns:a16="http://schemas.microsoft.com/office/drawing/2014/main" id="{26AA49C8-34AF-4D04-A7B5-B22DA3C5186B}"/>
              </a:ext>
            </a:extLst>
          </p:cNvPr>
          <p:cNvSpPr txBox="1"/>
          <p:nvPr/>
        </p:nvSpPr>
        <p:spPr>
          <a:xfrm rot="18909471">
            <a:off x="7312941" y="3821846"/>
            <a:ext cx="1266598" cy="369332"/>
          </a:xfrm>
          <a:prstGeom prst="rect">
            <a:avLst/>
          </a:prstGeom>
          <a:noFill/>
        </p:spPr>
        <p:txBody>
          <a:bodyPr wrap="square" rtlCol="0">
            <a:spAutoFit/>
          </a:bodyPr>
          <a:lstStyle/>
          <a:p>
            <a:pPr algn="ctr"/>
            <a:r>
              <a:rPr lang="en-GB" dirty="0"/>
              <a:t>MARGIN</a:t>
            </a:r>
          </a:p>
        </p:txBody>
      </p:sp>
    </p:spTree>
    <p:extLst>
      <p:ext uri="{BB962C8B-B14F-4D97-AF65-F5344CB8AC3E}">
        <p14:creationId xmlns:p14="http://schemas.microsoft.com/office/powerpoint/2010/main" val="3941203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food, custard, table, piece&#10;&#10;Description automatically generated">
            <a:extLst>
              <a:ext uri="{FF2B5EF4-FFF2-40B4-BE49-F238E27FC236}">
                <a16:creationId xmlns:a16="http://schemas.microsoft.com/office/drawing/2014/main" id="{FA1714B5-AB65-4C66-93CE-3431B3A218F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44008" y="3645024"/>
            <a:ext cx="4499992" cy="2050777"/>
          </a:xfrm>
          <a:prstGeom prst="rect">
            <a:avLst/>
          </a:prstGeom>
        </p:spPr>
      </p:pic>
      <p:sp>
        <p:nvSpPr>
          <p:cNvPr id="2" name="Title 1"/>
          <p:cNvSpPr>
            <a:spLocks noGrp="1"/>
          </p:cNvSpPr>
          <p:nvPr>
            <p:ph type="title"/>
          </p:nvPr>
        </p:nvSpPr>
        <p:spPr>
          <a:xfrm>
            <a:off x="628650" y="365125"/>
            <a:ext cx="7886700" cy="903635"/>
          </a:xfrm>
        </p:spPr>
        <p:txBody>
          <a:bodyPr/>
          <a:lstStyle/>
          <a:p>
            <a:pPr algn="ctr"/>
            <a:r>
              <a:rPr lang="en-GB" dirty="0"/>
              <a:t>Value Capture and Creation</a:t>
            </a:r>
            <a:endParaRPr lang="en-US" dirty="0"/>
          </a:p>
        </p:txBody>
      </p:sp>
      <p:sp>
        <p:nvSpPr>
          <p:cNvPr id="5" name="Content Placeholder 4"/>
          <p:cNvSpPr>
            <a:spLocks noGrp="1"/>
          </p:cNvSpPr>
          <p:nvPr>
            <p:ph idx="1"/>
          </p:nvPr>
        </p:nvSpPr>
        <p:spPr>
          <a:xfrm>
            <a:off x="251520" y="1162199"/>
            <a:ext cx="7886700" cy="4351338"/>
          </a:xfrm>
        </p:spPr>
        <p:txBody>
          <a:bodyPr/>
          <a:lstStyle/>
          <a:p>
            <a:pPr marL="0" indent="0">
              <a:buNone/>
            </a:pPr>
            <a:r>
              <a:rPr lang="en-GB" dirty="0">
                <a:solidFill>
                  <a:srgbClr val="0000CC"/>
                </a:solidFill>
              </a:rPr>
              <a:t>The ‘size of the pie’ captured by a firm depends on factors such as:</a:t>
            </a:r>
          </a:p>
          <a:p>
            <a:endParaRPr lang="en-GB" dirty="0">
              <a:solidFill>
                <a:srgbClr val="0000CC"/>
              </a:solidFill>
            </a:endParaRPr>
          </a:p>
          <a:p>
            <a:pPr lvl="1"/>
            <a:r>
              <a:rPr lang="en-GB" dirty="0">
                <a:solidFill>
                  <a:srgbClr val="0000CC"/>
                </a:solidFill>
              </a:rPr>
              <a:t>Barriers to entry</a:t>
            </a:r>
          </a:p>
          <a:p>
            <a:pPr lvl="1"/>
            <a:r>
              <a:rPr lang="en-GB" dirty="0">
                <a:solidFill>
                  <a:srgbClr val="0000CC"/>
                </a:solidFill>
              </a:rPr>
              <a:t>Firm-level ‘generic strategies’</a:t>
            </a:r>
          </a:p>
          <a:p>
            <a:pPr lvl="1"/>
            <a:r>
              <a:rPr lang="en-GB" dirty="0">
                <a:solidFill>
                  <a:srgbClr val="0000CC"/>
                </a:solidFill>
              </a:rPr>
              <a:t>Integration, co-operation, and diversification strategies </a:t>
            </a:r>
          </a:p>
          <a:p>
            <a:pPr lvl="1"/>
            <a:r>
              <a:rPr lang="en-GB" dirty="0">
                <a:solidFill>
                  <a:srgbClr val="0000CC"/>
                </a:solidFill>
              </a:rPr>
              <a:t>Firm-wide differentiation strategies</a:t>
            </a:r>
            <a:endParaRPr lang="en-US" dirty="0">
              <a:solidFill>
                <a:srgbClr val="0000CC"/>
              </a:solidFill>
            </a:endParaRPr>
          </a:p>
        </p:txBody>
      </p:sp>
      <p:sp>
        <p:nvSpPr>
          <p:cNvPr id="3" name="TextBox 2">
            <a:extLst>
              <a:ext uri="{FF2B5EF4-FFF2-40B4-BE49-F238E27FC236}">
                <a16:creationId xmlns:a16="http://schemas.microsoft.com/office/drawing/2014/main" id="{EF206DB9-A104-4CC7-8BE3-B1FFD66B218F}"/>
              </a:ext>
            </a:extLst>
          </p:cNvPr>
          <p:cNvSpPr txBox="1"/>
          <p:nvPr/>
        </p:nvSpPr>
        <p:spPr>
          <a:xfrm>
            <a:off x="755576" y="5157192"/>
            <a:ext cx="2390206" cy="369332"/>
          </a:xfrm>
          <a:prstGeom prst="rect">
            <a:avLst/>
          </a:prstGeom>
          <a:noFill/>
        </p:spPr>
        <p:txBody>
          <a:bodyPr wrap="none" rtlCol="0">
            <a:spAutoFit/>
          </a:bodyPr>
          <a:lstStyle/>
          <a:p>
            <a:r>
              <a:rPr lang="en-GB" dirty="0"/>
              <a:t>Clegg, S. R., et al (2020)</a:t>
            </a:r>
          </a:p>
        </p:txBody>
      </p:sp>
    </p:spTree>
    <p:extLst>
      <p:ext uri="{BB962C8B-B14F-4D97-AF65-F5344CB8AC3E}">
        <p14:creationId xmlns:p14="http://schemas.microsoft.com/office/powerpoint/2010/main" val="1636799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28650" y="136525"/>
            <a:ext cx="7886700" cy="1119659"/>
          </a:xfrm>
        </p:spPr>
        <p:txBody>
          <a:bodyPr/>
          <a:lstStyle/>
          <a:p>
            <a:pPr algn="ctr"/>
            <a:r>
              <a:rPr lang="en-GB" dirty="0"/>
              <a:t>Resource-Based View of the firm (RBV)</a:t>
            </a:r>
          </a:p>
        </p:txBody>
      </p:sp>
      <p:sp>
        <p:nvSpPr>
          <p:cNvPr id="3075" name="Rectangle 3"/>
          <p:cNvSpPr>
            <a:spLocks noGrp="1" noChangeArrowheads="1"/>
          </p:cNvSpPr>
          <p:nvPr>
            <p:ph idx="1"/>
          </p:nvPr>
        </p:nvSpPr>
        <p:spPr>
          <a:xfrm>
            <a:off x="639278" y="1484784"/>
            <a:ext cx="7886700" cy="4032448"/>
          </a:xfrm>
        </p:spPr>
        <p:txBody>
          <a:bodyPr/>
          <a:lstStyle/>
          <a:p>
            <a:pPr marL="0" indent="0">
              <a:buNone/>
            </a:pPr>
            <a:r>
              <a:rPr lang="en-GB" dirty="0">
                <a:solidFill>
                  <a:srgbClr val="0000CC"/>
                </a:solidFill>
              </a:rPr>
              <a:t>Porter dominated strategic management: </a:t>
            </a:r>
          </a:p>
          <a:p>
            <a:pPr lvl="1"/>
            <a:r>
              <a:rPr lang="en-GB" dirty="0">
                <a:solidFill>
                  <a:srgbClr val="0000CC"/>
                </a:solidFill>
              </a:rPr>
              <a:t>characterized by an outside-in view of strategy</a:t>
            </a:r>
          </a:p>
          <a:p>
            <a:pPr lvl="1"/>
            <a:r>
              <a:rPr lang="en-GB" dirty="0">
                <a:solidFill>
                  <a:srgbClr val="0000CC"/>
                </a:solidFill>
              </a:rPr>
              <a:t>organizations should look to the external environment to make strategy</a:t>
            </a:r>
          </a:p>
          <a:p>
            <a:pPr lvl="1"/>
            <a:endParaRPr lang="en-GB" dirty="0"/>
          </a:p>
          <a:p>
            <a:pPr marL="0" indent="0">
              <a:buNone/>
            </a:pPr>
            <a:r>
              <a:rPr lang="en-GB" dirty="0">
                <a:solidFill>
                  <a:srgbClr val="002060"/>
                </a:solidFill>
              </a:rPr>
              <a:t>In contrast to Porter, </a:t>
            </a:r>
            <a:r>
              <a:rPr lang="en-GB" i="1" dirty="0">
                <a:solidFill>
                  <a:srgbClr val="002060"/>
                </a:solidFill>
              </a:rPr>
              <a:t>RBV</a:t>
            </a:r>
            <a:r>
              <a:rPr lang="en-GB" dirty="0">
                <a:solidFill>
                  <a:srgbClr val="002060"/>
                </a:solidFill>
              </a:rPr>
              <a:t> looks </a:t>
            </a:r>
            <a:r>
              <a:rPr lang="en-GB" i="1" u="sng" dirty="0">
                <a:solidFill>
                  <a:srgbClr val="002060"/>
                </a:solidFill>
              </a:rPr>
              <a:t>inside the firm</a:t>
            </a:r>
          </a:p>
          <a:p>
            <a:pPr marL="0" indent="0">
              <a:buNone/>
            </a:pPr>
            <a:endParaRPr lang="en-GB" dirty="0"/>
          </a:p>
          <a:p>
            <a:pPr marL="0" indent="0">
              <a:buNone/>
            </a:pPr>
            <a:r>
              <a:rPr lang="en-GB" dirty="0">
                <a:solidFill>
                  <a:srgbClr val="0000CC"/>
                </a:solidFill>
              </a:rPr>
              <a:t>In the 1990s, RBV emerged as </a:t>
            </a:r>
            <a:r>
              <a:rPr lang="en-GB" i="1" dirty="0">
                <a:solidFill>
                  <a:srgbClr val="0000CC"/>
                </a:solidFill>
              </a:rPr>
              <a:t>an alternative approach</a:t>
            </a:r>
            <a:r>
              <a:rPr lang="en-GB" dirty="0">
                <a:solidFill>
                  <a:srgbClr val="0000CC"/>
                </a:solidFill>
              </a:rPr>
              <a:t> to understanding competitive advantage</a:t>
            </a:r>
          </a:p>
        </p:txBody>
      </p:sp>
      <p:sp>
        <p:nvSpPr>
          <p:cNvPr id="2" name="TextBox 1">
            <a:extLst>
              <a:ext uri="{FF2B5EF4-FFF2-40B4-BE49-F238E27FC236}">
                <a16:creationId xmlns:a16="http://schemas.microsoft.com/office/drawing/2014/main" id="{C012E3E6-1E09-48CB-A965-B12791F2E859}"/>
              </a:ext>
            </a:extLst>
          </p:cNvPr>
          <p:cNvSpPr txBox="1"/>
          <p:nvPr/>
        </p:nvSpPr>
        <p:spPr>
          <a:xfrm>
            <a:off x="6660232" y="5332566"/>
            <a:ext cx="2390206" cy="369332"/>
          </a:xfrm>
          <a:prstGeom prst="rect">
            <a:avLst/>
          </a:prstGeom>
          <a:noFill/>
        </p:spPr>
        <p:txBody>
          <a:bodyPr wrap="none" rtlCol="0">
            <a:spAutoFit/>
          </a:bodyPr>
          <a:lstStyle/>
          <a:p>
            <a:r>
              <a:rPr lang="en-GB" dirty="0"/>
              <a:t>Clegg, S. R., et al (2020)</a:t>
            </a:r>
          </a:p>
        </p:txBody>
      </p:sp>
    </p:spTree>
    <p:extLst>
      <p:ext uri="{BB962C8B-B14F-4D97-AF65-F5344CB8AC3E}">
        <p14:creationId xmlns:p14="http://schemas.microsoft.com/office/powerpoint/2010/main" val="1945827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fade">
                                      <p:cBhvr>
                                        <p:cTn id="7" dur="500"/>
                                        <p:tgtEl>
                                          <p:spTgt spid="307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075">
                                            <p:txEl>
                                              <p:pRg st="1" end="1"/>
                                            </p:txEl>
                                          </p:spTgt>
                                        </p:tgtEl>
                                        <p:attrNameLst>
                                          <p:attrName>style.visibility</p:attrName>
                                        </p:attrNameLst>
                                      </p:cBhvr>
                                      <p:to>
                                        <p:strVal val="visible"/>
                                      </p:to>
                                    </p:set>
                                    <p:animEffect transition="in" filter="fade">
                                      <p:cBhvr>
                                        <p:cTn id="10" dur="500"/>
                                        <p:tgtEl>
                                          <p:spTgt spid="3075">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075">
                                            <p:txEl>
                                              <p:pRg st="2" end="2"/>
                                            </p:txEl>
                                          </p:spTgt>
                                        </p:tgtEl>
                                        <p:attrNameLst>
                                          <p:attrName>style.visibility</p:attrName>
                                        </p:attrNameLst>
                                      </p:cBhvr>
                                      <p:to>
                                        <p:strVal val="visible"/>
                                      </p:to>
                                    </p:set>
                                    <p:animEffect transition="in" filter="fade">
                                      <p:cBhvr>
                                        <p:cTn id="13" dur="500"/>
                                        <p:tgtEl>
                                          <p:spTgt spid="3075">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075">
                                            <p:txEl>
                                              <p:pRg st="4" end="4"/>
                                            </p:txEl>
                                          </p:spTgt>
                                        </p:tgtEl>
                                        <p:attrNameLst>
                                          <p:attrName>style.visibility</p:attrName>
                                        </p:attrNameLst>
                                      </p:cBhvr>
                                      <p:to>
                                        <p:strVal val="visible"/>
                                      </p:to>
                                    </p:set>
                                    <p:animEffect transition="in" filter="fade">
                                      <p:cBhvr>
                                        <p:cTn id="18" dur="500"/>
                                        <p:tgtEl>
                                          <p:spTgt spid="3075">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075">
                                            <p:txEl>
                                              <p:pRg st="6" end="6"/>
                                            </p:txEl>
                                          </p:spTgt>
                                        </p:tgtEl>
                                        <p:attrNameLst>
                                          <p:attrName>style.visibility</p:attrName>
                                        </p:attrNameLst>
                                      </p:cBhvr>
                                      <p:to>
                                        <p:strVal val="visible"/>
                                      </p:to>
                                    </p:set>
                                    <p:animEffect transition="in" filter="fade">
                                      <p:cBhvr>
                                        <p:cTn id="23" dur="500"/>
                                        <p:tgtEl>
                                          <p:spTgt spid="307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Resource-based view of the firm</a:t>
            </a:r>
            <a:endParaRPr lang="en-US" dirty="0"/>
          </a:p>
        </p:txBody>
      </p:sp>
      <p:sp>
        <p:nvSpPr>
          <p:cNvPr id="3" name="Content Placeholder 2"/>
          <p:cNvSpPr>
            <a:spLocks noGrp="1"/>
          </p:cNvSpPr>
          <p:nvPr>
            <p:ph idx="1"/>
          </p:nvPr>
        </p:nvSpPr>
        <p:spPr>
          <a:xfrm>
            <a:off x="628650" y="1438383"/>
            <a:ext cx="6103590" cy="3619599"/>
          </a:xfrm>
        </p:spPr>
        <p:txBody>
          <a:bodyPr/>
          <a:lstStyle/>
          <a:p>
            <a:r>
              <a:rPr lang="en-GB" dirty="0">
                <a:solidFill>
                  <a:srgbClr val="0000CC"/>
                </a:solidFill>
              </a:rPr>
              <a:t>The resource-based view of the firm argues that it is those resources that are </a:t>
            </a:r>
            <a:r>
              <a:rPr lang="en-GB" i="1" dirty="0">
                <a:solidFill>
                  <a:srgbClr val="0000CC"/>
                </a:solidFill>
              </a:rPr>
              <a:t>unique and inimitable </a:t>
            </a:r>
            <a:r>
              <a:rPr lang="en-GB" dirty="0">
                <a:solidFill>
                  <a:srgbClr val="0000CC"/>
                </a:solidFill>
              </a:rPr>
              <a:t>(difficult to imitate or copy) that provide competitive advantage </a:t>
            </a:r>
          </a:p>
          <a:p>
            <a:r>
              <a:rPr lang="en-GB" dirty="0">
                <a:solidFill>
                  <a:srgbClr val="0000CC"/>
                </a:solidFill>
              </a:rPr>
              <a:t>While rival firms can copy products, processes and technologies, they </a:t>
            </a:r>
            <a:r>
              <a:rPr lang="en-GB" i="1" u="sng" dirty="0">
                <a:solidFill>
                  <a:srgbClr val="0000CC"/>
                </a:solidFill>
              </a:rPr>
              <a:t>cannot duplicate their unique ‘bundling’ </a:t>
            </a:r>
            <a:endParaRPr lang="en-US" i="1" u="sng" dirty="0">
              <a:solidFill>
                <a:srgbClr val="0000CC"/>
              </a:solidFill>
            </a:endParaRPr>
          </a:p>
        </p:txBody>
      </p:sp>
      <p:pic>
        <p:nvPicPr>
          <p:cNvPr id="4" name="Picture 3">
            <a:extLst>
              <a:ext uri="{FF2B5EF4-FFF2-40B4-BE49-F238E27FC236}">
                <a16:creationId xmlns:a16="http://schemas.microsoft.com/office/drawing/2014/main" id="{F19B36C1-DE07-4F25-94A6-4D7D86AA65F0}"/>
              </a:ext>
            </a:extLst>
          </p:cNvPr>
          <p:cNvPicPr>
            <a:picLocks noChangeAspect="1"/>
          </p:cNvPicPr>
          <p:nvPr/>
        </p:nvPicPr>
        <p:blipFill>
          <a:blip r:embed="rId3"/>
          <a:stretch>
            <a:fillRect/>
          </a:stretch>
        </p:blipFill>
        <p:spPr>
          <a:xfrm>
            <a:off x="7020272" y="3889975"/>
            <a:ext cx="2123728" cy="1817191"/>
          </a:xfrm>
          <a:prstGeom prst="rect">
            <a:avLst/>
          </a:prstGeom>
        </p:spPr>
      </p:pic>
      <p:sp>
        <p:nvSpPr>
          <p:cNvPr id="6" name="TextBox 5">
            <a:extLst>
              <a:ext uri="{FF2B5EF4-FFF2-40B4-BE49-F238E27FC236}">
                <a16:creationId xmlns:a16="http://schemas.microsoft.com/office/drawing/2014/main" id="{AA0DF55E-F347-46E3-91FA-7A30D90EB50B}"/>
              </a:ext>
            </a:extLst>
          </p:cNvPr>
          <p:cNvSpPr txBox="1"/>
          <p:nvPr/>
        </p:nvSpPr>
        <p:spPr>
          <a:xfrm>
            <a:off x="3314214" y="5234951"/>
            <a:ext cx="2390206" cy="369332"/>
          </a:xfrm>
          <a:prstGeom prst="rect">
            <a:avLst/>
          </a:prstGeom>
          <a:noFill/>
        </p:spPr>
        <p:txBody>
          <a:bodyPr wrap="none" rtlCol="0">
            <a:spAutoFit/>
          </a:bodyPr>
          <a:lstStyle/>
          <a:p>
            <a:r>
              <a:rPr lang="en-GB" dirty="0"/>
              <a:t>Clegg, S. R., et al (2020)</a:t>
            </a:r>
          </a:p>
        </p:txBody>
      </p:sp>
    </p:spTree>
    <p:extLst>
      <p:ext uri="{BB962C8B-B14F-4D97-AF65-F5344CB8AC3E}">
        <p14:creationId xmlns:p14="http://schemas.microsoft.com/office/powerpoint/2010/main" val="3255501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Resource-based view of the firm</a:t>
            </a:r>
          </a:p>
        </p:txBody>
      </p:sp>
      <p:sp>
        <p:nvSpPr>
          <p:cNvPr id="3" name="Content Placeholder 2"/>
          <p:cNvSpPr>
            <a:spLocks noGrp="1"/>
          </p:cNvSpPr>
          <p:nvPr>
            <p:ph idx="1"/>
          </p:nvPr>
        </p:nvSpPr>
        <p:spPr/>
        <p:txBody>
          <a:bodyPr/>
          <a:lstStyle/>
          <a:p>
            <a:r>
              <a:rPr lang="en-GB" dirty="0">
                <a:solidFill>
                  <a:srgbClr val="002060"/>
                </a:solidFill>
              </a:rPr>
              <a:t>‘Firms should seek to develop </a:t>
            </a:r>
            <a:r>
              <a:rPr lang="en-GB" i="1" dirty="0">
                <a:solidFill>
                  <a:srgbClr val="002060"/>
                </a:solidFill>
              </a:rPr>
              <a:t>inimitable resources </a:t>
            </a:r>
            <a:r>
              <a:rPr lang="en-GB" dirty="0">
                <a:solidFill>
                  <a:srgbClr val="002060"/>
                </a:solidFill>
              </a:rPr>
              <a:t>over time. It is possession of these and these alone that will help produce a meaningful and long-term competitive advantage’ </a:t>
            </a:r>
          </a:p>
          <a:p>
            <a:pPr marL="914400" lvl="2" indent="0">
              <a:buNone/>
            </a:pPr>
            <a:r>
              <a:rPr lang="en-GB" sz="2400" dirty="0">
                <a:solidFill>
                  <a:srgbClr val="002060"/>
                </a:solidFill>
              </a:rPr>
              <a:t>Clegg et al., (2011) p.84</a:t>
            </a:r>
          </a:p>
        </p:txBody>
      </p:sp>
      <p:pic>
        <p:nvPicPr>
          <p:cNvPr id="5" name="Picture 4" descr="A picture containing person, military uniform, crowd&#10;&#10;Description automatically generated">
            <a:extLst>
              <a:ext uri="{FF2B5EF4-FFF2-40B4-BE49-F238E27FC236}">
                <a16:creationId xmlns:a16="http://schemas.microsoft.com/office/drawing/2014/main" id="{54098FD0-AC44-489E-BB97-3B1E0B7473C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20072" y="3414991"/>
            <a:ext cx="3923928" cy="2313156"/>
          </a:xfrm>
          <a:prstGeom prst="rect">
            <a:avLst/>
          </a:prstGeom>
        </p:spPr>
      </p:pic>
    </p:spTree>
    <p:extLst>
      <p:ext uri="{BB962C8B-B14F-4D97-AF65-F5344CB8AC3E}">
        <p14:creationId xmlns:p14="http://schemas.microsoft.com/office/powerpoint/2010/main" val="3552166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539" y="321584"/>
            <a:ext cx="6174921" cy="723446"/>
          </a:xfrm>
        </p:spPr>
        <p:txBody>
          <a:bodyPr/>
          <a:lstStyle/>
          <a:p>
            <a:r>
              <a:rPr lang="en-GB" dirty="0"/>
              <a:t>Resources – What do we mean?</a:t>
            </a:r>
            <a:endParaRPr lang="en-US" dirty="0"/>
          </a:p>
        </p:txBody>
      </p:sp>
      <p:sp>
        <p:nvSpPr>
          <p:cNvPr id="3" name="Content Placeholder 2"/>
          <p:cNvSpPr>
            <a:spLocks noGrp="1"/>
          </p:cNvSpPr>
          <p:nvPr>
            <p:ph idx="1"/>
          </p:nvPr>
        </p:nvSpPr>
        <p:spPr>
          <a:xfrm>
            <a:off x="628650" y="1253331"/>
            <a:ext cx="7886700" cy="4351338"/>
          </a:xfrm>
        </p:spPr>
        <p:txBody>
          <a:bodyPr/>
          <a:lstStyle/>
          <a:p>
            <a:r>
              <a:rPr lang="en-GB" dirty="0">
                <a:solidFill>
                  <a:srgbClr val="0000CC"/>
                </a:solidFill>
              </a:rPr>
              <a:t>Resources are stocks of tangible and intangible assets that can generate value. There are four major types:</a:t>
            </a:r>
          </a:p>
          <a:p>
            <a:pPr lvl="1"/>
            <a:r>
              <a:rPr lang="en-GB" dirty="0">
                <a:solidFill>
                  <a:srgbClr val="0000CC"/>
                </a:solidFill>
              </a:rPr>
              <a:t>capital</a:t>
            </a:r>
          </a:p>
          <a:p>
            <a:pPr lvl="1"/>
            <a:r>
              <a:rPr lang="en-GB" dirty="0">
                <a:solidFill>
                  <a:srgbClr val="0000CC"/>
                </a:solidFill>
              </a:rPr>
              <a:t>labour/human capital</a:t>
            </a:r>
          </a:p>
          <a:p>
            <a:pPr lvl="1"/>
            <a:r>
              <a:rPr lang="en-GB" dirty="0">
                <a:solidFill>
                  <a:srgbClr val="0000CC"/>
                </a:solidFill>
              </a:rPr>
              <a:t>land </a:t>
            </a:r>
          </a:p>
          <a:p>
            <a:pPr lvl="1"/>
            <a:r>
              <a:rPr lang="en-GB" dirty="0">
                <a:solidFill>
                  <a:srgbClr val="0000CC"/>
                </a:solidFill>
              </a:rPr>
              <a:t>knowledge/organization </a:t>
            </a:r>
          </a:p>
          <a:p>
            <a:r>
              <a:rPr lang="en-GB" dirty="0">
                <a:solidFill>
                  <a:srgbClr val="0000CC"/>
                </a:solidFill>
              </a:rPr>
              <a:t>Intangible resources are of unique value because they are hard to understand, copy or buy</a:t>
            </a:r>
            <a:endParaRPr lang="en-AU" dirty="0">
              <a:solidFill>
                <a:srgbClr val="0000CC"/>
              </a:solidFill>
            </a:endParaRPr>
          </a:p>
        </p:txBody>
      </p:sp>
      <p:sp>
        <p:nvSpPr>
          <p:cNvPr id="5" name="TextBox 4">
            <a:extLst>
              <a:ext uri="{FF2B5EF4-FFF2-40B4-BE49-F238E27FC236}">
                <a16:creationId xmlns:a16="http://schemas.microsoft.com/office/drawing/2014/main" id="{3D97DC8D-18E1-4FE4-8F06-7F56B9041024}"/>
              </a:ext>
            </a:extLst>
          </p:cNvPr>
          <p:cNvSpPr txBox="1"/>
          <p:nvPr/>
        </p:nvSpPr>
        <p:spPr>
          <a:xfrm>
            <a:off x="6588224" y="5301208"/>
            <a:ext cx="2390206" cy="369332"/>
          </a:xfrm>
          <a:prstGeom prst="rect">
            <a:avLst/>
          </a:prstGeom>
          <a:noFill/>
        </p:spPr>
        <p:txBody>
          <a:bodyPr wrap="none" rtlCol="0">
            <a:spAutoFit/>
          </a:bodyPr>
          <a:lstStyle/>
          <a:p>
            <a:r>
              <a:rPr lang="en-GB" dirty="0"/>
              <a:t>Clegg, S. R., et al (2020)</a:t>
            </a:r>
          </a:p>
        </p:txBody>
      </p:sp>
      <p:pic>
        <p:nvPicPr>
          <p:cNvPr id="6" name="Picture 5">
            <a:extLst>
              <a:ext uri="{FF2B5EF4-FFF2-40B4-BE49-F238E27FC236}">
                <a16:creationId xmlns:a16="http://schemas.microsoft.com/office/drawing/2014/main" id="{C98A9F3E-AB2E-4C99-8C8F-290C7F8501A8}"/>
              </a:ext>
            </a:extLst>
          </p:cNvPr>
          <p:cNvPicPr>
            <a:picLocks noChangeAspect="1"/>
          </p:cNvPicPr>
          <p:nvPr/>
        </p:nvPicPr>
        <p:blipFill>
          <a:blip r:embed="rId2"/>
          <a:stretch>
            <a:fillRect/>
          </a:stretch>
        </p:blipFill>
        <p:spPr>
          <a:xfrm>
            <a:off x="6295712" y="2132856"/>
            <a:ext cx="2848288" cy="1903793"/>
          </a:xfrm>
          <a:prstGeom prst="rect">
            <a:avLst/>
          </a:prstGeom>
        </p:spPr>
      </p:pic>
    </p:spTree>
    <p:extLst>
      <p:ext uri="{BB962C8B-B14F-4D97-AF65-F5344CB8AC3E}">
        <p14:creationId xmlns:p14="http://schemas.microsoft.com/office/powerpoint/2010/main" val="34535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idx="1"/>
          </p:nvPr>
        </p:nvSpPr>
        <p:spPr>
          <a:xfrm>
            <a:off x="617574" y="1627461"/>
            <a:ext cx="4646340" cy="3745755"/>
          </a:xfrm>
        </p:spPr>
        <p:txBody>
          <a:bodyPr/>
          <a:lstStyle/>
          <a:p>
            <a:r>
              <a:rPr lang="en-US" dirty="0"/>
              <a:t>Resources are best understood as inputs into the production of a good or a service. The most basic types of resources are:</a:t>
            </a:r>
          </a:p>
          <a:p>
            <a:pPr lvl="1"/>
            <a:r>
              <a:rPr lang="en-US" dirty="0"/>
              <a:t>financial </a:t>
            </a:r>
          </a:p>
          <a:p>
            <a:pPr lvl="1"/>
            <a:r>
              <a:rPr lang="en-US" dirty="0"/>
              <a:t>physical </a:t>
            </a:r>
          </a:p>
          <a:p>
            <a:pPr lvl="1"/>
            <a:r>
              <a:rPr lang="en-US" dirty="0"/>
              <a:t>human</a:t>
            </a:r>
            <a:endParaRPr lang="en-GB" dirty="0"/>
          </a:p>
        </p:txBody>
      </p:sp>
      <p:pic>
        <p:nvPicPr>
          <p:cNvPr id="5" name="Picture Placeholder 7">
            <a:extLst>
              <a:ext uri="{FF2B5EF4-FFF2-40B4-BE49-F238E27FC236}">
                <a16:creationId xmlns:a16="http://schemas.microsoft.com/office/drawing/2014/main" id="{A4F2F08B-5E10-C542-8690-96DEC7283954}"/>
              </a:ext>
            </a:extLst>
          </p:cNvPr>
          <p:cNvPicPr>
            <a:picLocks noChangeAspect="1"/>
          </p:cNvPicPr>
          <p:nvPr/>
        </p:nvPicPr>
        <p:blipFill>
          <a:blip r:embed="rId2"/>
          <a:srcRect/>
          <a:stretch/>
        </p:blipFill>
        <p:spPr>
          <a:xfrm>
            <a:off x="5089833" y="-296981"/>
            <a:ext cx="3673379" cy="5382165"/>
          </a:xfrm>
          <a:prstGeom prst="rect">
            <a:avLst/>
          </a:prstGeom>
          <a:effectLst/>
        </p:spPr>
      </p:pic>
      <p:sp>
        <p:nvSpPr>
          <p:cNvPr id="4" name="TextBox 3">
            <a:extLst>
              <a:ext uri="{FF2B5EF4-FFF2-40B4-BE49-F238E27FC236}">
                <a16:creationId xmlns:a16="http://schemas.microsoft.com/office/drawing/2014/main" id="{92F9344F-904F-4F9C-883C-A11C5A1EE915}"/>
              </a:ext>
            </a:extLst>
          </p:cNvPr>
          <p:cNvSpPr txBox="1"/>
          <p:nvPr/>
        </p:nvSpPr>
        <p:spPr>
          <a:xfrm>
            <a:off x="6660232" y="5301208"/>
            <a:ext cx="2390206" cy="369332"/>
          </a:xfrm>
          <a:prstGeom prst="rect">
            <a:avLst/>
          </a:prstGeom>
          <a:noFill/>
        </p:spPr>
        <p:txBody>
          <a:bodyPr wrap="none" rtlCol="0">
            <a:spAutoFit/>
          </a:bodyPr>
          <a:lstStyle/>
          <a:p>
            <a:r>
              <a:rPr lang="en-GB" dirty="0"/>
              <a:t>Clegg, S. R., et al (2020)</a:t>
            </a:r>
          </a:p>
        </p:txBody>
      </p:sp>
    </p:spTree>
    <p:extLst>
      <p:ext uri="{BB962C8B-B14F-4D97-AF65-F5344CB8AC3E}">
        <p14:creationId xmlns:p14="http://schemas.microsoft.com/office/powerpoint/2010/main" val="159500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3D881-B417-F144-9BBD-937A5D983E59}"/>
              </a:ext>
            </a:extLst>
          </p:cNvPr>
          <p:cNvSpPr>
            <a:spLocks noGrp="1"/>
          </p:cNvSpPr>
          <p:nvPr>
            <p:ph type="title"/>
          </p:nvPr>
        </p:nvSpPr>
        <p:spPr>
          <a:xfrm>
            <a:off x="628650" y="193005"/>
            <a:ext cx="7886700" cy="1325563"/>
          </a:xfrm>
        </p:spPr>
        <p:txBody>
          <a:bodyPr/>
          <a:lstStyle/>
          <a:p>
            <a:pPr algn="ctr"/>
            <a:r>
              <a:rPr lang="en-GB" dirty="0"/>
              <a:t>Resources tend to be either proprietary and/or knowledge-based</a:t>
            </a:r>
            <a:endParaRPr lang="en-US" dirty="0"/>
          </a:p>
        </p:txBody>
      </p:sp>
      <p:sp>
        <p:nvSpPr>
          <p:cNvPr id="3" name="Content Placeholder 2">
            <a:extLst>
              <a:ext uri="{FF2B5EF4-FFF2-40B4-BE49-F238E27FC236}">
                <a16:creationId xmlns:a16="http://schemas.microsoft.com/office/drawing/2014/main" id="{A0D1C01F-A50C-E443-B060-AD1F2E0BEACF}"/>
              </a:ext>
            </a:extLst>
          </p:cNvPr>
          <p:cNvSpPr>
            <a:spLocks noGrp="1"/>
          </p:cNvSpPr>
          <p:nvPr>
            <p:ph idx="1"/>
          </p:nvPr>
        </p:nvSpPr>
        <p:spPr>
          <a:xfrm>
            <a:off x="573732" y="2708920"/>
            <a:ext cx="7886700" cy="2592288"/>
          </a:xfrm>
        </p:spPr>
        <p:txBody>
          <a:bodyPr>
            <a:normAutofit/>
          </a:bodyPr>
          <a:lstStyle/>
          <a:p>
            <a:pPr marL="0" lvl="1" indent="0">
              <a:buNone/>
            </a:pPr>
            <a:r>
              <a:rPr lang="en-AU" i="1" dirty="0">
                <a:solidFill>
                  <a:srgbClr val="002060"/>
                </a:solidFill>
              </a:rPr>
              <a:t>Proprietary resources</a:t>
            </a:r>
            <a:r>
              <a:rPr lang="en-AU" dirty="0">
                <a:solidFill>
                  <a:srgbClr val="002060"/>
                </a:solidFill>
              </a:rPr>
              <a:t> are legally defined property rights held by the firm, such as the physical plant, the right to the use of labour, finance, raw material inputs and intellectual property.</a:t>
            </a:r>
          </a:p>
          <a:p>
            <a:pPr marL="0" lvl="1" indent="0">
              <a:buNone/>
            </a:pPr>
            <a:r>
              <a:rPr lang="en-AU" dirty="0">
                <a:solidFill>
                  <a:srgbClr val="002060"/>
                </a:solidFill>
              </a:rPr>
              <a:t> Other firms are unable to appropriate these rights unless they obtain the owner’s permission. Contracts, patents or deeds of ownership protect property-based resources.</a:t>
            </a:r>
          </a:p>
        </p:txBody>
      </p:sp>
      <p:sp>
        <p:nvSpPr>
          <p:cNvPr id="5" name="TextBox 4">
            <a:extLst>
              <a:ext uri="{FF2B5EF4-FFF2-40B4-BE49-F238E27FC236}">
                <a16:creationId xmlns:a16="http://schemas.microsoft.com/office/drawing/2014/main" id="{347B9197-34B8-4EAC-99F5-0B321846B39E}"/>
              </a:ext>
            </a:extLst>
          </p:cNvPr>
          <p:cNvSpPr txBox="1"/>
          <p:nvPr/>
        </p:nvSpPr>
        <p:spPr>
          <a:xfrm>
            <a:off x="6156795" y="5229200"/>
            <a:ext cx="2390206" cy="369332"/>
          </a:xfrm>
          <a:prstGeom prst="rect">
            <a:avLst/>
          </a:prstGeom>
          <a:noFill/>
        </p:spPr>
        <p:txBody>
          <a:bodyPr wrap="none" rtlCol="0">
            <a:spAutoFit/>
          </a:bodyPr>
          <a:lstStyle/>
          <a:p>
            <a:r>
              <a:rPr lang="en-GB" dirty="0"/>
              <a:t>Clegg, S. R., et al (2020)</a:t>
            </a:r>
          </a:p>
        </p:txBody>
      </p:sp>
    </p:spTree>
    <p:extLst>
      <p:ext uri="{BB962C8B-B14F-4D97-AF65-F5344CB8AC3E}">
        <p14:creationId xmlns:p14="http://schemas.microsoft.com/office/powerpoint/2010/main" val="954621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3D881-B417-F144-9BBD-937A5D983E59}"/>
              </a:ext>
            </a:extLst>
          </p:cNvPr>
          <p:cNvSpPr>
            <a:spLocks noGrp="1"/>
          </p:cNvSpPr>
          <p:nvPr>
            <p:ph type="title"/>
          </p:nvPr>
        </p:nvSpPr>
        <p:spPr>
          <a:xfrm>
            <a:off x="635540" y="188640"/>
            <a:ext cx="7886700" cy="1325563"/>
          </a:xfrm>
        </p:spPr>
        <p:txBody>
          <a:bodyPr/>
          <a:lstStyle/>
          <a:p>
            <a:pPr algn="ctr"/>
            <a:r>
              <a:rPr lang="en-GB" dirty="0"/>
              <a:t>Resources tend to be either proprietary and/or knowledge-based</a:t>
            </a:r>
            <a:endParaRPr lang="en-US" dirty="0"/>
          </a:p>
        </p:txBody>
      </p:sp>
      <p:sp>
        <p:nvSpPr>
          <p:cNvPr id="3" name="Content Placeholder 2">
            <a:extLst>
              <a:ext uri="{FF2B5EF4-FFF2-40B4-BE49-F238E27FC236}">
                <a16:creationId xmlns:a16="http://schemas.microsoft.com/office/drawing/2014/main" id="{A0D1C01F-A50C-E443-B060-AD1F2E0BEACF}"/>
              </a:ext>
            </a:extLst>
          </p:cNvPr>
          <p:cNvSpPr>
            <a:spLocks noGrp="1"/>
          </p:cNvSpPr>
          <p:nvPr>
            <p:ph idx="1"/>
          </p:nvPr>
        </p:nvSpPr>
        <p:spPr>
          <a:xfrm>
            <a:off x="628650" y="2290217"/>
            <a:ext cx="7886700" cy="1872208"/>
          </a:xfrm>
        </p:spPr>
        <p:txBody>
          <a:bodyPr>
            <a:normAutofit/>
          </a:bodyPr>
          <a:lstStyle/>
          <a:p>
            <a:pPr marL="0" lvl="1" indent="0">
              <a:buNone/>
            </a:pPr>
            <a:r>
              <a:rPr lang="en-AU" i="1" dirty="0">
                <a:solidFill>
                  <a:srgbClr val="0000CC"/>
                </a:solidFill>
              </a:rPr>
              <a:t>Knowledge-based resources</a:t>
            </a:r>
            <a:r>
              <a:rPr lang="en-AU" dirty="0">
                <a:solidFill>
                  <a:srgbClr val="0000CC"/>
                </a:solidFill>
              </a:rPr>
              <a:t>, such as technical expertise or a history of good relationships with trade unions, suppliers, and other stakeholders. It may be proprietary or it may not. But in any case, it is likely to be difficult for other firms to access and/or imitate.</a:t>
            </a:r>
          </a:p>
        </p:txBody>
      </p:sp>
      <p:pic>
        <p:nvPicPr>
          <p:cNvPr id="5" name="Picture 4" descr="A picture containing fireworks&#10;&#10;Description automatically generated">
            <a:extLst>
              <a:ext uri="{FF2B5EF4-FFF2-40B4-BE49-F238E27FC236}">
                <a16:creationId xmlns:a16="http://schemas.microsoft.com/office/drawing/2014/main" id="{F763BF07-FAFD-4C56-881B-E94BC0E24E6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372200" y="4149080"/>
            <a:ext cx="2653689" cy="1394569"/>
          </a:xfrm>
          <a:prstGeom prst="rect">
            <a:avLst/>
          </a:prstGeom>
        </p:spPr>
      </p:pic>
      <p:sp>
        <p:nvSpPr>
          <p:cNvPr id="4" name="TextBox 3">
            <a:extLst>
              <a:ext uri="{FF2B5EF4-FFF2-40B4-BE49-F238E27FC236}">
                <a16:creationId xmlns:a16="http://schemas.microsoft.com/office/drawing/2014/main" id="{E521231C-DECB-4C51-BA2F-5C5546DFB77A}"/>
              </a:ext>
            </a:extLst>
          </p:cNvPr>
          <p:cNvSpPr txBox="1"/>
          <p:nvPr/>
        </p:nvSpPr>
        <p:spPr>
          <a:xfrm>
            <a:off x="755576" y="5157192"/>
            <a:ext cx="2390206" cy="369332"/>
          </a:xfrm>
          <a:prstGeom prst="rect">
            <a:avLst/>
          </a:prstGeom>
          <a:noFill/>
        </p:spPr>
        <p:txBody>
          <a:bodyPr wrap="none" rtlCol="0">
            <a:spAutoFit/>
          </a:bodyPr>
          <a:lstStyle/>
          <a:p>
            <a:r>
              <a:rPr lang="en-GB" dirty="0"/>
              <a:t>Clegg, S. R., et al (2020)</a:t>
            </a:r>
          </a:p>
        </p:txBody>
      </p:sp>
    </p:spTree>
    <p:extLst>
      <p:ext uri="{BB962C8B-B14F-4D97-AF65-F5344CB8AC3E}">
        <p14:creationId xmlns:p14="http://schemas.microsoft.com/office/powerpoint/2010/main" val="440303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8ED005-D0CB-9A91-7DD4-45577E2F6A1B}"/>
              </a:ext>
            </a:extLst>
          </p:cNvPr>
          <p:cNvPicPr>
            <a:picLocks noChangeAspect="1"/>
          </p:cNvPicPr>
          <p:nvPr/>
        </p:nvPicPr>
        <p:blipFill>
          <a:blip r:embed="rId2"/>
          <a:stretch>
            <a:fillRect/>
          </a:stretch>
        </p:blipFill>
        <p:spPr>
          <a:xfrm>
            <a:off x="1047550" y="165716"/>
            <a:ext cx="7048900" cy="5122201"/>
          </a:xfrm>
          <a:prstGeom prst="rect">
            <a:avLst/>
          </a:prstGeom>
        </p:spPr>
      </p:pic>
      <p:sp>
        <p:nvSpPr>
          <p:cNvPr id="5" name="TextBox 4">
            <a:extLst>
              <a:ext uri="{FF2B5EF4-FFF2-40B4-BE49-F238E27FC236}">
                <a16:creationId xmlns:a16="http://schemas.microsoft.com/office/drawing/2014/main" id="{6B6E499E-FC85-9A54-3BA0-DB5DC668EB69}"/>
              </a:ext>
            </a:extLst>
          </p:cNvPr>
          <p:cNvSpPr txBox="1"/>
          <p:nvPr/>
        </p:nvSpPr>
        <p:spPr>
          <a:xfrm>
            <a:off x="6672943" y="5287917"/>
            <a:ext cx="1753044" cy="369332"/>
          </a:xfrm>
          <a:prstGeom prst="rect">
            <a:avLst/>
          </a:prstGeom>
          <a:noFill/>
        </p:spPr>
        <p:txBody>
          <a:bodyPr wrap="none" rtlCol="0">
            <a:spAutoFit/>
          </a:bodyPr>
          <a:lstStyle/>
          <a:p>
            <a:r>
              <a:rPr lang="en-GB" dirty="0"/>
              <a:t>Jurevicius (2023)</a:t>
            </a:r>
          </a:p>
        </p:txBody>
      </p:sp>
    </p:spTree>
    <p:extLst>
      <p:ext uri="{BB962C8B-B14F-4D97-AF65-F5344CB8AC3E}">
        <p14:creationId xmlns:p14="http://schemas.microsoft.com/office/powerpoint/2010/main" val="1660480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8310" y="5913"/>
            <a:ext cx="4607379" cy="1325563"/>
          </a:xfrm>
        </p:spPr>
        <p:txBody>
          <a:bodyPr/>
          <a:lstStyle/>
          <a:p>
            <a:r>
              <a:rPr lang="en-GB" dirty="0"/>
              <a:t>Barney’s VRIN framework</a:t>
            </a:r>
          </a:p>
        </p:txBody>
      </p:sp>
      <p:sp>
        <p:nvSpPr>
          <p:cNvPr id="3" name="Content Placeholder 2"/>
          <p:cNvSpPr>
            <a:spLocks noGrp="1"/>
          </p:cNvSpPr>
          <p:nvPr>
            <p:ph idx="1"/>
          </p:nvPr>
        </p:nvSpPr>
        <p:spPr>
          <a:xfrm>
            <a:off x="628649" y="1416318"/>
            <a:ext cx="7886700" cy="3115543"/>
          </a:xfrm>
        </p:spPr>
        <p:txBody>
          <a:bodyPr>
            <a:normAutofit/>
          </a:bodyPr>
          <a:lstStyle/>
          <a:p>
            <a:r>
              <a:rPr lang="en-GB" sz="2400" dirty="0"/>
              <a:t>Barney (1991) argues that for a resource to be a secure basis for competitive advantage, it must be:</a:t>
            </a:r>
          </a:p>
          <a:p>
            <a:pPr lvl="1"/>
            <a:r>
              <a:rPr lang="en-GB" sz="2400" dirty="0">
                <a:solidFill>
                  <a:srgbClr val="0000CC"/>
                </a:solidFill>
              </a:rPr>
              <a:t>V</a:t>
            </a:r>
            <a:r>
              <a:rPr lang="en-GB" sz="2400" dirty="0"/>
              <a:t>aluable</a:t>
            </a:r>
          </a:p>
          <a:p>
            <a:pPr lvl="1"/>
            <a:r>
              <a:rPr lang="en-GB" sz="2400" dirty="0">
                <a:solidFill>
                  <a:srgbClr val="0000CC"/>
                </a:solidFill>
              </a:rPr>
              <a:t>R</a:t>
            </a:r>
            <a:r>
              <a:rPr lang="en-GB" sz="2400" dirty="0"/>
              <a:t>are</a:t>
            </a:r>
          </a:p>
          <a:p>
            <a:pPr lvl="1"/>
            <a:r>
              <a:rPr lang="en-GB" sz="2400" dirty="0">
                <a:solidFill>
                  <a:srgbClr val="0000CC"/>
                </a:solidFill>
              </a:rPr>
              <a:t>I</a:t>
            </a:r>
            <a:r>
              <a:rPr lang="en-GB" sz="2400" dirty="0"/>
              <a:t>mperfectly imitable</a:t>
            </a:r>
          </a:p>
          <a:p>
            <a:pPr lvl="1"/>
            <a:r>
              <a:rPr lang="en-GB" sz="2400" dirty="0">
                <a:solidFill>
                  <a:srgbClr val="0000CC"/>
                </a:solidFill>
              </a:rPr>
              <a:t>N</a:t>
            </a:r>
            <a:r>
              <a:rPr lang="en-GB" sz="2400" dirty="0"/>
              <a:t>on-substitutable</a:t>
            </a:r>
          </a:p>
        </p:txBody>
      </p:sp>
      <p:pic>
        <p:nvPicPr>
          <p:cNvPr id="4" name="Picture 3">
            <a:extLst>
              <a:ext uri="{FF2B5EF4-FFF2-40B4-BE49-F238E27FC236}">
                <a16:creationId xmlns:a16="http://schemas.microsoft.com/office/drawing/2014/main" id="{30CEC4F7-36FE-4EF4-9C50-822C22C12845}"/>
              </a:ext>
            </a:extLst>
          </p:cNvPr>
          <p:cNvPicPr>
            <a:picLocks noChangeAspect="1"/>
          </p:cNvPicPr>
          <p:nvPr/>
        </p:nvPicPr>
        <p:blipFill>
          <a:blip r:embed="rId2"/>
          <a:stretch>
            <a:fillRect/>
          </a:stretch>
        </p:blipFill>
        <p:spPr>
          <a:xfrm>
            <a:off x="5364089" y="3342448"/>
            <a:ext cx="3760812" cy="2378827"/>
          </a:xfrm>
          <a:prstGeom prst="rect">
            <a:avLst/>
          </a:prstGeom>
        </p:spPr>
      </p:pic>
      <p:sp>
        <p:nvSpPr>
          <p:cNvPr id="6" name="TextBox 5">
            <a:extLst>
              <a:ext uri="{FF2B5EF4-FFF2-40B4-BE49-F238E27FC236}">
                <a16:creationId xmlns:a16="http://schemas.microsoft.com/office/drawing/2014/main" id="{FB7C5D71-33D9-4A83-89E1-B9B409F68D37}"/>
              </a:ext>
            </a:extLst>
          </p:cNvPr>
          <p:cNvSpPr txBox="1"/>
          <p:nvPr/>
        </p:nvSpPr>
        <p:spPr>
          <a:xfrm>
            <a:off x="755576" y="5157192"/>
            <a:ext cx="2390206" cy="369332"/>
          </a:xfrm>
          <a:prstGeom prst="rect">
            <a:avLst/>
          </a:prstGeom>
          <a:noFill/>
        </p:spPr>
        <p:txBody>
          <a:bodyPr wrap="none" rtlCol="0">
            <a:spAutoFit/>
          </a:bodyPr>
          <a:lstStyle/>
          <a:p>
            <a:r>
              <a:rPr lang="en-GB" dirty="0"/>
              <a:t>Clegg, S. R., et al (2020)</a:t>
            </a:r>
          </a:p>
        </p:txBody>
      </p:sp>
    </p:spTree>
    <p:extLst>
      <p:ext uri="{BB962C8B-B14F-4D97-AF65-F5344CB8AC3E}">
        <p14:creationId xmlns:p14="http://schemas.microsoft.com/office/powerpoint/2010/main" val="412664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51520" y="204005"/>
            <a:ext cx="6065391" cy="704715"/>
          </a:xfrm>
        </p:spPr>
        <p:txBody>
          <a:bodyPr/>
          <a:lstStyle/>
          <a:p>
            <a:r>
              <a:rPr lang="en-GB" dirty="0"/>
              <a:t>Barney’s VRIN framework</a:t>
            </a:r>
            <a:endParaRPr lang="en-US" dirty="0"/>
          </a:p>
        </p:txBody>
      </p:sp>
      <p:sp>
        <p:nvSpPr>
          <p:cNvPr id="3" name="Content Placeholder 2"/>
          <p:cNvSpPr>
            <a:spLocks noGrp="1"/>
          </p:cNvSpPr>
          <p:nvPr>
            <p:ph idx="1"/>
          </p:nvPr>
        </p:nvSpPr>
        <p:spPr>
          <a:xfrm>
            <a:off x="143508" y="1998564"/>
            <a:ext cx="8856984" cy="3478287"/>
          </a:xfrm>
        </p:spPr>
        <p:txBody>
          <a:bodyPr/>
          <a:lstStyle/>
          <a:p>
            <a:pPr lvl="0"/>
            <a:r>
              <a:rPr lang="en-GB" sz="2400" dirty="0">
                <a:solidFill>
                  <a:srgbClr val="0000CC"/>
                </a:solidFill>
              </a:rPr>
              <a:t>Valuable: enables a firm to produce a good or a service in an efficient and/or effective manner to exploit opportunities and counter threats</a:t>
            </a:r>
          </a:p>
          <a:p>
            <a:pPr lvl="0"/>
            <a:r>
              <a:rPr lang="en-GB" sz="2400" dirty="0">
                <a:solidFill>
                  <a:srgbClr val="0000CC"/>
                </a:solidFill>
              </a:rPr>
              <a:t>Rare: few organizations possess them</a:t>
            </a:r>
          </a:p>
          <a:p>
            <a:pPr lvl="0"/>
            <a:r>
              <a:rPr lang="en-GB" sz="2400" dirty="0">
                <a:solidFill>
                  <a:srgbClr val="0000CC"/>
                </a:solidFill>
              </a:rPr>
              <a:t>Imperfectly imitable: it is difficult for competitors to copy the resource</a:t>
            </a:r>
          </a:p>
          <a:p>
            <a:r>
              <a:rPr lang="en-GB" sz="2400" dirty="0">
                <a:solidFill>
                  <a:srgbClr val="0000CC"/>
                </a:solidFill>
              </a:rPr>
              <a:t>Non-substitutable: no strategically equivalent resources are available (i.e. resources that are not identical but fulfil the same function) that can be exploited by a competitor firm</a:t>
            </a:r>
          </a:p>
        </p:txBody>
      </p:sp>
      <p:pic>
        <p:nvPicPr>
          <p:cNvPr id="2" name="Picture 1">
            <a:extLst>
              <a:ext uri="{FF2B5EF4-FFF2-40B4-BE49-F238E27FC236}">
                <a16:creationId xmlns:a16="http://schemas.microsoft.com/office/drawing/2014/main" id="{AB166D74-25DB-4181-B2D2-D9E6B8275E8B}"/>
              </a:ext>
            </a:extLst>
          </p:cNvPr>
          <p:cNvPicPr>
            <a:picLocks noChangeAspect="1"/>
          </p:cNvPicPr>
          <p:nvPr/>
        </p:nvPicPr>
        <p:blipFill>
          <a:blip r:embed="rId2"/>
          <a:stretch>
            <a:fillRect/>
          </a:stretch>
        </p:blipFill>
        <p:spPr>
          <a:xfrm>
            <a:off x="6316911" y="0"/>
            <a:ext cx="2827089" cy="1788219"/>
          </a:xfrm>
          <a:prstGeom prst="rect">
            <a:avLst/>
          </a:prstGeom>
        </p:spPr>
      </p:pic>
      <p:sp>
        <p:nvSpPr>
          <p:cNvPr id="4" name="TextBox 3">
            <a:extLst>
              <a:ext uri="{FF2B5EF4-FFF2-40B4-BE49-F238E27FC236}">
                <a16:creationId xmlns:a16="http://schemas.microsoft.com/office/drawing/2014/main" id="{93AD49C7-B707-4570-B792-2B804E2B1B41}"/>
              </a:ext>
            </a:extLst>
          </p:cNvPr>
          <p:cNvSpPr txBox="1"/>
          <p:nvPr/>
        </p:nvSpPr>
        <p:spPr>
          <a:xfrm>
            <a:off x="6739730" y="5317864"/>
            <a:ext cx="2390206" cy="369332"/>
          </a:xfrm>
          <a:prstGeom prst="rect">
            <a:avLst/>
          </a:prstGeom>
          <a:noFill/>
        </p:spPr>
        <p:txBody>
          <a:bodyPr wrap="none" rtlCol="0">
            <a:spAutoFit/>
          </a:bodyPr>
          <a:lstStyle/>
          <a:p>
            <a:r>
              <a:rPr lang="en-GB" dirty="0"/>
              <a:t>Clegg, S. R., et al (2020)</a:t>
            </a:r>
          </a:p>
        </p:txBody>
      </p:sp>
    </p:spTree>
    <p:extLst>
      <p:ext uri="{BB962C8B-B14F-4D97-AF65-F5344CB8AC3E}">
        <p14:creationId xmlns:p14="http://schemas.microsoft.com/office/powerpoint/2010/main" val="4214596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136525"/>
            <a:ext cx="7886700" cy="831627"/>
          </a:xfrm>
        </p:spPr>
        <p:txBody>
          <a:bodyPr/>
          <a:lstStyle/>
          <a:p>
            <a:pPr algn="ctr"/>
            <a:r>
              <a:rPr lang="en-GB" dirty="0"/>
              <a:t>Barney’s VRIN framework</a:t>
            </a:r>
            <a:endParaRPr lang="en-US" dirty="0"/>
          </a:p>
        </p:txBody>
      </p:sp>
      <p:sp>
        <p:nvSpPr>
          <p:cNvPr id="3" name="Content Placeholder 2"/>
          <p:cNvSpPr>
            <a:spLocks noGrp="1"/>
          </p:cNvSpPr>
          <p:nvPr>
            <p:ph idx="1"/>
          </p:nvPr>
        </p:nvSpPr>
        <p:spPr>
          <a:xfrm>
            <a:off x="628650" y="1185971"/>
            <a:ext cx="7886700" cy="2820077"/>
          </a:xfrm>
        </p:spPr>
        <p:txBody>
          <a:bodyPr/>
          <a:lstStyle/>
          <a:p>
            <a:r>
              <a:rPr lang="en-GB" dirty="0">
                <a:solidFill>
                  <a:srgbClr val="0000CC"/>
                </a:solidFill>
              </a:rPr>
              <a:t>If each of the VRIN conditions is satisfied, then there is the possibility of a resource providing a sustainable competitive advantage (SCA)</a:t>
            </a:r>
          </a:p>
          <a:p>
            <a:r>
              <a:rPr lang="en-GB" dirty="0">
                <a:solidFill>
                  <a:srgbClr val="0000CC"/>
                </a:solidFill>
              </a:rPr>
              <a:t>Resources such as organizational culture, strategic HRM, information technology and trust, can provide competitive advantage</a:t>
            </a:r>
          </a:p>
          <a:p>
            <a:r>
              <a:rPr lang="en-GB" dirty="0">
                <a:solidFill>
                  <a:srgbClr val="0000CC"/>
                </a:solidFill>
              </a:rPr>
              <a:t>Rather than scanning the market for opportunities, strategists should be looking inside the firm to discover sources of competitive advantage that organizations have that cannot easily be bought or copied</a:t>
            </a:r>
          </a:p>
        </p:txBody>
      </p:sp>
      <p:sp>
        <p:nvSpPr>
          <p:cNvPr id="2" name="TextBox 1">
            <a:extLst>
              <a:ext uri="{FF2B5EF4-FFF2-40B4-BE49-F238E27FC236}">
                <a16:creationId xmlns:a16="http://schemas.microsoft.com/office/drawing/2014/main" id="{44398EBE-EBD7-4324-9F9F-0EEE48C2C56F}"/>
              </a:ext>
            </a:extLst>
          </p:cNvPr>
          <p:cNvSpPr txBox="1"/>
          <p:nvPr/>
        </p:nvSpPr>
        <p:spPr>
          <a:xfrm>
            <a:off x="5868144" y="5302697"/>
            <a:ext cx="2390206" cy="369332"/>
          </a:xfrm>
          <a:prstGeom prst="rect">
            <a:avLst/>
          </a:prstGeom>
          <a:noFill/>
        </p:spPr>
        <p:txBody>
          <a:bodyPr wrap="none" rtlCol="0">
            <a:spAutoFit/>
          </a:bodyPr>
          <a:lstStyle/>
          <a:p>
            <a:r>
              <a:rPr lang="en-GB" dirty="0"/>
              <a:t>Clegg, S. R., et al (2020)</a:t>
            </a:r>
          </a:p>
        </p:txBody>
      </p:sp>
      <p:pic>
        <p:nvPicPr>
          <p:cNvPr id="6" name="Picture 5">
            <a:extLst>
              <a:ext uri="{FF2B5EF4-FFF2-40B4-BE49-F238E27FC236}">
                <a16:creationId xmlns:a16="http://schemas.microsoft.com/office/drawing/2014/main" id="{01E508E8-FC27-F5A4-9950-A2B4A3C57A06}"/>
              </a:ext>
            </a:extLst>
          </p:cNvPr>
          <p:cNvPicPr>
            <a:picLocks noChangeAspect="1"/>
          </p:cNvPicPr>
          <p:nvPr/>
        </p:nvPicPr>
        <p:blipFill>
          <a:blip r:embed="rId2"/>
          <a:stretch>
            <a:fillRect/>
          </a:stretch>
        </p:blipFill>
        <p:spPr>
          <a:xfrm>
            <a:off x="1" y="3875242"/>
            <a:ext cx="1360714" cy="1807439"/>
          </a:xfrm>
          <a:prstGeom prst="rect">
            <a:avLst/>
          </a:prstGeom>
        </p:spPr>
      </p:pic>
    </p:spTree>
    <p:extLst>
      <p:ext uri="{BB962C8B-B14F-4D97-AF65-F5344CB8AC3E}">
        <p14:creationId xmlns:p14="http://schemas.microsoft.com/office/powerpoint/2010/main" val="1874382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58297"/>
            <a:ext cx="7886700" cy="800769"/>
          </a:xfrm>
        </p:spPr>
        <p:txBody>
          <a:bodyPr/>
          <a:lstStyle/>
          <a:p>
            <a:pPr algn="ctr"/>
            <a:r>
              <a:rPr lang="en-GB" dirty="0"/>
              <a:t>Resources and capabilities</a:t>
            </a:r>
          </a:p>
        </p:txBody>
      </p:sp>
      <p:sp>
        <p:nvSpPr>
          <p:cNvPr id="3" name="Content Placeholder 2"/>
          <p:cNvSpPr>
            <a:spLocks noGrp="1"/>
          </p:cNvSpPr>
          <p:nvPr>
            <p:ph idx="1"/>
          </p:nvPr>
        </p:nvSpPr>
        <p:spPr>
          <a:xfrm>
            <a:off x="3624942" y="959066"/>
            <a:ext cx="5519057" cy="4188834"/>
          </a:xfrm>
        </p:spPr>
        <p:txBody>
          <a:bodyPr>
            <a:normAutofit/>
          </a:bodyPr>
          <a:lstStyle/>
          <a:p>
            <a:r>
              <a:rPr lang="en-US" dirty="0">
                <a:solidFill>
                  <a:srgbClr val="0000CC"/>
                </a:solidFill>
              </a:rPr>
              <a:t>For the RBV, resources and capabilities provide the building blocks for constructing a firm’s strategy</a:t>
            </a:r>
            <a:endParaRPr lang="en-GB" dirty="0">
              <a:solidFill>
                <a:srgbClr val="0000CC"/>
              </a:solidFill>
            </a:endParaRPr>
          </a:p>
          <a:p>
            <a:r>
              <a:rPr lang="en-GB" dirty="0">
                <a:solidFill>
                  <a:srgbClr val="0000CC"/>
                </a:solidFill>
              </a:rPr>
              <a:t>The difference between a resource and a capability is not always drawn clearly</a:t>
            </a:r>
          </a:p>
          <a:p>
            <a:r>
              <a:rPr lang="en-GB" dirty="0">
                <a:solidFill>
                  <a:srgbClr val="0000CC"/>
                </a:solidFill>
              </a:rPr>
              <a:t>Broadly speaking, ‘resources’ are tradeable (i.e., can be bought and sold), whereas capabilities are not easy to trade because they cannot be attributed to any particular asset (e.g., person, management technique, technology)</a:t>
            </a:r>
          </a:p>
        </p:txBody>
      </p:sp>
      <p:sp>
        <p:nvSpPr>
          <p:cNvPr id="5" name="TextBox 4">
            <a:extLst>
              <a:ext uri="{FF2B5EF4-FFF2-40B4-BE49-F238E27FC236}">
                <a16:creationId xmlns:a16="http://schemas.microsoft.com/office/drawing/2014/main" id="{23834484-42F4-4C9A-BE45-3944570EBC7A}"/>
              </a:ext>
            </a:extLst>
          </p:cNvPr>
          <p:cNvSpPr txBox="1"/>
          <p:nvPr/>
        </p:nvSpPr>
        <p:spPr>
          <a:xfrm>
            <a:off x="6012160" y="5147900"/>
            <a:ext cx="2390206" cy="369332"/>
          </a:xfrm>
          <a:prstGeom prst="rect">
            <a:avLst/>
          </a:prstGeom>
          <a:noFill/>
        </p:spPr>
        <p:txBody>
          <a:bodyPr wrap="none" rtlCol="0">
            <a:spAutoFit/>
          </a:bodyPr>
          <a:lstStyle/>
          <a:p>
            <a:r>
              <a:rPr lang="en-GB" dirty="0"/>
              <a:t>Clegg, S. R., et al (2020)</a:t>
            </a:r>
          </a:p>
        </p:txBody>
      </p:sp>
      <p:pic>
        <p:nvPicPr>
          <p:cNvPr id="6" name="Picture 5">
            <a:extLst>
              <a:ext uri="{FF2B5EF4-FFF2-40B4-BE49-F238E27FC236}">
                <a16:creationId xmlns:a16="http://schemas.microsoft.com/office/drawing/2014/main" id="{C490CE61-3CAE-DA37-A7D4-2D1A34E7C5F7}"/>
              </a:ext>
            </a:extLst>
          </p:cNvPr>
          <p:cNvPicPr>
            <a:picLocks noChangeAspect="1"/>
          </p:cNvPicPr>
          <p:nvPr/>
        </p:nvPicPr>
        <p:blipFill>
          <a:blip r:embed="rId2"/>
          <a:stretch>
            <a:fillRect/>
          </a:stretch>
        </p:blipFill>
        <p:spPr>
          <a:xfrm>
            <a:off x="113237" y="3080657"/>
            <a:ext cx="3582595" cy="2542085"/>
          </a:xfrm>
          <a:prstGeom prst="rect">
            <a:avLst/>
          </a:prstGeom>
        </p:spPr>
      </p:pic>
    </p:spTree>
    <p:extLst>
      <p:ext uri="{BB962C8B-B14F-4D97-AF65-F5344CB8AC3E}">
        <p14:creationId xmlns:p14="http://schemas.microsoft.com/office/powerpoint/2010/main" val="3503061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8568" y="245383"/>
            <a:ext cx="4846864" cy="592818"/>
          </a:xfrm>
        </p:spPr>
        <p:txBody>
          <a:bodyPr/>
          <a:lstStyle/>
          <a:p>
            <a:r>
              <a:rPr lang="en-GB" dirty="0"/>
              <a:t>Resources and capabilities</a:t>
            </a:r>
          </a:p>
        </p:txBody>
      </p:sp>
      <p:sp>
        <p:nvSpPr>
          <p:cNvPr id="3" name="Content Placeholder 2"/>
          <p:cNvSpPr>
            <a:spLocks noGrp="1"/>
          </p:cNvSpPr>
          <p:nvPr>
            <p:ph idx="1"/>
          </p:nvPr>
        </p:nvSpPr>
        <p:spPr>
          <a:xfrm>
            <a:off x="552450" y="1301070"/>
            <a:ext cx="7886700" cy="2234746"/>
          </a:xfrm>
        </p:spPr>
        <p:txBody>
          <a:bodyPr>
            <a:normAutofit lnSpcReduction="10000"/>
          </a:bodyPr>
          <a:lstStyle/>
          <a:p>
            <a:pPr marL="0" indent="0">
              <a:buNone/>
            </a:pPr>
            <a:r>
              <a:rPr lang="en-GB" sz="2200" dirty="0">
                <a:solidFill>
                  <a:srgbClr val="0000CC"/>
                </a:solidFill>
              </a:rPr>
              <a:t>Internal resources and capabilities provide the basic direction for a firm’s strategy, according to RBV theorists:</a:t>
            </a:r>
          </a:p>
          <a:p>
            <a:endParaRPr lang="en-GB" sz="2200" dirty="0">
              <a:solidFill>
                <a:srgbClr val="0000CC"/>
              </a:solidFill>
            </a:endParaRPr>
          </a:p>
          <a:p>
            <a:pPr lvl="1"/>
            <a:r>
              <a:rPr lang="en-GB" sz="2200" dirty="0">
                <a:solidFill>
                  <a:srgbClr val="0000CC"/>
                </a:solidFill>
              </a:rPr>
              <a:t>‘Managers often fail to recognize that a bundle of assets, rather than the particular product market combination chosen for its deployment, lies at the heart of their firm’s competitive position’ (Dierickx and Cool, 1989: 1504)</a:t>
            </a:r>
          </a:p>
        </p:txBody>
      </p:sp>
      <p:sp>
        <p:nvSpPr>
          <p:cNvPr id="5" name="TextBox 4">
            <a:extLst>
              <a:ext uri="{FF2B5EF4-FFF2-40B4-BE49-F238E27FC236}">
                <a16:creationId xmlns:a16="http://schemas.microsoft.com/office/drawing/2014/main" id="{E4B6B606-461C-4DF8-8927-3467B9B1E153}"/>
              </a:ext>
            </a:extLst>
          </p:cNvPr>
          <p:cNvSpPr txBox="1"/>
          <p:nvPr/>
        </p:nvSpPr>
        <p:spPr>
          <a:xfrm>
            <a:off x="6444208" y="5229200"/>
            <a:ext cx="2390206" cy="369332"/>
          </a:xfrm>
          <a:prstGeom prst="rect">
            <a:avLst/>
          </a:prstGeom>
          <a:noFill/>
        </p:spPr>
        <p:txBody>
          <a:bodyPr wrap="none" rtlCol="0">
            <a:spAutoFit/>
          </a:bodyPr>
          <a:lstStyle/>
          <a:p>
            <a:r>
              <a:rPr lang="en-GB" dirty="0"/>
              <a:t>Clegg, S. R., et al (2020)</a:t>
            </a:r>
          </a:p>
        </p:txBody>
      </p:sp>
      <p:pic>
        <p:nvPicPr>
          <p:cNvPr id="4" name="Picture 3">
            <a:extLst>
              <a:ext uri="{FF2B5EF4-FFF2-40B4-BE49-F238E27FC236}">
                <a16:creationId xmlns:a16="http://schemas.microsoft.com/office/drawing/2014/main" id="{387C6877-EDF8-BDBE-CF9F-1FCB777589C1}"/>
              </a:ext>
            </a:extLst>
          </p:cNvPr>
          <p:cNvPicPr>
            <a:picLocks noChangeAspect="1"/>
          </p:cNvPicPr>
          <p:nvPr/>
        </p:nvPicPr>
        <p:blipFill>
          <a:blip r:embed="rId2"/>
          <a:stretch>
            <a:fillRect/>
          </a:stretch>
        </p:blipFill>
        <p:spPr>
          <a:xfrm>
            <a:off x="91466" y="3784618"/>
            <a:ext cx="2695278" cy="1912476"/>
          </a:xfrm>
          <a:prstGeom prst="rect">
            <a:avLst/>
          </a:prstGeom>
        </p:spPr>
      </p:pic>
    </p:spTree>
    <p:extLst>
      <p:ext uri="{BB962C8B-B14F-4D97-AF65-F5344CB8AC3E}">
        <p14:creationId xmlns:p14="http://schemas.microsoft.com/office/powerpoint/2010/main" val="1724755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60649"/>
            <a:ext cx="7886700" cy="864096"/>
          </a:xfrm>
        </p:spPr>
        <p:txBody>
          <a:bodyPr/>
          <a:lstStyle/>
          <a:p>
            <a:pPr algn="ctr"/>
            <a:r>
              <a:rPr lang="en-GB" dirty="0"/>
              <a:t>Capabilities</a:t>
            </a:r>
          </a:p>
        </p:txBody>
      </p:sp>
      <p:sp>
        <p:nvSpPr>
          <p:cNvPr id="3" name="Content Placeholder 2"/>
          <p:cNvSpPr>
            <a:spLocks noGrp="1"/>
          </p:cNvSpPr>
          <p:nvPr>
            <p:ph idx="1"/>
          </p:nvPr>
        </p:nvSpPr>
        <p:spPr>
          <a:xfrm>
            <a:off x="424001" y="1134536"/>
            <a:ext cx="7886700" cy="2294464"/>
          </a:xfrm>
        </p:spPr>
        <p:txBody>
          <a:bodyPr/>
          <a:lstStyle/>
          <a:p>
            <a:r>
              <a:rPr lang="en-GB" dirty="0">
                <a:solidFill>
                  <a:srgbClr val="0000CC"/>
                </a:solidFill>
              </a:rPr>
              <a:t>Capabilities are not tradable and are not necessarily embodied in any particular individual or asset</a:t>
            </a:r>
          </a:p>
          <a:p>
            <a:r>
              <a:rPr lang="en-GB" dirty="0">
                <a:solidFill>
                  <a:srgbClr val="0000CC"/>
                </a:solidFill>
              </a:rPr>
              <a:t>Capabilities might include:</a:t>
            </a:r>
          </a:p>
          <a:p>
            <a:pPr lvl="1"/>
            <a:r>
              <a:rPr lang="en-GB" dirty="0">
                <a:solidFill>
                  <a:srgbClr val="0000CC"/>
                </a:solidFill>
              </a:rPr>
              <a:t>specialized research and development teams</a:t>
            </a:r>
          </a:p>
          <a:p>
            <a:pPr lvl="1"/>
            <a:r>
              <a:rPr lang="en-GB" dirty="0">
                <a:solidFill>
                  <a:srgbClr val="0000CC"/>
                </a:solidFill>
              </a:rPr>
              <a:t>sophisticated customer service systems</a:t>
            </a:r>
          </a:p>
          <a:p>
            <a:pPr lvl="1"/>
            <a:r>
              <a:rPr lang="en-GB" dirty="0">
                <a:solidFill>
                  <a:srgbClr val="0000CC"/>
                </a:solidFill>
              </a:rPr>
              <a:t>aspects of the firm’s culture and traditions that create unique and inimitable value</a:t>
            </a:r>
          </a:p>
        </p:txBody>
      </p:sp>
      <p:sp>
        <p:nvSpPr>
          <p:cNvPr id="5" name="TextBox 4">
            <a:extLst>
              <a:ext uri="{FF2B5EF4-FFF2-40B4-BE49-F238E27FC236}">
                <a16:creationId xmlns:a16="http://schemas.microsoft.com/office/drawing/2014/main" id="{9186C584-A063-43EA-975C-55539EC1B3FE}"/>
              </a:ext>
            </a:extLst>
          </p:cNvPr>
          <p:cNvSpPr txBox="1"/>
          <p:nvPr/>
        </p:nvSpPr>
        <p:spPr>
          <a:xfrm>
            <a:off x="6588224" y="5301208"/>
            <a:ext cx="2390206" cy="369332"/>
          </a:xfrm>
          <a:prstGeom prst="rect">
            <a:avLst/>
          </a:prstGeom>
          <a:noFill/>
        </p:spPr>
        <p:txBody>
          <a:bodyPr wrap="none" rtlCol="0">
            <a:spAutoFit/>
          </a:bodyPr>
          <a:lstStyle/>
          <a:p>
            <a:r>
              <a:rPr lang="en-GB" dirty="0"/>
              <a:t>Clegg, S. R., et al (2020)</a:t>
            </a:r>
          </a:p>
        </p:txBody>
      </p:sp>
      <p:pic>
        <p:nvPicPr>
          <p:cNvPr id="4" name="Picture 3">
            <a:extLst>
              <a:ext uri="{FF2B5EF4-FFF2-40B4-BE49-F238E27FC236}">
                <a16:creationId xmlns:a16="http://schemas.microsoft.com/office/drawing/2014/main" id="{5BD9061D-A5F5-A9EB-0E33-6633EC27DCAF}"/>
              </a:ext>
            </a:extLst>
          </p:cNvPr>
          <p:cNvPicPr>
            <a:picLocks noChangeAspect="1"/>
          </p:cNvPicPr>
          <p:nvPr/>
        </p:nvPicPr>
        <p:blipFill>
          <a:blip r:embed="rId2"/>
          <a:stretch>
            <a:fillRect/>
          </a:stretch>
        </p:blipFill>
        <p:spPr>
          <a:xfrm>
            <a:off x="113237" y="3540336"/>
            <a:ext cx="2934763" cy="2082406"/>
          </a:xfrm>
          <a:prstGeom prst="rect">
            <a:avLst/>
          </a:prstGeom>
        </p:spPr>
      </p:pic>
    </p:spTree>
    <p:extLst>
      <p:ext uri="{BB962C8B-B14F-4D97-AF65-F5344CB8AC3E}">
        <p14:creationId xmlns:p14="http://schemas.microsoft.com/office/powerpoint/2010/main" val="1781351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25639"/>
            <a:ext cx="7886700" cy="862985"/>
          </a:xfrm>
        </p:spPr>
        <p:txBody>
          <a:bodyPr/>
          <a:lstStyle/>
          <a:p>
            <a:pPr algn="ctr"/>
            <a:r>
              <a:rPr lang="en-GB" dirty="0"/>
              <a:t>Core competencies and capabilities</a:t>
            </a:r>
            <a:endParaRPr lang="en-US" dirty="0"/>
          </a:p>
        </p:txBody>
      </p:sp>
      <p:sp>
        <p:nvSpPr>
          <p:cNvPr id="3" name="Content Placeholder 2"/>
          <p:cNvSpPr>
            <a:spLocks noGrp="1"/>
          </p:cNvSpPr>
          <p:nvPr>
            <p:ph idx="1"/>
          </p:nvPr>
        </p:nvSpPr>
        <p:spPr>
          <a:xfrm>
            <a:off x="889907" y="1228110"/>
            <a:ext cx="7886700" cy="2201295"/>
          </a:xfrm>
        </p:spPr>
        <p:txBody>
          <a:bodyPr/>
          <a:lstStyle/>
          <a:p>
            <a:r>
              <a:rPr lang="en-GB" dirty="0">
                <a:solidFill>
                  <a:srgbClr val="0000CC"/>
                </a:solidFill>
              </a:rPr>
              <a:t>Hamel and Prahalad (1990) introduced and popularized the term core competencies:</a:t>
            </a:r>
          </a:p>
          <a:p>
            <a:pPr lvl="1"/>
            <a:r>
              <a:rPr lang="en-GB" dirty="0">
                <a:solidFill>
                  <a:srgbClr val="0000CC"/>
                </a:solidFill>
              </a:rPr>
              <a:t>an assemblage of multiple resources, skills and capabilities located at the organization level that work together effectively to achieve the collective learning necessary to maintain a competitive edge </a:t>
            </a:r>
          </a:p>
          <a:p>
            <a:r>
              <a:rPr lang="en-GB" dirty="0">
                <a:solidFill>
                  <a:srgbClr val="0000CC"/>
                </a:solidFill>
              </a:rPr>
              <a:t>An organizational capability is an organizationally embedded and firm-specific resource that is hard to transfer and/or imitate</a:t>
            </a:r>
            <a:endParaRPr lang="en-AU" dirty="0">
              <a:solidFill>
                <a:srgbClr val="0000CC"/>
              </a:solidFill>
            </a:endParaRPr>
          </a:p>
        </p:txBody>
      </p:sp>
      <p:sp>
        <p:nvSpPr>
          <p:cNvPr id="5" name="TextBox 4">
            <a:extLst>
              <a:ext uri="{FF2B5EF4-FFF2-40B4-BE49-F238E27FC236}">
                <a16:creationId xmlns:a16="http://schemas.microsoft.com/office/drawing/2014/main" id="{82820826-B7D2-42B1-B834-CC8392DBDC79}"/>
              </a:ext>
            </a:extLst>
          </p:cNvPr>
          <p:cNvSpPr txBox="1"/>
          <p:nvPr/>
        </p:nvSpPr>
        <p:spPr>
          <a:xfrm>
            <a:off x="6300192" y="5260558"/>
            <a:ext cx="2390206" cy="369332"/>
          </a:xfrm>
          <a:prstGeom prst="rect">
            <a:avLst/>
          </a:prstGeom>
          <a:noFill/>
        </p:spPr>
        <p:txBody>
          <a:bodyPr wrap="none" rtlCol="0">
            <a:spAutoFit/>
          </a:bodyPr>
          <a:lstStyle/>
          <a:p>
            <a:r>
              <a:rPr lang="en-GB" dirty="0"/>
              <a:t>Clegg, S. R., et al (2020)</a:t>
            </a:r>
          </a:p>
        </p:txBody>
      </p:sp>
      <p:pic>
        <p:nvPicPr>
          <p:cNvPr id="4" name="Picture 3">
            <a:extLst>
              <a:ext uri="{FF2B5EF4-FFF2-40B4-BE49-F238E27FC236}">
                <a16:creationId xmlns:a16="http://schemas.microsoft.com/office/drawing/2014/main" id="{8B7A8700-8FF5-CD11-48ED-99E07F5893F6}"/>
              </a:ext>
            </a:extLst>
          </p:cNvPr>
          <p:cNvPicPr>
            <a:picLocks noChangeAspect="1"/>
          </p:cNvPicPr>
          <p:nvPr/>
        </p:nvPicPr>
        <p:blipFill>
          <a:blip r:embed="rId2"/>
          <a:stretch>
            <a:fillRect/>
          </a:stretch>
        </p:blipFill>
        <p:spPr>
          <a:xfrm>
            <a:off x="0" y="3516086"/>
            <a:ext cx="3043620" cy="2159647"/>
          </a:xfrm>
          <a:prstGeom prst="rect">
            <a:avLst/>
          </a:prstGeom>
        </p:spPr>
      </p:pic>
    </p:spTree>
    <p:extLst>
      <p:ext uri="{BB962C8B-B14F-4D97-AF65-F5344CB8AC3E}">
        <p14:creationId xmlns:p14="http://schemas.microsoft.com/office/powerpoint/2010/main" val="335929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70" y="256268"/>
            <a:ext cx="7886700" cy="810061"/>
          </a:xfrm>
        </p:spPr>
        <p:txBody>
          <a:bodyPr/>
          <a:lstStyle/>
          <a:p>
            <a:pPr algn="ctr"/>
            <a:r>
              <a:rPr lang="en-GB" dirty="0"/>
              <a:t>Assembling core competences</a:t>
            </a:r>
            <a:endParaRPr lang="en-US" dirty="0"/>
          </a:p>
        </p:txBody>
      </p:sp>
      <p:sp>
        <p:nvSpPr>
          <p:cNvPr id="5" name="Content Placeholder 4"/>
          <p:cNvSpPr>
            <a:spLocks noGrp="1"/>
          </p:cNvSpPr>
          <p:nvPr>
            <p:ph idx="1"/>
          </p:nvPr>
        </p:nvSpPr>
        <p:spPr>
          <a:xfrm>
            <a:off x="4589120" y="1714420"/>
            <a:ext cx="4391594" cy="3140609"/>
          </a:xfrm>
        </p:spPr>
        <p:txBody>
          <a:bodyPr>
            <a:normAutofit/>
          </a:bodyPr>
          <a:lstStyle/>
          <a:p>
            <a:r>
              <a:rPr lang="en-GB" dirty="0">
                <a:solidFill>
                  <a:srgbClr val="0000CC"/>
                </a:solidFill>
              </a:rPr>
              <a:t>Assembling core competences depends not only on the internal capabilities of an organization</a:t>
            </a:r>
          </a:p>
          <a:p>
            <a:r>
              <a:rPr lang="en-GB" dirty="0">
                <a:solidFill>
                  <a:srgbClr val="0000CC"/>
                </a:solidFill>
              </a:rPr>
              <a:t>Core competences also depend on how the firm relates to customers and other organizations such as contractors, suppliers and distributors</a:t>
            </a:r>
            <a:endParaRPr lang="en-AU" dirty="0">
              <a:solidFill>
                <a:srgbClr val="0000CC"/>
              </a:solidFill>
            </a:endParaRPr>
          </a:p>
        </p:txBody>
      </p:sp>
      <p:sp>
        <p:nvSpPr>
          <p:cNvPr id="3" name="TextBox 2">
            <a:extLst>
              <a:ext uri="{FF2B5EF4-FFF2-40B4-BE49-F238E27FC236}">
                <a16:creationId xmlns:a16="http://schemas.microsoft.com/office/drawing/2014/main" id="{A32DAD10-EBDE-4C67-AD25-F0B8B9C261F0}"/>
              </a:ext>
            </a:extLst>
          </p:cNvPr>
          <p:cNvSpPr txBox="1"/>
          <p:nvPr/>
        </p:nvSpPr>
        <p:spPr>
          <a:xfrm>
            <a:off x="6125144" y="5157192"/>
            <a:ext cx="2390206" cy="369332"/>
          </a:xfrm>
          <a:prstGeom prst="rect">
            <a:avLst/>
          </a:prstGeom>
          <a:noFill/>
        </p:spPr>
        <p:txBody>
          <a:bodyPr wrap="none" rtlCol="0">
            <a:spAutoFit/>
          </a:bodyPr>
          <a:lstStyle/>
          <a:p>
            <a:r>
              <a:rPr lang="en-GB" dirty="0"/>
              <a:t>Clegg, S. R., et al (2020)</a:t>
            </a:r>
          </a:p>
        </p:txBody>
      </p:sp>
      <p:pic>
        <p:nvPicPr>
          <p:cNvPr id="6" name="Picture 5">
            <a:extLst>
              <a:ext uri="{FF2B5EF4-FFF2-40B4-BE49-F238E27FC236}">
                <a16:creationId xmlns:a16="http://schemas.microsoft.com/office/drawing/2014/main" id="{0C5845ED-8EAB-FE0C-3FB0-0FD87208CD71}"/>
              </a:ext>
            </a:extLst>
          </p:cNvPr>
          <p:cNvPicPr>
            <a:picLocks noChangeAspect="1"/>
          </p:cNvPicPr>
          <p:nvPr/>
        </p:nvPicPr>
        <p:blipFill>
          <a:blip r:embed="rId2"/>
          <a:stretch>
            <a:fillRect/>
          </a:stretch>
        </p:blipFill>
        <p:spPr>
          <a:xfrm>
            <a:off x="0" y="3039615"/>
            <a:ext cx="4256314" cy="2660196"/>
          </a:xfrm>
          <a:prstGeom prst="rect">
            <a:avLst/>
          </a:prstGeom>
        </p:spPr>
      </p:pic>
    </p:spTree>
    <p:extLst>
      <p:ext uri="{BB962C8B-B14F-4D97-AF65-F5344CB8AC3E}">
        <p14:creationId xmlns:p14="http://schemas.microsoft.com/office/powerpoint/2010/main" val="74368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04067"/>
            <a:ext cx="7886700" cy="1325563"/>
          </a:xfrm>
        </p:spPr>
        <p:txBody>
          <a:bodyPr/>
          <a:lstStyle/>
          <a:p>
            <a:pPr algn="ctr"/>
            <a:r>
              <a:rPr lang="en-GB" dirty="0"/>
              <a:t>The knowledge and learning-based view of the firm</a:t>
            </a:r>
            <a:endParaRPr lang="en-AU" dirty="0"/>
          </a:p>
        </p:txBody>
      </p:sp>
      <p:sp>
        <p:nvSpPr>
          <p:cNvPr id="3" name="Content Placeholder 2"/>
          <p:cNvSpPr>
            <a:spLocks noGrp="1"/>
          </p:cNvSpPr>
          <p:nvPr>
            <p:ph idx="1"/>
          </p:nvPr>
        </p:nvSpPr>
        <p:spPr>
          <a:xfrm>
            <a:off x="133501" y="1979610"/>
            <a:ext cx="3841962" cy="3115543"/>
          </a:xfrm>
        </p:spPr>
        <p:txBody>
          <a:bodyPr/>
          <a:lstStyle/>
          <a:p>
            <a:pPr lvl="0"/>
            <a:r>
              <a:rPr lang="en-GB" dirty="0">
                <a:solidFill>
                  <a:srgbClr val="0000CC"/>
                </a:solidFill>
              </a:rPr>
              <a:t>Transferability</a:t>
            </a:r>
          </a:p>
          <a:p>
            <a:pPr lvl="0"/>
            <a:r>
              <a:rPr lang="en-GB" dirty="0">
                <a:solidFill>
                  <a:srgbClr val="0000CC"/>
                </a:solidFill>
              </a:rPr>
              <a:t>Capacity for aggregation</a:t>
            </a:r>
          </a:p>
          <a:p>
            <a:pPr lvl="0"/>
            <a:r>
              <a:rPr lang="en-GB" dirty="0">
                <a:solidFill>
                  <a:srgbClr val="0000CC"/>
                </a:solidFill>
              </a:rPr>
              <a:t>Appropriability</a:t>
            </a:r>
            <a:endParaRPr lang="en-US" dirty="0">
              <a:solidFill>
                <a:srgbClr val="0000CC"/>
              </a:solidFill>
            </a:endParaRPr>
          </a:p>
          <a:p>
            <a:pPr lvl="0"/>
            <a:r>
              <a:rPr lang="en-GB" dirty="0">
                <a:solidFill>
                  <a:srgbClr val="0000CC"/>
                </a:solidFill>
              </a:rPr>
              <a:t>Specialization in knowledge acquisition</a:t>
            </a:r>
          </a:p>
          <a:p>
            <a:r>
              <a:rPr lang="en-GB" dirty="0">
                <a:solidFill>
                  <a:srgbClr val="0000CC"/>
                </a:solidFill>
              </a:rPr>
              <a:t>Knowledge requirements of production</a:t>
            </a:r>
            <a:endParaRPr lang="en-AU" dirty="0">
              <a:solidFill>
                <a:srgbClr val="0000CC"/>
              </a:solidFill>
            </a:endParaRPr>
          </a:p>
        </p:txBody>
      </p:sp>
      <p:sp>
        <p:nvSpPr>
          <p:cNvPr id="5" name="TextBox 4">
            <a:extLst>
              <a:ext uri="{FF2B5EF4-FFF2-40B4-BE49-F238E27FC236}">
                <a16:creationId xmlns:a16="http://schemas.microsoft.com/office/drawing/2014/main" id="{AF9B10D1-4571-4CD5-BEC2-FDC614077665}"/>
              </a:ext>
            </a:extLst>
          </p:cNvPr>
          <p:cNvSpPr txBox="1"/>
          <p:nvPr/>
        </p:nvSpPr>
        <p:spPr>
          <a:xfrm>
            <a:off x="6125144" y="5229200"/>
            <a:ext cx="2390206" cy="369332"/>
          </a:xfrm>
          <a:prstGeom prst="rect">
            <a:avLst/>
          </a:prstGeom>
          <a:noFill/>
        </p:spPr>
        <p:txBody>
          <a:bodyPr wrap="none" rtlCol="0">
            <a:spAutoFit/>
          </a:bodyPr>
          <a:lstStyle/>
          <a:p>
            <a:r>
              <a:rPr lang="en-GB" dirty="0"/>
              <a:t>Clegg, S. R., et al (2020)</a:t>
            </a:r>
          </a:p>
        </p:txBody>
      </p:sp>
      <p:pic>
        <p:nvPicPr>
          <p:cNvPr id="6" name="Picture 5">
            <a:extLst>
              <a:ext uri="{FF2B5EF4-FFF2-40B4-BE49-F238E27FC236}">
                <a16:creationId xmlns:a16="http://schemas.microsoft.com/office/drawing/2014/main" id="{88EEE64D-629B-1815-7611-04A8B80FEEFB}"/>
              </a:ext>
            </a:extLst>
          </p:cNvPr>
          <p:cNvPicPr>
            <a:picLocks noChangeAspect="1"/>
          </p:cNvPicPr>
          <p:nvPr/>
        </p:nvPicPr>
        <p:blipFill>
          <a:blip r:embed="rId3"/>
          <a:stretch>
            <a:fillRect/>
          </a:stretch>
        </p:blipFill>
        <p:spPr>
          <a:xfrm>
            <a:off x="4212228" y="1432906"/>
            <a:ext cx="4931772" cy="2790752"/>
          </a:xfrm>
          <a:prstGeom prst="rect">
            <a:avLst/>
          </a:prstGeom>
        </p:spPr>
      </p:pic>
    </p:spTree>
    <p:extLst>
      <p:ext uri="{BB962C8B-B14F-4D97-AF65-F5344CB8AC3E}">
        <p14:creationId xmlns:p14="http://schemas.microsoft.com/office/powerpoint/2010/main" val="327024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58296"/>
            <a:ext cx="7886700" cy="687611"/>
          </a:xfrm>
        </p:spPr>
        <p:txBody>
          <a:bodyPr/>
          <a:lstStyle/>
          <a:p>
            <a:pPr algn="ctr"/>
            <a:r>
              <a:rPr lang="en-GB" dirty="0"/>
              <a:t>KBV</a:t>
            </a:r>
            <a:endParaRPr lang="en-US" dirty="0"/>
          </a:p>
        </p:txBody>
      </p:sp>
      <p:sp>
        <p:nvSpPr>
          <p:cNvPr id="3" name="Content Placeholder 2"/>
          <p:cNvSpPr>
            <a:spLocks noGrp="1"/>
          </p:cNvSpPr>
          <p:nvPr>
            <p:ph idx="1"/>
          </p:nvPr>
        </p:nvSpPr>
        <p:spPr>
          <a:xfrm>
            <a:off x="0" y="845907"/>
            <a:ext cx="9144000" cy="3831853"/>
          </a:xfrm>
        </p:spPr>
        <p:txBody>
          <a:bodyPr>
            <a:normAutofit/>
          </a:bodyPr>
          <a:lstStyle/>
          <a:p>
            <a:r>
              <a:rPr lang="en-GB" sz="2400" dirty="0">
                <a:solidFill>
                  <a:srgbClr val="0000CC"/>
                </a:solidFill>
              </a:rPr>
              <a:t>It is the management of knowledge, not transactions, that is important for strategy</a:t>
            </a:r>
          </a:p>
          <a:p>
            <a:r>
              <a:rPr lang="en-GB" sz="2400" dirty="0">
                <a:solidFill>
                  <a:srgbClr val="0000CC"/>
                </a:solidFill>
              </a:rPr>
              <a:t>The firm is a ‘knowledge-integrating institution’</a:t>
            </a:r>
          </a:p>
          <a:p>
            <a:r>
              <a:rPr lang="en-GB" sz="2400" dirty="0">
                <a:solidFill>
                  <a:srgbClr val="0000CC"/>
                </a:solidFill>
              </a:rPr>
              <a:t>SCA comes from three processes of managing knowledge:</a:t>
            </a:r>
          </a:p>
          <a:p>
            <a:pPr lvl="1"/>
            <a:r>
              <a:rPr lang="en-GB" sz="2400" dirty="0">
                <a:solidFill>
                  <a:srgbClr val="0000CC"/>
                </a:solidFill>
              </a:rPr>
              <a:t>coordination</a:t>
            </a:r>
          </a:p>
          <a:p>
            <a:pPr lvl="1"/>
            <a:r>
              <a:rPr lang="en-GB" sz="2400" dirty="0">
                <a:solidFill>
                  <a:srgbClr val="0000CC"/>
                </a:solidFill>
              </a:rPr>
              <a:t>communication</a:t>
            </a:r>
          </a:p>
          <a:p>
            <a:pPr lvl="1"/>
            <a:r>
              <a:rPr lang="en-GB" sz="2400" dirty="0">
                <a:solidFill>
                  <a:srgbClr val="0000CC"/>
                </a:solidFill>
              </a:rPr>
              <a:t>control</a:t>
            </a:r>
            <a:r>
              <a:rPr lang="en-AU" sz="2400" dirty="0">
                <a:solidFill>
                  <a:srgbClr val="0000CC"/>
                </a:solidFill>
              </a:rPr>
              <a:t> </a:t>
            </a:r>
            <a:endParaRPr lang="en-US" sz="2400" dirty="0">
              <a:solidFill>
                <a:srgbClr val="0000CC"/>
              </a:solidFill>
            </a:endParaRPr>
          </a:p>
        </p:txBody>
      </p:sp>
      <p:sp>
        <p:nvSpPr>
          <p:cNvPr id="5" name="TextBox 4">
            <a:extLst>
              <a:ext uri="{FF2B5EF4-FFF2-40B4-BE49-F238E27FC236}">
                <a16:creationId xmlns:a16="http://schemas.microsoft.com/office/drawing/2014/main" id="{3FCB158D-4AFE-4C78-9CDE-993D79096729}"/>
              </a:ext>
            </a:extLst>
          </p:cNvPr>
          <p:cNvSpPr txBox="1"/>
          <p:nvPr/>
        </p:nvSpPr>
        <p:spPr>
          <a:xfrm>
            <a:off x="5652120" y="5085184"/>
            <a:ext cx="2390206" cy="369332"/>
          </a:xfrm>
          <a:prstGeom prst="rect">
            <a:avLst/>
          </a:prstGeom>
          <a:noFill/>
        </p:spPr>
        <p:txBody>
          <a:bodyPr wrap="none" rtlCol="0">
            <a:spAutoFit/>
          </a:bodyPr>
          <a:lstStyle/>
          <a:p>
            <a:r>
              <a:rPr lang="en-GB" dirty="0"/>
              <a:t>Clegg, S. R., et al (2020)</a:t>
            </a:r>
          </a:p>
        </p:txBody>
      </p:sp>
      <p:pic>
        <p:nvPicPr>
          <p:cNvPr id="6" name="Picture 5">
            <a:extLst>
              <a:ext uri="{FF2B5EF4-FFF2-40B4-BE49-F238E27FC236}">
                <a16:creationId xmlns:a16="http://schemas.microsoft.com/office/drawing/2014/main" id="{BBF656ED-7C21-6518-26AC-D90B803F904D}"/>
              </a:ext>
            </a:extLst>
          </p:cNvPr>
          <p:cNvPicPr>
            <a:picLocks noChangeAspect="1"/>
          </p:cNvPicPr>
          <p:nvPr/>
        </p:nvPicPr>
        <p:blipFill>
          <a:blip r:embed="rId3"/>
          <a:stretch>
            <a:fillRect/>
          </a:stretch>
        </p:blipFill>
        <p:spPr>
          <a:xfrm>
            <a:off x="0" y="3731857"/>
            <a:ext cx="3491881" cy="1975958"/>
          </a:xfrm>
          <a:prstGeom prst="rect">
            <a:avLst/>
          </a:prstGeom>
        </p:spPr>
      </p:pic>
    </p:spTree>
    <p:extLst>
      <p:ext uri="{BB962C8B-B14F-4D97-AF65-F5344CB8AC3E}">
        <p14:creationId xmlns:p14="http://schemas.microsoft.com/office/powerpoint/2010/main" val="3344743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01772-7D02-4482-8AB9-34C7BDB1085C}"/>
              </a:ext>
            </a:extLst>
          </p:cNvPr>
          <p:cNvSpPr>
            <a:spLocks noGrp="1"/>
          </p:cNvSpPr>
          <p:nvPr>
            <p:ph type="title"/>
          </p:nvPr>
        </p:nvSpPr>
        <p:spPr>
          <a:xfrm>
            <a:off x="3188153" y="110027"/>
            <a:ext cx="2767693" cy="662859"/>
          </a:xfrm>
        </p:spPr>
        <p:txBody>
          <a:bodyPr/>
          <a:lstStyle/>
          <a:p>
            <a:pPr algn="ctr"/>
            <a:r>
              <a:rPr lang="en-GB" dirty="0"/>
              <a:t>Summary</a:t>
            </a:r>
          </a:p>
        </p:txBody>
      </p:sp>
      <p:sp>
        <p:nvSpPr>
          <p:cNvPr id="3" name="Content Placeholder 2">
            <a:extLst>
              <a:ext uri="{FF2B5EF4-FFF2-40B4-BE49-F238E27FC236}">
                <a16:creationId xmlns:a16="http://schemas.microsoft.com/office/drawing/2014/main" id="{F0509366-7706-4E6B-9019-87DB897DB755}"/>
              </a:ext>
            </a:extLst>
          </p:cNvPr>
          <p:cNvSpPr>
            <a:spLocks noGrp="1"/>
          </p:cNvSpPr>
          <p:nvPr>
            <p:ph idx="1"/>
          </p:nvPr>
        </p:nvSpPr>
        <p:spPr>
          <a:xfrm>
            <a:off x="2070086" y="2308162"/>
            <a:ext cx="7073914" cy="2304256"/>
          </a:xfrm>
        </p:spPr>
        <p:txBody>
          <a:bodyPr>
            <a:noAutofit/>
          </a:bodyPr>
          <a:lstStyle/>
          <a:p>
            <a:r>
              <a:rPr lang="en-GB" sz="2400" dirty="0">
                <a:solidFill>
                  <a:srgbClr val="0000CC"/>
                </a:solidFill>
              </a:rPr>
              <a:t>The ‘Outside-in’ view dominated by Porter</a:t>
            </a:r>
          </a:p>
          <a:p>
            <a:r>
              <a:rPr lang="en-GB" sz="2400" dirty="0">
                <a:solidFill>
                  <a:srgbClr val="0000CC"/>
                </a:solidFill>
              </a:rPr>
              <a:t>The Resources Based View looks ‘Inside-out’…and includes the VRIN Framework, Capabilities and Core-Competencies, </a:t>
            </a:r>
          </a:p>
          <a:p>
            <a:r>
              <a:rPr lang="en-GB" sz="2400" dirty="0">
                <a:solidFill>
                  <a:srgbClr val="0000CC"/>
                </a:solidFill>
              </a:rPr>
              <a:t>The Knowledge &amp; Learning Based View</a:t>
            </a:r>
          </a:p>
        </p:txBody>
      </p:sp>
      <p:sp>
        <p:nvSpPr>
          <p:cNvPr id="5" name="TextBox 4">
            <a:extLst>
              <a:ext uri="{FF2B5EF4-FFF2-40B4-BE49-F238E27FC236}">
                <a16:creationId xmlns:a16="http://schemas.microsoft.com/office/drawing/2014/main" id="{B4329750-5D63-6F1B-91CA-9A4CB54816C9}"/>
              </a:ext>
            </a:extLst>
          </p:cNvPr>
          <p:cNvSpPr txBox="1"/>
          <p:nvPr/>
        </p:nvSpPr>
        <p:spPr>
          <a:xfrm>
            <a:off x="206828" y="738502"/>
            <a:ext cx="8859171" cy="1569660"/>
          </a:xfrm>
          <a:prstGeom prst="rect">
            <a:avLst/>
          </a:prstGeom>
          <a:noFill/>
        </p:spPr>
        <p:txBody>
          <a:bodyPr wrap="square">
            <a:spAutoFit/>
          </a:bodyPr>
          <a:lstStyle/>
          <a:p>
            <a:pPr marL="0" indent="0">
              <a:buNone/>
            </a:pPr>
            <a:r>
              <a:rPr lang="en-GB" sz="2400" dirty="0">
                <a:solidFill>
                  <a:srgbClr val="0000CC"/>
                </a:solidFill>
              </a:rPr>
              <a:t>Strategic Analysis is vitally important to signposting Strategic Options (which are part of the next stage).  There are different ways to do this, and we have discussed a range of the approaches, as well as specific tools and techniques: -</a:t>
            </a:r>
          </a:p>
        </p:txBody>
      </p:sp>
      <p:pic>
        <p:nvPicPr>
          <p:cNvPr id="7" name="Picture 6">
            <a:extLst>
              <a:ext uri="{FF2B5EF4-FFF2-40B4-BE49-F238E27FC236}">
                <a16:creationId xmlns:a16="http://schemas.microsoft.com/office/drawing/2014/main" id="{DAFD4AE3-70E2-1C15-BEFF-844D0950420D}"/>
              </a:ext>
            </a:extLst>
          </p:cNvPr>
          <p:cNvPicPr>
            <a:picLocks noChangeAspect="1"/>
          </p:cNvPicPr>
          <p:nvPr/>
        </p:nvPicPr>
        <p:blipFill>
          <a:blip r:embed="rId3"/>
          <a:stretch>
            <a:fillRect/>
          </a:stretch>
        </p:blipFill>
        <p:spPr>
          <a:xfrm>
            <a:off x="0" y="4206543"/>
            <a:ext cx="2019582" cy="1514686"/>
          </a:xfrm>
          <a:prstGeom prst="rect">
            <a:avLst/>
          </a:prstGeom>
        </p:spPr>
      </p:pic>
    </p:spTree>
    <p:extLst>
      <p:ext uri="{BB962C8B-B14F-4D97-AF65-F5344CB8AC3E}">
        <p14:creationId xmlns:p14="http://schemas.microsoft.com/office/powerpoint/2010/main" val="650075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a:bodyPr>
          <a:lstStyle/>
          <a:p>
            <a:r>
              <a:rPr lang="en-GB" dirty="0">
                <a:solidFill>
                  <a:schemeClr val="bg1"/>
                </a:solidFill>
              </a:rPr>
              <a:t>Take 5 minutes to reflect upon this session – what have you learnt?  </a:t>
            </a:r>
          </a:p>
          <a:p>
            <a:r>
              <a:rPr lang="en-GB" dirty="0">
                <a:solidFill>
                  <a:schemeClr val="bg1"/>
                </a:solidFill>
              </a:rPr>
              <a:t>Any key areas you want to research further? </a:t>
            </a:r>
          </a:p>
          <a:p>
            <a:r>
              <a:rPr lang="en-GB" dirty="0">
                <a:solidFill>
                  <a:schemeClr val="bg1"/>
                </a:solidFill>
              </a:rPr>
              <a:t>What can help you with your assignment?</a:t>
            </a:r>
          </a:p>
          <a:p>
            <a:r>
              <a:rPr lang="en-GB" dirty="0">
                <a:solidFill>
                  <a:schemeClr val="bg1"/>
                </a:solidFill>
              </a:rPr>
              <a:t>What can help you in your career?</a:t>
            </a:r>
          </a:p>
          <a:p>
            <a:r>
              <a:rPr lang="en-GB" dirty="0">
                <a:solidFill>
                  <a:schemeClr val="bg1"/>
                </a:solidFill>
              </a:rPr>
              <a:t>Engage with your tutors on the topics</a:t>
            </a:r>
          </a:p>
          <a:p>
            <a:endParaRPr lang="en-GB" dirty="0">
              <a:solidFill>
                <a:schemeClr val="bg1"/>
              </a:solidFill>
            </a:endParaRPr>
          </a:p>
        </p:txBody>
      </p:sp>
    </p:spTree>
    <p:extLst>
      <p:ext uri="{BB962C8B-B14F-4D97-AF65-F5344CB8AC3E}">
        <p14:creationId xmlns:p14="http://schemas.microsoft.com/office/powerpoint/2010/main" val="1026156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B613BD5-9EC3-4571-87F4-D4AEB0DB4573}"/>
              </a:ext>
            </a:extLst>
          </p:cNvPr>
          <p:cNvSpPr/>
          <p:nvPr/>
        </p:nvSpPr>
        <p:spPr>
          <a:xfrm>
            <a:off x="189571" y="116632"/>
            <a:ext cx="8954429" cy="5078313"/>
          </a:xfrm>
          <a:prstGeom prst="rect">
            <a:avLst/>
          </a:prstGeom>
        </p:spPr>
        <p:txBody>
          <a:bodyPr wrap="square">
            <a:spAutoFit/>
          </a:bodyPr>
          <a:lstStyle/>
          <a:p>
            <a:pPr algn="ctr">
              <a:spcAft>
                <a:spcPts val="0"/>
              </a:spcAft>
            </a:pPr>
            <a:r>
              <a:rPr lang="en-GB" sz="3200" b="1" dirty="0">
                <a:latin typeface="Times New Roman" panose="02020603050405020304" pitchFamily="18" charset="0"/>
                <a:ea typeface="Times New Roman" panose="02020603050405020304" pitchFamily="18" charset="0"/>
                <a:cs typeface="Times New Roman" panose="02020603050405020304" pitchFamily="18" charset="0"/>
              </a:rPr>
              <a:t>Book References </a:t>
            </a:r>
            <a:r>
              <a:rPr lang="en-GB" sz="3200" dirty="0">
                <a:latin typeface="Times New Roman" panose="02020603050405020304" pitchFamily="18" charset="0"/>
                <a:ea typeface="Times New Roman" panose="02020603050405020304" pitchFamily="18" charset="0"/>
                <a:cs typeface="Times New Roman" panose="02020603050405020304" pitchFamily="18" charset="0"/>
              </a:rPr>
              <a:t> </a:t>
            </a:r>
          </a:p>
          <a:p>
            <a:pPr>
              <a:spcAft>
                <a:spcPts val="0"/>
              </a:spcAft>
            </a:pPr>
            <a:r>
              <a:rPr lang="en-GB" sz="2800" dirty="0">
                <a:latin typeface="Times New Roman" panose="02020603050405020304" pitchFamily="18" charset="0"/>
                <a:ea typeface="Times New Roman" panose="02020603050405020304" pitchFamily="18" charset="0"/>
                <a:cs typeface="Times New Roman" panose="02020603050405020304" pitchFamily="18" charset="0"/>
              </a:rPr>
              <a:t> </a:t>
            </a:r>
          </a:p>
          <a:p>
            <a:pPr marL="342900" indent="-342900">
              <a:buFont typeface="Arial" panose="020B0604020202020204" pitchFamily="34" charset="0"/>
              <a:buChar char="•"/>
            </a:pPr>
            <a:r>
              <a:rPr lang="en-GB" sz="2200" dirty="0">
                <a:solidFill>
                  <a:srgbClr val="002060"/>
                </a:solidFill>
              </a:rPr>
              <a:t>Barney, J. (1991) </a:t>
            </a:r>
            <a:r>
              <a:rPr lang="en-GB" sz="2200" i="1" dirty="0">
                <a:solidFill>
                  <a:srgbClr val="002060"/>
                </a:solidFill>
              </a:rPr>
              <a:t>‘Firm resources and sustained competitive advantage’,</a:t>
            </a:r>
            <a:r>
              <a:rPr lang="en-GB" sz="2200" dirty="0">
                <a:solidFill>
                  <a:srgbClr val="002060"/>
                </a:solidFill>
              </a:rPr>
              <a:t> Journal of Management, 17(1): 99–120. </a:t>
            </a:r>
          </a:p>
          <a:p>
            <a:pPr marL="342900" indent="-342900">
              <a:buFont typeface="Arial" panose="020B0604020202020204" pitchFamily="34" charset="0"/>
              <a:buChar char="•"/>
              <a:defRPr/>
            </a:pPr>
            <a:r>
              <a:rPr lang="en-GB" sz="2200" dirty="0">
                <a:solidFill>
                  <a:srgbClr val="002060"/>
                </a:solidFill>
              </a:rPr>
              <a:t>Clegg, S. R., Pitelis, C., Schweitzer, J. &amp; Whittle, A. (2020). </a:t>
            </a:r>
            <a:r>
              <a:rPr lang="en-GB" sz="2200" i="1" dirty="0">
                <a:solidFill>
                  <a:srgbClr val="002060"/>
                </a:solidFill>
              </a:rPr>
              <a:t>Strategy: Theory and practice</a:t>
            </a:r>
            <a:r>
              <a:rPr lang="en-GB" sz="2200" dirty="0">
                <a:solidFill>
                  <a:srgbClr val="002060"/>
                </a:solidFill>
              </a:rPr>
              <a:t>. 3</a:t>
            </a:r>
            <a:r>
              <a:rPr lang="en-GB" sz="2200" baseline="30000" dirty="0">
                <a:solidFill>
                  <a:srgbClr val="002060"/>
                </a:solidFill>
              </a:rPr>
              <a:t>rd</a:t>
            </a:r>
            <a:r>
              <a:rPr lang="en-GB" sz="2200" dirty="0">
                <a:solidFill>
                  <a:srgbClr val="002060"/>
                </a:solidFill>
              </a:rPr>
              <a:t> edn. Sage Publications Ltd.</a:t>
            </a:r>
          </a:p>
          <a:p>
            <a:pPr marL="342900" indent="-342900">
              <a:buFont typeface="Arial" panose="020B0604020202020204" pitchFamily="34" charset="0"/>
              <a:buChar char="•"/>
              <a:defRPr/>
            </a:pPr>
            <a:r>
              <a:rPr lang="en-GB" sz="2200" dirty="0">
                <a:solidFill>
                  <a:srgbClr val="002060"/>
                </a:solidFill>
              </a:rPr>
              <a:t>Hitt, M., Ireland, D., &amp; Hoskisson, R. (2013) </a:t>
            </a:r>
            <a:r>
              <a:rPr lang="en-GB" sz="2200" i="1" dirty="0">
                <a:solidFill>
                  <a:srgbClr val="002060"/>
                </a:solidFill>
              </a:rPr>
              <a:t>Strategic management: Concepts and cases: Competitiveness and globalization</a:t>
            </a:r>
            <a:r>
              <a:rPr lang="en-GB" sz="2200" dirty="0">
                <a:solidFill>
                  <a:srgbClr val="002060"/>
                </a:solidFill>
              </a:rPr>
              <a:t>.  South-Western College Publishing</a:t>
            </a:r>
            <a:endParaRPr lang="en-GB" sz="2200" i="1" dirty="0">
              <a:solidFill>
                <a:srgbClr val="002060"/>
              </a:solidFill>
            </a:endParaRPr>
          </a:p>
          <a:p>
            <a:pPr marL="342900" indent="-342900">
              <a:buFont typeface="Arial" panose="020B0604020202020204" pitchFamily="34" charset="0"/>
              <a:buChar char="•"/>
              <a:defRPr/>
            </a:pPr>
            <a:r>
              <a:rPr lang="en-GB" sz="2200" dirty="0">
                <a:solidFill>
                  <a:srgbClr val="002060"/>
                </a:solidFill>
              </a:rPr>
              <a:t>Johnson G., Scholes, K. (1997) </a:t>
            </a:r>
            <a:r>
              <a:rPr lang="en-GB" sz="2200" i="1" dirty="0">
                <a:solidFill>
                  <a:srgbClr val="002060"/>
                </a:solidFill>
              </a:rPr>
              <a:t>Exploring Corporate Strategy</a:t>
            </a:r>
            <a:r>
              <a:rPr lang="en-GB" sz="2200" dirty="0">
                <a:solidFill>
                  <a:srgbClr val="002060"/>
                </a:solidFill>
              </a:rPr>
              <a:t>. 4</a:t>
            </a:r>
            <a:r>
              <a:rPr lang="en-GB" sz="2200" baseline="30000" dirty="0">
                <a:solidFill>
                  <a:srgbClr val="002060"/>
                </a:solidFill>
              </a:rPr>
              <a:t>th</a:t>
            </a:r>
            <a:r>
              <a:rPr lang="en-GB" sz="2200" dirty="0">
                <a:solidFill>
                  <a:srgbClr val="002060"/>
                </a:solidFill>
              </a:rPr>
              <a:t> Edn. Prentice Hall</a:t>
            </a:r>
          </a:p>
          <a:p>
            <a:pPr marL="342900" indent="-342900">
              <a:buFont typeface="Arial" panose="020B0604020202020204" pitchFamily="34" charset="0"/>
              <a:buChar char="•"/>
              <a:defRPr/>
            </a:pPr>
            <a:r>
              <a:rPr lang="en-GB" sz="2200" dirty="0">
                <a:solidFill>
                  <a:srgbClr val="002060"/>
                </a:solidFill>
              </a:rPr>
              <a:t>Jurevicius, O. (2023). </a:t>
            </a:r>
            <a:r>
              <a:rPr lang="en-GB" sz="2200" i="1" dirty="0">
                <a:solidFill>
                  <a:srgbClr val="002060"/>
                </a:solidFill>
              </a:rPr>
              <a:t>Resource-Based View</a:t>
            </a:r>
            <a:r>
              <a:rPr lang="en-GB" sz="2200" dirty="0">
                <a:solidFill>
                  <a:srgbClr val="002060"/>
                </a:solidFill>
              </a:rPr>
              <a:t>. https://strategicmanagementinsight.com/tools/resource-based-view/</a:t>
            </a:r>
            <a:endParaRPr lang="en-GB" sz="2200" i="1" dirty="0">
              <a:solidFill>
                <a:srgbClr val="002060"/>
              </a:solidFill>
            </a:endParaRPr>
          </a:p>
          <a:p>
            <a:pPr marL="342900" indent="-342900">
              <a:buFont typeface="Arial" panose="020B0604020202020204" pitchFamily="34" charset="0"/>
              <a:buChar char="•"/>
              <a:defRPr/>
            </a:pPr>
            <a:r>
              <a:rPr lang="en-US" sz="2200" dirty="0">
                <a:solidFill>
                  <a:srgbClr val="002060"/>
                </a:solidFill>
              </a:rPr>
              <a:t>Porter, M.E (1980) </a:t>
            </a:r>
            <a:r>
              <a:rPr lang="en-US" sz="2200" i="1" dirty="0">
                <a:solidFill>
                  <a:srgbClr val="002060"/>
                </a:solidFill>
              </a:rPr>
              <a:t>Competitive Strategy</a:t>
            </a:r>
            <a:r>
              <a:rPr lang="en-US" sz="2200" dirty="0">
                <a:solidFill>
                  <a:srgbClr val="002060"/>
                </a:solidFill>
              </a:rPr>
              <a:t>,. Free Press</a:t>
            </a:r>
          </a:p>
        </p:txBody>
      </p:sp>
    </p:spTree>
    <p:extLst>
      <p:ext uri="{BB962C8B-B14F-4D97-AF65-F5344CB8AC3E}">
        <p14:creationId xmlns:p14="http://schemas.microsoft.com/office/powerpoint/2010/main" val="2606819111"/>
      </p:ext>
    </p:extLst>
  </p:cSld>
  <p:clrMapOvr>
    <a:masterClrMapping/>
  </p:clrMapOvr>
</p:sld>
</file>

<file path=ppt/theme/theme1.xml><?xml version="1.0" encoding="utf-8"?>
<a:theme xmlns:a="http://schemas.openxmlformats.org/drawingml/2006/main" name="UWTSD 200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B" id="{C90A4CCD-9E61-44EF-A183-B648161D10F9}" vid="{A4CCB923-326F-4F97-817D-F66087A1AFCE}"/>
    </a:ext>
  </a:extLst>
</a:theme>
</file>

<file path=ppt/theme/theme2.xml><?xml version="1.0" encoding="utf-8"?>
<a:theme xmlns:a="http://schemas.openxmlformats.org/drawingml/2006/main" name="UWTSD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24" id="{B68D5239-D552-48ED-B7E6-16AE6B461942}" vid="{0FA391F6-8034-4FCA-A6C2-1BA6C71FBF74}"/>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4857</TotalTime>
  <Words>2650</Words>
  <Application>Microsoft Office PowerPoint</Application>
  <PresentationFormat>On-screen Show (4:3)</PresentationFormat>
  <Paragraphs>223</Paragraphs>
  <Slides>27</Slides>
  <Notes>8</Notes>
  <HiddenSlides>0</HiddenSlides>
  <MMClips>0</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27</vt:i4>
      </vt:variant>
    </vt:vector>
  </HeadingPairs>
  <TitlesOfParts>
    <vt:vector size="39" baseType="lpstr">
      <vt:lpstr>Arial</vt:lpstr>
      <vt:lpstr>Calibri</vt:lpstr>
      <vt:lpstr>Calibri Light</vt:lpstr>
      <vt:lpstr>Tahoma</vt:lpstr>
      <vt:lpstr>Times New Roman</vt:lpstr>
      <vt:lpstr>UWTSD 200 B</vt:lpstr>
      <vt:lpstr>UWTSD 2024</vt:lpstr>
      <vt:lpstr>UWTSD Text 1</vt:lpstr>
      <vt:lpstr>UWTSD Text 2</vt:lpstr>
      <vt:lpstr>UWTSD Text 3</vt:lpstr>
      <vt:lpstr>UWTSD Text 4</vt:lpstr>
      <vt:lpstr>UWTSD Logo Variations place image in Background</vt:lpstr>
      <vt:lpstr>Session 4</vt:lpstr>
      <vt:lpstr>Review of your research</vt:lpstr>
      <vt:lpstr>Agenda</vt:lpstr>
      <vt:lpstr>Module Task Assessment</vt:lpstr>
      <vt:lpstr>Porter’s Value Chain</vt:lpstr>
      <vt:lpstr>Value Capture and Creation</vt:lpstr>
      <vt:lpstr>Resource-Based View of the firm (RBV)</vt:lpstr>
      <vt:lpstr>Resource-based view of the firm</vt:lpstr>
      <vt:lpstr>Resource-based view of the firm</vt:lpstr>
      <vt:lpstr>Resources – What do we mean?</vt:lpstr>
      <vt:lpstr>Resources</vt:lpstr>
      <vt:lpstr>Resources tend to be either proprietary and/or knowledge-based</vt:lpstr>
      <vt:lpstr>Resources tend to be either proprietary and/or knowledge-based</vt:lpstr>
      <vt:lpstr>PowerPoint Presentation</vt:lpstr>
      <vt:lpstr>Barney’s VRIN framework</vt:lpstr>
      <vt:lpstr>Barney’s VRIN framework</vt:lpstr>
      <vt:lpstr>Barney’s VRIN framework</vt:lpstr>
      <vt:lpstr>Resources and capabilities</vt:lpstr>
      <vt:lpstr>Resources and capabilities</vt:lpstr>
      <vt:lpstr>Capabilities</vt:lpstr>
      <vt:lpstr>Core competencies and capabilities</vt:lpstr>
      <vt:lpstr>Assembling core competences</vt:lpstr>
      <vt:lpstr>The knowledge and learning-based view of the firm</vt:lpstr>
      <vt:lpstr>KBV</vt:lpstr>
      <vt:lpstr>Summary</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Tinkler</dc:creator>
  <cp:lastModifiedBy>Paul Tinkler</cp:lastModifiedBy>
  <cp:revision>15</cp:revision>
  <dcterms:created xsi:type="dcterms:W3CDTF">2022-07-05T09:16:08Z</dcterms:created>
  <dcterms:modified xsi:type="dcterms:W3CDTF">2024-10-08T14:59:55Z</dcterms:modified>
</cp:coreProperties>
</file>