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20" r:id="rId4"/>
  </p:sldMasterIdLst>
  <p:notesMasterIdLst>
    <p:notesMasterId r:id="rId18"/>
  </p:notesMasterIdLst>
  <p:handoutMasterIdLst>
    <p:handoutMasterId r:id="rId19"/>
  </p:handoutMasterIdLst>
  <p:sldIdLst>
    <p:sldId id="272" r:id="rId5"/>
    <p:sldId id="275" r:id="rId6"/>
    <p:sldId id="262" r:id="rId7"/>
    <p:sldId id="259" r:id="rId8"/>
    <p:sldId id="273" r:id="rId9"/>
    <p:sldId id="276" r:id="rId10"/>
    <p:sldId id="277" r:id="rId11"/>
    <p:sldId id="278" r:id="rId12"/>
    <p:sldId id="281" r:id="rId13"/>
    <p:sldId id="282" r:id="rId14"/>
    <p:sldId id="283" r:id="rId15"/>
    <p:sldId id="279" r:id="rId16"/>
    <p:sldId id="280" r:id="rId17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2" autoAdjust="0"/>
    <p:restoredTop sz="93202" autoAdjust="0"/>
  </p:normalViewPr>
  <p:slideViewPr>
    <p:cSldViewPr snapToGrid="0">
      <p:cViewPr varScale="1">
        <p:scale>
          <a:sx n="121" d="100"/>
          <a:sy n="121" d="100"/>
        </p:scale>
        <p:origin x="19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4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29936EA-76EA-4221-8F79-E7A85217C72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BB2721-330D-446A-8732-9A69CC39DB3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4B22D71-1808-4344-87CE-430991802E00}" type="datetime1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7CC218-3D7F-4C82-93BF-E6D7A30D04C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108813-25C8-4783-86F8-C303C23D230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F476CCE-055B-4338-9905-78081F969A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5845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9EB1013-B844-4C0F-97B0-CCBD764609D3}" type="datetime1">
              <a:rPr lang="en-GB" noProof="0" smtClean="0"/>
              <a:t>01/12/2025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842455A-0D23-4EAB-9AF9-2CC2B3066B0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0436849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842455A-0D23-4EAB-9AF9-2CC2B3066B0A}" type="slidenum">
              <a:rPr lang="en-GB" noProof="1" smtClean="0"/>
              <a:t>1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15573317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1671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1176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731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4008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118981"/>
            <a:ext cx="7537703" cy="2462667"/>
          </a:xfrm>
          <a:solidFill>
            <a:schemeClr val="bg1">
              <a:alpha val="93000"/>
            </a:schemeClr>
          </a:solidFill>
        </p:spPr>
        <p:txBody>
          <a:bodyPr lIns="822960" tIns="731520" rtlCol="0" anchor="t" anchorCtr="0">
            <a:normAutofit/>
          </a:bodyPr>
          <a:lstStyle/>
          <a:p>
            <a:pPr rtl="0"/>
            <a:r>
              <a:rPr lang="en-GB" sz="5400" noProof="0">
                <a:solidFill>
                  <a:schemeClr val="tx1"/>
                </a:solidFill>
              </a:rPr>
              <a:t>Click to edit Master title style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79DF17D8-A326-44D6-A77D-42DA99E927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4841" y="4735799"/>
            <a:ext cx="6470693" cy="605256"/>
          </a:xfrm>
        </p:spPr>
        <p:txBody>
          <a:bodyPr rtlCol="0"/>
          <a:lstStyle/>
          <a:p>
            <a:pPr rtl="0"/>
            <a:r>
              <a:rPr lang="en-GB" noProof="0">
                <a:solidFill>
                  <a:schemeClr val="tx1"/>
                </a:solidFill>
              </a:rPr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85679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C34A642-8E00-4F15-9BE5-FED7F68AA98B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F018FF3-9740-4BA5-8515-EBFCC62322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848600" y="643467"/>
            <a:ext cx="3635926" cy="511386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EFBB5-382E-4634-9782-68859DEE1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8173792" y="2660530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CE069499-3ED9-4F5B-ADC9-5EBFC522E94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81400" y="1118014"/>
            <a:ext cx="3379080" cy="1450757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04052F90-8192-445D-854C-F144C7CFAC7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0080" y="640080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51433AC9-3FFE-4C0D-A905-A0CB48FB81A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51960" y="640080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7" name="Picture Placeholder 14">
            <a:extLst>
              <a:ext uri="{FF2B5EF4-FFF2-40B4-BE49-F238E27FC236}">
                <a16:creationId xmlns:a16="http://schemas.microsoft.com/office/drawing/2014/main" id="{5054A368-7C94-4623-8670-651AAB51F2B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40080" y="3364992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8" name="Picture Placeholder 14">
            <a:extLst>
              <a:ext uri="{FF2B5EF4-FFF2-40B4-BE49-F238E27FC236}">
                <a16:creationId xmlns:a16="http://schemas.microsoft.com/office/drawing/2014/main" id="{04D3A3D1-400C-4822-B959-96FF1469FD6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251960" y="3364992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8B04F02-660E-4770-B563-1D977AFF4C6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86408" y="2789067"/>
            <a:ext cx="3176587" cy="2706687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73775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9">
            <a:extLst>
              <a:ext uri="{FF2B5EF4-FFF2-40B4-BE49-F238E27FC236}">
                <a16:creationId xmlns:a16="http://schemas.microsoft.com/office/drawing/2014/main" id="{8832B6D9-0469-48A5-A85E-8C5D8EF86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8A8F00A-3EB2-4D4D-B4A7-990BB91D7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11">
            <a:extLst>
              <a:ext uri="{FF2B5EF4-FFF2-40B4-BE49-F238E27FC236}">
                <a16:creationId xmlns:a16="http://schemas.microsoft.com/office/drawing/2014/main" id="{4142A7E4-A56F-4FC2-A81D-36A83134A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108201"/>
            <a:ext cx="3557016" cy="3760891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A40EF35-BB21-4D3F-A9D6-2A92BFD0DDD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74336" y="2112264"/>
            <a:ext cx="3035808" cy="18379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F7CE5DD4-B27E-482B-8208-FA5A7BBC9A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74336" y="4032504"/>
            <a:ext cx="3035808" cy="18379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1F796570-D07C-4638-8B80-227A6EF1A08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10728" y="2112264"/>
            <a:ext cx="3035808" cy="375818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25524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 descr="Tag=AccentColor&#10;Flavor=Dark&#10;Target=Fill">
            <a:extLst>
              <a:ext uri="{FF2B5EF4-FFF2-40B4-BE49-F238E27FC236}">
                <a16:creationId xmlns:a16="http://schemas.microsoft.com/office/drawing/2014/main" id="{17DBCCDB-B58C-45B3-9E63-49F7B0819260}"/>
              </a:ext>
            </a:extLst>
          </p:cNvPr>
          <p:cNvSpPr/>
          <p:nvPr userDrawn="1"/>
        </p:nvSpPr>
        <p:spPr bwMode="white">
          <a:xfrm>
            <a:off x="0" y="4953000"/>
            <a:ext cx="12192000" cy="1905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7B1649E-A273-4C2E-A9F2-D298718658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5197" y="5120640"/>
            <a:ext cx="10058400" cy="822960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3600" noProof="0">
                <a:solidFill>
                  <a:schemeClr val="bg1"/>
                </a:solidFill>
              </a:rPr>
              <a:t>Click to edit Master title style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A72A6B42-C371-4562-8E40-9EE1906C85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5212" y="5943600"/>
            <a:ext cx="10058400" cy="543513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1500" noProof="0">
                <a:solidFill>
                  <a:schemeClr val="bg1"/>
                </a:solidFill>
              </a:rPr>
              <a:t>Click to edit Master subtitle style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68504FFB-1664-4F66-BC31-100C8DD983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5000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1B45578D-1855-4EC0-9E45-E1630D11ACA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343400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C93482C2-6151-4050-9F16-9952B0A017A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28432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68392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8720" y="2313432"/>
            <a:ext cx="9966960" cy="3670837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51786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02F1891-1ACC-4692-80A2-4F69EAAAE404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29B458E-5354-42D4-AE10-8B2F796C31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 rtlCol="0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0B121E21-6D9B-46D0-957E-760B095BA4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 rtlCol="0"/>
          <a:lstStyle/>
          <a:p>
            <a:pPr rtl="0"/>
            <a:r>
              <a:rPr lang="en-GB" noProof="0"/>
              <a:t>Click to edit Master subtitle style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B51B24F-7663-45C0-BE23-CD0AEFF51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5ABBAD1-553F-4CC1-AB36-7C1BE5089D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2938" y="640080"/>
            <a:ext cx="5449824" cy="27432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5C06EA1F-5BD5-4FE5-A059-6787DADCB59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40080" y="3474720"/>
            <a:ext cx="5449824" cy="27432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94689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8720" y="2463495"/>
            <a:ext cx="9966960" cy="3368653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27598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11917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8720" y="2958274"/>
            <a:ext cx="4639736" cy="2910821"/>
          </a:xfrm>
        </p:spPr>
        <p:txBody>
          <a:bodyPr rtlCol="0"/>
          <a:lstStyle>
            <a:lvl1pPr marL="342900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 rtlCol="0"/>
          <a:lstStyle>
            <a:lvl1pPr marL="342900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58229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057400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8720" y="2958274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0" y="2051331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2952204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9721C62B-6826-4C4A-B41E-814C63BA513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55280" y="2057400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9F5CD2DF-69E0-48BA-AFAC-83EFCE2ACC8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55280" y="2958273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33512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E592754-9FDD-4637-8931-8898DCEA2DAF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DE7C46-EBCB-4558-B868-C6E743BAE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EDD7626-E6F6-463F-8041-E2EC32830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 rtlCol="0">
            <a:normAutofit/>
          </a:bodyPr>
          <a:lstStyle>
            <a:lvl1pPr>
              <a:defRPr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3600" noProof="0">
                <a:solidFill>
                  <a:schemeClr val="tx1"/>
                </a:solidFill>
              </a:rPr>
              <a:t>Click to edit Master title style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4A9276-3942-47EA-B16C-FEF66FB6F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092128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11DABEC-17D7-4DA3-9DEA-F5D74509D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lIns="91440"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buNone/>
            </a:pPr>
            <a:r>
              <a:rPr lang="en-GB" sz="16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A5B6691-D26A-472B-BB73-55A4E0649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2584" y="1234440"/>
            <a:ext cx="3264408" cy="43525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BF1FB629-3697-40BE-A9E2-962CC86418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275320" y="1234440"/>
            <a:ext cx="3264408" cy="43525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72690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4E322D5-1CC3-400A-A187-55543F0E8B93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itle 13">
            <a:extLst>
              <a:ext uri="{FF2B5EF4-FFF2-40B4-BE49-F238E27FC236}">
                <a16:creationId xmlns:a16="http://schemas.microsoft.com/office/drawing/2014/main" id="{EAD2187F-4097-47C0-8330-56262D32831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 rtlCol="0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523EF1-B104-45FE-925A-5C7906FA1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7942633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958037-C140-4697-8EAF-21C950A0EC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0936" y="640080"/>
            <a:ext cx="6912864" cy="531266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9" name="Content Placeholder 14">
            <a:extLst>
              <a:ext uri="{FF2B5EF4-FFF2-40B4-BE49-F238E27FC236}">
                <a16:creationId xmlns:a16="http://schemas.microsoft.com/office/drawing/2014/main" id="{44613BB0-E0E0-4B1C-9926-EBE53B5420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315214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8810136-7130-4D10-A77D-0A7BA878209B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rtlCol="0"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rtlCol="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263110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8720" y="2120900"/>
            <a:ext cx="4639736" cy="3748193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267555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BD637E5-EBAC-4C88-BDAB-D589FAE7B950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756676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rtlCol="0"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 rtlCol="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 rtlCol="0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471280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rtlCol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 rtlCol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pPr algn="l"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83663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108201"/>
            <a:ext cx="996696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FFFFFF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5577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6" r:id="rId3"/>
    <p:sldLayoutId id="2147483735" r:id="rId4"/>
    <p:sldLayoutId id="2147483722" r:id="rId5"/>
    <p:sldLayoutId id="2147483734" r:id="rId6"/>
    <p:sldLayoutId id="2147483745" r:id="rId7"/>
    <p:sldLayoutId id="2147483726" r:id="rId8"/>
    <p:sldLayoutId id="2147483725" r:id="rId9"/>
    <p:sldLayoutId id="2147483743" r:id="rId10"/>
    <p:sldLayoutId id="2147483737" r:id="rId11"/>
    <p:sldLayoutId id="2147483738" r:id="rId12"/>
    <p:sldLayoutId id="2147483723" r:id="rId13"/>
    <p:sldLayoutId id="2147483724" r:id="rId14"/>
    <p:sldLayoutId id="2147483727" r:id="rId15"/>
    <p:sldLayoutId id="2147483728" r:id="rId16"/>
    <p:sldLayoutId id="2147483729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15FF348E-C446-4450-8262-D18488C886A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/>
          <a:stretch/>
        </p:blipFill>
        <p:spPr>
          <a:xfrm>
            <a:off x="0" y="0"/>
            <a:ext cx="12192000" cy="6858000"/>
          </a:xfr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559F58-E7E3-4312-BFB5-D3B5719E82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118981"/>
            <a:ext cx="7537703" cy="2462667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>
                <a:latin typeface="Boucherie Block" panose="02000506000000020004" pitchFamily="2" charset="77"/>
              </a:rPr>
              <a:t>HOW TO BUILD EFFECTIVE </a:t>
            </a:r>
            <a:r>
              <a:rPr lang="en-GB" dirty="0" err="1">
                <a:latin typeface="Boucherie Block" panose="02000506000000020004" pitchFamily="2" charset="77"/>
              </a:rPr>
              <a:t>RELASHIONSHIP</a:t>
            </a:r>
            <a:r>
              <a:rPr lang="en-GB" dirty="0">
                <a:latin typeface="Boucherie Block" panose="02000506000000020004" pitchFamily="2" charset="77"/>
              </a:rPr>
              <a:t> WITHin A TEAM</a:t>
            </a:r>
          </a:p>
        </p:txBody>
      </p:sp>
    </p:spTree>
    <p:extLst>
      <p:ext uri="{BB962C8B-B14F-4D97-AF65-F5344CB8AC3E}">
        <p14:creationId xmlns:p14="http://schemas.microsoft.com/office/powerpoint/2010/main" val="3316697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03574A05-413D-1EFB-29C2-32F5A60B47A6}"/>
              </a:ext>
            </a:extLst>
          </p:cNvPr>
          <p:cNvSpPr txBox="1"/>
          <p:nvPr/>
        </p:nvSpPr>
        <p:spPr>
          <a:xfrm>
            <a:off x="301957" y="2513712"/>
            <a:ext cx="116609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BMSW4009</a:t>
            </a:r>
          </a:p>
          <a:p>
            <a:pPr algn="ctr"/>
            <a:r>
              <a:rPr lang="en-GB" sz="3600" dirty="0"/>
              <a:t>EFFECTIVE TEAMWORK AND COMMUNICATION</a:t>
            </a:r>
            <a:endParaRPr lang="en-US" sz="36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8C453D0-5B50-7F7A-481B-152A04C15486}"/>
              </a:ext>
            </a:extLst>
          </p:cNvPr>
          <p:cNvSpPr txBox="1"/>
          <p:nvPr/>
        </p:nvSpPr>
        <p:spPr>
          <a:xfrm>
            <a:off x="2402697" y="3863642"/>
            <a:ext cx="68425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STUDENT ID :2432847</a:t>
            </a:r>
          </a:p>
          <a:p>
            <a:pPr algn="ctr"/>
            <a:r>
              <a:rPr lang="en-GB" dirty="0"/>
              <a:t>NAME :GERSONE BALACHANDAR</a:t>
            </a:r>
          </a:p>
          <a:p>
            <a:pPr algn="ctr"/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651ADC9-55E4-E5C7-A28E-BD81ED03AD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1368" y="0"/>
            <a:ext cx="3351289" cy="1861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825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BF798-8948-401D-89CE-1ED6136ED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29D8B-2C12-43D2-BC28-8FA4895C97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108201"/>
            <a:ext cx="3557016" cy="3760891"/>
          </a:xfrm>
        </p:spPr>
        <p:txBody>
          <a:bodyPr rtlCol="0">
            <a:normAutofit fontScale="92500" lnSpcReduction="10000"/>
          </a:bodyPr>
          <a:lstStyle/>
          <a:p>
            <a:pPr rtl="0"/>
            <a:r>
              <a:rPr lang="en-GB" b="1" i="0" dirty="0">
                <a:solidFill>
                  <a:srgbClr val="172B4D"/>
                </a:solidFill>
                <a:effectLst/>
                <a:latin typeface="Charlie Text"/>
              </a:rPr>
              <a:t>“The strength of the team is each individual member. The strength of each member is the team.”</a:t>
            </a:r>
          </a:p>
          <a:p>
            <a:pPr rtl="0"/>
            <a:r>
              <a:rPr lang="en-GB" b="1" dirty="0">
                <a:solidFill>
                  <a:srgbClr val="172B4D"/>
                </a:solidFill>
                <a:latin typeface="Charlie Text"/>
              </a:rPr>
              <a:t>WHY ITS IMPORTANT TO BUILD A EFFECTIVE RELATIONSHIP WITH TEAM </a:t>
            </a:r>
          </a:p>
          <a:p>
            <a:pPr rtl="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72B4D"/>
                </a:solidFill>
                <a:effectLst/>
                <a:latin typeface="Charlie Text"/>
              </a:rPr>
              <a:t>HELPS ACHIVE GOALS</a:t>
            </a:r>
          </a:p>
          <a:p>
            <a:pPr rtl="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72B4D"/>
                </a:solidFill>
                <a:effectLst/>
                <a:latin typeface="Charlie Text"/>
              </a:rPr>
              <a:t>BUILD TRUST </a:t>
            </a:r>
          </a:p>
          <a:p>
            <a:pPr rtl="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72B4D"/>
                </a:solidFill>
                <a:effectLst/>
                <a:latin typeface="Charlie Text"/>
              </a:rPr>
              <a:t>REDUCES STRESS</a:t>
            </a:r>
          </a:p>
          <a:p>
            <a:pPr rtl="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72B4D"/>
                </a:solidFill>
                <a:effectLst/>
                <a:latin typeface="Charlie Text"/>
              </a:rPr>
              <a:t>MOTIVATE TEAM </a:t>
            </a:r>
          </a:p>
          <a:p>
            <a:pPr rtl="0"/>
            <a:endParaRPr lang="en-GB" b="1" dirty="0">
              <a:solidFill>
                <a:srgbClr val="172B4D"/>
              </a:solidFill>
              <a:latin typeface="Charlie Text"/>
            </a:endParaRPr>
          </a:p>
          <a:p>
            <a:pPr rtl="0"/>
            <a:endParaRPr lang="en-GB" b="1" i="0" dirty="0">
              <a:solidFill>
                <a:srgbClr val="172B4D"/>
              </a:solidFill>
              <a:effectLst/>
              <a:latin typeface="Charlie Text"/>
            </a:endParaRPr>
          </a:p>
          <a:p>
            <a:pPr rtl="0"/>
            <a:endParaRPr lang="en-GB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FAC43D02-FCA1-4880-8376-FFDCFB5A5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089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F5686BB-7A98-AF3D-66EE-E2ED7D4C0744}"/>
              </a:ext>
            </a:extLst>
          </p:cNvPr>
          <p:cNvSpPr txBox="1"/>
          <p:nvPr/>
        </p:nvSpPr>
        <p:spPr>
          <a:xfrm>
            <a:off x="1014905" y="5073778"/>
            <a:ext cx="1016219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0" i="1" dirty="0">
                <a:solidFill>
                  <a:srgbClr val="FFFFFF"/>
                </a:solidFill>
                <a:effectLst/>
              </a:rPr>
              <a:t>“The presence of psychological safety allows team members to take interpersonal risks without fear of humiliation.”</a:t>
            </a:r>
            <a:br>
              <a:rPr lang="en-GB" sz="2800" dirty="0"/>
            </a:br>
            <a:r>
              <a:rPr lang="en-GB" sz="2800" b="0" i="0" u="none" strike="noStrike" dirty="0">
                <a:solidFill>
                  <a:srgbClr val="FFFFFF"/>
                </a:solidFill>
                <a:effectLst/>
                <a:latin typeface="-webkit-standard"/>
              </a:rPr>
              <a:t>— </a:t>
            </a:r>
            <a:r>
              <a:rPr lang="en-GB" sz="2800" b="1" i="0" dirty="0">
                <a:solidFill>
                  <a:srgbClr val="FFFFFF"/>
                </a:solidFill>
                <a:effectLst/>
              </a:rPr>
              <a:t>Amy Edmondson (1999), Harvard Business School</a:t>
            </a:r>
            <a:endParaRPr lang="en-US" sz="2800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B7EDCEB-4F34-6D53-BFE7-F3206B8C67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593" y="309177"/>
            <a:ext cx="3534396" cy="404093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31F85392-CDA7-56C4-F741-A13C41B952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6585" y="399227"/>
            <a:ext cx="4038394" cy="404093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7A86428A-DF5A-9AAD-9AD7-B223C2C732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93677" y="514668"/>
            <a:ext cx="3709031" cy="3711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5205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0A7D0C-4965-4C81-9F41-C8790BCC7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5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28709C6-F9A1-CCFE-BA76-6416B0841E3D}"/>
              </a:ext>
            </a:extLst>
          </p:cNvPr>
          <p:cNvSpPr txBox="1"/>
          <p:nvPr/>
        </p:nvSpPr>
        <p:spPr>
          <a:xfrm>
            <a:off x="887634" y="2513234"/>
            <a:ext cx="1054236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PAC</a:t>
            </a:r>
          </a:p>
          <a:p>
            <a:pPr algn="l"/>
            <a:r>
              <a:rPr lang="en-GB" sz="2400" dirty="0"/>
              <a:t>-encourage adult to adult communication </a:t>
            </a:r>
          </a:p>
          <a:p>
            <a:pPr algn="l"/>
            <a:r>
              <a:rPr lang="en-GB" sz="2400" dirty="0"/>
              <a:t>-instead of giving order asking questions</a:t>
            </a:r>
          </a:p>
          <a:p>
            <a:pPr algn="l"/>
            <a:r>
              <a:rPr lang="en-GB" sz="2400" dirty="0"/>
              <a:t>-putting more focus on result than blame</a:t>
            </a:r>
          </a:p>
          <a:p>
            <a:pPr algn="l"/>
            <a:r>
              <a:rPr lang="en-GB" sz="2400" dirty="0"/>
              <a:t>-identifying when team on child mode </a:t>
            </a: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E914B1-10E5-03DA-4EA0-8F1FF38947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9186" y="765338"/>
            <a:ext cx="3534396" cy="4040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775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1083A-B042-9BA4-F048-87663953CB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-</a:t>
            </a:r>
            <a:r>
              <a:rPr lang="en-GB" dirty="0" err="1"/>
              <a:t>identifing</a:t>
            </a:r>
            <a:r>
              <a:rPr lang="en-GB" dirty="0"/>
              <a:t> when team member fall into </a:t>
            </a:r>
          </a:p>
          <a:p>
            <a:r>
              <a:rPr lang="en-GB" dirty="0"/>
              <a:t>-notice emotional reaction and blame</a:t>
            </a:r>
          </a:p>
          <a:p>
            <a:r>
              <a:rPr lang="en-GB" dirty="0"/>
              <a:t>-improve from Victim to creator(observing the language like I cant ,this is your fault</a:t>
            </a:r>
          </a:p>
          <a:p>
            <a:r>
              <a:rPr lang="en-GB" dirty="0"/>
              <a:t>-persecutor likes to control (conflicts become chance to growth )</a:t>
            </a:r>
          </a:p>
          <a:p>
            <a:r>
              <a:rPr lang="en-GB" dirty="0"/>
              <a:t>-Rescuer can cause problem by fixing the issue</a:t>
            </a:r>
          </a:p>
          <a:p>
            <a:r>
              <a:rPr lang="en-GB" dirty="0"/>
              <a:t>-creating team role 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-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B5F65B-AF2B-7133-7C80-B6E40E7BE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5BD708-AF52-1CB4-CE5D-6172DEBD52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96C41C-B7C4-DDFB-5383-69CA36207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6</a:t>
            </a:fld>
            <a:endParaRPr lang="en-GB" noProof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B14A299-6734-AF28-9E4F-56702B38C0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0" y="0"/>
            <a:ext cx="3345972" cy="334807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E90FF8B-2D0C-7228-B3C8-7A3323F248C0}"/>
              </a:ext>
            </a:extLst>
          </p:cNvPr>
          <p:cNvSpPr txBox="1"/>
          <p:nvPr/>
        </p:nvSpPr>
        <p:spPr>
          <a:xfrm>
            <a:off x="5182965" y="251323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1C955C3-6659-6E27-AD9E-6759AE34F795}"/>
              </a:ext>
            </a:extLst>
          </p:cNvPr>
          <p:cNvSpPr txBox="1"/>
          <p:nvPr/>
        </p:nvSpPr>
        <p:spPr>
          <a:xfrm>
            <a:off x="5182965" y="251323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3F8143C-2EF8-35A2-42A8-4B92DA52184C}"/>
              </a:ext>
            </a:extLst>
          </p:cNvPr>
          <p:cNvSpPr txBox="1"/>
          <p:nvPr/>
        </p:nvSpPr>
        <p:spPr>
          <a:xfrm>
            <a:off x="1196365" y="870999"/>
            <a:ext cx="526380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400" b="1" dirty="0"/>
              <a:t>Drama triangle</a:t>
            </a:r>
            <a:endParaRPr lang="en-US" sz="4400" b="1" dirty="0"/>
          </a:p>
        </p:txBody>
      </p:sp>
    </p:spTree>
    <p:extLst>
      <p:ext uri="{BB962C8B-B14F-4D97-AF65-F5344CB8AC3E}">
        <p14:creationId xmlns:p14="http://schemas.microsoft.com/office/powerpoint/2010/main" val="30752624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0B49F-7CE5-7905-BA37-D4A635CCECC6}"/>
              </a:ext>
            </a:extLst>
          </p:cNvPr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dirty="0"/>
              <a:t>Thinking role</a:t>
            </a:r>
          </a:p>
          <a:p>
            <a:r>
              <a:rPr lang="en-GB" dirty="0"/>
              <a:t>1.plant (creative ideas)</a:t>
            </a:r>
          </a:p>
          <a:p>
            <a:r>
              <a:rPr lang="en-GB" dirty="0"/>
              <a:t>2.monitor Evaluator(critical thinking)</a:t>
            </a:r>
          </a:p>
          <a:p>
            <a:r>
              <a:rPr lang="en-GB" dirty="0"/>
              <a:t>3.specialist (expert knowledge)</a:t>
            </a:r>
          </a:p>
          <a:p>
            <a:r>
              <a:rPr lang="en-GB" dirty="0"/>
              <a:t>Social roles</a:t>
            </a:r>
          </a:p>
          <a:p>
            <a:r>
              <a:rPr lang="en-GB" dirty="0"/>
              <a:t>1.Coordinator (</a:t>
            </a:r>
            <a:r>
              <a:rPr lang="en-GB" dirty="0" err="1"/>
              <a:t>leardership</a:t>
            </a:r>
            <a:r>
              <a:rPr lang="en-GB" dirty="0"/>
              <a:t>)</a:t>
            </a:r>
          </a:p>
          <a:p>
            <a:r>
              <a:rPr lang="en-GB" dirty="0"/>
              <a:t>2.team worker(support and harmony 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FD7F84-6545-12B1-0A0F-88B6C3ABD8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2C36AA-70E1-D33B-3847-048CD17DE4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C40FB6-CFF5-0B76-2593-C7B33BC81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7</a:t>
            </a:fld>
            <a:endParaRPr lang="en-GB" noProof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B07BADF-A97E-899C-791A-B43AE2A505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1654" y="615123"/>
            <a:ext cx="4038394" cy="4040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3448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D0B38-2AC1-05A0-6DD3-63CEDEED4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good and bad relationship within a team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F1C65B-9CBB-F1B6-8DCD-2382867EAD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Communication </a:t>
            </a:r>
          </a:p>
          <a:p>
            <a:r>
              <a:rPr lang="en-GB" dirty="0"/>
              <a:t>Trust</a:t>
            </a:r>
          </a:p>
          <a:p>
            <a:r>
              <a:rPr lang="en-GB" dirty="0"/>
              <a:t>Respect</a:t>
            </a:r>
          </a:p>
          <a:p>
            <a:r>
              <a:rPr lang="en-GB" dirty="0"/>
              <a:t>Clear roles</a:t>
            </a:r>
          </a:p>
          <a:p>
            <a:r>
              <a:rPr lang="en-GB" dirty="0"/>
              <a:t>Positive </a:t>
            </a:r>
            <a:r>
              <a:rPr lang="en-GB" dirty="0" err="1"/>
              <a:t>approache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3A4A15-1B2A-3F84-15B7-58E04B377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F127CF-469A-5785-DC43-93BFCB3D25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55B4A-28F6-16BE-93D8-4249FB34C0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782541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37F7E-67A8-26D4-FAB5-34928BB47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4A23B-669A-C831-29C5-C5E262C566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720" y="2067624"/>
            <a:ext cx="9966960" cy="3670837"/>
          </a:xfrm>
        </p:spPr>
        <p:txBody>
          <a:bodyPr/>
          <a:lstStyle/>
          <a:p>
            <a:r>
              <a:rPr lang="en-GB" dirty="0"/>
              <a:t>Three things to take from this presentation</a:t>
            </a:r>
          </a:p>
          <a:p>
            <a:r>
              <a:rPr lang="en-GB" dirty="0"/>
              <a:t>1. Identifing your team role</a:t>
            </a:r>
          </a:p>
          <a:p>
            <a:r>
              <a:rPr lang="en-GB" dirty="0"/>
              <a:t>2. clear communication</a:t>
            </a:r>
          </a:p>
          <a:p>
            <a:r>
              <a:rPr lang="en-GB" dirty="0"/>
              <a:t>3.reduce conflict 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344749-9AAE-C703-7B14-221674970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E7612D-A8D3-3F14-6B45-3A33547CA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3D9873-659A-735A-CE95-680F3CC7C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864733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27C46-02AF-B477-1F5F-81D8F5838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29D3C-FDFF-2359-90F3-786A7C9941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1.Belbin, R. M. (2010). Team Roles at Work (2nd ed.).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Routledge</a:t>
            </a: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2.De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Dreu</a:t>
            </a: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C. K. W., &amp;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Weingart</a:t>
            </a: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 R. (2003). Task versus relationship conflict, team performance, and team member satisfaction. Journal of Applied Psychology, 88(4), 741–749.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3.Fisher, R.,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Ury</a:t>
            </a: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W., &amp; Patton, B. (2011). Getting to Yes: Negotiating Agreement Without Giving In (3rd ed.). Penguin.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4.Gibbs, G. (1988). Learning by Doing: A Guide to Teaching and Learning Methods. Oxford Polytechnic.</a:t>
            </a:r>
          </a:p>
          <a:p>
            <a:r>
              <a:rPr lang="en-GB" sz="18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5.Goleman</a:t>
            </a: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 (1998). Working with Emotional Intelligence. Bantam Books.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C3DA9F-FEA2-8DA0-FBDA-948E7659E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BF050-0102-A863-8CE9-9B24BB3CF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B0A15D-3A00-BE2D-E036-23294730F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315087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E0135-E5EE-CC0D-93E7-AF57C9CF88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 acknowledgement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8AD9EA-EA9B-ACD2-186D-5250FD7B58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b="1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 acknowledge the use of google image search for images 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r>
              <a:rPr lang="en-GB" sz="1800" b="1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 used the prompt(s):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r>
              <a:rPr lang="en-GB" sz="1800" b="1" dirty="0">
                <a:latin typeface="Arial" panose="020B0604020202020204" pitchFamily="34" charset="0"/>
                <a:ea typeface="Arial" panose="020B0604020202020204" pitchFamily="34" charset="0"/>
              </a:rPr>
              <a:t>Google search for finding images for ppt 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r>
              <a:rPr lang="en-GB" sz="1800" b="1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 confirm that I have not presented any AI generated text as my own work. I confirm I have copies of my drafts, notes, and other resources I used before, and after the use of AI tools which I may be asked to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9C1756-3AB0-D8DE-C783-1E646EAB02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D4B53B-5FC6-E360-FE0B-28B584586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7C79C8-A1E9-01CA-09BA-BAB4D2BA7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10828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9D341-11D0-3F03-520B-610901ACB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657C3-A2AF-A5DB-219B-20E8CE3295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89CDA-A587-8CBF-FE8A-0DDD6574E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7D36D-877A-B3C5-1A39-2B3EF977D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D86DE1-6472-04F0-0E00-16D9BF433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12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834938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6E153-8BF5-1C15-BB0D-D9A6155B5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 statement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CC816-24B7-3C0D-E5BF-6284A1B53B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845D97-C047-7727-B270-88F0042365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6A655F-EC77-F410-2AFA-4E97F5903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889E9-2DCA-B00C-6B8B-FC8757280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13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015097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824_TF22581678_Win32" id="{08358F14-060A-461C-80DE-1C87BD2E32CF}" vid="{8902EC5B-2701-4F66-A3FA-65678753DD8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AF71F79-8D13-4C55-9450-609041DE5A3E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FE4B1648-C213-44D3-9464-4287A4D41EE0}">
  <ds:schemaRefs>
    <ds:schemaRef ds:uri="http://schemas.microsoft.com/office/2006/metadata/properties"/>
    <ds:schemaRef ds:uri="http://www.w3.org/2000/xmlns/"/>
    <ds:schemaRef ds:uri="71af3243-3dd4-4a8d-8c0d-dd76da1f02a5"/>
    <ds:schemaRef ds:uri="http://schemas.microsoft.com/sharepoint/v3"/>
    <ds:schemaRef ds:uri="http://www.w3.org/2001/XMLSchema-instance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296B531D-03AC-47F6-A16F-C6773C191BBB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555</Words>
  <Application>Microsoft Office PowerPoint</Application>
  <PresentationFormat>Widescreen</PresentationFormat>
  <Paragraphs>131</Paragraphs>
  <Slides>13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RetrospectVTI</vt:lpstr>
      <vt:lpstr>HOW TO BUILD EFFECTIVE RELASHIONSHIP WITHin A TEAM</vt:lpstr>
      <vt:lpstr>PowerPoint Presentation</vt:lpstr>
      <vt:lpstr>Introduction</vt:lpstr>
      <vt:lpstr>PowerPoint Presentation</vt:lpstr>
      <vt:lpstr>PowerPoint Presentation</vt:lpstr>
      <vt:lpstr>PowerPoint Presentation</vt:lpstr>
      <vt:lpstr>PowerPoint Presentation</vt:lpstr>
      <vt:lpstr>Example of good and bad relationship within a team </vt:lpstr>
      <vt:lpstr>Conclusion </vt:lpstr>
      <vt:lpstr>Reference </vt:lpstr>
      <vt:lpstr>AI acknowledgement</vt:lpstr>
      <vt:lpstr>Reference list</vt:lpstr>
      <vt:lpstr>AI statement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BUILD EFFECTIVE RELASHIONSHIP WITH A TEAM</dc:title>
  <dc:creator>Gersone Balachandar (2432847)</dc:creator>
  <cp:lastModifiedBy>Gersone Balachandar (2432847)</cp:lastModifiedBy>
  <cp:revision>3</cp:revision>
  <dcterms:created xsi:type="dcterms:W3CDTF">2025-11-24T14:22:23Z</dcterms:created>
  <dcterms:modified xsi:type="dcterms:W3CDTF">2025-12-01T12:43:54Z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