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handoutMasterIdLst>
    <p:handoutMasterId r:id="rId60"/>
  </p:handoutMasterIdLst>
  <p:sldIdLst>
    <p:sldId id="257" r:id="rId2"/>
    <p:sldId id="337" r:id="rId3"/>
    <p:sldId id="338" r:id="rId4"/>
    <p:sldId id="339" r:id="rId5"/>
    <p:sldId id="340" r:id="rId6"/>
    <p:sldId id="341" r:id="rId7"/>
    <p:sldId id="342" r:id="rId8"/>
    <p:sldId id="343" r:id="rId9"/>
    <p:sldId id="345" r:id="rId10"/>
    <p:sldId id="346" r:id="rId11"/>
    <p:sldId id="347" r:id="rId12"/>
    <p:sldId id="348" r:id="rId13"/>
    <p:sldId id="387" r:id="rId14"/>
    <p:sldId id="349" r:id="rId15"/>
    <p:sldId id="351" r:id="rId16"/>
    <p:sldId id="350" r:id="rId17"/>
    <p:sldId id="380" r:id="rId18"/>
    <p:sldId id="354" r:id="rId19"/>
    <p:sldId id="358" r:id="rId20"/>
    <p:sldId id="359" r:id="rId21"/>
    <p:sldId id="360" r:id="rId22"/>
    <p:sldId id="361" r:id="rId23"/>
    <p:sldId id="362" r:id="rId24"/>
    <p:sldId id="363" r:id="rId25"/>
    <p:sldId id="364" r:id="rId26"/>
    <p:sldId id="365" r:id="rId27"/>
    <p:sldId id="366" r:id="rId28"/>
    <p:sldId id="309" r:id="rId29"/>
    <p:sldId id="310" r:id="rId30"/>
    <p:sldId id="317" r:id="rId31"/>
    <p:sldId id="312" r:id="rId32"/>
    <p:sldId id="313" r:id="rId33"/>
    <p:sldId id="316" r:id="rId34"/>
    <p:sldId id="367" r:id="rId35"/>
    <p:sldId id="328" r:id="rId36"/>
    <p:sldId id="329" r:id="rId37"/>
    <p:sldId id="321" r:id="rId38"/>
    <p:sldId id="330" r:id="rId39"/>
    <p:sldId id="322" r:id="rId40"/>
    <p:sldId id="326" r:id="rId41"/>
    <p:sldId id="368" r:id="rId42"/>
    <p:sldId id="315" r:id="rId43"/>
    <p:sldId id="325" r:id="rId44"/>
    <p:sldId id="327" r:id="rId45"/>
    <p:sldId id="331" r:id="rId46"/>
    <p:sldId id="332" r:id="rId47"/>
    <p:sldId id="370" r:id="rId48"/>
    <p:sldId id="334" r:id="rId49"/>
    <p:sldId id="335" r:id="rId50"/>
    <p:sldId id="336" r:id="rId51"/>
    <p:sldId id="371" r:id="rId52"/>
    <p:sldId id="381" r:id="rId53"/>
    <p:sldId id="382" r:id="rId54"/>
    <p:sldId id="383" r:id="rId55"/>
    <p:sldId id="384" r:id="rId56"/>
    <p:sldId id="385" r:id="rId57"/>
    <p:sldId id="386" r:id="rId5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00FFCC"/>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24" autoAdjust="0"/>
    <p:restoredTop sz="94638" autoAdjust="0"/>
  </p:normalViewPr>
  <p:slideViewPr>
    <p:cSldViewPr>
      <p:cViewPr varScale="1">
        <p:scale>
          <a:sx n="101" d="100"/>
          <a:sy n="101" d="100"/>
        </p:scale>
        <p:origin x="81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389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288" cy="496648"/>
          </a:xfrm>
          <a:prstGeom prst="rect">
            <a:avLst/>
          </a:prstGeom>
        </p:spPr>
        <p:txBody>
          <a:bodyPr vert="horz" lIns="90690" tIns="45345" rIns="90690" bIns="45345" rtlCol="0"/>
          <a:lstStyle>
            <a:lvl1pPr algn="l">
              <a:defRPr sz="1200"/>
            </a:lvl1pPr>
          </a:lstStyle>
          <a:p>
            <a:endParaRPr lang="en-GB" dirty="0"/>
          </a:p>
        </p:txBody>
      </p:sp>
      <p:sp>
        <p:nvSpPr>
          <p:cNvPr id="3" name="Date Placeholder 2"/>
          <p:cNvSpPr>
            <a:spLocks noGrp="1"/>
          </p:cNvSpPr>
          <p:nvPr>
            <p:ph type="dt" sz="quarter" idx="1"/>
          </p:nvPr>
        </p:nvSpPr>
        <p:spPr>
          <a:xfrm>
            <a:off x="3849817" y="0"/>
            <a:ext cx="2946288" cy="496648"/>
          </a:xfrm>
          <a:prstGeom prst="rect">
            <a:avLst/>
          </a:prstGeom>
        </p:spPr>
        <p:txBody>
          <a:bodyPr vert="horz" lIns="90690" tIns="45345" rIns="90690" bIns="45345" rtlCol="0"/>
          <a:lstStyle>
            <a:lvl1pPr algn="r">
              <a:defRPr sz="1200"/>
            </a:lvl1pPr>
          </a:lstStyle>
          <a:p>
            <a:fld id="{96EFB022-E01A-47CD-B19B-8A4941F6B300}" type="datetimeFigureOut">
              <a:rPr lang="en-GB" smtClean="0"/>
              <a:pPr/>
              <a:t>17/03/2019</a:t>
            </a:fld>
            <a:endParaRPr lang="en-GB" dirty="0"/>
          </a:p>
        </p:txBody>
      </p:sp>
      <p:sp>
        <p:nvSpPr>
          <p:cNvPr id="4" name="Footer Placeholder 3"/>
          <p:cNvSpPr>
            <a:spLocks noGrp="1"/>
          </p:cNvSpPr>
          <p:nvPr>
            <p:ph type="ftr" sz="quarter" idx="2"/>
          </p:nvPr>
        </p:nvSpPr>
        <p:spPr>
          <a:xfrm>
            <a:off x="1" y="9428414"/>
            <a:ext cx="2946288" cy="496648"/>
          </a:xfrm>
          <a:prstGeom prst="rect">
            <a:avLst/>
          </a:prstGeom>
        </p:spPr>
        <p:txBody>
          <a:bodyPr vert="horz" lIns="90690" tIns="45345" rIns="90690" bIns="45345"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817" y="9428414"/>
            <a:ext cx="2946288" cy="496648"/>
          </a:xfrm>
          <a:prstGeom prst="rect">
            <a:avLst/>
          </a:prstGeom>
        </p:spPr>
        <p:txBody>
          <a:bodyPr vert="horz" lIns="90690" tIns="45345" rIns="90690" bIns="45345" rtlCol="0" anchor="b"/>
          <a:lstStyle>
            <a:lvl1pPr algn="r">
              <a:defRPr sz="1200"/>
            </a:lvl1pPr>
          </a:lstStyle>
          <a:p>
            <a:fld id="{3CA66FC8-3F91-4F20-AA78-F9B4A2B34B2A}" type="slidenum">
              <a:rPr lang="en-GB" smtClean="0"/>
              <a:pPr/>
              <a:t>‹#›</a:t>
            </a:fld>
            <a:endParaRPr lang="en-GB" dirty="0"/>
          </a:p>
        </p:txBody>
      </p:sp>
    </p:spTree>
    <p:extLst>
      <p:ext uri="{BB962C8B-B14F-4D97-AF65-F5344CB8AC3E}">
        <p14:creationId xmlns:p14="http://schemas.microsoft.com/office/powerpoint/2010/main" val="10287506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60" cy="496332"/>
          </a:xfrm>
          <a:prstGeom prst="rect">
            <a:avLst/>
          </a:prstGeom>
        </p:spPr>
        <p:txBody>
          <a:bodyPr vert="horz" lIns="95560" tIns="47780" rIns="95560" bIns="47780" rtlCol="0"/>
          <a:lstStyle>
            <a:lvl1pPr algn="l">
              <a:defRPr sz="1300"/>
            </a:lvl1pPr>
          </a:lstStyle>
          <a:p>
            <a:endParaRPr lang="en-US" dirty="0"/>
          </a:p>
        </p:txBody>
      </p:sp>
      <p:sp>
        <p:nvSpPr>
          <p:cNvPr id="3" name="Date Placeholder 2"/>
          <p:cNvSpPr>
            <a:spLocks noGrp="1"/>
          </p:cNvSpPr>
          <p:nvPr>
            <p:ph type="dt" idx="1"/>
          </p:nvPr>
        </p:nvSpPr>
        <p:spPr>
          <a:xfrm>
            <a:off x="3850442" y="0"/>
            <a:ext cx="2945660" cy="496332"/>
          </a:xfrm>
          <a:prstGeom prst="rect">
            <a:avLst/>
          </a:prstGeom>
        </p:spPr>
        <p:txBody>
          <a:bodyPr vert="horz" lIns="95560" tIns="47780" rIns="95560" bIns="47780" rtlCol="0"/>
          <a:lstStyle>
            <a:lvl1pPr algn="r">
              <a:defRPr sz="1300"/>
            </a:lvl1pPr>
          </a:lstStyle>
          <a:p>
            <a:fld id="{2DA67FF0-0CD3-484F-BF9B-619A038B223B}" type="datetimeFigureOut">
              <a:rPr lang="en-US" smtClean="0"/>
              <a:pPr/>
              <a:t>3/17/2019</a:t>
            </a:fld>
            <a:endParaRPr lang="en-US"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5560" tIns="47780" rIns="95560" bIns="47780" rtlCol="0" anchor="ctr"/>
          <a:lstStyle/>
          <a:p>
            <a:endParaRPr lang="en-US" dirty="0"/>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5560" tIns="47780" rIns="95560" bIns="4778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60" cy="496332"/>
          </a:xfrm>
          <a:prstGeom prst="rect">
            <a:avLst/>
          </a:prstGeom>
        </p:spPr>
        <p:txBody>
          <a:bodyPr vert="horz" lIns="95560" tIns="47780" rIns="95560" bIns="47780" rtlCol="0" anchor="b"/>
          <a:lstStyle>
            <a:lvl1pPr algn="l">
              <a:defRPr sz="1300"/>
            </a:lvl1pPr>
          </a:lstStyle>
          <a:p>
            <a:endParaRPr lang="en-US" dirty="0"/>
          </a:p>
        </p:txBody>
      </p:sp>
      <p:sp>
        <p:nvSpPr>
          <p:cNvPr id="7" name="Slide Number Placeholder 6"/>
          <p:cNvSpPr>
            <a:spLocks noGrp="1"/>
          </p:cNvSpPr>
          <p:nvPr>
            <p:ph type="sldNum" sz="quarter" idx="5"/>
          </p:nvPr>
        </p:nvSpPr>
        <p:spPr>
          <a:xfrm>
            <a:off x="3850442" y="9428583"/>
            <a:ext cx="2945660" cy="496332"/>
          </a:xfrm>
          <a:prstGeom prst="rect">
            <a:avLst/>
          </a:prstGeom>
        </p:spPr>
        <p:txBody>
          <a:bodyPr vert="horz" lIns="95560" tIns="47780" rIns="95560" bIns="47780" rtlCol="0" anchor="b"/>
          <a:lstStyle>
            <a:lvl1pPr algn="r">
              <a:defRPr sz="1300"/>
            </a:lvl1pPr>
          </a:lstStyle>
          <a:p>
            <a:fld id="{1409CD16-7573-428F-8780-2435248326D1}" type="slidenum">
              <a:rPr lang="en-US" smtClean="0"/>
              <a:pPr/>
              <a:t>‹#›</a:t>
            </a:fld>
            <a:endParaRPr lang="en-US" dirty="0"/>
          </a:p>
        </p:txBody>
      </p:sp>
    </p:spTree>
    <p:extLst>
      <p:ext uri="{BB962C8B-B14F-4D97-AF65-F5344CB8AC3E}">
        <p14:creationId xmlns:p14="http://schemas.microsoft.com/office/powerpoint/2010/main" val="2417375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01D60061-20E4-4986-98F3-D464A6F9E41E}" type="datetimeFigureOut">
              <a:rPr lang="en-US" smtClean="0"/>
              <a:pPr/>
              <a:t>3/17/2019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1D60061-20E4-4986-98F3-D464A6F9E41E}" type="datetimeFigureOut">
              <a:rPr lang="en-US" smtClean="0"/>
              <a:pPr/>
              <a:t>3/17/2019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D60061-20E4-4986-98F3-D464A6F9E41E}" type="datetimeFigureOut">
              <a:rPr lang="en-US" smtClean="0"/>
              <a:pPr/>
              <a:t>3/17/2019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01D60061-20E4-4986-98F3-D464A6F9E41E}" type="datetimeFigureOut">
              <a:rPr lang="en-US" smtClean="0"/>
              <a:pPr/>
              <a:t>3/17/2019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1D60061-20E4-4986-98F3-D464A6F9E41E}" type="datetimeFigureOut">
              <a:rPr lang="en-US" smtClean="0"/>
              <a:pPr/>
              <a:t>3/17/2019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1D60061-20E4-4986-98F3-D464A6F9E41E}" type="datetimeFigureOut">
              <a:rPr lang="en-US" smtClean="0"/>
              <a:pPr/>
              <a:t>3/17/2019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D60061-20E4-4986-98F3-D464A6F9E41E}" type="datetimeFigureOut">
              <a:rPr lang="en-US" smtClean="0"/>
              <a:pPr/>
              <a:t>3/17/2019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D60061-20E4-4986-98F3-D464A6F9E41E}" type="datetimeFigureOut">
              <a:rPr lang="en-US" smtClean="0"/>
              <a:pPr/>
              <a:t>3/17/2019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D60061-20E4-4986-98F3-D464A6F9E41E}" type="datetimeFigureOut">
              <a:rPr lang="en-US" smtClean="0"/>
              <a:pPr/>
              <a:t>3/17/2019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1D60061-20E4-4986-98F3-D464A6F9E41E}" type="datetimeFigureOut">
              <a:rPr lang="en-US" smtClean="0"/>
              <a:pPr/>
              <a:t>3/17/2019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1D60061-20E4-4986-98F3-D464A6F9E41E}" type="datetimeFigureOut">
              <a:rPr lang="en-US" smtClean="0"/>
              <a:pPr/>
              <a:t>3/17/2019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D60061-20E4-4986-98F3-D464A6F9E41E}" type="datetimeFigureOut">
              <a:rPr lang="en-US" smtClean="0"/>
              <a:pPr/>
              <a:t>3/17/2019</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4BC01-98BB-4163-8681-A455C5C301E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hyperlink" Target="http://en.wikipedia.org/wiki/File:Montana_16_bg_062406.jpg" TargetMode="External"/><Relationship Id="rId7" Type="http://schemas.openxmlformats.org/officeDocument/2006/relationships/hyperlink" Target="//upload.wikimedia.org/wikipedia/commons/c/cd/Gas_lighting_at_Lincoln's_Inn.jpg" TargetMode="Externa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hyperlink" Target="http://en.wikipedia.org/wiki/File:DiwaliOilLampCrop.JPG" TargetMode="External"/><Relationship Id="rId4" Type="http://schemas.openxmlformats.org/officeDocument/2006/relationships/image" Target="../media/image3.jpeg"/><Relationship Id="rId9" Type="http://schemas.openxmlformats.org/officeDocument/2006/relationships/image" Target="../media/image6.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google.co.uk/url?sa=i&amp;rct=j&amp;q=&amp;esrc=s&amp;source=images&amp;cd=&amp;cad=rja&amp;uact=8&amp;ved=0ahUKEwiZ6Z2iya7LAhXDVRoKHVQMDR4QjRwIBw&amp;url=http://www.ledvista.ie/colour-temperature&amp;psig=AFQjCNEI49B1cUhf5qMkGI-bIPA91JNX0A&amp;ust=1457439985001916"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google.co.uk/url?sa=i&amp;rct=j&amp;q=&amp;esrc=s&amp;source=images&amp;cd=&amp;cad=rja&amp;uact=8&amp;ved=0ahUKEwiZ6Z2iya7LAhXDVRoKHVQMDR4QjRwIBw&amp;url=http://www.ledvista.ie/colour-temperature&amp;psig=AFQjCNEI49B1cUhf5qMkGI-bIPA91JNX0A&amp;ust=1457439985001916"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upload.wikimedia.org/wikipedia/commons/f/f9/LED,_5mm,_green_(en).svg"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www.explainthatstuff.com/luminescence.html" TargetMode="External"/><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4.jpeg"/></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www.edisontechcenter.org/Fluorescent.html"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gi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www.google.co.uk/url?sa=i&amp;rct=j&amp;q=&amp;esrc=s&amp;source=images&amp;cd=&amp;cad=rja&amp;uact=8&amp;ved=0ahUKEwjHvM_zy67LAhVLnRoKHb6YDVsQjRwIBw&amp;url=http://www.ebay.co.uk/bhp/up-down-light&amp;bvm=bv.116274245,d.d2s&amp;psig=AFQjCNE16rwzh1S8oN8Y4NYvJdDztRdwHw&amp;ust=1457440626914836"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Vista\Desktop\Light2\800px-Classical_spectacular_laser_effects[1].jpg"/>
          <p:cNvPicPr>
            <a:picLocks noChangeAspect="1" noChangeArrowheads="1"/>
          </p:cNvPicPr>
          <p:nvPr/>
        </p:nvPicPr>
        <p:blipFill>
          <a:blip r:embed="rId2" cstate="print"/>
          <a:srcRect/>
          <a:stretch>
            <a:fillRect/>
          </a:stretch>
        </p:blipFill>
        <p:spPr bwMode="auto">
          <a:xfrm>
            <a:off x="-27774" y="0"/>
            <a:ext cx="9144000" cy="6858000"/>
          </a:xfrm>
          <a:prstGeom prst="rect">
            <a:avLst/>
          </a:prstGeom>
          <a:noFill/>
        </p:spPr>
      </p:pic>
      <p:sp>
        <p:nvSpPr>
          <p:cNvPr id="3" name="Subtitle 2"/>
          <p:cNvSpPr txBox="1">
            <a:spLocks/>
          </p:cNvSpPr>
          <p:nvPr/>
        </p:nvSpPr>
        <p:spPr>
          <a:xfrm>
            <a:off x="228600" y="1447800"/>
            <a:ext cx="6400800" cy="2057400"/>
          </a:xfrm>
          <a:prstGeom prst="rect">
            <a:avLst/>
          </a:prstGeom>
        </p:spPr>
        <p:txBody>
          <a:bodyPr>
            <a:normAutofit/>
          </a:bodyPr>
          <a:lstStyle/>
          <a:p>
            <a:pPr marL="342900" marR="0" lvl="0" indent="-342900" defTabSz="914400" rtl="0" eaLnBrk="1" fontAlgn="auto" latinLnBrk="0" hangingPunct="1">
              <a:lnSpc>
                <a:spcPct val="100000"/>
              </a:lnSpc>
              <a:spcBef>
                <a:spcPct val="20000"/>
              </a:spcBef>
              <a:spcAft>
                <a:spcPts val="0"/>
              </a:spcAft>
              <a:buClrTx/>
              <a:buSzTx/>
              <a:tabLst/>
              <a:defRPr/>
            </a:pPr>
            <a:r>
              <a:rPr kumimoji="0" lang="en-US" sz="1800" b="1" i="0" u="none" strike="noStrike" kern="1200" cap="none" spc="0" normalizeH="0" baseline="0" noProof="0" dirty="0" smtClean="0">
                <a:ln>
                  <a:noFill/>
                </a:ln>
                <a:solidFill>
                  <a:srgbClr val="FFFF00"/>
                </a:solidFill>
                <a:effectLst/>
                <a:uLnTx/>
                <a:uFillTx/>
                <a:latin typeface="Lucida Sans Unicode" pitchFamily="34" charset="0"/>
                <a:ea typeface="+mn-ea"/>
                <a:cs typeface="Lucida Sans Unicode" pitchFamily="34" charset="0"/>
              </a:rPr>
              <a:t>Faculty of Architecture,</a:t>
            </a:r>
            <a:r>
              <a:rPr kumimoji="0" lang="en-US" sz="1800" b="1" i="0" u="none" strike="noStrike" kern="1200" cap="none" spc="0" normalizeH="0" noProof="0" dirty="0" smtClean="0">
                <a:ln>
                  <a:noFill/>
                </a:ln>
                <a:solidFill>
                  <a:srgbClr val="FFFF00"/>
                </a:solidFill>
                <a:effectLst/>
                <a:uLnTx/>
                <a:uFillTx/>
                <a:latin typeface="Lucida Sans Unicode" pitchFamily="34" charset="0"/>
                <a:ea typeface="+mn-ea"/>
                <a:cs typeface="Lucida Sans Unicode" pitchFamily="34" charset="0"/>
              </a:rPr>
              <a:t> Computing and Engineering</a:t>
            </a:r>
            <a:endParaRPr kumimoji="0" lang="en-US" sz="1800" b="1" i="0" u="none" strike="noStrike" kern="1200" cap="none" spc="0" normalizeH="0" baseline="0" noProof="0" dirty="0" smtClean="0">
              <a:ln>
                <a:noFill/>
              </a:ln>
              <a:solidFill>
                <a:srgbClr val="FFFF00"/>
              </a:solidFill>
              <a:effectLst/>
              <a:uLnTx/>
              <a:uFillTx/>
              <a:latin typeface="Lucida Sans Unicode" pitchFamily="34" charset="0"/>
              <a:ea typeface="+mn-ea"/>
              <a:cs typeface="Lucida Sans Unicode" pitchFamily="34" charset="0"/>
            </a:endParaRPr>
          </a:p>
          <a:p>
            <a:pPr marL="342900" marR="0" lvl="0" indent="-342900" defTabSz="914400" rtl="0" eaLnBrk="1" fontAlgn="auto" latinLnBrk="0" hangingPunct="1">
              <a:lnSpc>
                <a:spcPct val="100000"/>
              </a:lnSpc>
              <a:spcBef>
                <a:spcPct val="20000"/>
              </a:spcBef>
              <a:spcAft>
                <a:spcPts val="0"/>
              </a:spcAft>
              <a:buClrTx/>
              <a:buSzTx/>
              <a:tabLst/>
              <a:defRPr/>
            </a:pPr>
            <a:r>
              <a:rPr kumimoji="0" lang="en-US" sz="1800" b="1" i="0" u="none" strike="noStrike" kern="1200" cap="none" spc="0" normalizeH="0" baseline="0" noProof="0" dirty="0" smtClean="0">
                <a:ln>
                  <a:noFill/>
                </a:ln>
                <a:solidFill>
                  <a:srgbClr val="FFFF00"/>
                </a:solidFill>
                <a:effectLst/>
                <a:uLnTx/>
                <a:uFillTx/>
                <a:latin typeface="Lucida Sans Unicode" pitchFamily="34" charset="0"/>
                <a:ea typeface="+mn-ea"/>
                <a:cs typeface="Lucida Sans Unicode" pitchFamily="34" charset="0"/>
              </a:rPr>
              <a:t>School of The Built and Natural Environments</a:t>
            </a:r>
            <a:endParaRPr kumimoji="0" lang="en-GB" sz="1800" b="1" i="0" u="none" strike="noStrike" kern="1200" cap="none" spc="0" normalizeH="0" baseline="0" noProof="0" dirty="0" smtClean="0">
              <a:ln>
                <a:noFill/>
              </a:ln>
              <a:solidFill>
                <a:srgbClr val="FFFF00"/>
              </a:solidFill>
              <a:effectLst/>
              <a:uLnTx/>
              <a:uFillTx/>
              <a:latin typeface="Lucida Sans Unicode" pitchFamily="34" charset="0"/>
              <a:ea typeface="+mn-ea"/>
              <a:cs typeface="Lucida Sans Unicode" pitchFamily="34" charset="0"/>
            </a:endParaRPr>
          </a:p>
          <a:p>
            <a:pPr marL="342900" marR="0" lvl="0" indent="-342900" defTabSz="914400" rtl="0" eaLnBrk="1" fontAlgn="auto" latinLnBrk="0" hangingPunct="1">
              <a:lnSpc>
                <a:spcPct val="100000"/>
              </a:lnSpc>
              <a:spcBef>
                <a:spcPct val="20000"/>
              </a:spcBef>
              <a:spcAft>
                <a:spcPts val="0"/>
              </a:spcAft>
              <a:buClrTx/>
              <a:buSzTx/>
              <a:tabLst/>
              <a:defRPr/>
            </a:pPr>
            <a:r>
              <a:rPr kumimoji="0" lang="en-US" sz="1800" b="1" i="0" u="none" strike="noStrike" kern="1200" cap="none" spc="0" normalizeH="0" baseline="0" noProof="0" dirty="0" smtClean="0">
                <a:ln>
                  <a:noFill/>
                </a:ln>
                <a:solidFill>
                  <a:srgbClr val="FFFF00"/>
                </a:solidFill>
                <a:effectLst/>
                <a:uLnTx/>
                <a:uFillTx/>
                <a:latin typeface="Lucida Sans Unicode" pitchFamily="34" charset="0"/>
                <a:ea typeface="+mn-ea"/>
                <a:cs typeface="Lucida Sans Unicode" pitchFamily="34" charset="0"/>
              </a:rPr>
              <a:t>Allan Nantel</a:t>
            </a:r>
          </a:p>
          <a:p>
            <a:pPr marL="342900" marR="0" lvl="0" indent="-342900" defTabSz="914400" rtl="0" eaLnBrk="1" fontAlgn="auto" latinLnBrk="0" hangingPunct="1">
              <a:lnSpc>
                <a:spcPct val="100000"/>
              </a:lnSpc>
              <a:spcBef>
                <a:spcPct val="20000"/>
              </a:spcBef>
              <a:spcAft>
                <a:spcPts val="0"/>
              </a:spcAft>
              <a:buClrTx/>
              <a:buSzTx/>
              <a:tabLst/>
              <a:defRPr/>
            </a:pPr>
            <a:r>
              <a:rPr lang="en-US" b="1" dirty="0" smtClean="0">
                <a:solidFill>
                  <a:srgbClr val="FFFF00"/>
                </a:solidFill>
                <a:latin typeface="Lucida Sans Unicode" pitchFamily="34" charset="0"/>
                <a:cs typeface="Lucida Sans Unicode" pitchFamily="34" charset="0"/>
              </a:rPr>
              <a:t>Feb</a:t>
            </a:r>
            <a:r>
              <a:rPr kumimoji="0" lang="en-US" sz="1800" b="1" i="0" u="none" strike="noStrike" kern="1200" cap="none" spc="0" normalizeH="0" baseline="0" noProof="0" dirty="0" smtClean="0">
                <a:ln>
                  <a:noFill/>
                </a:ln>
                <a:solidFill>
                  <a:srgbClr val="FFFF00"/>
                </a:solidFill>
                <a:effectLst/>
                <a:uLnTx/>
                <a:uFillTx/>
                <a:latin typeface="Lucida Sans Unicode" pitchFamily="34" charset="0"/>
                <a:ea typeface="+mn-ea"/>
                <a:cs typeface="Lucida Sans Unicode" pitchFamily="34" charset="0"/>
              </a:rPr>
              <a:t> 2018</a:t>
            </a: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4" name="Title 1"/>
          <p:cNvSpPr txBox="1">
            <a:spLocks/>
          </p:cNvSpPr>
          <p:nvPr/>
        </p:nvSpPr>
        <p:spPr>
          <a:xfrm>
            <a:off x="0" y="0"/>
            <a:ext cx="9144000" cy="1470025"/>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4400" b="1" i="0" u="none" strike="noStrike" kern="1200" cap="none" spc="0" normalizeH="0" baseline="0" noProof="0" dirty="0" smtClean="0">
                <a:ln>
                  <a:noFill/>
                </a:ln>
                <a:solidFill>
                  <a:schemeClr val="bg1"/>
                </a:solidFill>
                <a:effectLst/>
                <a:uLnTx/>
                <a:uFillTx/>
                <a:latin typeface="+mj-lt"/>
                <a:ea typeface="+mj-ea"/>
                <a:cs typeface="+mj-cs"/>
              </a:rPr>
              <a:t> </a:t>
            </a:r>
          </a:p>
          <a:p>
            <a:pPr marL="0" marR="0" lvl="0" indent="0" defTabSz="914400" rtl="0" eaLnBrk="1" fontAlgn="auto" latinLnBrk="0" hangingPunct="1">
              <a:lnSpc>
                <a:spcPct val="100000"/>
              </a:lnSpc>
              <a:spcBef>
                <a:spcPct val="0"/>
              </a:spcBef>
              <a:spcAft>
                <a:spcPts val="0"/>
              </a:spcAft>
              <a:buClrTx/>
              <a:buSzTx/>
              <a:buFontTx/>
              <a:buNone/>
              <a:tabLst/>
              <a:defRPr/>
            </a:pPr>
            <a:r>
              <a:rPr lang="en-US" sz="4400" b="1" dirty="0" smtClean="0">
                <a:solidFill>
                  <a:schemeClr val="bg1"/>
                </a:solidFill>
                <a:latin typeface="+mj-lt"/>
                <a:ea typeface="+mj-ea"/>
                <a:cs typeface="+mj-cs"/>
              </a:rPr>
              <a:t>  </a:t>
            </a:r>
            <a:r>
              <a:rPr kumimoji="0" lang="en-US" sz="4400" b="1" i="0" u="none" strike="noStrike" kern="1200" cap="none" spc="0" normalizeH="0" baseline="0" noProof="0" dirty="0" smtClean="0">
                <a:ln>
                  <a:noFill/>
                </a:ln>
                <a:solidFill>
                  <a:schemeClr val="bg1"/>
                </a:solidFill>
                <a:effectLst/>
                <a:uLnTx/>
                <a:uFillTx/>
                <a:latin typeface="+mj-lt"/>
                <a:ea typeface="+mj-ea"/>
                <a:cs typeface="+mj-cs"/>
              </a:rPr>
              <a:t>Artificial Lighting</a:t>
            </a:r>
            <a:endParaRPr kumimoji="0" lang="en-US" sz="4400" b="1" i="0" u="none" strike="noStrike" kern="1200" cap="none" spc="0" normalizeH="0" baseline="0" noProof="0" dirty="0">
              <a:ln>
                <a:noFill/>
              </a:ln>
              <a:solidFill>
                <a:schemeClr val="bg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762000" y="1447800"/>
            <a:ext cx="4648200" cy="3139321"/>
          </a:xfrm>
          <a:prstGeom prst="rect">
            <a:avLst/>
          </a:prstGeom>
        </p:spPr>
        <p:txBody>
          <a:bodyPr wrap="square">
            <a:spAutoFit/>
          </a:bodyPr>
          <a:lstStyle/>
          <a:p>
            <a:r>
              <a:rPr lang="en-US" dirty="0" smtClean="0"/>
              <a:t>Before the invention of the light bulb, illuminating the world after the sun went down was a </a:t>
            </a:r>
            <a:r>
              <a:rPr lang="en-US" b="1" dirty="0" smtClean="0">
                <a:solidFill>
                  <a:srgbClr val="0070C0"/>
                </a:solidFill>
              </a:rPr>
              <a:t>messy, arduous, hazardous </a:t>
            </a:r>
            <a:r>
              <a:rPr lang="en-US" dirty="0" smtClean="0"/>
              <a:t>task. </a:t>
            </a:r>
          </a:p>
          <a:p>
            <a:endParaRPr lang="en-US" dirty="0" smtClean="0"/>
          </a:p>
          <a:p>
            <a:r>
              <a:rPr lang="en-US" dirty="0" smtClean="0"/>
              <a:t>Examples of sources of light before light bulb invention:- </a:t>
            </a:r>
          </a:p>
          <a:p>
            <a:pPr>
              <a:buFont typeface="Arial" pitchFamily="34" charset="0"/>
              <a:buChar char="•"/>
            </a:pPr>
            <a:r>
              <a:rPr lang="en-US" dirty="0" smtClean="0"/>
              <a:t> Oil lamp</a:t>
            </a:r>
          </a:p>
          <a:p>
            <a:pPr>
              <a:buFont typeface="Arial" pitchFamily="34" charset="0"/>
              <a:buChar char="•"/>
            </a:pPr>
            <a:r>
              <a:rPr lang="en-US" dirty="0" smtClean="0"/>
              <a:t> Kerosene lamp</a:t>
            </a:r>
          </a:p>
          <a:p>
            <a:pPr>
              <a:buFont typeface="Arial" pitchFamily="34" charset="0"/>
              <a:buChar char="•"/>
            </a:pPr>
            <a:r>
              <a:rPr lang="en-US" dirty="0" smtClean="0"/>
              <a:t> Candles</a:t>
            </a:r>
          </a:p>
          <a:p>
            <a:pPr>
              <a:buFont typeface="Arial" pitchFamily="34" charset="0"/>
              <a:buChar char="•"/>
            </a:pPr>
            <a:r>
              <a:rPr lang="en-US" dirty="0" smtClean="0"/>
              <a:t> Burning of wood</a:t>
            </a:r>
          </a:p>
          <a:p>
            <a:pPr>
              <a:buFont typeface="Arial" pitchFamily="34" charset="0"/>
              <a:buChar char="•"/>
            </a:pPr>
            <a:r>
              <a:rPr lang="en-US" dirty="0" smtClean="0"/>
              <a:t> Gas lighting</a:t>
            </a:r>
          </a:p>
        </p:txBody>
      </p:sp>
      <p:pic>
        <p:nvPicPr>
          <p:cNvPr id="16388" name="Picture 4" descr="http://farm4.staticflickr.com/3664/3616422828_7d5b7c1244_z.jpg"/>
          <p:cNvPicPr>
            <a:picLocks noChangeAspect="1" noChangeArrowheads="1"/>
          </p:cNvPicPr>
          <p:nvPr/>
        </p:nvPicPr>
        <p:blipFill>
          <a:blip r:embed="rId2" cstate="print"/>
          <a:srcRect/>
          <a:stretch>
            <a:fillRect/>
          </a:stretch>
        </p:blipFill>
        <p:spPr bwMode="auto">
          <a:xfrm>
            <a:off x="6705600" y="4724400"/>
            <a:ext cx="2392820" cy="1600199"/>
          </a:xfrm>
          <a:prstGeom prst="rect">
            <a:avLst/>
          </a:prstGeom>
          <a:noFill/>
        </p:spPr>
      </p:pic>
      <p:pic>
        <p:nvPicPr>
          <p:cNvPr id="16390" name="Picture 6" descr="http://upload.wikimedia.org/wikipedia/commons/thumb/d/d0/Montana_16_bg_062406.jpg/220px-Montana_16_bg_062406.jpg">
            <a:hlinkClick r:id="rId3"/>
          </p:cNvPr>
          <p:cNvPicPr>
            <a:picLocks noChangeAspect="1" noChangeArrowheads="1"/>
          </p:cNvPicPr>
          <p:nvPr/>
        </p:nvPicPr>
        <p:blipFill>
          <a:blip r:embed="rId4" cstate="print"/>
          <a:srcRect/>
          <a:stretch>
            <a:fillRect/>
          </a:stretch>
        </p:blipFill>
        <p:spPr bwMode="auto">
          <a:xfrm>
            <a:off x="838200" y="4724400"/>
            <a:ext cx="2095500" cy="1571626"/>
          </a:xfrm>
          <a:prstGeom prst="rect">
            <a:avLst/>
          </a:prstGeom>
          <a:noFill/>
        </p:spPr>
      </p:pic>
      <p:pic>
        <p:nvPicPr>
          <p:cNvPr id="16392" name="Picture 8" descr="http://upload.wikimedia.org/wikipedia/commons/thumb/1/1c/DiwaliOilLampCrop.JPG/220px-DiwaliOilLampCrop.JPG">
            <a:hlinkClick r:id="rId5"/>
          </p:cNvPr>
          <p:cNvPicPr>
            <a:picLocks noChangeAspect="1" noChangeArrowheads="1"/>
          </p:cNvPicPr>
          <p:nvPr/>
        </p:nvPicPr>
        <p:blipFill>
          <a:blip r:embed="rId6" cstate="print"/>
          <a:srcRect/>
          <a:stretch>
            <a:fillRect/>
          </a:stretch>
        </p:blipFill>
        <p:spPr bwMode="auto">
          <a:xfrm>
            <a:off x="3047999" y="4724400"/>
            <a:ext cx="1923737" cy="1600200"/>
          </a:xfrm>
          <a:prstGeom prst="rect">
            <a:avLst/>
          </a:prstGeom>
          <a:noFill/>
        </p:spPr>
      </p:pic>
      <p:sp>
        <p:nvSpPr>
          <p:cNvPr id="8" name="Rectangle 7"/>
          <p:cNvSpPr/>
          <p:nvPr/>
        </p:nvSpPr>
        <p:spPr>
          <a:xfrm>
            <a:off x="685800" y="381000"/>
            <a:ext cx="3063083" cy="584775"/>
          </a:xfrm>
          <a:prstGeom prst="rect">
            <a:avLst/>
          </a:prstGeom>
        </p:spPr>
        <p:txBody>
          <a:bodyPr wrap="none">
            <a:spAutoFit/>
          </a:bodyPr>
          <a:lstStyle/>
          <a:p>
            <a:r>
              <a:rPr lang="en-US" sz="3200" b="1" dirty="0" smtClean="0"/>
              <a:t>Artificial Lighting</a:t>
            </a:r>
          </a:p>
        </p:txBody>
      </p:sp>
      <p:sp>
        <p:nvSpPr>
          <p:cNvPr id="9" name="Rectangle 8"/>
          <p:cNvSpPr/>
          <p:nvPr/>
        </p:nvSpPr>
        <p:spPr>
          <a:xfrm>
            <a:off x="762000" y="990600"/>
            <a:ext cx="5049972" cy="400110"/>
          </a:xfrm>
          <a:prstGeom prst="rect">
            <a:avLst/>
          </a:prstGeom>
        </p:spPr>
        <p:txBody>
          <a:bodyPr wrap="none">
            <a:spAutoFit/>
          </a:bodyPr>
          <a:lstStyle/>
          <a:p>
            <a:r>
              <a:rPr lang="en-US" sz="2000" b="1" dirty="0" smtClean="0"/>
              <a:t>Sources of Light – Before Light Bulb invention </a:t>
            </a:r>
          </a:p>
        </p:txBody>
      </p:sp>
      <p:pic>
        <p:nvPicPr>
          <p:cNvPr id="19458" name="Picture 2" descr="File:Gas lighting at Lincoln's Inn.jpg">
            <a:hlinkClick r:id="rId7"/>
          </p:cNvPr>
          <p:cNvPicPr>
            <a:picLocks noChangeAspect="1" noChangeArrowheads="1"/>
          </p:cNvPicPr>
          <p:nvPr/>
        </p:nvPicPr>
        <p:blipFill>
          <a:blip r:embed="rId8" cstate="print"/>
          <a:srcRect/>
          <a:stretch>
            <a:fillRect/>
          </a:stretch>
        </p:blipFill>
        <p:spPr bwMode="auto">
          <a:xfrm>
            <a:off x="6248400" y="685800"/>
            <a:ext cx="2288034" cy="3505200"/>
          </a:xfrm>
          <a:prstGeom prst="rect">
            <a:avLst/>
          </a:prstGeom>
          <a:noFill/>
        </p:spPr>
      </p:pic>
      <p:sp>
        <p:nvSpPr>
          <p:cNvPr id="11" name="Rectangle 10"/>
          <p:cNvSpPr/>
          <p:nvPr/>
        </p:nvSpPr>
        <p:spPr>
          <a:xfrm>
            <a:off x="6172200" y="4191000"/>
            <a:ext cx="2438400" cy="461665"/>
          </a:xfrm>
          <a:prstGeom prst="rect">
            <a:avLst/>
          </a:prstGeom>
        </p:spPr>
        <p:txBody>
          <a:bodyPr wrap="square">
            <a:spAutoFit/>
          </a:bodyPr>
          <a:lstStyle/>
          <a:p>
            <a:r>
              <a:rPr lang="en-US" sz="1200" dirty="0" smtClean="0"/>
              <a:t>Gas lighting in the Honorable Society of Lincoln's Inn, London</a:t>
            </a:r>
            <a:endParaRPr lang="en-US" sz="1200" dirty="0"/>
          </a:p>
        </p:txBody>
      </p:sp>
      <p:sp>
        <p:nvSpPr>
          <p:cNvPr id="12" name="Rectangle 11"/>
          <p:cNvSpPr/>
          <p:nvPr/>
        </p:nvSpPr>
        <p:spPr>
          <a:xfrm>
            <a:off x="838200" y="6396335"/>
            <a:ext cx="1981200" cy="276999"/>
          </a:xfrm>
          <a:prstGeom prst="rect">
            <a:avLst/>
          </a:prstGeom>
        </p:spPr>
        <p:txBody>
          <a:bodyPr wrap="square">
            <a:spAutoFit/>
          </a:bodyPr>
          <a:lstStyle/>
          <a:p>
            <a:pPr algn="ctr"/>
            <a:r>
              <a:rPr lang="en-US" sz="1200" dirty="0" smtClean="0"/>
              <a:t>Wood burning</a:t>
            </a:r>
            <a:endParaRPr lang="en-US" sz="1200" dirty="0"/>
          </a:p>
        </p:txBody>
      </p:sp>
      <p:sp>
        <p:nvSpPr>
          <p:cNvPr id="13" name="Rectangle 12"/>
          <p:cNvSpPr/>
          <p:nvPr/>
        </p:nvSpPr>
        <p:spPr>
          <a:xfrm>
            <a:off x="3048000" y="6400800"/>
            <a:ext cx="1981200" cy="276999"/>
          </a:xfrm>
          <a:prstGeom prst="rect">
            <a:avLst/>
          </a:prstGeom>
        </p:spPr>
        <p:txBody>
          <a:bodyPr wrap="square">
            <a:spAutoFit/>
          </a:bodyPr>
          <a:lstStyle/>
          <a:p>
            <a:pPr algn="ctr"/>
            <a:r>
              <a:rPr lang="en-US" sz="1200" dirty="0" smtClean="0"/>
              <a:t>Oil lamp</a:t>
            </a:r>
            <a:endParaRPr lang="en-US" sz="1200" dirty="0"/>
          </a:p>
        </p:txBody>
      </p:sp>
      <p:sp>
        <p:nvSpPr>
          <p:cNvPr id="14" name="Rectangle 13"/>
          <p:cNvSpPr/>
          <p:nvPr/>
        </p:nvSpPr>
        <p:spPr>
          <a:xfrm>
            <a:off x="6781800" y="6400800"/>
            <a:ext cx="1981200" cy="276999"/>
          </a:xfrm>
          <a:prstGeom prst="rect">
            <a:avLst/>
          </a:prstGeom>
        </p:spPr>
        <p:txBody>
          <a:bodyPr wrap="square">
            <a:spAutoFit/>
          </a:bodyPr>
          <a:lstStyle/>
          <a:p>
            <a:pPr algn="ctr"/>
            <a:r>
              <a:rPr lang="en-US" sz="1200" dirty="0" smtClean="0"/>
              <a:t>Kerosene lamp</a:t>
            </a:r>
            <a:endParaRPr lang="en-US" sz="1200" dirty="0"/>
          </a:p>
        </p:txBody>
      </p:sp>
      <p:pic>
        <p:nvPicPr>
          <p:cNvPr id="19462" name="Picture 6" descr="http://t3.gstatic.com/images?q=tbn:ANd9GcS8LdXGkx0xD2Y1_OA6wFtM8KOzoLZ_-vov1oEXlUIERwC5efc-mQ"/>
          <p:cNvPicPr>
            <a:picLocks noChangeAspect="1" noChangeArrowheads="1"/>
          </p:cNvPicPr>
          <p:nvPr/>
        </p:nvPicPr>
        <p:blipFill>
          <a:blip r:embed="rId9" cstate="print"/>
          <a:srcRect/>
          <a:stretch>
            <a:fillRect/>
          </a:stretch>
        </p:blipFill>
        <p:spPr bwMode="auto">
          <a:xfrm>
            <a:off x="5029200" y="4724400"/>
            <a:ext cx="1600199" cy="1600200"/>
          </a:xfrm>
          <a:prstGeom prst="rect">
            <a:avLst/>
          </a:prstGeom>
          <a:noFill/>
        </p:spPr>
      </p:pic>
      <p:sp>
        <p:nvSpPr>
          <p:cNvPr id="17" name="Rectangle 16"/>
          <p:cNvSpPr/>
          <p:nvPr/>
        </p:nvSpPr>
        <p:spPr>
          <a:xfrm>
            <a:off x="5105400" y="6400801"/>
            <a:ext cx="1524000" cy="276999"/>
          </a:xfrm>
          <a:prstGeom prst="rect">
            <a:avLst/>
          </a:prstGeom>
        </p:spPr>
        <p:txBody>
          <a:bodyPr wrap="square">
            <a:spAutoFit/>
          </a:bodyPr>
          <a:lstStyle/>
          <a:p>
            <a:pPr algn="ctr"/>
            <a:r>
              <a:rPr lang="en-US" sz="1200" dirty="0" smtClean="0"/>
              <a:t>Candle</a:t>
            </a:r>
            <a:endParaRPr lang="en-US" sz="1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990600" y="2895600"/>
            <a:ext cx="7079630" cy="584775"/>
          </a:xfrm>
          <a:prstGeom prst="rect">
            <a:avLst/>
          </a:prstGeom>
        </p:spPr>
        <p:txBody>
          <a:bodyPr wrap="none">
            <a:spAutoFit/>
          </a:bodyPr>
          <a:lstStyle/>
          <a:p>
            <a:r>
              <a:rPr lang="en-US" sz="3200" b="1" dirty="0" smtClean="0"/>
              <a:t>Question : Who invented the light bulb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85800" y="381000"/>
            <a:ext cx="3633302" cy="584775"/>
          </a:xfrm>
          <a:prstGeom prst="rect">
            <a:avLst/>
          </a:prstGeom>
        </p:spPr>
        <p:txBody>
          <a:bodyPr wrap="none">
            <a:spAutoFit/>
          </a:bodyPr>
          <a:lstStyle/>
          <a:p>
            <a:r>
              <a:rPr lang="en-US" sz="3200" b="1" dirty="0" smtClean="0"/>
              <a:t>History of Light Bulb</a:t>
            </a:r>
          </a:p>
        </p:txBody>
      </p:sp>
      <p:sp>
        <p:nvSpPr>
          <p:cNvPr id="4" name="Rectangle 3"/>
          <p:cNvSpPr/>
          <p:nvPr/>
        </p:nvSpPr>
        <p:spPr>
          <a:xfrm>
            <a:off x="762000" y="1143000"/>
            <a:ext cx="1747723" cy="369332"/>
          </a:xfrm>
          <a:prstGeom prst="rect">
            <a:avLst/>
          </a:prstGeom>
        </p:spPr>
        <p:txBody>
          <a:bodyPr wrap="none">
            <a:spAutoFit/>
          </a:bodyPr>
          <a:lstStyle/>
          <a:p>
            <a:r>
              <a:rPr lang="en-US" b="1" dirty="0" smtClean="0"/>
              <a:t>Early Light Bulbs</a:t>
            </a:r>
            <a:endParaRPr lang="en-US" b="1" dirty="0"/>
          </a:p>
        </p:txBody>
      </p:sp>
      <p:sp>
        <p:nvSpPr>
          <p:cNvPr id="5" name="Rectangle 4"/>
          <p:cNvSpPr/>
          <p:nvPr/>
        </p:nvSpPr>
        <p:spPr>
          <a:xfrm>
            <a:off x="838200" y="1600200"/>
            <a:ext cx="5029200" cy="4524315"/>
          </a:xfrm>
          <a:prstGeom prst="rect">
            <a:avLst/>
          </a:prstGeom>
        </p:spPr>
        <p:txBody>
          <a:bodyPr wrap="square">
            <a:spAutoFit/>
          </a:bodyPr>
          <a:lstStyle/>
          <a:p>
            <a:pPr algn="just"/>
            <a:r>
              <a:rPr lang="en-US" dirty="0" smtClean="0"/>
              <a:t>In 1802, Humphry Davy invented the first electric light. He experimented with electricity and invented an electric battery. When he connected wires to his battery and a piece of carbon, the carbon glowed, producing light. His invention was known as the </a:t>
            </a:r>
            <a:r>
              <a:rPr lang="en-US" b="1" dirty="0" smtClean="0">
                <a:solidFill>
                  <a:srgbClr val="0070C0"/>
                </a:solidFill>
              </a:rPr>
              <a:t>Electric Arc lamp</a:t>
            </a:r>
            <a:r>
              <a:rPr lang="en-US" dirty="0" smtClean="0"/>
              <a:t>. And while it produced light, it didn’t produce it for long and was much too bright for practical use.</a:t>
            </a:r>
          </a:p>
          <a:p>
            <a:endParaRPr lang="en-US" dirty="0" smtClean="0"/>
          </a:p>
          <a:p>
            <a:pPr algn="just"/>
            <a:r>
              <a:rPr lang="en-US" dirty="0" smtClean="0"/>
              <a:t>Throughout the 1800s, many scientists and inventors strove to create a cost effective, practical, long-life incandescent light bulb. The primary hurdle was </a:t>
            </a:r>
            <a:r>
              <a:rPr lang="en-US" b="1" dirty="0" smtClean="0">
                <a:solidFill>
                  <a:srgbClr val="0070C0"/>
                </a:solidFill>
              </a:rPr>
              <a:t>creating a long-lived, high-temperature filament</a:t>
            </a:r>
            <a:r>
              <a:rPr lang="en-US" dirty="0" smtClean="0"/>
              <a:t>--the key to a practical incandescent light. Many high-melting-point materials were explored in inert/evacuated chambers in the process.  </a:t>
            </a:r>
            <a:endParaRPr lang="en-US" dirty="0"/>
          </a:p>
        </p:txBody>
      </p:sp>
      <p:pic>
        <p:nvPicPr>
          <p:cNvPr id="33798" name="Picture 6" descr="http://www.spartacus.schoolnet.co.uk/SCdavy.jpg"/>
          <p:cNvPicPr>
            <a:picLocks noChangeAspect="1" noChangeArrowheads="1"/>
          </p:cNvPicPr>
          <p:nvPr/>
        </p:nvPicPr>
        <p:blipFill>
          <a:blip r:embed="rId2" cstate="print"/>
          <a:srcRect/>
          <a:stretch>
            <a:fillRect/>
          </a:stretch>
        </p:blipFill>
        <p:spPr bwMode="auto">
          <a:xfrm>
            <a:off x="6553200" y="457200"/>
            <a:ext cx="1828800" cy="2770909"/>
          </a:xfrm>
          <a:prstGeom prst="rect">
            <a:avLst/>
          </a:prstGeom>
          <a:noFill/>
        </p:spPr>
      </p:pic>
      <p:sp>
        <p:nvSpPr>
          <p:cNvPr id="11" name="Rectangle 10"/>
          <p:cNvSpPr/>
          <p:nvPr/>
        </p:nvSpPr>
        <p:spPr>
          <a:xfrm>
            <a:off x="6705600" y="3276600"/>
            <a:ext cx="1629229" cy="369332"/>
          </a:xfrm>
          <a:prstGeom prst="rect">
            <a:avLst/>
          </a:prstGeom>
        </p:spPr>
        <p:txBody>
          <a:bodyPr wrap="none">
            <a:spAutoFit/>
          </a:bodyPr>
          <a:lstStyle/>
          <a:p>
            <a:r>
              <a:rPr lang="en-US" dirty="0" smtClean="0"/>
              <a:t>Humphry Davy </a:t>
            </a:r>
            <a:endParaRPr lang="en-US" dirty="0"/>
          </a:p>
        </p:txBody>
      </p:sp>
      <p:pic>
        <p:nvPicPr>
          <p:cNvPr id="34818" name="Picture 2" descr="http://t1.gstatic.com/images?q=tbn:ANd9GcTXAfqLHyLKaqX1D9KZ5Vql07k9bTowXt80NjJJaGWJjAFFCyUR-g"/>
          <p:cNvPicPr>
            <a:picLocks noChangeAspect="1" noChangeArrowheads="1"/>
          </p:cNvPicPr>
          <p:nvPr/>
        </p:nvPicPr>
        <p:blipFill>
          <a:blip r:embed="rId3" cstate="print"/>
          <a:srcRect/>
          <a:stretch>
            <a:fillRect/>
          </a:stretch>
        </p:blipFill>
        <p:spPr bwMode="auto">
          <a:xfrm>
            <a:off x="6172201" y="3620213"/>
            <a:ext cx="2740280" cy="3009187"/>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2" descr="Thomas Alva Edison"/>
          <p:cNvPicPr>
            <a:picLocks noChangeAspect="1" noChangeArrowheads="1"/>
          </p:cNvPicPr>
          <p:nvPr/>
        </p:nvPicPr>
        <p:blipFill>
          <a:blip r:embed="rId2" cstate="print"/>
          <a:srcRect/>
          <a:stretch>
            <a:fillRect/>
          </a:stretch>
        </p:blipFill>
        <p:spPr bwMode="auto">
          <a:xfrm>
            <a:off x="6172200" y="685800"/>
            <a:ext cx="2143125" cy="2743200"/>
          </a:xfrm>
          <a:prstGeom prst="rect">
            <a:avLst/>
          </a:prstGeom>
          <a:noFill/>
        </p:spPr>
      </p:pic>
      <p:pic>
        <p:nvPicPr>
          <p:cNvPr id="3" name="Picture 4" descr="Original Edison Bulb"/>
          <p:cNvPicPr>
            <a:picLocks noChangeAspect="1" noChangeArrowheads="1"/>
          </p:cNvPicPr>
          <p:nvPr/>
        </p:nvPicPr>
        <p:blipFill>
          <a:blip r:embed="rId3" cstate="print"/>
          <a:srcRect/>
          <a:stretch>
            <a:fillRect/>
          </a:stretch>
        </p:blipFill>
        <p:spPr bwMode="auto">
          <a:xfrm>
            <a:off x="6175158" y="3962400"/>
            <a:ext cx="2740470" cy="1828800"/>
          </a:xfrm>
          <a:prstGeom prst="rect">
            <a:avLst/>
          </a:prstGeom>
          <a:noFill/>
        </p:spPr>
      </p:pic>
      <p:sp>
        <p:nvSpPr>
          <p:cNvPr id="4" name="Rectangle 3"/>
          <p:cNvSpPr/>
          <p:nvPr/>
        </p:nvSpPr>
        <p:spPr>
          <a:xfrm>
            <a:off x="6172200" y="3505200"/>
            <a:ext cx="2438400" cy="307777"/>
          </a:xfrm>
          <a:prstGeom prst="rect">
            <a:avLst/>
          </a:prstGeom>
        </p:spPr>
        <p:txBody>
          <a:bodyPr wrap="square">
            <a:spAutoFit/>
          </a:bodyPr>
          <a:lstStyle/>
          <a:p>
            <a:r>
              <a:rPr lang="en-US" sz="1400" dirty="0" smtClean="0"/>
              <a:t>Thomas Edison</a:t>
            </a:r>
            <a:endParaRPr lang="en-US" sz="1400" dirty="0"/>
          </a:p>
        </p:txBody>
      </p:sp>
      <p:sp>
        <p:nvSpPr>
          <p:cNvPr id="5" name="Rectangle 4"/>
          <p:cNvSpPr/>
          <p:nvPr/>
        </p:nvSpPr>
        <p:spPr>
          <a:xfrm>
            <a:off x="6248400" y="6096000"/>
            <a:ext cx="2438400" cy="523220"/>
          </a:xfrm>
          <a:prstGeom prst="rect">
            <a:avLst/>
          </a:prstGeom>
        </p:spPr>
        <p:txBody>
          <a:bodyPr wrap="square">
            <a:spAutoFit/>
          </a:bodyPr>
          <a:lstStyle/>
          <a:p>
            <a:r>
              <a:rPr lang="en-US" sz="1400" dirty="0" smtClean="0"/>
              <a:t>Thomas Edison ‘s  original carbon filament bulb</a:t>
            </a:r>
            <a:endParaRPr lang="en-US" sz="1400" dirty="0"/>
          </a:p>
        </p:txBody>
      </p:sp>
      <p:sp>
        <p:nvSpPr>
          <p:cNvPr id="6" name="Rectangle 5"/>
          <p:cNvSpPr/>
          <p:nvPr/>
        </p:nvSpPr>
        <p:spPr>
          <a:xfrm>
            <a:off x="533400" y="990600"/>
            <a:ext cx="5181600" cy="1200329"/>
          </a:xfrm>
          <a:prstGeom prst="rect">
            <a:avLst/>
          </a:prstGeom>
        </p:spPr>
        <p:txBody>
          <a:bodyPr wrap="square">
            <a:spAutoFit/>
          </a:bodyPr>
          <a:lstStyle/>
          <a:p>
            <a:r>
              <a:rPr lang="en-US" dirty="0" smtClean="0"/>
              <a:t>Contrary to popular belief, Thomas Alva Edison did not "invent" the first light bulb, but rather he improved upon a 50-year-old idea . </a:t>
            </a:r>
          </a:p>
          <a:p>
            <a:endParaRPr lang="en-US" dirty="0" smtClean="0"/>
          </a:p>
        </p:txBody>
      </p:sp>
      <p:sp>
        <p:nvSpPr>
          <p:cNvPr id="7" name="Rectangle 6"/>
          <p:cNvSpPr/>
          <p:nvPr/>
        </p:nvSpPr>
        <p:spPr>
          <a:xfrm>
            <a:off x="533400" y="304800"/>
            <a:ext cx="3633302" cy="584775"/>
          </a:xfrm>
          <a:prstGeom prst="rect">
            <a:avLst/>
          </a:prstGeom>
        </p:spPr>
        <p:txBody>
          <a:bodyPr wrap="none">
            <a:spAutoFit/>
          </a:bodyPr>
          <a:lstStyle/>
          <a:p>
            <a:r>
              <a:rPr lang="en-US" sz="3200" b="1" dirty="0" smtClean="0"/>
              <a:t>History of Light Bulb</a:t>
            </a:r>
          </a:p>
        </p:txBody>
      </p:sp>
      <p:sp>
        <p:nvSpPr>
          <p:cNvPr id="9" name="Rectangle 8"/>
          <p:cNvSpPr/>
          <p:nvPr/>
        </p:nvSpPr>
        <p:spPr>
          <a:xfrm>
            <a:off x="495300" y="2438400"/>
            <a:ext cx="5410200" cy="3416320"/>
          </a:xfrm>
          <a:prstGeom prst="rect">
            <a:avLst/>
          </a:prstGeom>
        </p:spPr>
        <p:txBody>
          <a:bodyPr wrap="square">
            <a:spAutoFit/>
          </a:bodyPr>
          <a:lstStyle/>
          <a:p>
            <a:pPr algn="just"/>
            <a:r>
              <a:rPr lang="en-US" dirty="0" smtClean="0"/>
              <a:t>Breakthroughs for Edison and Swan came in 1879, when they independently developed the first incandescent lamp that lasted a practical length of time -- at best a mere 13.5 hours.  </a:t>
            </a:r>
          </a:p>
          <a:p>
            <a:pPr algn="just"/>
            <a:endParaRPr lang="en-US" dirty="0"/>
          </a:p>
          <a:p>
            <a:pPr algn="just"/>
            <a:r>
              <a:rPr lang="en-US" dirty="0" smtClean="0"/>
              <a:t>Their separate designs were based on a carbon </a:t>
            </a:r>
            <a:r>
              <a:rPr lang="en-US" dirty="0" err="1" smtClean="0"/>
              <a:t>fibre</a:t>
            </a:r>
            <a:r>
              <a:rPr lang="en-US" dirty="0" smtClean="0"/>
              <a:t> filament derived from cotton. </a:t>
            </a:r>
          </a:p>
          <a:p>
            <a:pPr algn="just"/>
            <a:endParaRPr lang="en-US" dirty="0" smtClean="0"/>
          </a:p>
          <a:p>
            <a:pPr algn="just"/>
            <a:r>
              <a:rPr lang="en-US" dirty="0" smtClean="0"/>
              <a:t>The next stage of development focused on extending the practical life of the carbon filament bulb. </a:t>
            </a:r>
          </a:p>
          <a:p>
            <a:pPr algn="just"/>
            <a:r>
              <a:rPr lang="en-US" b="1" dirty="0" smtClean="0">
                <a:solidFill>
                  <a:srgbClr val="0070C0"/>
                </a:solidFill>
              </a:rPr>
              <a:t>Edison developed bamboo-derived filaments in 1880 that lasted up to 1200 hours</a:t>
            </a:r>
            <a:endParaRPr lang="en-US"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7650" name="Picture 2" descr="http://edisontechcenter.org/lighting/EvolutionOfLampsPoster-1-90.jpg"/>
          <p:cNvPicPr>
            <a:picLocks noChangeAspect="1" noChangeArrowheads="1"/>
          </p:cNvPicPr>
          <p:nvPr/>
        </p:nvPicPr>
        <p:blipFill>
          <a:blip r:embed="rId2" cstate="print"/>
          <a:srcRect/>
          <a:stretch>
            <a:fillRect/>
          </a:stretch>
        </p:blipFill>
        <p:spPr bwMode="auto">
          <a:xfrm>
            <a:off x="0" y="0"/>
            <a:ext cx="9143998" cy="68580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3400" y="457200"/>
            <a:ext cx="6705600" cy="584775"/>
          </a:xfrm>
          <a:prstGeom prst="rect">
            <a:avLst/>
          </a:prstGeom>
          <a:noFill/>
        </p:spPr>
        <p:txBody>
          <a:bodyPr wrap="square" rtlCol="0">
            <a:spAutoFit/>
          </a:bodyPr>
          <a:lstStyle/>
          <a:p>
            <a:r>
              <a:rPr lang="en-US" sz="3200" b="1" dirty="0" smtClean="0"/>
              <a:t>Sources of Artificial Lighting</a:t>
            </a:r>
            <a:endParaRPr lang="en-US" sz="3200" b="1" dirty="0"/>
          </a:p>
        </p:txBody>
      </p:sp>
      <p:sp>
        <p:nvSpPr>
          <p:cNvPr id="3" name="TextBox 2"/>
          <p:cNvSpPr txBox="1"/>
          <p:nvPr/>
        </p:nvSpPr>
        <p:spPr>
          <a:xfrm>
            <a:off x="533400" y="1143000"/>
            <a:ext cx="3657600" cy="4955203"/>
          </a:xfrm>
          <a:prstGeom prst="rect">
            <a:avLst/>
          </a:prstGeom>
          <a:noFill/>
        </p:spPr>
        <p:txBody>
          <a:bodyPr wrap="square" rtlCol="0">
            <a:spAutoFit/>
          </a:bodyPr>
          <a:lstStyle/>
          <a:p>
            <a:pPr>
              <a:buFont typeface="Arial" pitchFamily="34" charset="0"/>
              <a:buChar char="•"/>
            </a:pPr>
            <a:r>
              <a:rPr lang="en-US" sz="2000" b="1" dirty="0" smtClean="0">
                <a:solidFill>
                  <a:srgbClr val="0070C0"/>
                </a:solidFill>
              </a:rPr>
              <a:t> Incandescent lamps</a:t>
            </a:r>
          </a:p>
          <a:p>
            <a:pPr lvl="1">
              <a:buFont typeface="Arial" pitchFamily="34" charset="0"/>
              <a:buChar char="•"/>
            </a:pPr>
            <a:endParaRPr lang="en-US" sz="2000" dirty="0" smtClean="0"/>
          </a:p>
          <a:p>
            <a:pPr lvl="1">
              <a:buFont typeface="Arial" pitchFamily="34" charset="0"/>
              <a:buChar char="•"/>
            </a:pPr>
            <a:r>
              <a:rPr lang="en-US" sz="2000" dirty="0" smtClean="0"/>
              <a:t> </a:t>
            </a:r>
            <a:r>
              <a:rPr lang="en-US" dirty="0" smtClean="0"/>
              <a:t>An </a:t>
            </a:r>
            <a:r>
              <a:rPr lang="en-US" b="1" dirty="0" smtClean="0">
                <a:solidFill>
                  <a:srgbClr val="00B050"/>
                </a:solidFill>
              </a:rPr>
              <a:t>incandescent bulb </a:t>
            </a:r>
            <a:r>
              <a:rPr lang="en-US" dirty="0" smtClean="0"/>
              <a:t>consists of a filament that glows when electricity is passed through it, because of excitation of the electrons in the metal.</a:t>
            </a:r>
          </a:p>
          <a:p>
            <a:pPr>
              <a:buFont typeface="Arial" pitchFamily="34" charset="0"/>
              <a:buChar char="•"/>
            </a:pPr>
            <a:endParaRPr lang="en-US" dirty="0" smtClean="0"/>
          </a:p>
          <a:p>
            <a:pPr>
              <a:buFont typeface="Arial" pitchFamily="34" charset="0"/>
              <a:buChar char="•"/>
            </a:pPr>
            <a:endParaRPr lang="en-US" dirty="0" smtClean="0"/>
          </a:p>
          <a:p>
            <a:pPr lvl="1"/>
            <a:endParaRPr lang="en-US" dirty="0" smtClean="0"/>
          </a:p>
          <a:p>
            <a:pPr lvl="1">
              <a:buFont typeface="Arial" pitchFamily="34" charset="0"/>
              <a:buChar char="•"/>
            </a:pPr>
            <a:r>
              <a:rPr lang="en-US" dirty="0" smtClean="0"/>
              <a:t>A </a:t>
            </a:r>
            <a:r>
              <a:rPr lang="en-US" b="1" dirty="0" smtClean="0">
                <a:solidFill>
                  <a:srgbClr val="00B050"/>
                </a:solidFill>
              </a:rPr>
              <a:t>halogen lamp </a:t>
            </a:r>
            <a:r>
              <a:rPr lang="en-US" dirty="0" smtClean="0"/>
              <a:t>is a type of incandescent lamp where high-pressure halogen gas is inside the bulb allowing the filament to burn hotter and longer.</a:t>
            </a:r>
          </a:p>
          <a:p>
            <a:pPr>
              <a:buFont typeface="Arial" pitchFamily="34" charset="0"/>
              <a:buChar char="•"/>
            </a:pPr>
            <a:endParaRPr lang="en-US" sz="2000" dirty="0" smtClean="0"/>
          </a:p>
          <a:p>
            <a:pPr>
              <a:buFont typeface="Arial" pitchFamily="34" charset="0"/>
              <a:buChar char="•"/>
            </a:pPr>
            <a:endParaRPr lang="en-US" sz="2000" dirty="0" smtClean="0"/>
          </a:p>
        </p:txBody>
      </p:sp>
      <p:pic>
        <p:nvPicPr>
          <p:cNvPr id="12290" name="Picture 2" descr="http://www.continental-lighting.com/images/lighting-basics/light-bulb.jpg"/>
          <p:cNvPicPr>
            <a:picLocks noChangeAspect="1" noChangeArrowheads="1"/>
          </p:cNvPicPr>
          <p:nvPr/>
        </p:nvPicPr>
        <p:blipFill>
          <a:blip r:embed="rId2" cstate="print"/>
          <a:srcRect/>
          <a:stretch>
            <a:fillRect/>
          </a:stretch>
        </p:blipFill>
        <p:spPr bwMode="auto">
          <a:xfrm>
            <a:off x="4495800" y="1130300"/>
            <a:ext cx="1874520" cy="2603500"/>
          </a:xfrm>
          <a:prstGeom prst="rect">
            <a:avLst/>
          </a:prstGeom>
          <a:noFill/>
        </p:spPr>
      </p:pic>
      <p:pic>
        <p:nvPicPr>
          <p:cNvPr id="12294" name="Picture 6" descr="http://www.continental-lighting.com/images/lighting-basics/light-bulb-lit.jpg"/>
          <p:cNvPicPr>
            <a:picLocks noChangeAspect="1" noChangeArrowheads="1"/>
          </p:cNvPicPr>
          <p:nvPr/>
        </p:nvPicPr>
        <p:blipFill>
          <a:blip r:embed="rId3" cstate="print"/>
          <a:srcRect/>
          <a:stretch>
            <a:fillRect/>
          </a:stretch>
        </p:blipFill>
        <p:spPr bwMode="auto">
          <a:xfrm>
            <a:off x="6553200" y="1143000"/>
            <a:ext cx="1676400" cy="2599070"/>
          </a:xfrm>
          <a:prstGeom prst="rect">
            <a:avLst/>
          </a:prstGeom>
          <a:noFill/>
        </p:spPr>
      </p:pic>
      <p:pic>
        <p:nvPicPr>
          <p:cNvPr id="12296" name="Picture 8" descr="http://www.continental-lighting.com/images/lighting-basics/halogen-bulb.jpg"/>
          <p:cNvPicPr>
            <a:picLocks noChangeAspect="1" noChangeArrowheads="1"/>
          </p:cNvPicPr>
          <p:nvPr/>
        </p:nvPicPr>
        <p:blipFill>
          <a:blip r:embed="rId4" cstate="print"/>
          <a:srcRect/>
          <a:stretch>
            <a:fillRect/>
          </a:stretch>
        </p:blipFill>
        <p:spPr bwMode="auto">
          <a:xfrm>
            <a:off x="4419600" y="4267200"/>
            <a:ext cx="1981200" cy="1981200"/>
          </a:xfrm>
          <a:prstGeom prst="rect">
            <a:avLst/>
          </a:prstGeom>
          <a:noFill/>
        </p:spPr>
      </p:pic>
      <p:pic>
        <p:nvPicPr>
          <p:cNvPr id="12298" name="Picture 10" descr="http://www.continental-lighting.com/images/lighting-basics/halogen-spot-lit.jpg"/>
          <p:cNvPicPr>
            <a:picLocks noChangeAspect="1" noChangeArrowheads="1"/>
          </p:cNvPicPr>
          <p:nvPr/>
        </p:nvPicPr>
        <p:blipFill>
          <a:blip r:embed="rId5" cstate="print"/>
          <a:srcRect/>
          <a:stretch>
            <a:fillRect/>
          </a:stretch>
        </p:blipFill>
        <p:spPr bwMode="auto">
          <a:xfrm>
            <a:off x="6553200" y="4267200"/>
            <a:ext cx="1986925" cy="1981200"/>
          </a:xfrm>
          <a:prstGeom prst="rect">
            <a:avLst/>
          </a:prstGeom>
          <a:noFill/>
        </p:spPr>
      </p:pic>
      <p:sp>
        <p:nvSpPr>
          <p:cNvPr id="10" name="Rectangle 9"/>
          <p:cNvSpPr/>
          <p:nvPr/>
        </p:nvSpPr>
        <p:spPr>
          <a:xfrm>
            <a:off x="5638800" y="3733800"/>
            <a:ext cx="1953548" cy="369332"/>
          </a:xfrm>
          <a:prstGeom prst="rect">
            <a:avLst/>
          </a:prstGeom>
        </p:spPr>
        <p:txBody>
          <a:bodyPr wrap="none">
            <a:spAutoFit/>
          </a:bodyPr>
          <a:lstStyle/>
          <a:p>
            <a:r>
              <a:rPr lang="en-US" dirty="0" smtClean="0"/>
              <a:t>Incandescent bulb </a:t>
            </a:r>
            <a:endParaRPr lang="en-US" dirty="0"/>
          </a:p>
        </p:txBody>
      </p:sp>
      <p:sp>
        <p:nvSpPr>
          <p:cNvPr id="11" name="Rectangle 10"/>
          <p:cNvSpPr/>
          <p:nvPr/>
        </p:nvSpPr>
        <p:spPr>
          <a:xfrm>
            <a:off x="5715000" y="6324600"/>
            <a:ext cx="1481175" cy="369332"/>
          </a:xfrm>
          <a:prstGeom prst="rect">
            <a:avLst/>
          </a:prstGeom>
        </p:spPr>
        <p:txBody>
          <a:bodyPr wrap="none">
            <a:spAutoFit/>
          </a:bodyPr>
          <a:lstStyle/>
          <a:p>
            <a:r>
              <a:rPr lang="en-US" dirty="0" smtClean="0"/>
              <a:t>Halogen lamp</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228598" y="158705"/>
            <a:ext cx="6705600" cy="584775"/>
          </a:xfrm>
          <a:prstGeom prst="rect">
            <a:avLst/>
          </a:prstGeom>
          <a:noFill/>
        </p:spPr>
        <p:txBody>
          <a:bodyPr wrap="square" rtlCol="0">
            <a:spAutoFit/>
          </a:bodyPr>
          <a:lstStyle/>
          <a:p>
            <a:r>
              <a:rPr lang="en-US" sz="3200" b="1" dirty="0" smtClean="0"/>
              <a:t>Sources of Artificial Lighting</a:t>
            </a:r>
            <a:endParaRPr lang="en-US" sz="3200" b="1" dirty="0"/>
          </a:p>
        </p:txBody>
      </p:sp>
      <p:sp>
        <p:nvSpPr>
          <p:cNvPr id="3" name="Rectangle 2"/>
          <p:cNvSpPr/>
          <p:nvPr/>
        </p:nvSpPr>
        <p:spPr>
          <a:xfrm>
            <a:off x="228598" y="749587"/>
            <a:ext cx="6057902" cy="5693866"/>
          </a:xfrm>
          <a:prstGeom prst="rect">
            <a:avLst/>
          </a:prstGeom>
        </p:spPr>
        <p:txBody>
          <a:bodyPr wrap="square">
            <a:spAutoFit/>
          </a:bodyPr>
          <a:lstStyle/>
          <a:p>
            <a:pPr>
              <a:buFont typeface="Arial" pitchFamily="34" charset="0"/>
              <a:buChar char="•"/>
            </a:pPr>
            <a:r>
              <a:rPr lang="en-US" sz="2000" b="1" dirty="0" smtClean="0">
                <a:solidFill>
                  <a:srgbClr val="0070C0"/>
                </a:solidFill>
              </a:rPr>
              <a:t> Gaseous Discharge - Fluorescents</a:t>
            </a:r>
          </a:p>
          <a:p>
            <a:pPr lvl="1" algn="just">
              <a:buFont typeface="Arial" pitchFamily="34" charset="0"/>
              <a:buChar char="•"/>
            </a:pPr>
            <a:r>
              <a:rPr lang="en-US" sz="2000" dirty="0" smtClean="0"/>
              <a:t> </a:t>
            </a:r>
            <a:r>
              <a:rPr lang="en-US" b="1" dirty="0" smtClean="0">
                <a:solidFill>
                  <a:srgbClr val="0070C0"/>
                </a:solidFill>
              </a:rPr>
              <a:t>This technology passes electricity </a:t>
            </a:r>
          </a:p>
          <a:p>
            <a:pPr lvl="1" algn="just"/>
            <a:r>
              <a:rPr lang="en-US" b="1" dirty="0" smtClean="0">
                <a:solidFill>
                  <a:srgbClr val="0070C0"/>
                </a:solidFill>
              </a:rPr>
              <a:t>   through a gas, which excites the gas   </a:t>
            </a:r>
          </a:p>
          <a:p>
            <a:pPr lvl="1" algn="just"/>
            <a:r>
              <a:rPr lang="en-US" b="1" dirty="0" smtClean="0">
                <a:solidFill>
                  <a:srgbClr val="0070C0"/>
                </a:solidFill>
              </a:rPr>
              <a:t>  and causes it to produce ultra-violet light.</a:t>
            </a:r>
          </a:p>
          <a:p>
            <a:pPr lvl="1" algn="just"/>
            <a:r>
              <a:rPr lang="en-US" dirty="0" smtClean="0"/>
              <a:t>  This light causes the phosphor coating on</a:t>
            </a:r>
          </a:p>
          <a:p>
            <a:pPr lvl="1" algn="just"/>
            <a:r>
              <a:rPr lang="en-US" dirty="0" smtClean="0"/>
              <a:t>  the tube to glow, producing visible light. </a:t>
            </a:r>
          </a:p>
          <a:p>
            <a:pPr lvl="1" algn="just"/>
            <a:endParaRPr lang="en-US" dirty="0" smtClean="0"/>
          </a:p>
          <a:p>
            <a:pPr lvl="1" algn="just"/>
            <a:r>
              <a:rPr lang="en-US" b="1" dirty="0" smtClean="0">
                <a:solidFill>
                  <a:srgbClr val="0070C0"/>
                </a:solidFill>
              </a:rPr>
              <a:t>  Fluorescent, high-intensity discharge lights</a:t>
            </a:r>
          </a:p>
          <a:p>
            <a:pPr lvl="1" algn="just"/>
            <a:r>
              <a:rPr lang="en-US" b="1" dirty="0" smtClean="0">
                <a:solidFill>
                  <a:srgbClr val="0070C0"/>
                </a:solidFill>
              </a:rPr>
              <a:t>  (HID) and low-pressure sodium lights use </a:t>
            </a:r>
          </a:p>
          <a:p>
            <a:pPr lvl="1" algn="just"/>
            <a:r>
              <a:rPr lang="en-US" b="1" dirty="0" smtClean="0">
                <a:solidFill>
                  <a:srgbClr val="0070C0"/>
                </a:solidFill>
              </a:rPr>
              <a:t>  this technology. </a:t>
            </a:r>
          </a:p>
          <a:p>
            <a:pPr lvl="1">
              <a:buFont typeface="Arial" pitchFamily="34" charset="0"/>
              <a:buChar char="•"/>
            </a:pPr>
            <a:endParaRPr lang="en-US" dirty="0" smtClean="0"/>
          </a:p>
          <a:p>
            <a:pPr lvl="1"/>
            <a:r>
              <a:rPr lang="en-US" dirty="0" smtClean="0"/>
              <a:t>  HID lamps use different gases to   </a:t>
            </a:r>
          </a:p>
          <a:p>
            <a:pPr lvl="1"/>
            <a:r>
              <a:rPr lang="en-US" dirty="0" smtClean="0"/>
              <a:t>  produce light: </a:t>
            </a:r>
          </a:p>
          <a:p>
            <a:pPr lvl="2">
              <a:buFont typeface="Arial" pitchFamily="34" charset="0"/>
              <a:buChar char="•"/>
            </a:pPr>
            <a:r>
              <a:rPr lang="en-US" dirty="0" smtClean="0"/>
              <a:t>Mercury Vapor</a:t>
            </a:r>
          </a:p>
          <a:p>
            <a:pPr lvl="2">
              <a:buFont typeface="Arial" pitchFamily="34" charset="0"/>
              <a:buChar char="•"/>
            </a:pPr>
            <a:r>
              <a:rPr lang="en-US" dirty="0" smtClean="0"/>
              <a:t>Metal Halide (compounds of metals and halogens)</a:t>
            </a:r>
          </a:p>
          <a:p>
            <a:pPr lvl="2">
              <a:buFont typeface="Arial" pitchFamily="34" charset="0"/>
              <a:buChar char="•"/>
            </a:pPr>
            <a:r>
              <a:rPr lang="en-US" dirty="0" smtClean="0"/>
              <a:t>High Pressure Sodium</a:t>
            </a:r>
          </a:p>
          <a:p>
            <a:pPr lvl="1">
              <a:buFont typeface="Arial" pitchFamily="34" charset="0"/>
              <a:buChar char="•"/>
            </a:pPr>
            <a:endParaRPr lang="en-US" dirty="0" smtClean="0"/>
          </a:p>
          <a:p>
            <a:pPr lvl="1">
              <a:buFont typeface="Arial" pitchFamily="34" charset="0"/>
              <a:buChar char="•"/>
            </a:pPr>
            <a:r>
              <a:rPr lang="en-US" b="1" dirty="0" smtClean="0">
                <a:solidFill>
                  <a:srgbClr val="0070C0"/>
                </a:solidFill>
              </a:rPr>
              <a:t>These types of lights require a ballast, </a:t>
            </a:r>
          </a:p>
          <a:p>
            <a:pPr lvl="1"/>
            <a:r>
              <a:rPr lang="en-US" b="1" dirty="0" smtClean="0">
                <a:solidFill>
                  <a:srgbClr val="0070C0"/>
                </a:solidFill>
              </a:rPr>
              <a:t>  which is a device that starts the lamp </a:t>
            </a:r>
          </a:p>
          <a:p>
            <a:pPr lvl="1"/>
            <a:r>
              <a:rPr lang="en-US" b="1" dirty="0" smtClean="0">
                <a:solidFill>
                  <a:srgbClr val="0070C0"/>
                </a:solidFill>
              </a:rPr>
              <a:t>  and regulates its operation. </a:t>
            </a:r>
            <a:endParaRPr lang="en-US" b="1" dirty="0">
              <a:solidFill>
                <a:srgbClr val="0070C0"/>
              </a:solidFill>
            </a:endParaRPr>
          </a:p>
        </p:txBody>
      </p:sp>
      <p:pic>
        <p:nvPicPr>
          <p:cNvPr id="37890" name="Picture 2" descr="http://www.continental-lighting.com/images/lighting-basics/metal-halide.jpg"/>
          <p:cNvPicPr>
            <a:picLocks noChangeAspect="1" noChangeArrowheads="1"/>
          </p:cNvPicPr>
          <p:nvPr/>
        </p:nvPicPr>
        <p:blipFill>
          <a:blip r:embed="rId2" cstate="print"/>
          <a:srcRect/>
          <a:stretch>
            <a:fillRect/>
          </a:stretch>
        </p:blipFill>
        <p:spPr bwMode="auto">
          <a:xfrm>
            <a:off x="6909989" y="2743200"/>
            <a:ext cx="1941698" cy="1447800"/>
          </a:xfrm>
          <a:prstGeom prst="rect">
            <a:avLst/>
          </a:prstGeom>
          <a:noFill/>
        </p:spPr>
      </p:pic>
      <p:pic>
        <p:nvPicPr>
          <p:cNvPr id="37892" name="Picture 4" descr="http://www.continental-lighting.com/images/lighting-basics/fluorescent-light.jpg"/>
          <p:cNvPicPr>
            <a:picLocks noChangeAspect="1" noChangeArrowheads="1"/>
          </p:cNvPicPr>
          <p:nvPr/>
        </p:nvPicPr>
        <p:blipFill>
          <a:blip r:embed="rId3" cstate="print"/>
          <a:srcRect/>
          <a:stretch>
            <a:fillRect/>
          </a:stretch>
        </p:blipFill>
        <p:spPr bwMode="auto">
          <a:xfrm>
            <a:off x="6934200" y="304800"/>
            <a:ext cx="1757665" cy="1752600"/>
          </a:xfrm>
          <a:prstGeom prst="rect">
            <a:avLst/>
          </a:prstGeom>
          <a:noFill/>
        </p:spPr>
      </p:pic>
      <p:pic>
        <p:nvPicPr>
          <p:cNvPr id="37894" name="Picture 6" descr="http://www.continental-lighting.com/images/lighting-basics/compact-fluorescent.jpg"/>
          <p:cNvPicPr>
            <a:picLocks noChangeAspect="1" noChangeArrowheads="1"/>
          </p:cNvPicPr>
          <p:nvPr/>
        </p:nvPicPr>
        <p:blipFill>
          <a:blip r:embed="rId4" cstate="print"/>
          <a:srcRect/>
          <a:stretch>
            <a:fillRect/>
          </a:stretch>
        </p:blipFill>
        <p:spPr bwMode="auto">
          <a:xfrm>
            <a:off x="5715000" y="304800"/>
            <a:ext cx="1168527" cy="1757183"/>
          </a:xfrm>
          <a:prstGeom prst="rect">
            <a:avLst/>
          </a:prstGeom>
          <a:noFill/>
        </p:spPr>
      </p:pic>
      <p:sp>
        <p:nvSpPr>
          <p:cNvPr id="7" name="Rectangle 6"/>
          <p:cNvSpPr/>
          <p:nvPr/>
        </p:nvSpPr>
        <p:spPr>
          <a:xfrm>
            <a:off x="7010400" y="2133600"/>
            <a:ext cx="1487074" cy="307777"/>
          </a:xfrm>
          <a:prstGeom prst="rect">
            <a:avLst/>
          </a:prstGeom>
        </p:spPr>
        <p:txBody>
          <a:bodyPr wrap="none">
            <a:spAutoFit/>
          </a:bodyPr>
          <a:lstStyle/>
          <a:p>
            <a:r>
              <a:rPr lang="en-US" sz="1400" dirty="0" smtClean="0"/>
              <a:t>Fluorescent tubes</a:t>
            </a:r>
            <a:endParaRPr lang="en-US" sz="1400" dirty="0"/>
          </a:p>
        </p:txBody>
      </p:sp>
      <p:sp>
        <p:nvSpPr>
          <p:cNvPr id="8" name="Rectangle 7"/>
          <p:cNvSpPr/>
          <p:nvPr/>
        </p:nvSpPr>
        <p:spPr>
          <a:xfrm>
            <a:off x="5638801" y="2133600"/>
            <a:ext cx="1295399" cy="461665"/>
          </a:xfrm>
          <a:prstGeom prst="rect">
            <a:avLst/>
          </a:prstGeom>
        </p:spPr>
        <p:txBody>
          <a:bodyPr wrap="square">
            <a:spAutoFit/>
          </a:bodyPr>
          <a:lstStyle/>
          <a:p>
            <a:r>
              <a:rPr lang="en-US" sz="1200" dirty="0" smtClean="0"/>
              <a:t>Compact Fluorescent light</a:t>
            </a:r>
            <a:endParaRPr lang="en-US" sz="1200" dirty="0"/>
          </a:p>
        </p:txBody>
      </p:sp>
      <p:sp>
        <p:nvSpPr>
          <p:cNvPr id="9" name="Rectangle 8"/>
          <p:cNvSpPr/>
          <p:nvPr/>
        </p:nvSpPr>
        <p:spPr>
          <a:xfrm>
            <a:off x="7239000" y="4191000"/>
            <a:ext cx="1362040" cy="369332"/>
          </a:xfrm>
          <a:prstGeom prst="rect">
            <a:avLst/>
          </a:prstGeom>
        </p:spPr>
        <p:txBody>
          <a:bodyPr wrap="none">
            <a:spAutoFit/>
          </a:bodyPr>
          <a:lstStyle/>
          <a:p>
            <a:r>
              <a:rPr lang="en-US" dirty="0" smtClean="0"/>
              <a:t>Metal halide</a:t>
            </a:r>
            <a:endParaRPr lang="en-US" dirty="0"/>
          </a:p>
        </p:txBody>
      </p:sp>
      <p:pic>
        <p:nvPicPr>
          <p:cNvPr id="37896" name="Picture 8" descr="http://www.continental-lighting.com/images/lighting-basics/ballast.jpg"/>
          <p:cNvPicPr>
            <a:picLocks noChangeAspect="1" noChangeArrowheads="1"/>
          </p:cNvPicPr>
          <p:nvPr/>
        </p:nvPicPr>
        <p:blipFill>
          <a:blip r:embed="rId5" cstate="print"/>
          <a:srcRect/>
          <a:stretch>
            <a:fillRect/>
          </a:stretch>
        </p:blipFill>
        <p:spPr bwMode="auto">
          <a:xfrm>
            <a:off x="6934200" y="4572000"/>
            <a:ext cx="1905000" cy="1899510"/>
          </a:xfrm>
          <a:prstGeom prst="rect">
            <a:avLst/>
          </a:prstGeom>
          <a:noFill/>
        </p:spPr>
      </p:pic>
      <p:sp>
        <p:nvSpPr>
          <p:cNvPr id="11" name="Rectangle 10"/>
          <p:cNvSpPr/>
          <p:nvPr/>
        </p:nvSpPr>
        <p:spPr>
          <a:xfrm>
            <a:off x="7543800" y="6488668"/>
            <a:ext cx="983603" cy="369332"/>
          </a:xfrm>
          <a:prstGeom prst="rect">
            <a:avLst/>
          </a:prstGeom>
        </p:spPr>
        <p:txBody>
          <a:bodyPr wrap="none">
            <a:spAutoFit/>
          </a:bodyPr>
          <a:lstStyle/>
          <a:p>
            <a:r>
              <a:rPr lang="en-US" dirty="0" smtClean="0"/>
              <a:t>A ballast</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33400" y="2590800"/>
            <a:ext cx="4267200" cy="1524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p:cNvSpPr/>
          <p:nvPr/>
        </p:nvSpPr>
        <p:spPr>
          <a:xfrm>
            <a:off x="533400" y="1066800"/>
            <a:ext cx="8153400" cy="5447645"/>
          </a:xfrm>
          <a:prstGeom prst="rect">
            <a:avLst/>
          </a:prstGeom>
        </p:spPr>
        <p:txBody>
          <a:bodyPr wrap="square">
            <a:spAutoFit/>
          </a:bodyPr>
          <a:lstStyle/>
          <a:p>
            <a:r>
              <a:rPr lang="en-US" sz="2400" b="1" dirty="0" smtClean="0">
                <a:solidFill>
                  <a:srgbClr val="0070C0"/>
                </a:solidFill>
              </a:rPr>
              <a:t>A) </a:t>
            </a:r>
            <a:r>
              <a:rPr lang="en-US" sz="2400" b="1" dirty="0" smtClean="0"/>
              <a:t>Luminous efficacy (efficiency of the lamp)</a:t>
            </a:r>
          </a:p>
          <a:p>
            <a:endParaRPr lang="en-US" dirty="0" smtClean="0"/>
          </a:p>
          <a:p>
            <a:r>
              <a:rPr lang="en-US" b="1" dirty="0" smtClean="0">
                <a:solidFill>
                  <a:srgbClr val="0070C0"/>
                </a:solidFill>
              </a:rPr>
              <a:t>Luminous efficacy </a:t>
            </a:r>
            <a:r>
              <a:rPr lang="en-US" dirty="0" smtClean="0"/>
              <a:t>is the ability of a lamp to convert electrical energy to light energy. It is measured by the ratio of light output to energy output. </a:t>
            </a:r>
          </a:p>
          <a:p>
            <a:endParaRPr lang="en-US" dirty="0" smtClean="0"/>
          </a:p>
          <a:p>
            <a:endParaRPr lang="en-US" dirty="0" smtClean="0"/>
          </a:p>
          <a:p>
            <a:r>
              <a:rPr lang="en-US" b="1" dirty="0" smtClean="0"/>
              <a:t>Luminous efficacy = </a:t>
            </a:r>
            <a:r>
              <a:rPr lang="en-US" b="1" u="sng" dirty="0" smtClean="0"/>
              <a:t>Luminous flux output</a:t>
            </a:r>
          </a:p>
          <a:p>
            <a:r>
              <a:rPr lang="en-US" b="1" dirty="0" smtClean="0"/>
              <a:t>		Electrical power output</a:t>
            </a:r>
          </a:p>
          <a:p>
            <a:endParaRPr lang="en-US" b="1" dirty="0" smtClean="0"/>
          </a:p>
          <a:p>
            <a:r>
              <a:rPr lang="en-US" b="1" dirty="0" smtClean="0"/>
              <a:t>Units : lumens / Watt         (lm/W)</a:t>
            </a:r>
          </a:p>
          <a:p>
            <a:endParaRPr lang="en-US" dirty="0" smtClean="0"/>
          </a:p>
          <a:p>
            <a:endParaRPr lang="en-US" dirty="0" smtClean="0"/>
          </a:p>
          <a:p>
            <a:endParaRPr lang="en-US" dirty="0" smtClean="0"/>
          </a:p>
          <a:p>
            <a:endParaRPr lang="en-US" dirty="0" smtClean="0"/>
          </a:p>
          <a:p>
            <a:r>
              <a:rPr lang="en-US" dirty="0" smtClean="0"/>
              <a:t>Luminous efficacy can be used to</a:t>
            </a:r>
          </a:p>
          <a:p>
            <a:r>
              <a:rPr lang="en-US" dirty="0" smtClean="0"/>
              <a:t>calculate  the electrical running</a:t>
            </a:r>
          </a:p>
          <a:p>
            <a:r>
              <a:rPr lang="en-US" dirty="0" smtClean="0"/>
              <a:t>costs of a lamp. </a:t>
            </a:r>
          </a:p>
          <a:p>
            <a:r>
              <a:rPr lang="en-US" dirty="0" smtClean="0"/>
              <a:t>  		</a:t>
            </a:r>
          </a:p>
          <a:p>
            <a:endParaRPr lang="en-US" dirty="0" smtClean="0"/>
          </a:p>
        </p:txBody>
      </p:sp>
      <p:sp>
        <p:nvSpPr>
          <p:cNvPr id="4" name="TextBox 3"/>
          <p:cNvSpPr txBox="1"/>
          <p:nvPr/>
        </p:nvSpPr>
        <p:spPr>
          <a:xfrm>
            <a:off x="533400" y="304800"/>
            <a:ext cx="6705600" cy="584775"/>
          </a:xfrm>
          <a:prstGeom prst="rect">
            <a:avLst/>
          </a:prstGeom>
          <a:noFill/>
        </p:spPr>
        <p:txBody>
          <a:bodyPr wrap="square" rtlCol="0">
            <a:spAutoFit/>
          </a:bodyPr>
          <a:lstStyle/>
          <a:p>
            <a:r>
              <a:rPr lang="en-US" sz="3200" b="1" dirty="0" smtClean="0"/>
              <a:t>The Properties of Lamps</a:t>
            </a:r>
            <a:endParaRPr lang="en-US" sz="3200" b="1" dirty="0"/>
          </a:p>
        </p:txBody>
      </p:sp>
      <p:pic>
        <p:nvPicPr>
          <p:cNvPr id="5" name="Picture 2" descr="http://www.crystalblue-leds.com/files/3372751/uploaded/FAQ-3%20Bulb%20Lumen%20Compare%20Graphic.jpg"/>
          <p:cNvPicPr>
            <a:picLocks noChangeAspect="1" noChangeArrowheads="1"/>
          </p:cNvPicPr>
          <p:nvPr/>
        </p:nvPicPr>
        <p:blipFill>
          <a:blip r:embed="rId2" cstate="print"/>
          <a:srcRect/>
          <a:stretch>
            <a:fillRect/>
          </a:stretch>
        </p:blipFill>
        <p:spPr bwMode="auto">
          <a:xfrm>
            <a:off x="4876800" y="2592224"/>
            <a:ext cx="4191000" cy="321339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8130" name="Picture 2" descr="http://www.hellamining.com/images/Technical_Information/GeneralInformation_Picture-LuminousEfficacies-135.jpg"/>
          <p:cNvPicPr>
            <a:picLocks noChangeAspect="1" noChangeArrowheads="1"/>
          </p:cNvPicPr>
          <p:nvPr/>
        </p:nvPicPr>
        <p:blipFill>
          <a:blip r:embed="rId2" cstate="print"/>
          <a:srcRect/>
          <a:stretch>
            <a:fillRect/>
          </a:stretch>
        </p:blipFill>
        <p:spPr bwMode="auto">
          <a:xfrm>
            <a:off x="4953000" y="381000"/>
            <a:ext cx="3443026" cy="5791200"/>
          </a:xfrm>
          <a:prstGeom prst="rect">
            <a:avLst/>
          </a:prstGeom>
          <a:noFill/>
        </p:spPr>
      </p:pic>
      <p:sp>
        <p:nvSpPr>
          <p:cNvPr id="3" name="Rectangle 2"/>
          <p:cNvSpPr/>
          <p:nvPr/>
        </p:nvSpPr>
        <p:spPr>
          <a:xfrm>
            <a:off x="573063" y="3013070"/>
            <a:ext cx="4114800" cy="2585323"/>
          </a:xfrm>
          <a:prstGeom prst="rect">
            <a:avLst/>
          </a:prstGeom>
        </p:spPr>
        <p:txBody>
          <a:bodyPr wrap="square">
            <a:spAutoFit/>
          </a:bodyPr>
          <a:lstStyle/>
          <a:p>
            <a:r>
              <a:rPr lang="en-US" b="1" dirty="0" smtClean="0">
                <a:solidFill>
                  <a:srgbClr val="0070C0"/>
                </a:solidFill>
                <a:latin typeface="Lucida Sans" panose="020B0602030504020204" pitchFamily="34" charset="0"/>
              </a:rPr>
              <a:t>The maximum luminous efficacy that can be achieved in theory, with all the energy being converted into visible light, is 683 lm/W. </a:t>
            </a:r>
          </a:p>
          <a:p>
            <a:endParaRPr lang="en-US" dirty="0" smtClean="0">
              <a:latin typeface="Lucida Sans" panose="020B0602030504020204" pitchFamily="34" charset="0"/>
            </a:endParaRPr>
          </a:p>
          <a:p>
            <a:r>
              <a:rPr lang="en-US" dirty="0" smtClean="0">
                <a:latin typeface="Lucida Sans" panose="020B0602030504020204" pitchFamily="34" charset="0"/>
              </a:rPr>
              <a:t>In reality, the figures are much lower, between 10 and 150 lm/W.</a:t>
            </a:r>
          </a:p>
          <a:p>
            <a:endParaRPr lang="en-US" dirty="0" smtClean="0"/>
          </a:p>
        </p:txBody>
      </p:sp>
      <p:sp>
        <p:nvSpPr>
          <p:cNvPr id="4" name="Rectangle 3"/>
          <p:cNvSpPr/>
          <p:nvPr/>
        </p:nvSpPr>
        <p:spPr>
          <a:xfrm>
            <a:off x="381000" y="457200"/>
            <a:ext cx="2985882" cy="461665"/>
          </a:xfrm>
          <a:prstGeom prst="rect">
            <a:avLst/>
          </a:prstGeom>
        </p:spPr>
        <p:txBody>
          <a:bodyPr wrap="none">
            <a:spAutoFit/>
          </a:bodyPr>
          <a:lstStyle/>
          <a:p>
            <a:r>
              <a:rPr lang="en-US" sz="2400" b="1" dirty="0" smtClean="0"/>
              <a:t>A) Luminous efficacy </a:t>
            </a:r>
          </a:p>
        </p:txBody>
      </p:sp>
      <p:sp>
        <p:nvSpPr>
          <p:cNvPr id="5" name="Rectangle 4"/>
          <p:cNvSpPr/>
          <p:nvPr/>
        </p:nvSpPr>
        <p:spPr>
          <a:xfrm>
            <a:off x="4774963" y="6126033"/>
            <a:ext cx="3886200" cy="646331"/>
          </a:xfrm>
          <a:prstGeom prst="rect">
            <a:avLst/>
          </a:prstGeom>
        </p:spPr>
        <p:txBody>
          <a:bodyPr wrap="square">
            <a:spAutoFit/>
          </a:bodyPr>
          <a:lstStyle/>
          <a:p>
            <a:pPr algn="ctr"/>
            <a:r>
              <a:rPr lang="en-US" b="1" dirty="0" smtClean="0"/>
              <a:t>Luminous efficacies of various light sources</a:t>
            </a:r>
            <a:endParaRPr lang="en-US" b="1" dirty="0"/>
          </a:p>
        </p:txBody>
      </p:sp>
      <p:sp>
        <p:nvSpPr>
          <p:cNvPr id="6" name="Rectangle 5"/>
          <p:cNvSpPr/>
          <p:nvPr/>
        </p:nvSpPr>
        <p:spPr>
          <a:xfrm>
            <a:off x="583963" y="1562100"/>
            <a:ext cx="4191000" cy="923330"/>
          </a:xfrm>
          <a:prstGeom prst="rect">
            <a:avLst/>
          </a:prstGeom>
        </p:spPr>
        <p:txBody>
          <a:bodyPr wrap="square">
            <a:spAutoFit/>
          </a:bodyPr>
          <a:lstStyle/>
          <a:p>
            <a:r>
              <a:rPr lang="en-US" b="1" dirty="0" smtClean="0">
                <a:solidFill>
                  <a:srgbClr val="0070C0"/>
                </a:solidFill>
                <a:latin typeface="Lucida Sans Unicode" pitchFamily="34" charset="0"/>
                <a:cs typeface="Lucida Sans Unicode" pitchFamily="34" charset="0"/>
              </a:rPr>
              <a:t>Remember there are 683 lm/W at 555 nm is the peak of the photopic luminous efficiency function.</a:t>
            </a:r>
            <a:endParaRPr lang="en-GB" dirty="0"/>
          </a:p>
        </p:txBody>
      </p:sp>
      <p:sp>
        <p:nvSpPr>
          <p:cNvPr id="7" name="TextBox 6"/>
          <p:cNvSpPr txBox="1"/>
          <p:nvPr/>
        </p:nvSpPr>
        <p:spPr>
          <a:xfrm>
            <a:off x="8064904" y="3118344"/>
            <a:ext cx="1066800" cy="276999"/>
          </a:xfrm>
          <a:prstGeom prst="rect">
            <a:avLst/>
          </a:prstGeom>
          <a:noFill/>
        </p:spPr>
        <p:txBody>
          <a:bodyPr wrap="square" rtlCol="0">
            <a:spAutoFit/>
          </a:bodyPr>
          <a:lstStyle/>
          <a:p>
            <a:r>
              <a:rPr lang="en-GB" sz="1200" b="1" dirty="0" smtClean="0"/>
              <a:t>Incandescent</a:t>
            </a:r>
            <a:endParaRPr lang="en-GB" sz="1200" b="1" dirty="0"/>
          </a:p>
        </p:txBody>
      </p:sp>
      <p:sp>
        <p:nvSpPr>
          <p:cNvPr id="8" name="TextBox 7"/>
          <p:cNvSpPr txBox="1"/>
          <p:nvPr/>
        </p:nvSpPr>
        <p:spPr>
          <a:xfrm>
            <a:off x="8229600" y="1905000"/>
            <a:ext cx="1143000" cy="276999"/>
          </a:xfrm>
          <a:prstGeom prst="rect">
            <a:avLst/>
          </a:prstGeom>
          <a:noFill/>
        </p:spPr>
        <p:txBody>
          <a:bodyPr wrap="square" rtlCol="0">
            <a:spAutoFit/>
          </a:bodyPr>
          <a:lstStyle/>
          <a:p>
            <a:r>
              <a:rPr lang="en-GB" sz="1200" b="1" dirty="0" smtClean="0"/>
              <a:t>Fluorescent</a:t>
            </a:r>
            <a:endParaRPr lang="en-GB" sz="1200" b="1" dirty="0"/>
          </a:p>
        </p:txBody>
      </p:sp>
      <p:sp>
        <p:nvSpPr>
          <p:cNvPr id="9" name="TextBox 8"/>
          <p:cNvSpPr txBox="1"/>
          <p:nvPr/>
        </p:nvSpPr>
        <p:spPr>
          <a:xfrm>
            <a:off x="8396026" y="2346930"/>
            <a:ext cx="1066800" cy="276999"/>
          </a:xfrm>
          <a:prstGeom prst="rect">
            <a:avLst/>
          </a:prstGeom>
          <a:noFill/>
        </p:spPr>
        <p:txBody>
          <a:bodyPr wrap="square" rtlCol="0">
            <a:spAutoFit/>
          </a:bodyPr>
          <a:lstStyle/>
          <a:p>
            <a:r>
              <a:rPr lang="en-GB" sz="1200" b="1" dirty="0" smtClean="0"/>
              <a:t>LED</a:t>
            </a:r>
            <a:endParaRPr lang="en-GB" sz="1200" b="1" dirty="0"/>
          </a:p>
        </p:txBody>
      </p:sp>
      <p:cxnSp>
        <p:nvCxnSpPr>
          <p:cNvPr id="13" name="Straight Arrow Connector 12"/>
          <p:cNvCxnSpPr/>
          <p:nvPr/>
        </p:nvCxnSpPr>
        <p:spPr>
          <a:xfrm flipV="1">
            <a:off x="3920720" y="933250"/>
            <a:ext cx="2016078" cy="60513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4343400"/>
            <a:ext cx="8305800" cy="2308324"/>
          </a:xfrm>
          <a:prstGeom prst="rect">
            <a:avLst/>
          </a:prstGeom>
        </p:spPr>
        <p:txBody>
          <a:bodyPr wrap="square">
            <a:spAutoFit/>
          </a:bodyPr>
          <a:lstStyle/>
          <a:p>
            <a:r>
              <a:rPr lang="en-US" b="1" dirty="0" smtClean="0">
                <a:solidFill>
                  <a:srgbClr val="0070C0"/>
                </a:solidFill>
              </a:rPr>
              <a:t>Colour temperature</a:t>
            </a:r>
            <a:r>
              <a:rPr lang="en-US" dirty="0" smtClean="0"/>
              <a:t>, expressed on the Kelvin scale (K), is </a:t>
            </a:r>
            <a:r>
              <a:rPr lang="en-US" b="1" dirty="0" smtClean="0">
                <a:solidFill>
                  <a:srgbClr val="0070C0"/>
                </a:solidFill>
              </a:rPr>
              <a:t>the colour appearance of the lamp itself and the light it produces. </a:t>
            </a:r>
          </a:p>
          <a:p>
            <a:endParaRPr lang="en-US" dirty="0" smtClean="0"/>
          </a:p>
          <a:p>
            <a:pPr algn="just"/>
            <a:r>
              <a:rPr lang="en-US" b="1" dirty="0" smtClean="0">
                <a:solidFill>
                  <a:srgbClr val="0070C0"/>
                </a:solidFill>
              </a:rPr>
              <a:t>Example: Imagine a block of steel that is steadily heated until it glows first orange, then yellow and so on until it becomes white hot. At any time during the heating, we could measure the temperature of the metal in Kelvins (Celsius + 273) and assign that value to the colour being produced. This is the theoretical foundation behind colour temperature.</a:t>
            </a:r>
          </a:p>
        </p:txBody>
      </p:sp>
      <p:sp>
        <p:nvSpPr>
          <p:cNvPr id="5" name="Rectangle 4"/>
          <p:cNvSpPr/>
          <p:nvPr/>
        </p:nvSpPr>
        <p:spPr>
          <a:xfrm>
            <a:off x="609600" y="533400"/>
            <a:ext cx="3118931" cy="461665"/>
          </a:xfrm>
          <a:prstGeom prst="rect">
            <a:avLst/>
          </a:prstGeom>
        </p:spPr>
        <p:txBody>
          <a:bodyPr wrap="none">
            <a:spAutoFit/>
          </a:bodyPr>
          <a:lstStyle/>
          <a:p>
            <a:r>
              <a:rPr lang="en-US" sz="2400" b="1" dirty="0" smtClean="0">
                <a:solidFill>
                  <a:srgbClr val="0070C0"/>
                </a:solidFill>
              </a:rPr>
              <a:t>B) </a:t>
            </a:r>
            <a:r>
              <a:rPr lang="en-US" sz="2400" b="1" dirty="0" smtClean="0"/>
              <a:t>Colour temperature </a:t>
            </a:r>
            <a:endParaRPr lang="en-US" sz="2400" b="1" dirty="0"/>
          </a:p>
        </p:txBody>
      </p:sp>
      <p:pic>
        <p:nvPicPr>
          <p:cNvPr id="7" name="Picture 2" descr="http://www.leoindustries.com/images/color-temperatures.png"/>
          <p:cNvPicPr>
            <a:picLocks noChangeAspect="1" noChangeArrowheads="1"/>
          </p:cNvPicPr>
          <p:nvPr/>
        </p:nvPicPr>
        <p:blipFill>
          <a:blip r:embed="rId2" cstate="print"/>
          <a:srcRect/>
          <a:stretch>
            <a:fillRect/>
          </a:stretch>
        </p:blipFill>
        <p:spPr bwMode="auto">
          <a:xfrm>
            <a:off x="902293" y="1065376"/>
            <a:ext cx="6707405" cy="3162300"/>
          </a:xfrm>
          <a:prstGeom prst="rect">
            <a:avLst/>
          </a:prstGeom>
          <a:noFill/>
        </p:spPr>
      </p:pic>
      <p:cxnSp>
        <p:nvCxnSpPr>
          <p:cNvPr id="3" name="Straight Arrow Connector 2"/>
          <p:cNvCxnSpPr/>
          <p:nvPr/>
        </p:nvCxnSpPr>
        <p:spPr>
          <a:xfrm>
            <a:off x="990600" y="1981200"/>
            <a:ext cx="1219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990600" y="3657600"/>
            <a:ext cx="1219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81000" y="1828800"/>
            <a:ext cx="685800" cy="461665"/>
          </a:xfrm>
          <a:prstGeom prst="rect">
            <a:avLst/>
          </a:prstGeom>
          <a:noFill/>
        </p:spPr>
        <p:txBody>
          <a:bodyPr wrap="square" rtlCol="0">
            <a:spAutoFit/>
          </a:bodyPr>
          <a:lstStyle/>
          <a:p>
            <a:r>
              <a:rPr lang="en-GB" sz="1200" dirty="0" smtClean="0"/>
              <a:t>High K rating</a:t>
            </a:r>
            <a:endParaRPr lang="en-GB" sz="1200" dirty="0"/>
          </a:p>
        </p:txBody>
      </p:sp>
      <p:sp>
        <p:nvSpPr>
          <p:cNvPr id="10" name="TextBox 9"/>
          <p:cNvSpPr txBox="1"/>
          <p:nvPr/>
        </p:nvSpPr>
        <p:spPr>
          <a:xfrm>
            <a:off x="329013" y="3426767"/>
            <a:ext cx="685800" cy="461665"/>
          </a:xfrm>
          <a:prstGeom prst="rect">
            <a:avLst/>
          </a:prstGeom>
          <a:noFill/>
        </p:spPr>
        <p:txBody>
          <a:bodyPr wrap="square" rtlCol="0">
            <a:spAutoFit/>
          </a:bodyPr>
          <a:lstStyle/>
          <a:p>
            <a:r>
              <a:rPr lang="en-GB" sz="1200" dirty="0" smtClean="0"/>
              <a:t>Low K rating</a:t>
            </a:r>
            <a:endParaRPr lang="en-GB" sz="12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228600" y="381000"/>
            <a:ext cx="8610600" cy="2492990"/>
          </a:xfrm>
          <a:prstGeom prst="rect">
            <a:avLst/>
          </a:prstGeom>
        </p:spPr>
        <p:txBody>
          <a:bodyPr wrap="square">
            <a:spAutoFit/>
          </a:bodyPr>
          <a:lstStyle/>
          <a:p>
            <a:endParaRPr lang="en-US" dirty="0" smtClean="0"/>
          </a:p>
          <a:p>
            <a:endParaRPr lang="en-US" dirty="0" smtClean="0"/>
          </a:p>
          <a:p>
            <a:r>
              <a:rPr lang="en-US" sz="2000" dirty="0" smtClean="0"/>
              <a:t>The term used in general illumination is </a:t>
            </a:r>
            <a:r>
              <a:rPr lang="en-US" sz="2000" b="1" dirty="0" smtClean="0">
                <a:solidFill>
                  <a:srgbClr val="0070C0"/>
                </a:solidFill>
              </a:rPr>
              <a:t>correlated colour temperature (CCT). </a:t>
            </a:r>
          </a:p>
          <a:p>
            <a:endParaRPr lang="en-US" sz="2000" b="1" dirty="0" smtClean="0">
              <a:solidFill>
                <a:srgbClr val="0070C0"/>
              </a:solidFill>
            </a:endParaRPr>
          </a:p>
          <a:p>
            <a:r>
              <a:rPr lang="en-US" sz="2000" dirty="0" smtClean="0"/>
              <a:t>CCT relates to the colour of light produced by a light source, and uses the Kelvin temperature measurement scale (SI unit of absolute temperature).</a:t>
            </a:r>
          </a:p>
          <a:p>
            <a:endParaRPr lang="en-US" sz="2000" dirty="0" smtClean="0"/>
          </a:p>
          <a:p>
            <a:pPr algn="just"/>
            <a:r>
              <a:rPr lang="en-US" sz="2000" dirty="0" smtClean="0"/>
              <a:t> </a:t>
            </a:r>
            <a:endParaRPr lang="en-US" sz="2000" dirty="0"/>
          </a:p>
        </p:txBody>
      </p:sp>
      <p:sp>
        <p:nvSpPr>
          <p:cNvPr id="4" name="Rectangle 3"/>
          <p:cNvSpPr/>
          <p:nvPr/>
        </p:nvSpPr>
        <p:spPr>
          <a:xfrm>
            <a:off x="300527" y="228600"/>
            <a:ext cx="3118931" cy="461665"/>
          </a:xfrm>
          <a:prstGeom prst="rect">
            <a:avLst/>
          </a:prstGeom>
        </p:spPr>
        <p:txBody>
          <a:bodyPr wrap="none">
            <a:spAutoFit/>
          </a:bodyPr>
          <a:lstStyle/>
          <a:p>
            <a:r>
              <a:rPr lang="en-US" sz="2400" b="1" dirty="0" smtClean="0"/>
              <a:t>B) Colour temperature </a:t>
            </a:r>
            <a:endParaRPr lang="en-US" sz="2400" b="1" dirty="0"/>
          </a:p>
        </p:txBody>
      </p:sp>
      <p:sp>
        <p:nvSpPr>
          <p:cNvPr id="2" name="Rectangle 1"/>
          <p:cNvSpPr/>
          <p:nvPr/>
        </p:nvSpPr>
        <p:spPr>
          <a:xfrm>
            <a:off x="300527" y="2438400"/>
            <a:ext cx="3280873" cy="3785652"/>
          </a:xfrm>
          <a:prstGeom prst="rect">
            <a:avLst/>
          </a:prstGeom>
        </p:spPr>
        <p:txBody>
          <a:bodyPr wrap="square">
            <a:spAutoFit/>
          </a:bodyPr>
          <a:lstStyle/>
          <a:p>
            <a:pPr algn="just"/>
            <a:r>
              <a:rPr lang="en-US" sz="2000" dirty="0"/>
              <a:t>It describes the </a:t>
            </a:r>
            <a:r>
              <a:rPr lang="en-US" sz="2000" b="1" dirty="0">
                <a:solidFill>
                  <a:srgbClr val="0070C0"/>
                </a:solidFill>
              </a:rPr>
              <a:t>relative colour appearance of a white light </a:t>
            </a:r>
            <a:r>
              <a:rPr lang="en-US" sz="2000" b="1" dirty="0" smtClean="0">
                <a:solidFill>
                  <a:srgbClr val="0070C0"/>
                </a:solidFill>
              </a:rPr>
              <a:t>source</a:t>
            </a:r>
            <a:r>
              <a:rPr lang="en-US" sz="2000" dirty="0" smtClean="0"/>
              <a:t>, indicating </a:t>
            </a:r>
            <a:r>
              <a:rPr lang="en-US" sz="2000" dirty="0"/>
              <a:t>whether it </a:t>
            </a:r>
            <a:r>
              <a:rPr lang="en-US" sz="2000" dirty="0" smtClean="0"/>
              <a:t>appears </a:t>
            </a:r>
            <a:r>
              <a:rPr lang="en-US" sz="2000" b="1" dirty="0">
                <a:solidFill>
                  <a:srgbClr val="0070C0"/>
                </a:solidFill>
              </a:rPr>
              <a:t>yellow/gold ("warm") </a:t>
            </a:r>
            <a:r>
              <a:rPr lang="en-US" sz="2000" dirty="0" smtClean="0"/>
              <a:t> </a:t>
            </a:r>
            <a:r>
              <a:rPr lang="en-US" sz="2000" dirty="0"/>
              <a:t>or </a:t>
            </a:r>
            <a:r>
              <a:rPr lang="en-US" sz="2000" b="1" dirty="0" smtClean="0">
                <a:solidFill>
                  <a:srgbClr val="0070C0"/>
                </a:solidFill>
              </a:rPr>
              <a:t>blue/white </a:t>
            </a:r>
            <a:r>
              <a:rPr lang="en-US" sz="2000" b="1" dirty="0">
                <a:solidFill>
                  <a:srgbClr val="0070C0"/>
                </a:solidFill>
              </a:rPr>
              <a:t>("cool</a:t>
            </a:r>
            <a:r>
              <a:rPr lang="en-US" sz="2000" b="1" dirty="0" smtClean="0">
                <a:solidFill>
                  <a:srgbClr val="0070C0"/>
                </a:solidFill>
              </a:rPr>
              <a:t>"),</a:t>
            </a:r>
          </a:p>
          <a:p>
            <a:pPr algn="just"/>
            <a:r>
              <a:rPr lang="en-US" sz="2000" b="1" dirty="0" smtClean="0">
                <a:solidFill>
                  <a:srgbClr val="0070C0"/>
                </a:solidFill>
              </a:rPr>
              <a:t> </a:t>
            </a:r>
            <a:endParaRPr lang="en-US" sz="2000" b="1" dirty="0">
              <a:solidFill>
                <a:srgbClr val="0070C0"/>
              </a:solidFill>
            </a:endParaRPr>
          </a:p>
          <a:p>
            <a:pPr algn="just"/>
            <a:r>
              <a:rPr lang="en-US" sz="2000" dirty="0" smtClean="0"/>
              <a:t>in </a:t>
            </a:r>
            <a:r>
              <a:rPr lang="en-US" sz="2000" dirty="0"/>
              <a:t>terms of the range of available shades of white. </a:t>
            </a:r>
            <a:endParaRPr lang="en-US" sz="2000" dirty="0" smtClean="0"/>
          </a:p>
          <a:p>
            <a:pPr algn="just"/>
            <a:endParaRPr lang="en-US" sz="2000" dirty="0"/>
          </a:p>
          <a:p>
            <a:pPr algn="just"/>
            <a:endParaRPr lang="en-US" sz="2000" dirty="0" smtClean="0"/>
          </a:p>
          <a:p>
            <a:pPr algn="just"/>
            <a:endParaRPr lang="en-US" sz="2000" dirty="0"/>
          </a:p>
        </p:txBody>
      </p:sp>
      <p:pic>
        <p:nvPicPr>
          <p:cNvPr id="1026" name="Picture 2" descr="http://www.ledvista.ie/media/colour-temperature-affect.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28531" y="2513404"/>
            <a:ext cx="5334000" cy="34028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2" descr="http://www.ledvista.ie/media/colour-temperature-affect.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0" y="1341690"/>
            <a:ext cx="6553200" cy="4180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03207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descr="Lumenport"/>
          <p:cNvSpPr>
            <a:spLocks noChangeAspect="1" noChangeArrowheads="1"/>
          </p:cNvSpPr>
          <p:nvPr/>
        </p:nvSpPr>
        <p:spPr bwMode="auto">
          <a:xfrm>
            <a:off x="155575" y="-1576388"/>
            <a:ext cx="4762500" cy="329565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pic>
        <p:nvPicPr>
          <p:cNvPr id="45060" name="Picture 4" descr="Lumenport"/>
          <p:cNvPicPr>
            <a:picLocks noChangeAspect="1" noChangeArrowheads="1"/>
          </p:cNvPicPr>
          <p:nvPr/>
        </p:nvPicPr>
        <p:blipFill>
          <a:blip r:embed="rId2" cstate="print"/>
          <a:srcRect/>
          <a:stretch>
            <a:fillRect/>
          </a:stretch>
        </p:blipFill>
        <p:spPr bwMode="auto">
          <a:xfrm>
            <a:off x="0" y="0"/>
            <a:ext cx="9139593" cy="6858000"/>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1000" y="914400"/>
            <a:ext cx="8305800" cy="2031325"/>
          </a:xfrm>
          <a:prstGeom prst="rect">
            <a:avLst/>
          </a:prstGeom>
        </p:spPr>
        <p:txBody>
          <a:bodyPr wrap="square">
            <a:spAutoFit/>
          </a:bodyPr>
          <a:lstStyle/>
          <a:p>
            <a:pPr algn="just"/>
            <a:r>
              <a:rPr lang="en-US" dirty="0" smtClean="0"/>
              <a:t>Colour temperature in a room or space can have a dramatic affect on the people that use that lighting to perform tasks. For example, rooms that are used for tasks such as reading can benefit by incorporating lighting on the cooler end of the scale. Many studies have been done on classroom and work settings where reading improves when done under lighting near 5500K (Day White - 5500-6000K). </a:t>
            </a:r>
            <a:r>
              <a:rPr lang="en-US" b="1" dirty="0" smtClean="0">
                <a:solidFill>
                  <a:srgbClr val="0070C0"/>
                </a:solidFill>
              </a:rPr>
              <a:t>Warehouses also typically benefit from brighter white lighting, helping to see objects better and easier.</a:t>
            </a:r>
          </a:p>
          <a:p>
            <a:r>
              <a:rPr lang="en-US" dirty="0" smtClean="0"/>
              <a:t> </a:t>
            </a:r>
            <a:endParaRPr lang="en-US" dirty="0"/>
          </a:p>
        </p:txBody>
      </p:sp>
      <p:sp>
        <p:nvSpPr>
          <p:cNvPr id="5" name="Rectangle 4"/>
          <p:cNvSpPr/>
          <p:nvPr/>
        </p:nvSpPr>
        <p:spPr>
          <a:xfrm>
            <a:off x="533400" y="457200"/>
            <a:ext cx="4786054" cy="461665"/>
          </a:xfrm>
          <a:prstGeom prst="rect">
            <a:avLst/>
          </a:prstGeom>
        </p:spPr>
        <p:txBody>
          <a:bodyPr wrap="none">
            <a:spAutoFit/>
          </a:bodyPr>
          <a:lstStyle/>
          <a:p>
            <a:r>
              <a:rPr lang="en-US" sz="2400" b="1" dirty="0" smtClean="0"/>
              <a:t>B) Colour temperature and Purpose </a:t>
            </a:r>
            <a:endParaRPr lang="en-US" sz="2400" b="1" dirty="0"/>
          </a:p>
        </p:txBody>
      </p:sp>
      <p:pic>
        <p:nvPicPr>
          <p:cNvPr id="6" name="Picture 4" descr="http://www.ledlightbulb.net/Projectengineering/ColorTemperature.jpg"/>
          <p:cNvPicPr>
            <a:picLocks noChangeAspect="1" noChangeArrowheads="1"/>
          </p:cNvPicPr>
          <p:nvPr/>
        </p:nvPicPr>
        <p:blipFill>
          <a:blip r:embed="rId2" cstate="print"/>
          <a:srcRect/>
          <a:stretch>
            <a:fillRect/>
          </a:stretch>
        </p:blipFill>
        <p:spPr bwMode="auto">
          <a:xfrm>
            <a:off x="838200" y="2748844"/>
            <a:ext cx="4572000" cy="4109156"/>
          </a:xfrm>
          <a:prstGeom prst="rect">
            <a:avLst/>
          </a:prstGeom>
          <a:noFill/>
        </p:spPr>
      </p:pic>
      <p:sp>
        <p:nvSpPr>
          <p:cNvPr id="7" name="Rectangle 6"/>
          <p:cNvSpPr/>
          <p:nvPr/>
        </p:nvSpPr>
        <p:spPr>
          <a:xfrm>
            <a:off x="5562600" y="5235810"/>
            <a:ext cx="3429000" cy="1169551"/>
          </a:xfrm>
          <a:prstGeom prst="rect">
            <a:avLst/>
          </a:prstGeom>
        </p:spPr>
        <p:txBody>
          <a:bodyPr wrap="square">
            <a:spAutoFit/>
          </a:bodyPr>
          <a:lstStyle/>
          <a:p>
            <a:r>
              <a:rPr lang="en-US" sz="1400" dirty="0" smtClean="0"/>
              <a:t>Summary:</a:t>
            </a:r>
          </a:p>
          <a:p>
            <a:r>
              <a:rPr lang="en-US" sz="1400" b="1" dirty="0" smtClean="0">
                <a:solidFill>
                  <a:srgbClr val="0070C0"/>
                </a:solidFill>
              </a:rPr>
              <a:t>Lower Kelvin numbers mean the light appears more yellow;</a:t>
            </a:r>
          </a:p>
          <a:p>
            <a:r>
              <a:rPr lang="en-US" sz="1400" b="1" dirty="0" smtClean="0">
                <a:solidFill>
                  <a:srgbClr val="0070C0"/>
                </a:solidFill>
              </a:rPr>
              <a:t>Higher Kelvin numbers mean the light is whiter or bluer.</a:t>
            </a:r>
          </a:p>
        </p:txBody>
      </p:sp>
      <p:sp>
        <p:nvSpPr>
          <p:cNvPr id="8" name="Rectangle 7"/>
          <p:cNvSpPr/>
          <p:nvPr/>
        </p:nvSpPr>
        <p:spPr>
          <a:xfrm>
            <a:off x="5638800" y="2895600"/>
            <a:ext cx="3200400" cy="2031325"/>
          </a:xfrm>
          <a:prstGeom prst="rect">
            <a:avLst/>
          </a:prstGeom>
        </p:spPr>
        <p:txBody>
          <a:bodyPr wrap="square">
            <a:spAutoFit/>
          </a:bodyPr>
          <a:lstStyle/>
          <a:p>
            <a:pPr algn="just"/>
            <a:r>
              <a:rPr lang="en-US" dirty="0" smtClean="0"/>
              <a:t>Most people prefer warmer colour temperatures of the incandescent light in their home. At work places a cooler or whiter light is usually preferred </a:t>
            </a:r>
            <a:r>
              <a:rPr lang="en-US" b="1" dirty="0" smtClean="0">
                <a:solidFill>
                  <a:srgbClr val="0070C0"/>
                </a:solidFill>
              </a:rPr>
              <a:t>since it is less likely to induce sleepiness or comfort.</a:t>
            </a:r>
            <a:endParaRPr lang="en-US" b="1" dirty="0">
              <a:solidFill>
                <a:srgbClr val="0070C0"/>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81000" y="914400"/>
            <a:ext cx="4572000" cy="5632311"/>
          </a:xfrm>
          <a:prstGeom prst="rect">
            <a:avLst/>
          </a:prstGeom>
        </p:spPr>
        <p:txBody>
          <a:bodyPr wrap="square">
            <a:spAutoFit/>
          </a:bodyPr>
          <a:lstStyle/>
          <a:p>
            <a:pPr algn="just"/>
            <a:r>
              <a:rPr lang="en-US" dirty="0" smtClean="0"/>
              <a:t/>
            </a:r>
            <a:br>
              <a:rPr lang="en-US" dirty="0" smtClean="0"/>
            </a:br>
            <a:r>
              <a:rPr lang="en-US" dirty="0" smtClean="0"/>
              <a:t>Many people are now familiar with the idea of a "warm" white or a "cool" white being offered by fluorescent and other light bulbs. These bulbs have vastly different colour temperatures. </a:t>
            </a:r>
          </a:p>
          <a:p>
            <a:pPr algn="just"/>
            <a:endParaRPr lang="en-US" dirty="0" smtClean="0"/>
          </a:p>
          <a:p>
            <a:pPr algn="just"/>
            <a:r>
              <a:rPr lang="en-US" dirty="0" smtClean="0"/>
              <a:t>The </a:t>
            </a:r>
            <a:r>
              <a:rPr lang="en-US" b="1" dirty="0" smtClean="0">
                <a:solidFill>
                  <a:srgbClr val="0070C0"/>
                </a:solidFill>
              </a:rPr>
              <a:t>"warm" </a:t>
            </a:r>
            <a:r>
              <a:rPr lang="en-US" dirty="0" smtClean="0"/>
              <a:t>bulb often has </a:t>
            </a:r>
            <a:r>
              <a:rPr lang="en-US" b="1" dirty="0" smtClean="0">
                <a:solidFill>
                  <a:srgbClr val="0070C0"/>
                </a:solidFill>
              </a:rPr>
              <a:t>a color temperature of 3,000K and casts a more orange/red light on objects.</a:t>
            </a:r>
            <a:r>
              <a:rPr lang="en-US" dirty="0" smtClean="0"/>
              <a:t> Because you normally associate warmth with red or orange objects, this accounts for the "warm" descriptive name, even though it is a cooler (lower) temperature on the Kelvin scale. </a:t>
            </a:r>
          </a:p>
          <a:p>
            <a:pPr algn="just"/>
            <a:endParaRPr lang="en-US" dirty="0" smtClean="0"/>
          </a:p>
          <a:p>
            <a:pPr algn="just"/>
            <a:r>
              <a:rPr lang="en-US" dirty="0" smtClean="0"/>
              <a:t>A </a:t>
            </a:r>
            <a:r>
              <a:rPr lang="en-US" b="1" dirty="0" smtClean="0">
                <a:solidFill>
                  <a:srgbClr val="0070C0"/>
                </a:solidFill>
              </a:rPr>
              <a:t>"cool" </a:t>
            </a:r>
            <a:r>
              <a:rPr lang="en-US" dirty="0" smtClean="0"/>
              <a:t>white bulb commonly has a </a:t>
            </a:r>
            <a:r>
              <a:rPr lang="en-US" b="1" dirty="0" smtClean="0">
                <a:solidFill>
                  <a:srgbClr val="0070C0"/>
                </a:solidFill>
              </a:rPr>
              <a:t>color temperature of 4,100K and higher on the Kelvin scale.</a:t>
            </a:r>
            <a:r>
              <a:rPr lang="en-US" dirty="0" smtClean="0"/>
              <a:t> This is in the low range of blue color, similar to ice, therefore earning the "cool" description.</a:t>
            </a:r>
            <a:endParaRPr lang="en-US" dirty="0"/>
          </a:p>
        </p:txBody>
      </p:sp>
      <p:sp>
        <p:nvSpPr>
          <p:cNvPr id="3" name="Rectangle 2"/>
          <p:cNvSpPr/>
          <p:nvPr/>
        </p:nvSpPr>
        <p:spPr>
          <a:xfrm>
            <a:off x="609600" y="533400"/>
            <a:ext cx="3118931" cy="461665"/>
          </a:xfrm>
          <a:prstGeom prst="rect">
            <a:avLst/>
          </a:prstGeom>
        </p:spPr>
        <p:txBody>
          <a:bodyPr wrap="none">
            <a:spAutoFit/>
          </a:bodyPr>
          <a:lstStyle/>
          <a:p>
            <a:r>
              <a:rPr lang="en-US" sz="2400" b="1" dirty="0" smtClean="0"/>
              <a:t>B) Colour temperature </a:t>
            </a:r>
            <a:endParaRPr lang="en-US" sz="2400" b="1" dirty="0"/>
          </a:p>
        </p:txBody>
      </p:sp>
      <p:pic>
        <p:nvPicPr>
          <p:cNvPr id="46082" name="Picture 2" descr="http://www.luxrender.net/wiki/images/f/f0/Colour_temperature.jpg"/>
          <p:cNvPicPr>
            <a:picLocks noChangeAspect="1" noChangeArrowheads="1"/>
          </p:cNvPicPr>
          <p:nvPr/>
        </p:nvPicPr>
        <p:blipFill>
          <a:blip r:embed="rId2" cstate="print"/>
          <a:srcRect/>
          <a:stretch>
            <a:fillRect/>
          </a:stretch>
        </p:blipFill>
        <p:spPr bwMode="auto">
          <a:xfrm>
            <a:off x="5365394" y="381000"/>
            <a:ext cx="3429000" cy="1714500"/>
          </a:xfrm>
          <a:prstGeom prst="rect">
            <a:avLst/>
          </a:prstGeom>
          <a:noFill/>
        </p:spPr>
      </p:pic>
      <p:pic>
        <p:nvPicPr>
          <p:cNvPr id="46084" name="Picture 4" descr="http://www.crystalblue-leds.com/files/3372751/uploaded/FAQ-LED-v-Incand%20Kelvins%20Comparison%20Wall%20Photo.jpg"/>
          <p:cNvPicPr>
            <a:picLocks noChangeAspect="1" noChangeArrowheads="1"/>
          </p:cNvPicPr>
          <p:nvPr/>
        </p:nvPicPr>
        <p:blipFill>
          <a:blip r:embed="rId3" cstate="print"/>
          <a:srcRect/>
          <a:stretch>
            <a:fillRect/>
          </a:stretch>
        </p:blipFill>
        <p:spPr bwMode="auto">
          <a:xfrm>
            <a:off x="5106618" y="2667000"/>
            <a:ext cx="3946551" cy="1981200"/>
          </a:xfrm>
          <a:prstGeom prst="rect">
            <a:avLst/>
          </a:prstGeom>
          <a:noFill/>
        </p:spPr>
      </p:pic>
      <p:sp>
        <p:nvSpPr>
          <p:cNvPr id="4" name="TextBox 3"/>
          <p:cNvSpPr txBox="1"/>
          <p:nvPr/>
        </p:nvSpPr>
        <p:spPr>
          <a:xfrm>
            <a:off x="5251702" y="5133967"/>
            <a:ext cx="3656381" cy="1323439"/>
          </a:xfrm>
          <a:prstGeom prst="rect">
            <a:avLst/>
          </a:prstGeom>
          <a:noFill/>
        </p:spPr>
        <p:txBody>
          <a:bodyPr wrap="square" rtlCol="0">
            <a:spAutoFit/>
          </a:bodyPr>
          <a:lstStyle/>
          <a:p>
            <a:r>
              <a:rPr lang="en-GB" sz="2000" b="1" dirty="0" smtClean="0">
                <a:solidFill>
                  <a:srgbClr val="0070C0"/>
                </a:solidFill>
              </a:rPr>
              <a:t>NOTE : Suppliers Catalogues will supply all this information in order for you to make your design choices.</a:t>
            </a:r>
            <a:endParaRPr lang="en-GB" sz="20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Catalogu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62400" y="138706"/>
            <a:ext cx="4876800" cy="6674939"/>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81000" y="2514600"/>
            <a:ext cx="2590800" cy="4031873"/>
          </a:xfrm>
          <a:prstGeom prst="rect">
            <a:avLst/>
          </a:prstGeom>
          <a:noFill/>
        </p:spPr>
        <p:txBody>
          <a:bodyPr wrap="square" rtlCol="0">
            <a:spAutoFit/>
          </a:bodyPr>
          <a:lstStyle/>
          <a:p>
            <a:r>
              <a:rPr lang="en-GB" sz="3200" dirty="0" smtClean="0"/>
              <a:t>Typical Lighting Suppliers Catalogue -  Descriptor for Bulb and Luminaire choice.</a:t>
            </a:r>
            <a:endParaRPr lang="en-GB" sz="3200" dirty="0"/>
          </a:p>
        </p:txBody>
      </p:sp>
      <p:sp>
        <p:nvSpPr>
          <p:cNvPr id="4" name="TextBox 3"/>
          <p:cNvSpPr txBox="1"/>
          <p:nvPr/>
        </p:nvSpPr>
        <p:spPr>
          <a:xfrm>
            <a:off x="152400" y="228600"/>
            <a:ext cx="3656381" cy="1323439"/>
          </a:xfrm>
          <a:prstGeom prst="rect">
            <a:avLst/>
          </a:prstGeom>
          <a:noFill/>
        </p:spPr>
        <p:txBody>
          <a:bodyPr wrap="square" rtlCol="0">
            <a:spAutoFit/>
          </a:bodyPr>
          <a:lstStyle/>
          <a:p>
            <a:r>
              <a:rPr lang="en-GB" sz="2000" b="1" dirty="0" smtClean="0">
                <a:solidFill>
                  <a:srgbClr val="0070C0"/>
                </a:solidFill>
              </a:rPr>
              <a:t>NOTE : Suppliers Catalogues will supply all this information in order for you to make your design choices.</a:t>
            </a:r>
            <a:endParaRPr lang="en-GB" sz="2000" b="1" dirty="0">
              <a:solidFill>
                <a:srgbClr val="0070C0"/>
              </a:solidFill>
            </a:endParaRPr>
          </a:p>
        </p:txBody>
      </p:sp>
    </p:spTree>
    <p:extLst>
      <p:ext uri="{BB962C8B-B14F-4D97-AF65-F5344CB8AC3E}">
        <p14:creationId xmlns:p14="http://schemas.microsoft.com/office/powerpoint/2010/main" val="373491423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8434" name="Picture 2" descr="http://static.ddmcdn.com/gif/light-bulb-label.jpg"/>
          <p:cNvPicPr>
            <a:picLocks noChangeAspect="1" noChangeArrowheads="1"/>
          </p:cNvPicPr>
          <p:nvPr/>
        </p:nvPicPr>
        <p:blipFill>
          <a:blip r:embed="rId2" cstate="print"/>
          <a:srcRect/>
          <a:stretch>
            <a:fillRect/>
          </a:stretch>
        </p:blipFill>
        <p:spPr bwMode="auto">
          <a:xfrm>
            <a:off x="5105400" y="990600"/>
            <a:ext cx="3810000" cy="4762501"/>
          </a:xfrm>
          <a:prstGeom prst="rect">
            <a:avLst/>
          </a:prstGeom>
          <a:noFill/>
        </p:spPr>
      </p:pic>
      <p:sp>
        <p:nvSpPr>
          <p:cNvPr id="3" name="Rectangle 2"/>
          <p:cNvSpPr/>
          <p:nvPr/>
        </p:nvSpPr>
        <p:spPr>
          <a:xfrm>
            <a:off x="228600" y="304800"/>
            <a:ext cx="4572000" cy="6401753"/>
          </a:xfrm>
          <a:prstGeom prst="rect">
            <a:avLst/>
          </a:prstGeom>
        </p:spPr>
        <p:txBody>
          <a:bodyPr>
            <a:spAutoFit/>
          </a:bodyPr>
          <a:lstStyle/>
          <a:p>
            <a:r>
              <a:rPr lang="en-US" sz="3200" b="1" dirty="0" smtClean="0"/>
              <a:t>Light Bulb Structure</a:t>
            </a:r>
          </a:p>
          <a:p>
            <a:endParaRPr lang="en-US" dirty="0" smtClean="0"/>
          </a:p>
          <a:p>
            <a:pPr algn="just"/>
            <a:r>
              <a:rPr lang="en-US" dirty="0" smtClean="0"/>
              <a:t>Light bulbs have a very simple structure. At the base, they have two metal contacts, which connect to the ends of an electrical circuit. The metal contacts are attached to two stiff wires, which are attached to a thin metal </a:t>
            </a:r>
            <a:r>
              <a:rPr lang="en-US" b="1" dirty="0" smtClean="0"/>
              <a:t>filament</a:t>
            </a:r>
            <a:r>
              <a:rPr lang="en-US" dirty="0" smtClean="0"/>
              <a:t>. </a:t>
            </a:r>
          </a:p>
          <a:p>
            <a:pPr algn="just"/>
            <a:endParaRPr lang="en-US" dirty="0" smtClean="0"/>
          </a:p>
          <a:p>
            <a:pPr algn="just"/>
            <a:r>
              <a:rPr lang="en-US" dirty="0" smtClean="0"/>
              <a:t>The filament sits in the middle of the bulb, held up by a </a:t>
            </a:r>
            <a:r>
              <a:rPr lang="en-US" b="1" dirty="0" smtClean="0"/>
              <a:t>glass mount</a:t>
            </a:r>
            <a:r>
              <a:rPr lang="en-US" dirty="0" smtClean="0"/>
              <a:t>. The wires and the filament are housed in a glass bulb, which is filled with an </a:t>
            </a:r>
            <a:r>
              <a:rPr lang="en-US" b="1" dirty="0" smtClean="0"/>
              <a:t>inert gas</a:t>
            </a:r>
            <a:r>
              <a:rPr lang="en-US" dirty="0" smtClean="0"/>
              <a:t>, such as </a:t>
            </a:r>
            <a:r>
              <a:rPr lang="en-US" b="1" dirty="0" smtClean="0"/>
              <a:t>argon</a:t>
            </a:r>
            <a:r>
              <a:rPr lang="en-US" dirty="0" smtClean="0"/>
              <a:t>.</a:t>
            </a:r>
          </a:p>
          <a:p>
            <a:pPr algn="just"/>
            <a:endParaRPr lang="en-US" dirty="0" smtClean="0"/>
          </a:p>
          <a:p>
            <a:pPr algn="just"/>
            <a:r>
              <a:rPr lang="en-US" dirty="0" smtClean="0"/>
              <a:t>When the bulb is hooked up to a power supply, an </a:t>
            </a:r>
            <a:r>
              <a:rPr lang="en-US" b="1" dirty="0" smtClean="0"/>
              <a:t>electric current</a:t>
            </a:r>
            <a:r>
              <a:rPr lang="en-US" dirty="0" smtClean="0"/>
              <a:t> flows from one contact to the other, through the wires and the filament. </a:t>
            </a:r>
          </a:p>
          <a:p>
            <a:pPr algn="just"/>
            <a:endParaRPr lang="en-US" dirty="0" smtClean="0"/>
          </a:p>
          <a:p>
            <a:pPr algn="just"/>
            <a:r>
              <a:rPr lang="en-US" dirty="0" smtClean="0"/>
              <a:t>Electric current in a solid conductor is the mass movement of </a:t>
            </a:r>
            <a:r>
              <a:rPr lang="en-US" b="1" dirty="0" smtClean="0"/>
              <a:t>free electrons</a:t>
            </a:r>
            <a:r>
              <a:rPr lang="en-US" dirty="0" smtClean="0"/>
              <a:t> (electrons that are not tightly bound to an atom) from a negatively charged area to a positively charged area.</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6" descr="File:LED, 5mm, green (en).svg">
            <a:hlinkClick r:id="rId2"/>
          </p:cNvPr>
          <p:cNvPicPr>
            <a:picLocks noChangeAspect="1" noChangeArrowheads="1"/>
          </p:cNvPicPr>
          <p:nvPr/>
        </p:nvPicPr>
        <p:blipFill>
          <a:blip r:embed="rId3" cstate="print"/>
          <a:srcRect/>
          <a:stretch>
            <a:fillRect/>
          </a:stretch>
        </p:blipFill>
        <p:spPr bwMode="auto">
          <a:xfrm>
            <a:off x="1600200" y="838200"/>
            <a:ext cx="4419600" cy="4910666"/>
          </a:xfrm>
          <a:prstGeom prst="rect">
            <a:avLst/>
          </a:prstGeom>
          <a:noFill/>
        </p:spPr>
      </p:pic>
      <p:sp>
        <p:nvSpPr>
          <p:cNvPr id="3" name="Rectangle 2"/>
          <p:cNvSpPr/>
          <p:nvPr/>
        </p:nvSpPr>
        <p:spPr>
          <a:xfrm>
            <a:off x="6019800" y="4191000"/>
            <a:ext cx="1752600" cy="369332"/>
          </a:xfrm>
          <a:prstGeom prst="rect">
            <a:avLst/>
          </a:prstGeom>
        </p:spPr>
        <p:txBody>
          <a:bodyPr wrap="square">
            <a:spAutoFit/>
          </a:bodyPr>
          <a:lstStyle/>
          <a:p>
            <a:r>
              <a:rPr lang="en-US" dirty="0" smtClean="0"/>
              <a:t>Parts of an LED. </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http://visual.merriam-webster.com/images/house/electricity/lighting/incandescent-lamp.jpg"/>
          <p:cNvPicPr>
            <a:picLocks noChangeAspect="1" noChangeArrowheads="1"/>
          </p:cNvPicPr>
          <p:nvPr/>
        </p:nvPicPr>
        <p:blipFill>
          <a:blip r:embed="rId2" cstate="print"/>
          <a:srcRect/>
          <a:stretch>
            <a:fillRect/>
          </a:stretch>
        </p:blipFill>
        <p:spPr bwMode="auto">
          <a:xfrm>
            <a:off x="1219200" y="914400"/>
            <a:ext cx="7312422" cy="5105400"/>
          </a:xfrm>
          <a:prstGeom prst="rect">
            <a:avLst/>
          </a:prstGeom>
          <a:noFill/>
        </p:spPr>
      </p:pic>
      <p:sp>
        <p:nvSpPr>
          <p:cNvPr id="3" name="TextBox 2"/>
          <p:cNvSpPr txBox="1"/>
          <p:nvPr/>
        </p:nvSpPr>
        <p:spPr>
          <a:xfrm>
            <a:off x="533400" y="457200"/>
            <a:ext cx="4724400" cy="584775"/>
          </a:xfrm>
          <a:prstGeom prst="rect">
            <a:avLst/>
          </a:prstGeom>
          <a:noFill/>
        </p:spPr>
        <p:txBody>
          <a:bodyPr wrap="square" rtlCol="0">
            <a:spAutoFit/>
          </a:bodyPr>
          <a:lstStyle/>
          <a:p>
            <a:r>
              <a:rPr lang="en-US" sz="3200" b="1" dirty="0" smtClean="0"/>
              <a:t>Incandescent lamps</a:t>
            </a:r>
            <a:endParaRPr lang="en-US" sz="32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5362" name="Picture 2" descr="http://www.superiorlampinc.com/product_line/images/metal_halide_lamp_2.jpg"/>
          <p:cNvPicPr>
            <a:picLocks noChangeAspect="1" noChangeArrowheads="1"/>
          </p:cNvPicPr>
          <p:nvPr/>
        </p:nvPicPr>
        <p:blipFill>
          <a:blip r:embed="rId2" cstate="print"/>
          <a:srcRect/>
          <a:stretch>
            <a:fillRect/>
          </a:stretch>
        </p:blipFill>
        <p:spPr bwMode="auto">
          <a:xfrm>
            <a:off x="3505200" y="990600"/>
            <a:ext cx="4677128" cy="5167570"/>
          </a:xfrm>
          <a:prstGeom prst="rect">
            <a:avLst/>
          </a:prstGeom>
          <a:noFill/>
        </p:spPr>
      </p:pic>
      <p:sp>
        <p:nvSpPr>
          <p:cNvPr id="3" name="TextBox 2"/>
          <p:cNvSpPr txBox="1"/>
          <p:nvPr/>
        </p:nvSpPr>
        <p:spPr>
          <a:xfrm>
            <a:off x="533400" y="457200"/>
            <a:ext cx="4724400" cy="584775"/>
          </a:xfrm>
          <a:prstGeom prst="rect">
            <a:avLst/>
          </a:prstGeom>
          <a:noFill/>
        </p:spPr>
        <p:txBody>
          <a:bodyPr wrap="square" rtlCol="0">
            <a:spAutoFit/>
          </a:bodyPr>
          <a:lstStyle/>
          <a:p>
            <a:r>
              <a:rPr lang="en-US" sz="3200" b="1" dirty="0" smtClean="0"/>
              <a:t>Discharge lamps</a:t>
            </a:r>
            <a:endParaRPr lang="en-US" sz="3200" b="1" dirty="0"/>
          </a:p>
        </p:txBody>
      </p:sp>
      <p:sp>
        <p:nvSpPr>
          <p:cNvPr id="4" name="Rectangle 3"/>
          <p:cNvSpPr/>
          <p:nvPr/>
        </p:nvSpPr>
        <p:spPr>
          <a:xfrm>
            <a:off x="0" y="990600"/>
            <a:ext cx="3810000" cy="646331"/>
          </a:xfrm>
          <a:prstGeom prst="rect">
            <a:avLst/>
          </a:prstGeom>
        </p:spPr>
        <p:txBody>
          <a:bodyPr wrap="square">
            <a:spAutoFit/>
          </a:bodyPr>
          <a:lstStyle/>
          <a:p>
            <a:pPr algn="ctr"/>
            <a:r>
              <a:rPr lang="en-US" b="1" dirty="0" smtClean="0"/>
              <a:t>High Intensity Discharge </a:t>
            </a:r>
            <a:br>
              <a:rPr lang="en-US" b="1" dirty="0" smtClean="0"/>
            </a:br>
            <a:r>
              <a:rPr lang="en-US" b="1" dirty="0" smtClean="0"/>
              <a:t>(H.I.D.) Lamps</a:t>
            </a:r>
            <a:endParaRPr lang="en-US"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304800" y="304800"/>
            <a:ext cx="4800600" cy="584775"/>
          </a:xfrm>
          <a:prstGeom prst="rect">
            <a:avLst/>
          </a:prstGeom>
        </p:spPr>
        <p:txBody>
          <a:bodyPr wrap="square">
            <a:spAutoFit/>
          </a:bodyPr>
          <a:lstStyle/>
          <a:p>
            <a:r>
              <a:rPr lang="en-US" sz="3200" b="1" dirty="0" smtClean="0"/>
              <a:t>Energy-saving lamps</a:t>
            </a:r>
            <a:endParaRPr lang="en-US" sz="3200" b="1" dirty="0"/>
          </a:p>
        </p:txBody>
      </p:sp>
      <p:sp>
        <p:nvSpPr>
          <p:cNvPr id="4" name="Rectangle 3"/>
          <p:cNvSpPr/>
          <p:nvPr/>
        </p:nvSpPr>
        <p:spPr>
          <a:xfrm>
            <a:off x="304800" y="990600"/>
            <a:ext cx="8305800" cy="2062103"/>
          </a:xfrm>
          <a:prstGeom prst="rect">
            <a:avLst/>
          </a:prstGeom>
        </p:spPr>
        <p:txBody>
          <a:bodyPr wrap="square">
            <a:spAutoFit/>
          </a:bodyPr>
          <a:lstStyle/>
          <a:p>
            <a:r>
              <a:rPr lang="en-US" dirty="0" smtClean="0"/>
              <a:t>Energy-saving lights save energy by making light without the heat using a completely different process called </a:t>
            </a:r>
            <a:r>
              <a:rPr lang="en-US" sz="2400" b="1" dirty="0" smtClean="0">
                <a:solidFill>
                  <a:srgbClr val="0070C0"/>
                </a:solidFill>
              </a:rPr>
              <a:t>fluorescence.</a:t>
            </a:r>
            <a:r>
              <a:rPr lang="en-US" dirty="0" smtClean="0"/>
              <a:t> This is a trick similar to the one used by creatures like fireflies and glow-worms, whose bodies contain chemicals that make </a:t>
            </a:r>
            <a:r>
              <a:rPr lang="en-US" sz="2000" b="1" dirty="0" smtClean="0">
                <a:solidFill>
                  <a:srgbClr val="0070C0"/>
                </a:solidFill>
              </a:rPr>
              <a:t>"cool light" </a:t>
            </a:r>
            <a:r>
              <a:rPr lang="en-US" dirty="0" smtClean="0"/>
              <a:t>without any heat. </a:t>
            </a:r>
          </a:p>
          <a:p>
            <a:r>
              <a:rPr lang="en-US" dirty="0" smtClean="0"/>
              <a:t>The general name for light made this way is </a:t>
            </a:r>
            <a:r>
              <a:rPr lang="en-US" sz="2400" b="1" dirty="0" smtClean="0">
                <a:hlinkClick r:id="rId2" action="ppaction://hlinkfile"/>
              </a:rPr>
              <a:t>luminescence</a:t>
            </a:r>
            <a:r>
              <a:rPr lang="en-US" sz="2400" b="1" dirty="0" smtClean="0"/>
              <a:t>.</a:t>
            </a:r>
          </a:p>
          <a:p>
            <a:endParaRPr lang="en-US" sz="2400" b="1" dirty="0" smtClean="0"/>
          </a:p>
        </p:txBody>
      </p:sp>
      <p:pic>
        <p:nvPicPr>
          <p:cNvPr id="5" name="Picture 4" descr="photo showing parts inside a compact fluorescent lamp"/>
          <p:cNvPicPr>
            <a:picLocks noChangeAspect="1" noChangeArrowheads="1"/>
          </p:cNvPicPr>
          <p:nvPr/>
        </p:nvPicPr>
        <p:blipFill>
          <a:blip r:embed="rId3" cstate="print"/>
          <a:srcRect/>
          <a:stretch>
            <a:fillRect/>
          </a:stretch>
        </p:blipFill>
        <p:spPr bwMode="auto">
          <a:xfrm>
            <a:off x="533400" y="2743200"/>
            <a:ext cx="4550569" cy="2971800"/>
          </a:xfrm>
          <a:prstGeom prst="rect">
            <a:avLst/>
          </a:prstGeom>
          <a:noFill/>
        </p:spPr>
      </p:pic>
      <p:pic>
        <p:nvPicPr>
          <p:cNvPr id="6" name="Picture 2" descr="Electronics inside a CFL lamp"/>
          <p:cNvPicPr>
            <a:picLocks noChangeAspect="1" noChangeArrowheads="1"/>
          </p:cNvPicPr>
          <p:nvPr/>
        </p:nvPicPr>
        <p:blipFill>
          <a:blip r:embed="rId4" cstate="print"/>
          <a:srcRect/>
          <a:stretch>
            <a:fillRect/>
          </a:stretch>
        </p:blipFill>
        <p:spPr bwMode="auto">
          <a:xfrm>
            <a:off x="5486400" y="2819400"/>
            <a:ext cx="3175000" cy="2381250"/>
          </a:xfrm>
          <a:prstGeom prst="rect">
            <a:avLst/>
          </a:prstGeom>
          <a:noFill/>
        </p:spPr>
      </p:pic>
      <p:sp>
        <p:nvSpPr>
          <p:cNvPr id="7" name="Rectangle 6"/>
          <p:cNvSpPr/>
          <p:nvPr/>
        </p:nvSpPr>
        <p:spPr>
          <a:xfrm>
            <a:off x="152400" y="5943600"/>
            <a:ext cx="7543800" cy="646331"/>
          </a:xfrm>
          <a:prstGeom prst="rect">
            <a:avLst/>
          </a:prstGeom>
        </p:spPr>
        <p:txBody>
          <a:bodyPr wrap="square">
            <a:spAutoFit/>
          </a:bodyPr>
          <a:lstStyle/>
          <a:p>
            <a:pPr marL="342900" indent="-342900">
              <a:buAutoNum type="arabicParenR"/>
            </a:pPr>
            <a:r>
              <a:rPr lang="en-US" dirty="0" smtClean="0"/>
              <a:t>Connection to power socket; 2) Transformer circuit; 3) Electrodes; </a:t>
            </a:r>
          </a:p>
          <a:p>
            <a:pPr marL="342900" indent="-342900"/>
            <a:r>
              <a:rPr lang="en-US" dirty="0" smtClean="0"/>
              <a:t>       4-6) Glass tubes with white phosphor coating inside.</a:t>
            </a:r>
            <a:endParaRPr lang="en-US" dirty="0"/>
          </a:p>
        </p:txBody>
      </p:sp>
      <p:pic>
        <p:nvPicPr>
          <p:cNvPr id="21508" name="Picture 4" descr="http://t3.gstatic.com/images?q=tbn:ANd9GcSQoScELamBP2cJihRovgyUG9ED1uuGAcnSIH_4f7abOYcu1ROz"/>
          <p:cNvPicPr>
            <a:picLocks noChangeAspect="1" noChangeArrowheads="1"/>
          </p:cNvPicPr>
          <p:nvPr/>
        </p:nvPicPr>
        <p:blipFill>
          <a:blip r:embed="rId5" cstate="print"/>
          <a:srcRect/>
          <a:stretch>
            <a:fillRect/>
          </a:stretch>
        </p:blipFill>
        <p:spPr bwMode="auto">
          <a:xfrm>
            <a:off x="6858000" y="5410200"/>
            <a:ext cx="1809047" cy="128537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28600" y="1143000"/>
            <a:ext cx="8534400" cy="3724096"/>
          </a:xfrm>
          <a:prstGeom prst="rect">
            <a:avLst/>
          </a:prstGeom>
        </p:spPr>
        <p:txBody>
          <a:bodyPr wrap="square">
            <a:spAutoFit/>
          </a:bodyPr>
          <a:lstStyle/>
          <a:p>
            <a:r>
              <a:rPr lang="en-US" sz="2000" b="1" dirty="0" smtClean="0"/>
              <a:t>1</a:t>
            </a:r>
            <a:r>
              <a:rPr lang="en-US" sz="2000" dirty="0" smtClean="0"/>
              <a:t>. You plug the base into the power outlet. </a:t>
            </a:r>
          </a:p>
          <a:p>
            <a:endParaRPr lang="en-US" sz="2000" dirty="0" smtClean="0"/>
          </a:p>
          <a:p>
            <a:pPr algn="just"/>
            <a:r>
              <a:rPr lang="en-US" sz="2000" b="1" dirty="0" smtClean="0"/>
              <a:t>2</a:t>
            </a:r>
            <a:r>
              <a:rPr lang="en-US" sz="2000" dirty="0" smtClean="0"/>
              <a:t>. Just inside the base, where the case widens out, there's a small electronic circuit, containing a transformer, that boosts the voltage of the incoming electricity. (You can see a photo of the circuit below.) This means the lamp can produce more light than it would otherwise do and also helps to reduce flicker.</a:t>
            </a:r>
          </a:p>
          <a:p>
            <a:pPr algn="just"/>
            <a:endParaRPr lang="en-US" dirty="0" smtClean="0"/>
          </a:p>
          <a:p>
            <a:pPr algn="just"/>
            <a:r>
              <a:rPr lang="en-US" sz="2000" b="1" dirty="0" smtClean="0"/>
              <a:t>3</a:t>
            </a:r>
            <a:r>
              <a:rPr lang="en-US" sz="2000" dirty="0" smtClean="0"/>
              <a:t>. The circuit is connected to a couple of electrical contacts called electrodes.</a:t>
            </a:r>
          </a:p>
          <a:p>
            <a:pPr algn="just"/>
            <a:endParaRPr lang="en-US" dirty="0" smtClean="0"/>
          </a:p>
          <a:p>
            <a:pPr algn="just"/>
            <a:r>
              <a:rPr lang="en-US" sz="2000" b="1" dirty="0" smtClean="0"/>
              <a:t>4</a:t>
            </a:r>
            <a:r>
              <a:rPr lang="en-US" sz="2000" dirty="0" smtClean="0"/>
              <a:t>. When electricity flows into the electrodes, electrons (shown here as red dots) boil" from their surface and shoot off down the thin white tubes, which contain mercury gas, shown here as bigger blue dots.</a:t>
            </a:r>
          </a:p>
        </p:txBody>
      </p:sp>
      <p:sp>
        <p:nvSpPr>
          <p:cNvPr id="3" name="Rectangle 2"/>
          <p:cNvSpPr/>
          <p:nvPr/>
        </p:nvSpPr>
        <p:spPr>
          <a:xfrm>
            <a:off x="457200" y="762000"/>
            <a:ext cx="2363019" cy="369332"/>
          </a:xfrm>
          <a:prstGeom prst="rect">
            <a:avLst/>
          </a:prstGeom>
        </p:spPr>
        <p:txBody>
          <a:bodyPr wrap="none">
            <a:spAutoFit/>
          </a:bodyPr>
          <a:lstStyle/>
          <a:p>
            <a:r>
              <a:rPr lang="en-US" dirty="0" smtClean="0"/>
              <a:t>Here's how it all works:</a:t>
            </a:r>
            <a:endParaRPr lang="en-US" dirty="0"/>
          </a:p>
        </p:txBody>
      </p:sp>
      <p:pic>
        <p:nvPicPr>
          <p:cNvPr id="4" name="Picture 2" descr="http://cdn3.explainthatstuff.com/how-energy-saving-lamp-works.png"/>
          <p:cNvPicPr>
            <a:picLocks noChangeAspect="1" noChangeArrowheads="1"/>
          </p:cNvPicPr>
          <p:nvPr/>
        </p:nvPicPr>
        <p:blipFill>
          <a:blip r:embed="rId2" cstate="print"/>
          <a:srcRect/>
          <a:stretch>
            <a:fillRect/>
          </a:stretch>
        </p:blipFill>
        <p:spPr bwMode="auto">
          <a:xfrm>
            <a:off x="1371600" y="4953000"/>
            <a:ext cx="6515100" cy="1638301"/>
          </a:xfrm>
          <a:prstGeom prst="rect">
            <a:avLst/>
          </a:prstGeom>
          <a:noFill/>
        </p:spPr>
      </p:pic>
      <p:sp>
        <p:nvSpPr>
          <p:cNvPr id="5" name="Rectangle 4"/>
          <p:cNvSpPr/>
          <p:nvPr/>
        </p:nvSpPr>
        <p:spPr>
          <a:xfrm>
            <a:off x="381000" y="228600"/>
            <a:ext cx="3644139" cy="584775"/>
          </a:xfrm>
          <a:prstGeom prst="rect">
            <a:avLst/>
          </a:prstGeom>
        </p:spPr>
        <p:txBody>
          <a:bodyPr wrap="none">
            <a:spAutoFit/>
          </a:bodyPr>
          <a:lstStyle/>
          <a:p>
            <a:r>
              <a:rPr lang="en-US" sz="3200" b="1" dirty="0" smtClean="0"/>
              <a:t>Energy-saving lamps</a:t>
            </a:r>
            <a:endParaRPr lang="en-US" sz="3200" b="1" dirty="0"/>
          </a:p>
        </p:txBody>
      </p:sp>
      <p:pic>
        <p:nvPicPr>
          <p:cNvPr id="23554" name="Picture 2" descr="http://t3.gstatic.com/images?q=tbn:ANd9GcS4LSQbNSt0V0hxNUKZgBafah__ao0mggX-1qa3zOSBjXK8xTQgCA"/>
          <p:cNvPicPr>
            <a:picLocks noChangeAspect="1" noChangeArrowheads="1"/>
          </p:cNvPicPr>
          <p:nvPr/>
        </p:nvPicPr>
        <p:blipFill>
          <a:blip r:embed="rId3" cstate="print"/>
          <a:srcRect/>
          <a:stretch>
            <a:fillRect/>
          </a:stretch>
        </p:blipFill>
        <p:spPr bwMode="auto">
          <a:xfrm>
            <a:off x="6886575" y="0"/>
            <a:ext cx="2257425" cy="1669284"/>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29" name="Rectangle 1"/>
          <p:cNvSpPr>
            <a:spLocks noChangeArrowheads="1"/>
          </p:cNvSpPr>
          <p:nvPr/>
        </p:nvSpPr>
        <p:spPr bwMode="auto">
          <a:xfrm>
            <a:off x="0" y="0"/>
            <a:ext cx="312906" cy="2446824"/>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  </a:t>
            </a:r>
            <a:endParaRPr kumimoji="0" lang="en-US" sz="10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3500" b="0" i="0" u="none" strike="noStrike" cap="none" normalizeH="0" baseline="0" dirty="0" smtClean="0">
              <a:ln>
                <a:noFill/>
              </a:ln>
              <a:solidFill>
                <a:schemeClr val="tx1"/>
              </a:solidFill>
              <a:effectLst/>
              <a:latin typeface="Arial" pitchFamily="34" charset="0"/>
              <a:cs typeface="Arial" pitchFamily="34" charset="0"/>
            </a:endParaRPr>
          </a:p>
        </p:txBody>
      </p:sp>
      <p:sp>
        <p:nvSpPr>
          <p:cNvPr id="8" name="Rectangle 7"/>
          <p:cNvSpPr/>
          <p:nvPr/>
        </p:nvSpPr>
        <p:spPr>
          <a:xfrm>
            <a:off x="304800" y="304800"/>
            <a:ext cx="3644139" cy="584775"/>
          </a:xfrm>
          <a:prstGeom prst="rect">
            <a:avLst/>
          </a:prstGeom>
        </p:spPr>
        <p:txBody>
          <a:bodyPr wrap="none">
            <a:spAutoFit/>
          </a:bodyPr>
          <a:lstStyle/>
          <a:p>
            <a:r>
              <a:rPr lang="en-US" sz="3200" b="1" dirty="0" smtClean="0"/>
              <a:t>Energy-saving lamps</a:t>
            </a:r>
            <a:endParaRPr lang="en-US" sz="3200" b="1" dirty="0"/>
          </a:p>
        </p:txBody>
      </p:sp>
      <p:pic>
        <p:nvPicPr>
          <p:cNvPr id="9" name="Picture 2" descr="http://cdn3.explainthatstuff.com/how-energy-saving-lamp-works.png"/>
          <p:cNvPicPr>
            <a:picLocks noChangeAspect="1" noChangeArrowheads="1"/>
          </p:cNvPicPr>
          <p:nvPr/>
        </p:nvPicPr>
        <p:blipFill>
          <a:blip r:embed="rId2" cstate="print"/>
          <a:srcRect/>
          <a:stretch>
            <a:fillRect/>
          </a:stretch>
        </p:blipFill>
        <p:spPr bwMode="auto">
          <a:xfrm>
            <a:off x="381000" y="1219200"/>
            <a:ext cx="6667500" cy="2095501"/>
          </a:xfrm>
          <a:prstGeom prst="rect">
            <a:avLst/>
          </a:prstGeom>
          <a:noFill/>
        </p:spPr>
      </p:pic>
      <p:sp>
        <p:nvSpPr>
          <p:cNvPr id="10" name="Rectangle 9"/>
          <p:cNvSpPr/>
          <p:nvPr/>
        </p:nvSpPr>
        <p:spPr>
          <a:xfrm>
            <a:off x="533400" y="3657600"/>
            <a:ext cx="7924800" cy="2215991"/>
          </a:xfrm>
          <a:prstGeom prst="rect">
            <a:avLst/>
          </a:prstGeom>
        </p:spPr>
        <p:txBody>
          <a:bodyPr wrap="square">
            <a:spAutoFit/>
          </a:bodyPr>
          <a:lstStyle/>
          <a:p>
            <a:r>
              <a:rPr lang="en-US" sz="2000" b="1" dirty="0" smtClean="0"/>
              <a:t>5.</a:t>
            </a:r>
            <a:r>
              <a:rPr lang="en-US" sz="2000" dirty="0" smtClean="0"/>
              <a:t> As the electrons hurtle down the tubes, they collide with atoms of the mercury. The collisions give the mercury atoms energy so their electrons jump to higher energy levels. But this makes the mercury atoms unstable, so the electrons quickly return to their ground states. When they do so, they give off photons of invisible ultraviolet light (slightly higher frequency than the blue light we can see), shown here as a purple wiggly line.</a:t>
            </a:r>
          </a:p>
          <a:p>
            <a:endParaRPr lang="en-US" dirty="0" smtClean="0"/>
          </a:p>
        </p:txBody>
      </p:sp>
      <p:pic>
        <p:nvPicPr>
          <p:cNvPr id="22534" name="Picture 6" descr="http://t0.gstatic.com/images?q=tbn:ANd9GcSJLvAC5Cqn0_wOfY0CZExGCnktp7-m1ibYGQxSqwfXLl_5LpZO"/>
          <p:cNvPicPr>
            <a:picLocks noChangeAspect="1" noChangeArrowheads="1"/>
          </p:cNvPicPr>
          <p:nvPr/>
        </p:nvPicPr>
        <p:blipFill>
          <a:blip r:embed="rId3" cstate="print"/>
          <a:srcRect/>
          <a:stretch>
            <a:fillRect/>
          </a:stretch>
        </p:blipFill>
        <p:spPr bwMode="auto">
          <a:xfrm>
            <a:off x="7344857" y="0"/>
            <a:ext cx="1799143" cy="12192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304800" y="914400"/>
            <a:ext cx="8153400" cy="2554545"/>
          </a:xfrm>
          <a:prstGeom prst="rect">
            <a:avLst/>
          </a:prstGeom>
        </p:spPr>
        <p:txBody>
          <a:bodyPr wrap="square">
            <a:spAutoFit/>
          </a:bodyPr>
          <a:lstStyle/>
          <a:p>
            <a:pPr algn="just"/>
            <a:r>
              <a:rPr lang="en-US" sz="2000" b="1" dirty="0" smtClean="0"/>
              <a:t>6.</a:t>
            </a:r>
            <a:r>
              <a:rPr lang="en-US" sz="2000" dirty="0" smtClean="0"/>
              <a:t> If fluorescent lights make invisible light, how come they glow </a:t>
            </a:r>
          </a:p>
          <a:p>
            <a:pPr algn="just"/>
            <a:r>
              <a:rPr lang="en-US" sz="2000" dirty="0" smtClean="0"/>
              <a:t>white? The thin glass tubes of a fluorescent light are covered in </a:t>
            </a:r>
          </a:p>
          <a:p>
            <a:pPr algn="just"/>
            <a:r>
              <a:rPr lang="en-US" sz="2000" dirty="0" smtClean="0"/>
              <a:t>white-colored chemicals called phosphors. When the ultraviolet </a:t>
            </a:r>
          </a:p>
          <a:p>
            <a:pPr algn="just"/>
            <a:r>
              <a:rPr lang="en-US" sz="2000" dirty="0" smtClean="0"/>
              <a:t>light strikes atoms of the phosphors (shown as gray dots), it excites their electrons in just the same way that the mercury atoms were excited. This makes the phosphor atoms unstable, so they give off their excess energy as photons—which, this time, happen to be visible, white light (indicated with yellow wiggly lines).</a:t>
            </a:r>
            <a:endParaRPr lang="en-US" sz="2000" dirty="0"/>
          </a:p>
        </p:txBody>
      </p:sp>
      <p:sp>
        <p:nvSpPr>
          <p:cNvPr id="4" name="Rectangle 3"/>
          <p:cNvSpPr/>
          <p:nvPr/>
        </p:nvSpPr>
        <p:spPr>
          <a:xfrm>
            <a:off x="304800" y="228600"/>
            <a:ext cx="3644139" cy="584775"/>
          </a:xfrm>
          <a:prstGeom prst="rect">
            <a:avLst/>
          </a:prstGeom>
        </p:spPr>
        <p:txBody>
          <a:bodyPr wrap="none">
            <a:spAutoFit/>
          </a:bodyPr>
          <a:lstStyle/>
          <a:p>
            <a:r>
              <a:rPr lang="en-US" sz="3200" b="1" dirty="0" smtClean="0"/>
              <a:t>Energy-saving lamps</a:t>
            </a:r>
            <a:endParaRPr lang="en-US" sz="3200" b="1" dirty="0"/>
          </a:p>
        </p:txBody>
      </p:sp>
      <p:sp>
        <p:nvSpPr>
          <p:cNvPr id="5" name="Rectangle 4"/>
          <p:cNvSpPr/>
          <p:nvPr/>
        </p:nvSpPr>
        <p:spPr>
          <a:xfrm>
            <a:off x="304800" y="3505200"/>
            <a:ext cx="8610600" cy="3231654"/>
          </a:xfrm>
          <a:prstGeom prst="rect">
            <a:avLst/>
          </a:prstGeom>
        </p:spPr>
        <p:txBody>
          <a:bodyPr wrap="square">
            <a:spAutoFit/>
          </a:bodyPr>
          <a:lstStyle/>
          <a:p>
            <a:r>
              <a:rPr lang="en-US" sz="2400" b="1" dirty="0" smtClean="0"/>
              <a:t>Summary</a:t>
            </a:r>
          </a:p>
          <a:p>
            <a:r>
              <a:rPr lang="en-US" sz="2000" dirty="0" smtClean="0"/>
              <a:t>So, in short, fluorescent lights make their energy in a three-step process:</a:t>
            </a:r>
          </a:p>
          <a:p>
            <a:endParaRPr lang="en-US" sz="2000" dirty="0" smtClean="0"/>
          </a:p>
          <a:p>
            <a:r>
              <a:rPr lang="en-US" sz="2000" b="1" dirty="0" smtClean="0"/>
              <a:t>1.</a:t>
            </a:r>
            <a:r>
              <a:rPr lang="en-US" sz="2000" dirty="0" smtClean="0"/>
              <a:t> Electrodes take electrical energy from the power supply and generate moving</a:t>
            </a:r>
          </a:p>
          <a:p>
            <a:r>
              <a:rPr lang="en-US" sz="2000" dirty="0" smtClean="0"/>
              <a:t>  electrons.</a:t>
            </a:r>
          </a:p>
          <a:p>
            <a:r>
              <a:rPr lang="en-US" sz="2000" b="1" dirty="0" smtClean="0"/>
              <a:t>2.</a:t>
            </a:r>
            <a:r>
              <a:rPr lang="en-US" sz="2000" dirty="0" smtClean="0"/>
              <a:t> The moving electrons collide with mercury atoms in the tubes to make</a:t>
            </a:r>
          </a:p>
          <a:p>
            <a:r>
              <a:rPr lang="en-US" sz="2000" dirty="0" smtClean="0"/>
              <a:t>   ultraviolet light.</a:t>
            </a:r>
          </a:p>
          <a:p>
            <a:r>
              <a:rPr lang="en-US" sz="2000" b="1" dirty="0" smtClean="0"/>
              <a:t>3. </a:t>
            </a:r>
            <a:r>
              <a:rPr lang="en-US" sz="2000" dirty="0" smtClean="0"/>
              <a:t>The white phosphor coating of the tubes converts the ultraviolet light into</a:t>
            </a:r>
          </a:p>
          <a:p>
            <a:r>
              <a:rPr lang="en-US" sz="2000" dirty="0" smtClean="0"/>
              <a:t>    visible light (that we can see).</a:t>
            </a:r>
            <a:br>
              <a:rPr lang="en-US" sz="2000" dirty="0" smtClean="0"/>
            </a:br>
            <a:endParaRPr lang="en-US" sz="2000" dirty="0"/>
          </a:p>
        </p:txBody>
      </p:sp>
      <p:pic>
        <p:nvPicPr>
          <p:cNvPr id="24578" name="Picture 2" descr="http://www.quiltedbear.co.uk/images/25ED420-M.jpg"/>
          <p:cNvPicPr>
            <a:picLocks noChangeAspect="1" noChangeArrowheads="1"/>
          </p:cNvPicPr>
          <p:nvPr/>
        </p:nvPicPr>
        <p:blipFill>
          <a:blip r:embed="rId2" cstate="print"/>
          <a:srcRect/>
          <a:stretch>
            <a:fillRect/>
          </a:stretch>
        </p:blipFill>
        <p:spPr bwMode="auto">
          <a:xfrm>
            <a:off x="7162800" y="152400"/>
            <a:ext cx="1600200" cy="16002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8674" name="Picture 2" descr="http://www.edisontechcenter.org/lighting/Fluorescent/FluorLampStartupquartz900.jpg"/>
          <p:cNvPicPr>
            <a:picLocks noChangeAspect="1" noChangeArrowheads="1"/>
          </p:cNvPicPr>
          <p:nvPr/>
        </p:nvPicPr>
        <p:blipFill>
          <a:blip r:embed="rId2" cstate="print"/>
          <a:srcRect/>
          <a:stretch>
            <a:fillRect/>
          </a:stretch>
        </p:blipFill>
        <p:spPr bwMode="auto">
          <a:xfrm>
            <a:off x="0" y="0"/>
            <a:ext cx="9189720" cy="5105400"/>
          </a:xfrm>
          <a:prstGeom prst="rect">
            <a:avLst/>
          </a:prstGeom>
          <a:noFill/>
        </p:spPr>
      </p:pic>
      <p:sp>
        <p:nvSpPr>
          <p:cNvPr id="3" name="Rectangle 2"/>
          <p:cNvSpPr/>
          <p:nvPr/>
        </p:nvSpPr>
        <p:spPr>
          <a:xfrm>
            <a:off x="228600" y="5257562"/>
            <a:ext cx="8534400" cy="1600438"/>
          </a:xfrm>
          <a:prstGeom prst="rect">
            <a:avLst/>
          </a:prstGeom>
        </p:spPr>
        <p:txBody>
          <a:bodyPr wrap="square">
            <a:spAutoFit/>
          </a:bodyPr>
          <a:lstStyle/>
          <a:p>
            <a:r>
              <a:rPr lang="en-US" sz="1400" dirty="0" smtClean="0"/>
              <a:t>1. Filament electrodes are preheated and glow red</a:t>
            </a:r>
            <a:br>
              <a:rPr lang="en-US" sz="1400" dirty="0" smtClean="0"/>
            </a:br>
            <a:r>
              <a:rPr lang="en-US" sz="1400" dirty="0" smtClean="0"/>
              <a:t>2. The Cathode begins to ionize argon gas surrounding it</a:t>
            </a:r>
            <a:br>
              <a:rPr lang="en-US" sz="1400" dirty="0" smtClean="0"/>
            </a:br>
            <a:r>
              <a:rPr lang="en-US" sz="1400" dirty="0" smtClean="0"/>
              <a:t>3. This lamp is powered by AC power, so the cathode switches to the other side and you see the left side begin to </a:t>
            </a:r>
          </a:p>
          <a:p>
            <a:r>
              <a:rPr lang="en-US" sz="1400" dirty="0" smtClean="0"/>
              <a:t>     ionize, the other side (now the anode) stays warm and ionized</a:t>
            </a:r>
            <a:br>
              <a:rPr lang="en-US" sz="1400" dirty="0" smtClean="0"/>
            </a:br>
            <a:r>
              <a:rPr lang="en-US" sz="1400" dirty="0" smtClean="0"/>
              <a:t>4. The left side cathode warms to full and both sides are warmed up</a:t>
            </a:r>
            <a:br>
              <a:rPr lang="en-US" sz="1400" dirty="0" smtClean="0"/>
            </a:br>
            <a:r>
              <a:rPr lang="en-US" sz="1400" dirty="0" smtClean="0"/>
              <a:t>5. The ballast provides a high voltage kick which instantly ionizes the entire tube to a high level of brightness</a:t>
            </a:r>
            <a:br>
              <a:rPr lang="en-US" sz="1400" dirty="0" smtClean="0"/>
            </a:br>
            <a:r>
              <a:rPr lang="en-US" sz="1400" dirty="0" smtClean="0"/>
              <a:t>6. The lamp returns to normal voltage and its warmth has vaporized all the mercury, the lamp operates as norm</a:t>
            </a:r>
            <a:endParaRPr lang="en-US" sz="1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524000" y="3505200"/>
            <a:ext cx="6248400" cy="369332"/>
          </a:xfrm>
          <a:prstGeom prst="rect">
            <a:avLst/>
          </a:prstGeom>
        </p:spPr>
        <p:txBody>
          <a:bodyPr wrap="square">
            <a:spAutoFit/>
          </a:bodyPr>
          <a:lstStyle/>
          <a:p>
            <a:r>
              <a:rPr lang="en-US" u="sng" dirty="0" smtClean="0">
                <a:hlinkClick r:id="rId2"/>
              </a:rPr>
              <a:t>http://www.edisontechcenter.org/Fluorescent.html#howitworks</a:t>
            </a:r>
            <a:endParaRPr lang="en-US" dirty="0"/>
          </a:p>
        </p:txBody>
      </p:sp>
      <p:sp>
        <p:nvSpPr>
          <p:cNvPr id="3" name="TextBox 2"/>
          <p:cNvSpPr txBox="1"/>
          <p:nvPr/>
        </p:nvSpPr>
        <p:spPr>
          <a:xfrm>
            <a:off x="914400" y="838200"/>
            <a:ext cx="3274486" cy="584775"/>
          </a:xfrm>
          <a:prstGeom prst="rect">
            <a:avLst/>
          </a:prstGeom>
          <a:noFill/>
        </p:spPr>
        <p:txBody>
          <a:bodyPr wrap="none" rtlCol="0">
            <a:spAutoFit/>
          </a:bodyPr>
          <a:lstStyle/>
          <a:p>
            <a:r>
              <a:rPr lang="en-US" sz="3200" b="1" dirty="0" smtClean="0"/>
              <a:t>Fluorescent lamps</a:t>
            </a:r>
            <a:endParaRPr lang="en-US" sz="3200" b="1" dirty="0"/>
          </a:p>
        </p:txBody>
      </p:sp>
      <p:sp>
        <p:nvSpPr>
          <p:cNvPr id="4" name="Rectangle 3"/>
          <p:cNvSpPr/>
          <p:nvPr/>
        </p:nvSpPr>
        <p:spPr>
          <a:xfrm>
            <a:off x="1524000" y="2743200"/>
            <a:ext cx="6248400" cy="369332"/>
          </a:xfrm>
          <a:prstGeom prst="rect">
            <a:avLst/>
          </a:prstGeom>
        </p:spPr>
        <p:txBody>
          <a:bodyPr wrap="square">
            <a:spAutoFit/>
          </a:bodyPr>
          <a:lstStyle/>
          <a:p>
            <a:r>
              <a:rPr lang="en-US" dirty="0" smtClean="0"/>
              <a:t>Below: general video on the fluorescent lamp. 8 min.</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705600" cy="584775"/>
          </a:xfrm>
          <a:prstGeom prst="rect">
            <a:avLst/>
          </a:prstGeom>
          <a:noFill/>
        </p:spPr>
        <p:txBody>
          <a:bodyPr wrap="square" rtlCol="0">
            <a:spAutoFit/>
          </a:bodyPr>
          <a:lstStyle/>
          <a:p>
            <a:r>
              <a:rPr lang="en-US" sz="3200" b="1" dirty="0" smtClean="0"/>
              <a:t>Luminaires</a:t>
            </a:r>
            <a:endParaRPr lang="en-US" sz="3200" b="1" dirty="0"/>
          </a:p>
        </p:txBody>
      </p:sp>
      <p:sp>
        <p:nvSpPr>
          <p:cNvPr id="3" name="Rectangle 2"/>
          <p:cNvSpPr/>
          <p:nvPr/>
        </p:nvSpPr>
        <p:spPr>
          <a:xfrm>
            <a:off x="838200" y="990600"/>
            <a:ext cx="7543800" cy="2554545"/>
          </a:xfrm>
          <a:prstGeom prst="rect">
            <a:avLst/>
          </a:prstGeom>
        </p:spPr>
        <p:txBody>
          <a:bodyPr wrap="square">
            <a:spAutoFit/>
          </a:bodyPr>
          <a:lstStyle/>
          <a:p>
            <a:r>
              <a:rPr lang="en-US" sz="2000" b="1" dirty="0" smtClean="0"/>
              <a:t>A</a:t>
            </a:r>
            <a:r>
              <a:rPr lang="en-US" sz="2000" b="1" dirty="0" smtClean="0">
                <a:solidFill>
                  <a:srgbClr val="0070C0"/>
                </a:solidFill>
              </a:rPr>
              <a:t> luminaire </a:t>
            </a:r>
            <a:r>
              <a:rPr lang="en-US" sz="2000" dirty="0" smtClean="0"/>
              <a:t>is the </a:t>
            </a:r>
            <a:r>
              <a:rPr lang="en-US" sz="2000" b="1" dirty="0" smtClean="0">
                <a:solidFill>
                  <a:srgbClr val="0070C0"/>
                </a:solidFill>
              </a:rPr>
              <a:t>light fitting that holds or contains a lamp.</a:t>
            </a:r>
          </a:p>
          <a:p>
            <a:endParaRPr lang="en-US" sz="2000" b="1" dirty="0" smtClean="0">
              <a:solidFill>
                <a:srgbClr val="0070C0"/>
              </a:solidFill>
            </a:endParaRPr>
          </a:p>
          <a:p>
            <a:pPr algn="just"/>
            <a:r>
              <a:rPr lang="en-US" sz="2000" dirty="0" smtClean="0"/>
              <a:t>Luminaires usually </a:t>
            </a:r>
            <a:r>
              <a:rPr lang="en-US" sz="2000" b="1" dirty="0" smtClean="0">
                <a:solidFill>
                  <a:srgbClr val="0070C0"/>
                </a:solidFill>
              </a:rPr>
              <a:t>absorb and redirect </a:t>
            </a:r>
            <a:r>
              <a:rPr lang="en-US" sz="2000" dirty="0" smtClean="0"/>
              <a:t>some of the luminous flux emitted by the lamp, and </a:t>
            </a:r>
            <a:r>
              <a:rPr lang="en-US" sz="2000" b="1" dirty="0" smtClean="0">
                <a:solidFill>
                  <a:srgbClr val="0070C0"/>
                </a:solidFill>
              </a:rPr>
              <a:t>in the design of lighting installation, the choice of lamp must be combined with the choice of luminaire.</a:t>
            </a:r>
          </a:p>
          <a:p>
            <a:endParaRPr lang="en-US" sz="2000" dirty="0" smtClean="0"/>
          </a:p>
          <a:p>
            <a:r>
              <a:rPr lang="en-US" sz="2000" dirty="0" smtClean="0"/>
              <a:t/>
            </a:r>
            <a:br>
              <a:rPr lang="en-US" sz="2000" dirty="0" smtClean="0"/>
            </a:br>
            <a:endParaRPr lang="en-US" sz="2000" dirty="0"/>
          </a:p>
        </p:txBody>
      </p:sp>
      <p:sp>
        <p:nvSpPr>
          <p:cNvPr id="21505" name="Rectangle 1"/>
          <p:cNvSpPr>
            <a:spLocks noChangeArrowheads="1"/>
          </p:cNvSpPr>
          <p:nvPr/>
        </p:nvSpPr>
        <p:spPr bwMode="auto">
          <a:xfrm>
            <a:off x="914400" y="2819400"/>
            <a:ext cx="7010400" cy="31700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ea typeface="Times New Roman" pitchFamily="18" charset="0"/>
                <a:cs typeface="Times New Roman" pitchFamily="18" charset="0"/>
              </a:rPr>
              <a:t>In designing a luminaire, mechanical, electrical and physical properties have to be taken into account such as:</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1</a:t>
            </a:r>
            <a:r>
              <a:rPr kumimoji="0" lang="en-GB" sz="2000" b="0" i="0" u="none" strike="noStrike" cap="none" normalizeH="0" baseline="0" dirty="0" smtClean="0">
                <a:ln>
                  <a:noFill/>
                </a:ln>
                <a:solidFill>
                  <a:schemeClr val="tx1"/>
                </a:solidFill>
                <a:effectLst/>
                <a:ea typeface="Verdana" pitchFamily="34" charset="0"/>
                <a:cs typeface="Times New Roman" pitchFamily="18" charset="0"/>
              </a:rPr>
              <a:t> </a:t>
            </a:r>
            <a:r>
              <a:rPr lang="en-GB" sz="2000" dirty="0" smtClean="0">
                <a:solidFill>
                  <a:srgbClr val="0070C0"/>
                </a:solidFill>
                <a:ea typeface="Verdana" pitchFamily="34" charset="0"/>
                <a:cs typeface="Times New Roman" pitchFamily="18" charset="0"/>
              </a:rPr>
              <a:t>.</a:t>
            </a:r>
            <a:r>
              <a:rPr kumimoji="0" lang="en-GB" sz="2000" b="0" i="0" u="none" strike="noStrike" cap="none" normalizeH="0" baseline="0" dirty="0" smtClean="0">
                <a:ln>
                  <a:noFill/>
                </a:ln>
                <a:solidFill>
                  <a:schemeClr val="tx1"/>
                </a:solidFill>
                <a:effectLst/>
                <a:ea typeface="Verdana" pitchFamily="34" charset="0"/>
                <a:cs typeface="Times New Roman" pitchFamily="18" charset="0"/>
              </a:rPr>
              <a:t>     </a:t>
            </a:r>
            <a:r>
              <a:rPr kumimoji="0" lang="en-GB" sz="2000" b="1" i="0" u="none" strike="noStrike" cap="none" normalizeH="0" baseline="0" dirty="0" smtClean="0">
                <a:ln>
                  <a:noFill/>
                </a:ln>
                <a:solidFill>
                  <a:srgbClr val="0070C0"/>
                </a:solidFill>
                <a:effectLst/>
                <a:ea typeface="Verdana" pitchFamily="34" charset="0"/>
                <a:cs typeface="Times New Roman" pitchFamily="18" charset="0"/>
              </a:rPr>
              <a:t>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Positioning</a:t>
            </a:r>
            <a:endParaRPr kumimoji="0" lang="en-US" sz="20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2 .      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Protection</a:t>
            </a:r>
            <a:endParaRPr kumimoji="0" lang="en-US" sz="20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3 .      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Control	</a:t>
            </a:r>
            <a:endParaRPr kumimoji="0" lang="en-US" sz="20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4 </a:t>
            </a:r>
            <a:r>
              <a:rPr lang="en-GB" sz="2000" b="1" dirty="0" smtClean="0">
                <a:solidFill>
                  <a:srgbClr val="0070C0"/>
                </a:solidFill>
                <a:ea typeface="Verdana" pitchFamily="34" charset="0"/>
                <a:cs typeface="Times New Roman" pitchFamily="18" charset="0"/>
              </a:rPr>
              <a:t>.</a:t>
            </a:r>
            <a:r>
              <a:rPr kumimoji="0" lang="en-GB" sz="2000" b="1" i="0" u="none" strike="noStrike" cap="none" normalizeH="0" baseline="0" dirty="0" smtClean="0">
                <a:ln>
                  <a:noFill/>
                </a:ln>
                <a:solidFill>
                  <a:srgbClr val="0070C0"/>
                </a:solidFill>
                <a:effectLst/>
                <a:ea typeface="Verdana" pitchFamily="34" charset="0"/>
                <a:cs typeface="Times New Roman" pitchFamily="18" charset="0"/>
              </a:rPr>
              <a:t>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Electrical insulation</a:t>
            </a:r>
            <a:endParaRPr kumimoji="0" lang="en-US" sz="20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5 .     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Moisture resistance	</a:t>
            </a:r>
            <a:endParaRPr kumimoji="0" lang="en-US" sz="20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6 .     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Appearance</a:t>
            </a:r>
            <a:endParaRPr kumimoji="0" lang="en-US" sz="20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7 .     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Durability</a:t>
            </a:r>
            <a:endParaRPr kumimoji="0" lang="en-GB" sz="2000" b="1" i="0" u="none" strike="noStrike" cap="none" normalizeH="0" baseline="0" dirty="0" smtClean="0">
              <a:ln>
                <a:noFill/>
              </a:ln>
              <a:solidFill>
                <a:srgbClr val="0070C0"/>
              </a:solidFill>
              <a:effectLst/>
              <a:cs typeface="Arial" pitchFamily="34" charset="0"/>
            </a:endParaRPr>
          </a:p>
        </p:txBody>
      </p:sp>
      <p:sp>
        <p:nvSpPr>
          <p:cNvPr id="4" name="TextBox 3"/>
          <p:cNvSpPr txBox="1"/>
          <p:nvPr/>
        </p:nvSpPr>
        <p:spPr>
          <a:xfrm>
            <a:off x="6400800" y="5989499"/>
            <a:ext cx="21336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5">
                                            <p:txEl>
                                              <p:pRg st="2" end="2"/>
                                            </p:txEl>
                                          </p:spTgt>
                                        </p:tgtEl>
                                        <p:attrNameLst>
                                          <p:attrName>style.visibility</p:attrName>
                                        </p:attrNameLst>
                                      </p:cBhvr>
                                      <p:to>
                                        <p:strVal val="visible"/>
                                      </p:to>
                                    </p:set>
                                    <p:anim calcmode="lin" valueType="num">
                                      <p:cBhvr additive="base">
                                        <p:cTn id="7" dur="500" fill="hold"/>
                                        <p:tgtEl>
                                          <p:spTgt spid="2150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5">
                                            <p:txEl>
                                              <p:pRg st="3" end="3"/>
                                            </p:txEl>
                                          </p:spTgt>
                                        </p:tgtEl>
                                        <p:attrNameLst>
                                          <p:attrName>style.visibility</p:attrName>
                                        </p:attrNameLst>
                                      </p:cBhvr>
                                      <p:to>
                                        <p:strVal val="visible"/>
                                      </p:to>
                                    </p:set>
                                    <p:anim calcmode="lin" valueType="num">
                                      <p:cBhvr additive="base">
                                        <p:cTn id="13" dur="500" fill="hold"/>
                                        <p:tgtEl>
                                          <p:spTgt spid="2150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5">
                                            <p:txEl>
                                              <p:pRg st="4" end="4"/>
                                            </p:txEl>
                                          </p:spTgt>
                                        </p:tgtEl>
                                        <p:attrNameLst>
                                          <p:attrName>style.visibility</p:attrName>
                                        </p:attrNameLst>
                                      </p:cBhvr>
                                      <p:to>
                                        <p:strVal val="visible"/>
                                      </p:to>
                                    </p:set>
                                    <p:anim calcmode="lin" valueType="num">
                                      <p:cBhvr additive="base">
                                        <p:cTn id="19" dur="500" fill="hold"/>
                                        <p:tgtEl>
                                          <p:spTgt spid="2150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1505">
                                            <p:txEl>
                                              <p:pRg st="5" end="5"/>
                                            </p:txEl>
                                          </p:spTgt>
                                        </p:tgtEl>
                                        <p:attrNameLst>
                                          <p:attrName>style.visibility</p:attrName>
                                        </p:attrNameLst>
                                      </p:cBhvr>
                                      <p:to>
                                        <p:strVal val="visible"/>
                                      </p:to>
                                    </p:set>
                                    <p:anim calcmode="lin" valueType="num">
                                      <p:cBhvr additive="base">
                                        <p:cTn id="25" dur="500" fill="hold"/>
                                        <p:tgtEl>
                                          <p:spTgt spid="2150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5">
                                            <p:txEl>
                                              <p:pRg st="6" end="6"/>
                                            </p:txEl>
                                          </p:spTgt>
                                        </p:tgtEl>
                                        <p:attrNameLst>
                                          <p:attrName>style.visibility</p:attrName>
                                        </p:attrNameLst>
                                      </p:cBhvr>
                                      <p:to>
                                        <p:strVal val="visible"/>
                                      </p:to>
                                    </p:set>
                                    <p:anim calcmode="lin" valueType="num">
                                      <p:cBhvr additive="base">
                                        <p:cTn id="31" dur="500" fill="hold"/>
                                        <p:tgtEl>
                                          <p:spTgt spid="21505">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1505">
                                            <p:txEl>
                                              <p:pRg st="7" end="7"/>
                                            </p:txEl>
                                          </p:spTgt>
                                        </p:tgtEl>
                                        <p:attrNameLst>
                                          <p:attrName>style.visibility</p:attrName>
                                        </p:attrNameLst>
                                      </p:cBhvr>
                                      <p:to>
                                        <p:strVal val="visible"/>
                                      </p:to>
                                    </p:set>
                                    <p:anim calcmode="lin" valueType="num">
                                      <p:cBhvr additive="base">
                                        <p:cTn id="37" dur="500" fill="hold"/>
                                        <p:tgtEl>
                                          <p:spTgt spid="21505">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150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1505">
                                            <p:txEl>
                                              <p:pRg st="8" end="8"/>
                                            </p:txEl>
                                          </p:spTgt>
                                        </p:tgtEl>
                                        <p:attrNameLst>
                                          <p:attrName>style.visibility</p:attrName>
                                        </p:attrNameLst>
                                      </p:cBhvr>
                                      <p:to>
                                        <p:strVal val="visible"/>
                                      </p:to>
                                    </p:set>
                                    <p:anim calcmode="lin" valueType="num">
                                      <p:cBhvr additive="base">
                                        <p:cTn id="43" dur="500" fill="hold"/>
                                        <p:tgtEl>
                                          <p:spTgt spid="21505">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50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152400"/>
            <a:ext cx="4432432" cy="584775"/>
          </a:xfrm>
          <a:prstGeom prst="rect">
            <a:avLst/>
          </a:prstGeom>
        </p:spPr>
        <p:txBody>
          <a:bodyPr wrap="none">
            <a:spAutoFit/>
          </a:bodyPr>
          <a:lstStyle/>
          <a:p>
            <a:r>
              <a:rPr lang="en-US" sz="3200" b="1" dirty="0" smtClean="0"/>
              <a:t>Luminaires - Polar curves</a:t>
            </a:r>
            <a:endParaRPr lang="en-US" sz="3200" b="1" dirty="0"/>
          </a:p>
        </p:txBody>
      </p:sp>
      <p:pic>
        <p:nvPicPr>
          <p:cNvPr id="50178" name="Picture 2" descr="http://www.nrc-cnrc.gc.ca/obj/irc/images/bsi/92-4f02.gif"/>
          <p:cNvPicPr>
            <a:picLocks noChangeAspect="1" noChangeArrowheads="1"/>
          </p:cNvPicPr>
          <p:nvPr/>
        </p:nvPicPr>
        <p:blipFill>
          <a:blip r:embed="rId2" cstate="print"/>
          <a:srcRect/>
          <a:stretch>
            <a:fillRect/>
          </a:stretch>
        </p:blipFill>
        <p:spPr bwMode="auto">
          <a:xfrm>
            <a:off x="3502891" y="914400"/>
            <a:ext cx="5253182" cy="2667000"/>
          </a:xfrm>
          <a:prstGeom prst="rect">
            <a:avLst/>
          </a:prstGeom>
          <a:noFill/>
        </p:spPr>
      </p:pic>
      <p:sp>
        <p:nvSpPr>
          <p:cNvPr id="4" name="Rectangle 3"/>
          <p:cNvSpPr/>
          <p:nvPr/>
        </p:nvSpPr>
        <p:spPr>
          <a:xfrm>
            <a:off x="3886200" y="3810000"/>
            <a:ext cx="5029200" cy="1477328"/>
          </a:xfrm>
          <a:prstGeom prst="rect">
            <a:avLst/>
          </a:prstGeom>
        </p:spPr>
        <p:txBody>
          <a:bodyPr wrap="square">
            <a:spAutoFit/>
          </a:bodyPr>
          <a:lstStyle/>
          <a:p>
            <a:r>
              <a:rPr lang="en-US" dirty="0" smtClean="0"/>
              <a:t>The candlepower distribution of a luminaire is usually presented as a polar graph (right). </a:t>
            </a:r>
          </a:p>
          <a:p>
            <a:r>
              <a:rPr lang="en-US" dirty="0" smtClean="0"/>
              <a:t>The heavy dark line represents the luminous intensity at various positions beneath the luminaire opening</a:t>
            </a:r>
            <a:r>
              <a:rPr lang="en-US" i="1" dirty="0" smtClean="0"/>
              <a:t>.</a:t>
            </a:r>
            <a:endParaRPr lang="en-US" dirty="0"/>
          </a:p>
        </p:txBody>
      </p:sp>
      <p:sp>
        <p:nvSpPr>
          <p:cNvPr id="5" name="Rectangle 4"/>
          <p:cNvSpPr/>
          <p:nvPr/>
        </p:nvSpPr>
        <p:spPr>
          <a:xfrm>
            <a:off x="457200" y="838200"/>
            <a:ext cx="2971800" cy="2585323"/>
          </a:xfrm>
          <a:prstGeom prst="rect">
            <a:avLst/>
          </a:prstGeom>
        </p:spPr>
        <p:txBody>
          <a:bodyPr wrap="square">
            <a:spAutoFit/>
          </a:bodyPr>
          <a:lstStyle/>
          <a:p>
            <a:pPr algn="just"/>
            <a:r>
              <a:rPr lang="en-US" dirty="0" smtClean="0"/>
              <a:t>The </a:t>
            </a:r>
            <a:r>
              <a:rPr lang="en-US" b="1" dirty="0" smtClean="0">
                <a:solidFill>
                  <a:srgbClr val="0070C0"/>
                </a:solidFill>
              </a:rPr>
              <a:t>luminous intensity distribution</a:t>
            </a:r>
            <a:r>
              <a:rPr lang="en-US" dirty="0" smtClean="0"/>
              <a:t> from our luminaire , often termed the </a:t>
            </a:r>
            <a:r>
              <a:rPr lang="en-US" b="1" dirty="0" smtClean="0">
                <a:solidFill>
                  <a:srgbClr val="0070C0"/>
                </a:solidFill>
              </a:rPr>
              <a:t>polar curve</a:t>
            </a:r>
            <a:r>
              <a:rPr lang="en-US" dirty="0" smtClean="0"/>
              <a:t>, is a graphical representation of </a:t>
            </a:r>
            <a:r>
              <a:rPr lang="en-US" b="1" dirty="0" smtClean="0">
                <a:solidFill>
                  <a:srgbClr val="0070C0"/>
                </a:solidFill>
              </a:rPr>
              <a:t>the distribution of intensity (candela) of a luminaire</a:t>
            </a:r>
            <a:r>
              <a:rPr lang="en-US" dirty="0" smtClean="0"/>
              <a:t> and indicates the </a:t>
            </a:r>
            <a:r>
              <a:rPr lang="en-US" b="1" dirty="0" smtClean="0">
                <a:solidFill>
                  <a:srgbClr val="0070C0"/>
                </a:solidFill>
              </a:rPr>
              <a:t>directions in which light is projected.</a:t>
            </a:r>
            <a:endParaRPr lang="en-US" b="1" dirty="0">
              <a:solidFill>
                <a:srgbClr val="0070C0"/>
              </a:solidFill>
            </a:endParaRPr>
          </a:p>
        </p:txBody>
      </p:sp>
      <p:pic>
        <p:nvPicPr>
          <p:cNvPr id="6" name="Picture 2"/>
          <p:cNvPicPr>
            <a:picLocks noChangeAspect="1" noChangeArrowheads="1"/>
          </p:cNvPicPr>
          <p:nvPr/>
        </p:nvPicPr>
        <p:blipFill>
          <a:blip r:embed="rId3" cstate="print"/>
          <a:srcRect/>
          <a:stretch>
            <a:fillRect/>
          </a:stretch>
        </p:blipFill>
        <p:spPr bwMode="auto">
          <a:xfrm>
            <a:off x="228600" y="3886200"/>
            <a:ext cx="3596999" cy="27051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http://sustainabilityworkshop.autodesk.com/sites/default/files/images/Luminaire-PolarGraph.JPG"/>
          <p:cNvPicPr>
            <a:picLocks noChangeAspect="1" noChangeArrowheads="1"/>
          </p:cNvPicPr>
          <p:nvPr/>
        </p:nvPicPr>
        <p:blipFill>
          <a:blip r:embed="rId2" cstate="print"/>
          <a:srcRect/>
          <a:stretch>
            <a:fillRect/>
          </a:stretch>
        </p:blipFill>
        <p:spPr bwMode="auto">
          <a:xfrm>
            <a:off x="152400" y="1143000"/>
            <a:ext cx="8820150" cy="4648200"/>
          </a:xfrm>
          <a:prstGeom prst="rect">
            <a:avLst/>
          </a:prstGeom>
          <a:noFill/>
        </p:spPr>
      </p:pic>
      <p:sp>
        <p:nvSpPr>
          <p:cNvPr id="3" name="Rectangle 2"/>
          <p:cNvSpPr/>
          <p:nvPr/>
        </p:nvSpPr>
        <p:spPr>
          <a:xfrm>
            <a:off x="533400" y="457200"/>
            <a:ext cx="2260171" cy="584775"/>
          </a:xfrm>
          <a:prstGeom prst="rect">
            <a:avLst/>
          </a:prstGeom>
        </p:spPr>
        <p:txBody>
          <a:bodyPr wrap="none">
            <a:spAutoFit/>
          </a:bodyPr>
          <a:lstStyle/>
          <a:p>
            <a:r>
              <a:rPr lang="en-US" sz="3200" b="1" dirty="0" smtClean="0"/>
              <a:t>Polar curves</a:t>
            </a:r>
            <a:endParaRPr lang="en-US" sz="3200" b="1" dirty="0"/>
          </a:p>
        </p:txBody>
      </p:sp>
      <p:sp>
        <p:nvSpPr>
          <p:cNvPr id="4" name="TextBox 3"/>
          <p:cNvSpPr txBox="1"/>
          <p:nvPr/>
        </p:nvSpPr>
        <p:spPr>
          <a:xfrm>
            <a:off x="228600" y="5867400"/>
            <a:ext cx="2590800" cy="646331"/>
          </a:xfrm>
          <a:prstGeom prst="rect">
            <a:avLst/>
          </a:prstGeom>
          <a:noFill/>
        </p:spPr>
        <p:txBody>
          <a:bodyPr wrap="square" rtlCol="0">
            <a:spAutoFit/>
          </a:bodyPr>
          <a:lstStyle/>
          <a:p>
            <a:pPr algn="ctr"/>
            <a:r>
              <a:rPr lang="en-GB" dirty="0" smtClean="0"/>
              <a:t>Pendant Spherical Diffuser</a:t>
            </a:r>
            <a:endParaRPr lang="en-GB" dirty="0"/>
          </a:p>
        </p:txBody>
      </p:sp>
      <p:sp>
        <p:nvSpPr>
          <p:cNvPr id="5" name="TextBox 4"/>
          <p:cNvSpPr txBox="1"/>
          <p:nvPr/>
        </p:nvSpPr>
        <p:spPr>
          <a:xfrm>
            <a:off x="2895600" y="5867400"/>
            <a:ext cx="2590800" cy="369332"/>
          </a:xfrm>
          <a:prstGeom prst="rect">
            <a:avLst/>
          </a:prstGeom>
          <a:noFill/>
        </p:spPr>
        <p:txBody>
          <a:bodyPr wrap="square" rtlCol="0">
            <a:spAutoFit/>
          </a:bodyPr>
          <a:lstStyle/>
          <a:p>
            <a:r>
              <a:rPr lang="en-GB" dirty="0" smtClean="0"/>
              <a:t>Flood with Reflector Skirt</a:t>
            </a:r>
            <a:endParaRPr lang="en-GB" dirty="0"/>
          </a:p>
        </p:txBody>
      </p:sp>
      <p:sp>
        <p:nvSpPr>
          <p:cNvPr id="6" name="TextBox 5"/>
          <p:cNvSpPr txBox="1"/>
          <p:nvPr/>
        </p:nvSpPr>
        <p:spPr>
          <a:xfrm>
            <a:off x="6019800" y="5867400"/>
            <a:ext cx="2590800" cy="646331"/>
          </a:xfrm>
          <a:prstGeom prst="rect">
            <a:avLst/>
          </a:prstGeom>
          <a:noFill/>
        </p:spPr>
        <p:txBody>
          <a:bodyPr wrap="square" rtlCol="0">
            <a:spAutoFit/>
          </a:bodyPr>
          <a:lstStyle/>
          <a:p>
            <a:pPr algn="ctr"/>
            <a:r>
              <a:rPr lang="en-GB" dirty="0" smtClean="0"/>
              <a:t>Suspended Fluorescent with bottom diffuser.</a:t>
            </a: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609600" y="2209800"/>
            <a:ext cx="8153400" cy="243840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609600" y="5867400"/>
            <a:ext cx="3124200" cy="381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tx1"/>
                </a:solidFill>
              </a:rPr>
              <a:t> LOR = Down LOR + Up LOR</a:t>
            </a:r>
            <a:endParaRPr lang="en-US" dirty="0">
              <a:solidFill>
                <a:schemeClr val="tx1"/>
              </a:solidFill>
            </a:endParaRPr>
          </a:p>
        </p:txBody>
      </p:sp>
      <p:sp>
        <p:nvSpPr>
          <p:cNvPr id="2" name="Rectangle 1"/>
          <p:cNvSpPr/>
          <p:nvPr/>
        </p:nvSpPr>
        <p:spPr>
          <a:xfrm>
            <a:off x="533400" y="457200"/>
            <a:ext cx="3254161" cy="461665"/>
          </a:xfrm>
          <a:prstGeom prst="rect">
            <a:avLst/>
          </a:prstGeom>
        </p:spPr>
        <p:txBody>
          <a:bodyPr wrap="none">
            <a:spAutoFit/>
          </a:bodyPr>
          <a:lstStyle/>
          <a:p>
            <a:r>
              <a:rPr lang="en-US" sz="2400" b="1" dirty="0" smtClean="0"/>
              <a:t> Light output ratio (LOR)</a:t>
            </a:r>
            <a:endParaRPr lang="en-US" sz="2400" b="1" dirty="0"/>
          </a:p>
        </p:txBody>
      </p:sp>
      <p:sp>
        <p:nvSpPr>
          <p:cNvPr id="3" name="Rectangle 2"/>
          <p:cNvSpPr/>
          <p:nvPr/>
        </p:nvSpPr>
        <p:spPr>
          <a:xfrm>
            <a:off x="609600" y="1219200"/>
            <a:ext cx="8153400" cy="6463308"/>
          </a:xfrm>
          <a:prstGeom prst="rect">
            <a:avLst/>
          </a:prstGeom>
          <a:ln>
            <a:noFill/>
          </a:ln>
        </p:spPr>
        <p:txBody>
          <a:bodyPr wrap="square">
            <a:spAutoFit/>
          </a:bodyPr>
          <a:lstStyle/>
          <a:p>
            <a:r>
              <a:rPr lang="en-US" dirty="0" smtClean="0"/>
              <a:t>To describe the </a:t>
            </a:r>
            <a:r>
              <a:rPr lang="en-US" dirty="0" smtClean="0">
                <a:solidFill>
                  <a:srgbClr val="0070C0"/>
                </a:solidFill>
              </a:rPr>
              <a:t>optical efficiency of a luminaire</a:t>
            </a:r>
            <a:r>
              <a:rPr lang="en-US" dirty="0" smtClean="0"/>
              <a:t>, Light Output Ratio (LOR) can be used.</a:t>
            </a:r>
          </a:p>
          <a:p>
            <a:endParaRPr lang="en-US" dirty="0" smtClean="0"/>
          </a:p>
          <a:p>
            <a:endParaRPr lang="en-US" dirty="0" smtClean="0"/>
          </a:p>
          <a:p>
            <a:r>
              <a:rPr lang="en-US" dirty="0" smtClean="0"/>
              <a:t> </a:t>
            </a:r>
          </a:p>
          <a:p>
            <a:r>
              <a:rPr lang="en-US" b="1" dirty="0" smtClean="0">
                <a:solidFill>
                  <a:srgbClr val="0070C0"/>
                </a:solidFill>
              </a:rPr>
              <a:t>Light output ratio  			LOR = </a:t>
            </a:r>
            <a:r>
              <a:rPr lang="en-US" b="1" u="sng" dirty="0" smtClean="0">
                <a:solidFill>
                  <a:srgbClr val="0070C0"/>
                </a:solidFill>
              </a:rPr>
              <a:t>Total light output of luminaire</a:t>
            </a:r>
          </a:p>
          <a:p>
            <a:r>
              <a:rPr lang="en-US" b="1" dirty="0" smtClean="0">
                <a:solidFill>
                  <a:srgbClr val="0070C0"/>
                </a:solidFill>
              </a:rPr>
              <a:t>            					Light output of its lamp(s)</a:t>
            </a:r>
          </a:p>
          <a:p>
            <a:endParaRPr lang="en-US" b="1" dirty="0" smtClean="0"/>
          </a:p>
          <a:p>
            <a:r>
              <a:rPr lang="en-US" b="1" dirty="0" smtClean="0">
                <a:solidFill>
                  <a:srgbClr val="00B050"/>
                </a:solidFill>
              </a:rPr>
              <a:t>Downward light output ratio		DLOR = </a:t>
            </a:r>
            <a:r>
              <a:rPr lang="en-US" b="1" u="sng" dirty="0" smtClean="0">
                <a:solidFill>
                  <a:srgbClr val="00B050"/>
                </a:solidFill>
              </a:rPr>
              <a:t>Downwards light output of luminaire</a:t>
            </a:r>
          </a:p>
          <a:p>
            <a:r>
              <a:rPr lang="en-US" b="1" dirty="0" smtClean="0">
                <a:solidFill>
                  <a:srgbClr val="00B050"/>
                </a:solidFill>
              </a:rPr>
              <a:t> 					Light output of its lamp(s)</a:t>
            </a:r>
          </a:p>
          <a:p>
            <a:endParaRPr lang="en-US" b="1" dirty="0" smtClean="0">
              <a:solidFill>
                <a:srgbClr val="00B050"/>
              </a:solidFill>
            </a:endParaRPr>
          </a:p>
          <a:p>
            <a:r>
              <a:rPr lang="en-US" b="1" dirty="0" smtClean="0">
                <a:solidFill>
                  <a:srgbClr val="7030A0"/>
                </a:solidFill>
              </a:rPr>
              <a:t>Upward light output ratio		ULOR = </a:t>
            </a:r>
            <a:r>
              <a:rPr lang="en-US" b="1" u="sng" dirty="0" smtClean="0">
                <a:solidFill>
                  <a:srgbClr val="7030A0"/>
                </a:solidFill>
              </a:rPr>
              <a:t>Upwards light output of luminaire</a:t>
            </a:r>
          </a:p>
          <a:p>
            <a:r>
              <a:rPr lang="en-US" b="1" dirty="0" smtClean="0">
                <a:solidFill>
                  <a:srgbClr val="7030A0"/>
                </a:solidFill>
              </a:rPr>
              <a:t> 					Light output of its lamp(s)</a:t>
            </a:r>
          </a:p>
          <a:p>
            <a:endParaRPr lang="en-US" dirty="0" smtClean="0">
              <a:solidFill>
                <a:srgbClr val="7030A0"/>
              </a:solidFill>
            </a:endParaRPr>
          </a:p>
          <a:p>
            <a:endParaRPr lang="en-US" dirty="0" smtClean="0"/>
          </a:p>
          <a:p>
            <a:endParaRPr lang="en-US" dirty="0" smtClean="0"/>
          </a:p>
          <a:p>
            <a:endParaRPr lang="en-US" dirty="0" smtClean="0"/>
          </a:p>
          <a:p>
            <a:endParaRPr lang="en-US" dirty="0" smtClean="0"/>
          </a:p>
          <a:p>
            <a:endParaRPr lang="en-US" dirty="0" smtClean="0"/>
          </a:p>
          <a:p>
            <a:endParaRPr lang="en-US" dirty="0" smtClean="0"/>
          </a:p>
          <a:p>
            <a:r>
              <a:rPr lang="en-US" dirty="0" smtClean="0"/>
              <a:t>	</a:t>
            </a:r>
          </a:p>
          <a:p>
            <a:r>
              <a:rPr lang="en-US" dirty="0" smtClean="0"/>
              <a:t>	</a:t>
            </a:r>
            <a:endParaRPr lang="en-US" b="1" dirty="0" smtClean="0"/>
          </a:p>
          <a:p>
            <a:endParaRPr lang="en-US" dirty="0" smtClean="0">
              <a:solidFill>
                <a:srgbClr val="7030A0"/>
              </a:solidFill>
            </a:endParaRPr>
          </a:p>
          <a:p>
            <a:r>
              <a:rPr lang="en-US" u="sng" dirty="0" smtClean="0"/>
              <a:t>            </a:t>
            </a:r>
            <a:endParaRPr lang="en-US" u="sng" dirty="0"/>
          </a:p>
        </p:txBody>
      </p:sp>
      <p:sp>
        <p:nvSpPr>
          <p:cNvPr id="5" name="TextBox 4"/>
          <p:cNvSpPr txBox="1"/>
          <p:nvPr/>
        </p:nvSpPr>
        <p:spPr>
          <a:xfrm>
            <a:off x="685800" y="2286000"/>
            <a:ext cx="7924800" cy="369332"/>
          </a:xfrm>
          <a:prstGeom prst="rect">
            <a:avLst/>
          </a:prstGeom>
          <a:noFill/>
        </p:spPr>
        <p:txBody>
          <a:bodyPr wrap="square" rtlCol="0">
            <a:spAutoFit/>
          </a:bodyPr>
          <a:lstStyle/>
          <a:p>
            <a:endParaRPr lang="en-US" dirty="0"/>
          </a:p>
        </p:txBody>
      </p:sp>
      <p:sp>
        <p:nvSpPr>
          <p:cNvPr id="8" name="Rectangle 7"/>
          <p:cNvSpPr/>
          <p:nvPr/>
        </p:nvSpPr>
        <p:spPr>
          <a:xfrm>
            <a:off x="609600" y="5105400"/>
            <a:ext cx="4572000" cy="646331"/>
          </a:xfrm>
          <a:prstGeom prst="rect">
            <a:avLst/>
          </a:prstGeom>
        </p:spPr>
        <p:txBody>
          <a:bodyPr>
            <a:spAutoFit/>
          </a:bodyPr>
          <a:lstStyle/>
          <a:p>
            <a:r>
              <a:rPr lang="en-US" dirty="0" smtClean="0"/>
              <a:t>For luminaires with both downward and upwards light…</a:t>
            </a:r>
          </a:p>
        </p:txBody>
      </p:sp>
      <p:pic>
        <p:nvPicPr>
          <p:cNvPr id="2050" name="Picture 2" descr="http://i.ebayimg.com/images/i/310963824945-0-1/s-l100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86300" y="4870717"/>
            <a:ext cx="2828925" cy="189203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685800" y="1025068"/>
            <a:ext cx="6705600" cy="5061174"/>
          </a:xfrm>
          <a:prstGeom prst="rect">
            <a:avLst/>
          </a:prstGeom>
          <a:noFill/>
          <a:ln w="9525">
            <a:noFill/>
            <a:miter lim="800000"/>
            <a:headEnd/>
            <a:tailEnd/>
          </a:ln>
          <a:effectLst/>
        </p:spPr>
      </p:pic>
      <p:sp>
        <p:nvSpPr>
          <p:cNvPr id="4" name="Rectangle 3"/>
          <p:cNvSpPr/>
          <p:nvPr/>
        </p:nvSpPr>
        <p:spPr>
          <a:xfrm>
            <a:off x="685800" y="457200"/>
            <a:ext cx="5142191" cy="400110"/>
          </a:xfrm>
          <a:prstGeom prst="rect">
            <a:avLst/>
          </a:prstGeom>
        </p:spPr>
        <p:txBody>
          <a:bodyPr wrap="square">
            <a:spAutoFit/>
          </a:bodyPr>
          <a:lstStyle/>
          <a:p>
            <a:r>
              <a:rPr lang="en-US" sz="2000" b="1" dirty="0" smtClean="0"/>
              <a:t>Light Output Ratio - General types of luminaire</a:t>
            </a:r>
            <a:endParaRPr lang="en-US" sz="2000" b="1" dirty="0"/>
          </a:p>
        </p:txBody>
      </p:sp>
      <p:sp>
        <p:nvSpPr>
          <p:cNvPr id="6" name="TextBox 5"/>
          <p:cNvSpPr txBox="1"/>
          <p:nvPr/>
        </p:nvSpPr>
        <p:spPr>
          <a:xfrm>
            <a:off x="4905998" y="6027003"/>
            <a:ext cx="2590800" cy="830997"/>
          </a:xfrm>
          <a:prstGeom prst="rect">
            <a:avLst/>
          </a:prstGeom>
          <a:noFill/>
        </p:spPr>
        <p:txBody>
          <a:bodyPr wrap="square" rtlCol="0">
            <a:spAutoFit/>
          </a:bodyPr>
          <a:lstStyle/>
          <a:p>
            <a:pPr algn="ctr"/>
            <a:r>
              <a:rPr lang="en-GB" sz="1600" b="1" dirty="0" smtClean="0">
                <a:solidFill>
                  <a:srgbClr val="0070C0"/>
                </a:solidFill>
              </a:rPr>
              <a:t>Down or up light is expressed as a percentage of the total flux output.</a:t>
            </a:r>
            <a:endParaRPr lang="en-GB" sz="1600" b="1" dirty="0">
              <a:solidFill>
                <a:srgbClr val="0070C0"/>
              </a:solidFill>
            </a:endParaRPr>
          </a:p>
        </p:txBody>
      </p:sp>
      <p:cxnSp>
        <p:nvCxnSpPr>
          <p:cNvPr id="3" name="Straight Arrow Connector 2"/>
          <p:cNvCxnSpPr/>
          <p:nvPr/>
        </p:nvCxnSpPr>
        <p:spPr>
          <a:xfrm flipV="1">
            <a:off x="5181600" y="5739452"/>
            <a:ext cx="407591" cy="57510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uminaireTypes"/>
          <p:cNvPicPr/>
          <p:nvPr/>
        </p:nvPicPr>
        <p:blipFill>
          <a:blip r:embed="rId2" cstate="print"/>
          <a:srcRect/>
          <a:stretch>
            <a:fillRect/>
          </a:stretch>
        </p:blipFill>
        <p:spPr bwMode="auto">
          <a:xfrm>
            <a:off x="1066800" y="914400"/>
            <a:ext cx="6858000" cy="5334000"/>
          </a:xfrm>
          <a:prstGeom prst="rect">
            <a:avLst/>
          </a:prstGeom>
          <a:noFill/>
          <a:ln w="9525">
            <a:noFill/>
            <a:miter lim="800000"/>
            <a:headEnd/>
            <a:tailEnd/>
          </a:ln>
        </p:spPr>
      </p:pic>
      <p:sp>
        <p:nvSpPr>
          <p:cNvPr id="1025" name="Rectangle 1"/>
          <p:cNvSpPr>
            <a:spLocks noChangeArrowheads="1"/>
          </p:cNvSpPr>
          <p:nvPr/>
        </p:nvSpPr>
        <p:spPr bwMode="auto">
          <a:xfrm>
            <a:off x="228600" y="120134"/>
            <a:ext cx="8077200" cy="83099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dirty="0" smtClean="0">
                <a:ln>
                  <a:noFill/>
                </a:ln>
                <a:solidFill>
                  <a:srgbClr val="404040"/>
                </a:solidFill>
                <a:effectLst/>
                <a:ea typeface="Times New Roman" pitchFamily="18" charset="0"/>
                <a:cs typeface="Arial" pitchFamily="34" charset="0"/>
              </a:rPr>
              <a:t>Spatial Intensity Distribution from luminaires – </a:t>
            </a:r>
          </a:p>
          <a:p>
            <a:pPr marL="0" marR="0" lvl="0" indent="0" algn="ctr" defTabSz="914400" rtl="0" eaLnBrk="1" fontAlgn="base" latinLnBrk="0" hangingPunct="1">
              <a:lnSpc>
                <a:spcPct val="100000"/>
              </a:lnSpc>
              <a:spcBef>
                <a:spcPct val="0"/>
              </a:spcBef>
              <a:spcAft>
                <a:spcPct val="0"/>
              </a:spcAft>
              <a:buClrTx/>
              <a:buSzTx/>
              <a:buFontTx/>
              <a:buNone/>
              <a:tabLst/>
            </a:pPr>
            <a:r>
              <a:rPr lang="en-US" sz="2400" b="1" dirty="0">
                <a:solidFill>
                  <a:srgbClr val="404040"/>
                </a:solidFill>
                <a:ea typeface="Times New Roman" pitchFamily="18" charset="0"/>
                <a:cs typeface="Arial" pitchFamily="34" charset="0"/>
              </a:rPr>
              <a:t>L</a:t>
            </a:r>
            <a:r>
              <a:rPr kumimoji="0" lang="en-US" sz="2400" b="1" u="none" strike="noStrike" cap="none" normalizeH="0" baseline="0" dirty="0" smtClean="0">
                <a:ln>
                  <a:noFill/>
                </a:ln>
                <a:solidFill>
                  <a:srgbClr val="404040"/>
                </a:solidFill>
                <a:effectLst/>
                <a:ea typeface="Times New Roman" pitchFamily="18" charset="0"/>
                <a:cs typeface="Arial" pitchFamily="34" charset="0"/>
              </a:rPr>
              <a:t>ight </a:t>
            </a:r>
            <a:r>
              <a:rPr lang="en-US" sz="2400" b="1" dirty="0">
                <a:solidFill>
                  <a:srgbClr val="404040"/>
                </a:solidFill>
                <a:ea typeface="Times New Roman" pitchFamily="18" charset="0"/>
                <a:cs typeface="Arial" pitchFamily="34" charset="0"/>
              </a:rPr>
              <a:t>I</a:t>
            </a:r>
            <a:r>
              <a:rPr kumimoji="0" lang="en-US" sz="2400" b="1" u="none" strike="noStrike" cap="none" normalizeH="0" baseline="0" dirty="0" smtClean="0">
                <a:ln>
                  <a:noFill/>
                </a:ln>
                <a:solidFill>
                  <a:srgbClr val="404040"/>
                </a:solidFill>
                <a:effectLst/>
                <a:ea typeface="Times New Roman" pitchFamily="18" charset="0"/>
                <a:cs typeface="Arial" pitchFamily="34" charset="0"/>
              </a:rPr>
              <a:t>ntensity </a:t>
            </a:r>
            <a:r>
              <a:rPr lang="en-US" sz="2400" b="1" dirty="0">
                <a:solidFill>
                  <a:srgbClr val="404040"/>
                </a:solidFill>
                <a:ea typeface="Times New Roman" pitchFamily="18" charset="0"/>
                <a:cs typeface="Arial" pitchFamily="34" charset="0"/>
              </a:rPr>
              <a:t>G</a:t>
            </a:r>
            <a:r>
              <a:rPr kumimoji="0" lang="en-US" sz="2400" b="1" u="none" strike="noStrike" cap="none" normalizeH="0" baseline="0" dirty="0" smtClean="0">
                <a:ln>
                  <a:noFill/>
                </a:ln>
                <a:solidFill>
                  <a:srgbClr val="404040"/>
                </a:solidFill>
                <a:effectLst/>
                <a:ea typeface="Times New Roman" pitchFamily="18" charset="0"/>
                <a:cs typeface="Arial" pitchFamily="34" charset="0"/>
              </a:rPr>
              <a:t>raphs</a:t>
            </a:r>
            <a:endParaRPr kumimoji="0" lang="en-US" sz="2400" b="1" u="none" strike="noStrike" cap="none" normalizeH="0" baseline="0" dirty="0" smtClean="0">
              <a:ln>
                <a:noFill/>
              </a:ln>
              <a:solidFill>
                <a:schemeClr val="tx1"/>
              </a:solidFill>
              <a:effectLst/>
              <a:cs typeface="Arial" pitchFamily="34" charset="0"/>
            </a:endParaRPr>
          </a:p>
        </p:txBody>
      </p:sp>
      <p:sp>
        <p:nvSpPr>
          <p:cNvPr id="3" name="TextBox 2"/>
          <p:cNvSpPr txBox="1"/>
          <p:nvPr/>
        </p:nvSpPr>
        <p:spPr>
          <a:xfrm>
            <a:off x="1066800" y="5879068"/>
            <a:ext cx="1371600" cy="369332"/>
          </a:xfrm>
          <a:prstGeom prst="rect">
            <a:avLst/>
          </a:prstGeom>
          <a:solidFill>
            <a:schemeClr val="bg1">
              <a:lumMod val="50000"/>
            </a:schemeClr>
          </a:solidFill>
        </p:spPr>
        <p:txBody>
          <a:bodyPr wrap="square" rtlCol="0">
            <a:spAutoFit/>
          </a:bodyPr>
          <a:lstStyle/>
          <a:p>
            <a:r>
              <a:rPr lang="en-GB" dirty="0" smtClean="0"/>
              <a:t>INDIRECT</a:t>
            </a:r>
            <a:endParaRPr lang="en-GB" dirty="0"/>
          </a:p>
        </p:txBody>
      </p:sp>
      <p:sp>
        <p:nvSpPr>
          <p:cNvPr id="5" name="TextBox 4"/>
          <p:cNvSpPr txBox="1"/>
          <p:nvPr/>
        </p:nvSpPr>
        <p:spPr>
          <a:xfrm>
            <a:off x="3380574" y="5879068"/>
            <a:ext cx="1981200" cy="369332"/>
          </a:xfrm>
          <a:prstGeom prst="rect">
            <a:avLst/>
          </a:prstGeom>
          <a:solidFill>
            <a:schemeClr val="bg1">
              <a:lumMod val="50000"/>
            </a:schemeClr>
          </a:solidFill>
        </p:spPr>
        <p:txBody>
          <a:bodyPr wrap="square" rtlCol="0">
            <a:spAutoFit/>
          </a:bodyPr>
          <a:lstStyle/>
          <a:p>
            <a:r>
              <a:rPr lang="en-GB" dirty="0" smtClean="0"/>
              <a:t>SEMI -INDIRECT</a:t>
            </a:r>
            <a:endParaRPr lang="en-GB" dirty="0"/>
          </a:p>
        </p:txBody>
      </p:sp>
      <p:sp>
        <p:nvSpPr>
          <p:cNvPr id="4" name="TextBox 3"/>
          <p:cNvSpPr txBox="1"/>
          <p:nvPr/>
        </p:nvSpPr>
        <p:spPr>
          <a:xfrm>
            <a:off x="1676400" y="6324600"/>
            <a:ext cx="6858000" cy="381000"/>
          </a:xfrm>
          <a:prstGeom prst="rect">
            <a:avLst/>
          </a:prstGeom>
          <a:noFill/>
        </p:spPr>
        <p:txBody>
          <a:bodyPr wrap="square" rtlCol="0">
            <a:spAutoFit/>
          </a:bodyPr>
          <a:lstStyle/>
          <a:p>
            <a:r>
              <a:rPr lang="en-GB" dirty="0" smtClean="0"/>
              <a:t>NOTE: ‘Intensity diminishes with distance from the source’</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3429000" y="304800"/>
            <a:ext cx="4686181" cy="6384529"/>
          </a:xfrm>
          <a:prstGeom prst="rect">
            <a:avLst/>
          </a:prstGeom>
          <a:noFill/>
          <a:ln w="9525">
            <a:noFill/>
            <a:miter lim="800000"/>
            <a:headEnd/>
            <a:tailEnd/>
          </a:ln>
          <a:effectLst/>
        </p:spPr>
      </p:pic>
      <p:sp>
        <p:nvSpPr>
          <p:cNvPr id="3" name="TextBox 2"/>
          <p:cNvSpPr txBox="1"/>
          <p:nvPr/>
        </p:nvSpPr>
        <p:spPr>
          <a:xfrm>
            <a:off x="533400" y="1066800"/>
            <a:ext cx="2819400" cy="2554545"/>
          </a:xfrm>
          <a:prstGeom prst="rect">
            <a:avLst/>
          </a:prstGeom>
          <a:noFill/>
        </p:spPr>
        <p:txBody>
          <a:bodyPr wrap="square" rtlCol="0">
            <a:spAutoFit/>
          </a:bodyPr>
          <a:lstStyle/>
          <a:p>
            <a:r>
              <a:rPr lang="en-US" sz="3200" dirty="0" smtClean="0"/>
              <a:t>General Illuminance Specifications for interior lighting</a:t>
            </a:r>
            <a:endParaRPr lang="en-US" sz="3200" dirty="0"/>
          </a:p>
        </p:txBody>
      </p:sp>
      <p:sp>
        <p:nvSpPr>
          <p:cNvPr id="4" name="TextBox 3"/>
          <p:cNvSpPr txBox="1"/>
          <p:nvPr/>
        </p:nvSpPr>
        <p:spPr>
          <a:xfrm>
            <a:off x="609600" y="4038600"/>
            <a:ext cx="2133600" cy="646331"/>
          </a:xfrm>
          <a:prstGeom prst="rect">
            <a:avLst/>
          </a:prstGeom>
          <a:noFill/>
        </p:spPr>
        <p:txBody>
          <a:bodyPr wrap="square" rtlCol="0">
            <a:spAutoFit/>
          </a:bodyPr>
          <a:lstStyle/>
          <a:p>
            <a:r>
              <a:rPr lang="en-GB" b="1" dirty="0" smtClean="0"/>
              <a:t>Note: ‘position’ is the working plane.</a:t>
            </a:r>
            <a:endParaRPr lang="en-GB" b="1"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533400"/>
            <a:ext cx="5831083" cy="523220"/>
          </a:xfrm>
          <a:prstGeom prst="rect">
            <a:avLst/>
          </a:prstGeom>
        </p:spPr>
        <p:txBody>
          <a:bodyPr wrap="none">
            <a:spAutoFit/>
          </a:bodyPr>
          <a:lstStyle/>
          <a:p>
            <a:r>
              <a:rPr lang="en-US" sz="2800" b="1" dirty="0" smtClean="0"/>
              <a:t>The Lumen Method of Lighting Design</a:t>
            </a:r>
            <a:endParaRPr lang="en-US" sz="2800" b="1" dirty="0"/>
          </a:p>
        </p:txBody>
      </p:sp>
      <p:sp>
        <p:nvSpPr>
          <p:cNvPr id="68609" name="Rectangle 1"/>
          <p:cNvSpPr>
            <a:spLocks noChangeArrowheads="1"/>
          </p:cNvSpPr>
          <p:nvPr/>
        </p:nvSpPr>
        <p:spPr bwMode="auto">
          <a:xfrm>
            <a:off x="685800" y="1295400"/>
            <a:ext cx="8001000" cy="28623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ea typeface="Times New Roman" pitchFamily="18" charset="0"/>
                <a:cs typeface="Times New Roman" pitchFamily="18" charset="0"/>
              </a:rPr>
              <a:t>The method is a commonly used technique of lighting design, which is valid, if the light fittings </a:t>
            </a:r>
            <a:r>
              <a:rPr kumimoji="0" lang="en-GB" b="1" i="0" u="none" strike="noStrike" cap="none" normalizeH="0" baseline="0" dirty="0" smtClean="0">
                <a:ln>
                  <a:noFill/>
                </a:ln>
                <a:solidFill>
                  <a:srgbClr val="0000FF"/>
                </a:solidFill>
                <a:effectLst/>
                <a:ea typeface="Times New Roman" pitchFamily="18" charset="0"/>
                <a:cs typeface="Times New Roman" pitchFamily="18" charset="0"/>
              </a:rPr>
              <a:t>(luminaires)</a:t>
            </a:r>
            <a:r>
              <a:rPr kumimoji="0" lang="en-GB" b="0" i="0" u="none" strike="noStrike" cap="none" normalizeH="0" baseline="0" dirty="0" smtClean="0">
                <a:ln>
                  <a:noFill/>
                </a:ln>
                <a:solidFill>
                  <a:schemeClr val="tx1"/>
                </a:solidFill>
                <a:effectLst/>
                <a:ea typeface="Times New Roman" pitchFamily="18" charset="0"/>
                <a:cs typeface="Times New Roman" pitchFamily="18" charset="0"/>
              </a:rPr>
              <a:t> are to be mounted overhead in </a:t>
            </a:r>
            <a:r>
              <a:rPr kumimoji="0" lang="en-GB" b="1" i="0" u="none" strike="noStrike" cap="none" normalizeH="0" baseline="0" dirty="0" smtClean="0">
                <a:ln>
                  <a:noFill/>
                </a:ln>
                <a:solidFill>
                  <a:schemeClr val="tx1"/>
                </a:solidFill>
                <a:effectLst/>
                <a:ea typeface="Times New Roman" pitchFamily="18" charset="0"/>
                <a:cs typeface="Times New Roman" pitchFamily="18" charset="0"/>
              </a:rPr>
              <a:t>a regular </a:t>
            </a:r>
            <a:r>
              <a:rPr kumimoji="0" lang="en-GB" b="0" i="0" u="none" strike="noStrike" cap="none" normalizeH="0" baseline="0" dirty="0" smtClean="0">
                <a:ln>
                  <a:noFill/>
                </a:ln>
                <a:solidFill>
                  <a:schemeClr val="tx1"/>
                </a:solidFill>
                <a:effectLst/>
                <a:ea typeface="Times New Roman" pitchFamily="18" charset="0"/>
                <a:cs typeface="Times New Roman" pitchFamily="18" charset="0"/>
              </a:rPr>
              <a:t>pattern.</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The luminous flux output (lumens) of each lamp needs to be known as well as details of the luminaires and the room surfaces.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ea typeface="Times New Roman" pitchFamily="18" charset="0"/>
                <a:cs typeface="Times New Roman" pitchFamily="18" charset="0"/>
              </a:rPr>
              <a:t>Usually the </a:t>
            </a: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illuminance is already specified </a:t>
            </a:r>
            <a:r>
              <a:rPr kumimoji="0" lang="en-GB" b="0" i="0" u="none" strike="noStrike" cap="none" normalizeH="0" baseline="0" dirty="0" smtClean="0">
                <a:ln>
                  <a:noFill/>
                </a:ln>
                <a:solidFill>
                  <a:schemeClr val="tx1"/>
                </a:solidFill>
                <a:effectLst/>
                <a:ea typeface="Times New Roman" pitchFamily="18" charset="0"/>
                <a:cs typeface="Times New Roman" pitchFamily="18" charset="0"/>
              </a:rPr>
              <a:t>e.g. office 500 lux, kitchen 300 lux, the designer chooses suitable luminaires and then wishes to know how many are required.</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p:txBody>
      </p:sp>
      <p:pic>
        <p:nvPicPr>
          <p:cNvPr id="4" name="Picture 2"/>
          <p:cNvPicPr>
            <a:picLocks noChangeAspect="1" noChangeArrowheads="1"/>
          </p:cNvPicPr>
          <p:nvPr/>
        </p:nvPicPr>
        <p:blipFill>
          <a:blip r:embed="rId2" cstate="print"/>
          <a:srcRect/>
          <a:stretch>
            <a:fillRect/>
          </a:stretch>
        </p:blipFill>
        <p:spPr bwMode="auto">
          <a:xfrm>
            <a:off x="1143000" y="4191000"/>
            <a:ext cx="5907076" cy="2133600"/>
          </a:xfrm>
          <a:prstGeom prst="rect">
            <a:avLst/>
          </a:prstGeom>
          <a:noFill/>
          <a:ln w="9525">
            <a:noFill/>
            <a:miter lim="800000"/>
            <a:headEnd/>
            <a:tailEnd/>
          </a:ln>
          <a:effectLst/>
        </p:spPr>
      </p:pic>
      <p:sp>
        <p:nvSpPr>
          <p:cNvPr id="3" name="TextBox 2"/>
          <p:cNvSpPr txBox="1"/>
          <p:nvPr/>
        </p:nvSpPr>
        <p:spPr>
          <a:xfrm>
            <a:off x="7162800" y="4724400"/>
            <a:ext cx="1191912" cy="954107"/>
          </a:xfrm>
          <a:prstGeom prst="rect">
            <a:avLst/>
          </a:prstGeom>
          <a:noFill/>
        </p:spPr>
        <p:txBody>
          <a:bodyPr wrap="square" rtlCol="0">
            <a:spAutoFit/>
          </a:bodyPr>
          <a:lstStyle/>
          <a:p>
            <a:pPr algn="ctr"/>
            <a:r>
              <a:rPr lang="en-GB" sz="1400" dirty="0" smtClean="0"/>
              <a:t>Accepted</a:t>
            </a:r>
          </a:p>
          <a:p>
            <a:pPr algn="ctr"/>
            <a:r>
              <a:rPr lang="en-GB" sz="1400" dirty="0"/>
              <a:t>l</a:t>
            </a:r>
            <a:r>
              <a:rPr lang="en-GB" sz="1400" dirty="0" smtClean="0"/>
              <a:t>ayout </a:t>
            </a:r>
          </a:p>
          <a:p>
            <a:pPr algn="ctr"/>
            <a:r>
              <a:rPr lang="en-GB" sz="1400" dirty="0" smtClean="0"/>
              <a:t>standard</a:t>
            </a:r>
          </a:p>
          <a:p>
            <a:pPr algn="ctr"/>
            <a:r>
              <a:rPr lang="en-GB" sz="1400" dirty="0" smtClean="0"/>
              <a:t>format</a:t>
            </a:r>
            <a:endParaRPr lang="en-GB" sz="14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1447800" y="1905000"/>
            <a:ext cx="3352800" cy="8382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 name="Table 1"/>
          <p:cNvGraphicFramePr>
            <a:graphicFrameLocks noGrp="1"/>
          </p:cNvGraphicFramePr>
          <p:nvPr/>
        </p:nvGraphicFramePr>
        <p:xfrm>
          <a:off x="1524000" y="3332607"/>
          <a:ext cx="6096000" cy="192786"/>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kern="0"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graphicFrame>
        <p:nvGraphicFramePr>
          <p:cNvPr id="3" name="Table 2"/>
          <p:cNvGraphicFramePr>
            <a:graphicFrameLocks noGrp="1"/>
          </p:cNvGraphicFramePr>
          <p:nvPr/>
        </p:nvGraphicFramePr>
        <p:xfrm>
          <a:off x="1524000" y="3332607"/>
          <a:ext cx="6096000" cy="192786"/>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kern="0"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graphicFrame>
        <p:nvGraphicFramePr>
          <p:cNvPr id="4" name="Table 3"/>
          <p:cNvGraphicFramePr>
            <a:graphicFrameLocks noGrp="1"/>
          </p:cNvGraphicFramePr>
          <p:nvPr/>
        </p:nvGraphicFramePr>
        <p:xfrm>
          <a:off x="1524000" y="3332607"/>
          <a:ext cx="6096000" cy="192786"/>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sp>
        <p:nvSpPr>
          <p:cNvPr id="12" name="Rectangle 11"/>
          <p:cNvSpPr/>
          <p:nvPr/>
        </p:nvSpPr>
        <p:spPr>
          <a:xfrm>
            <a:off x="762000" y="1295400"/>
            <a:ext cx="4463273" cy="369332"/>
          </a:xfrm>
          <a:prstGeom prst="rect">
            <a:avLst/>
          </a:prstGeom>
        </p:spPr>
        <p:txBody>
          <a:bodyPr wrap="none">
            <a:spAutoFit/>
          </a:bodyPr>
          <a:lstStyle/>
          <a:p>
            <a:pPr lvl="0" algn="just" eaLnBrk="0" fontAlgn="base" hangingPunct="0">
              <a:spcBef>
                <a:spcPct val="0"/>
              </a:spcBef>
              <a:spcAft>
                <a:spcPct val="0"/>
              </a:spcAft>
            </a:pPr>
            <a:r>
              <a:rPr lang="en-GB" dirty="0" smtClean="0">
                <a:ea typeface="Times New Roman" pitchFamily="18" charset="0"/>
                <a:cs typeface="Times New Roman" pitchFamily="18" charset="0"/>
              </a:rPr>
              <a:t>The </a:t>
            </a:r>
            <a:r>
              <a:rPr lang="en-GB" b="1" dirty="0" smtClean="0">
                <a:solidFill>
                  <a:srgbClr val="FF0000"/>
                </a:solidFill>
                <a:ea typeface="Times New Roman" pitchFamily="18" charset="0"/>
                <a:cs typeface="Times New Roman" pitchFamily="18" charset="0"/>
              </a:rPr>
              <a:t>number of lamps</a:t>
            </a:r>
            <a:r>
              <a:rPr lang="en-GB" dirty="0" smtClean="0">
                <a:solidFill>
                  <a:srgbClr val="FF0000"/>
                </a:solidFill>
                <a:ea typeface="Times New Roman" pitchFamily="18" charset="0"/>
                <a:cs typeface="Times New Roman" pitchFamily="18" charset="0"/>
              </a:rPr>
              <a:t> </a:t>
            </a:r>
            <a:r>
              <a:rPr lang="en-GB" dirty="0" smtClean="0">
                <a:ea typeface="Times New Roman" pitchFamily="18" charset="0"/>
                <a:cs typeface="Times New Roman" pitchFamily="18" charset="0"/>
              </a:rPr>
              <a:t>is given by the formula:</a:t>
            </a:r>
            <a:endParaRPr lang="en-GB" dirty="0" smtClean="0">
              <a:cs typeface="Arial" pitchFamily="34" charset="0"/>
            </a:endParaRPr>
          </a:p>
        </p:txBody>
      </p:sp>
      <p:sp>
        <p:nvSpPr>
          <p:cNvPr id="13" name="Rectangle 12"/>
          <p:cNvSpPr/>
          <p:nvPr/>
        </p:nvSpPr>
        <p:spPr>
          <a:xfrm>
            <a:off x="609600" y="533400"/>
            <a:ext cx="5831083" cy="523220"/>
          </a:xfrm>
          <a:prstGeom prst="rect">
            <a:avLst/>
          </a:prstGeom>
        </p:spPr>
        <p:txBody>
          <a:bodyPr wrap="none">
            <a:spAutoFit/>
          </a:bodyPr>
          <a:lstStyle/>
          <a:p>
            <a:r>
              <a:rPr lang="en-US" sz="2800" b="1" dirty="0" smtClean="0"/>
              <a:t>The Lumen Method of Lighting Design</a:t>
            </a:r>
            <a:endParaRPr lang="en-US" sz="2800" b="1" dirty="0"/>
          </a:p>
        </p:txBody>
      </p:sp>
      <p:graphicFrame>
        <p:nvGraphicFramePr>
          <p:cNvPr id="14" name="Table 13"/>
          <p:cNvGraphicFramePr>
            <a:graphicFrameLocks noGrp="1"/>
          </p:cNvGraphicFramePr>
          <p:nvPr/>
        </p:nvGraphicFramePr>
        <p:xfrm>
          <a:off x="1524000" y="3332607"/>
          <a:ext cx="6096000" cy="192786"/>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kern="0"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graphicFrame>
        <p:nvGraphicFramePr>
          <p:cNvPr id="15" name="Table 14"/>
          <p:cNvGraphicFramePr>
            <a:graphicFrameLocks noGrp="1"/>
          </p:cNvGraphicFramePr>
          <p:nvPr/>
        </p:nvGraphicFramePr>
        <p:xfrm>
          <a:off x="1524000" y="3332607"/>
          <a:ext cx="6096000" cy="192786"/>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kern="0"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graphicFrame>
        <p:nvGraphicFramePr>
          <p:cNvPr id="16" name="Table 15"/>
          <p:cNvGraphicFramePr>
            <a:graphicFrameLocks noGrp="1"/>
          </p:cNvGraphicFramePr>
          <p:nvPr/>
        </p:nvGraphicFramePr>
        <p:xfrm>
          <a:off x="1524000" y="3332607"/>
          <a:ext cx="6096000" cy="192786"/>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sp>
        <p:nvSpPr>
          <p:cNvPr id="69652" name="Rectangle 20"/>
          <p:cNvSpPr>
            <a:spLocks noChangeArrowheads="1"/>
          </p:cNvSpPr>
          <p:nvPr/>
        </p:nvSpPr>
        <p:spPr bwMode="auto">
          <a:xfrm>
            <a:off x="914400" y="2819400"/>
            <a:ext cx="7315200" cy="313932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0" algn="l"/>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
            </a:r>
            <a:br>
              <a:rPr kumimoji="0" lang="en-US" sz="1800" b="0" i="0" u="none" strike="noStrike" cap="none" normalizeH="0" baseline="0" dirty="0" smtClean="0">
                <a:ln>
                  <a:noFill/>
                </a:ln>
                <a:solidFill>
                  <a:schemeClr val="tx1"/>
                </a:solidFill>
                <a:effectLst/>
                <a:latin typeface="Arial" pitchFamily="34" charset="0"/>
                <a:cs typeface="Arial" pitchFamily="34" charset="0"/>
              </a:rPr>
            </a:b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effectLst/>
                <a:ea typeface="Times New Roman" pitchFamily="18" charset="0"/>
                <a:cs typeface="Times New Roman" pitchFamily="18" charset="0"/>
              </a:rPr>
              <a:t>where,</a:t>
            </a:r>
            <a:endParaRPr kumimoji="0" lang="en-US" b="0" i="0" u="none" strike="noStrike" cap="none" normalizeH="0" baseline="0" dirty="0" smtClean="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effectLst/>
                <a:ea typeface="Times New Roman" pitchFamily="18" charset="0"/>
                <a:cs typeface="Times New Roman" pitchFamily="18" charset="0"/>
              </a:rPr>
              <a:t>N	=	number of lamps required.</a:t>
            </a:r>
            <a:endParaRPr kumimoji="0" lang="en-US" b="0" i="0" u="none" strike="noStrike" cap="none" normalizeH="0" baseline="0" dirty="0" smtClean="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effectLst/>
                <a:ea typeface="Times New Roman" pitchFamily="18" charset="0"/>
                <a:cs typeface="Times New Roman" pitchFamily="18" charset="0"/>
              </a:rPr>
              <a:t>E	=	illuminance level required (lux)</a:t>
            </a:r>
            <a:endParaRPr kumimoji="0" lang="en-US" b="0" i="0" u="none" strike="noStrike" cap="none" normalizeH="0" baseline="0" dirty="0" smtClean="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effectLst/>
                <a:ea typeface="Times New Roman" pitchFamily="18" charset="0"/>
                <a:cs typeface="Times New Roman" pitchFamily="18" charset="0"/>
              </a:rPr>
              <a:t>A	=	area at working plane height (m</a:t>
            </a:r>
            <a:r>
              <a:rPr kumimoji="0" lang="en-GB" b="0" i="0" u="none" strike="noStrike" cap="none" normalizeH="0" baseline="30000" dirty="0" smtClean="0">
                <a:ln>
                  <a:noFill/>
                </a:ln>
                <a:effectLst/>
                <a:ea typeface="Times New Roman" pitchFamily="18" charset="0"/>
                <a:cs typeface="Times New Roman" pitchFamily="18" charset="0"/>
              </a:rPr>
              <a:t>2</a:t>
            </a:r>
            <a:r>
              <a:rPr kumimoji="0" lang="en-GB" b="0" i="0" u="none" strike="noStrike" cap="none" normalizeH="0" baseline="0" dirty="0" smtClean="0">
                <a:ln>
                  <a:noFill/>
                </a:ln>
                <a:effectLst/>
                <a:ea typeface="Times New Roman" pitchFamily="18" charset="0"/>
                <a:cs typeface="Times New Roman" pitchFamily="18" charset="0"/>
              </a:rPr>
              <a:t>)</a:t>
            </a:r>
            <a:endParaRPr kumimoji="0" lang="en-US" b="0" i="0" u="none" strike="noStrike" cap="none" normalizeH="0" baseline="0" dirty="0" smtClean="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effectLst/>
                <a:ea typeface="Times New Roman" pitchFamily="18" charset="0"/>
                <a:cs typeface="Times New Roman" pitchFamily="18" charset="0"/>
              </a:rPr>
              <a:t>F	=	average luminous flux from each lamp (lm)</a:t>
            </a:r>
            <a:endParaRPr kumimoji="0" lang="en-US" b="0" i="0" u="none" strike="noStrike" cap="none" normalizeH="0" baseline="0" dirty="0" smtClean="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effectLst/>
                <a:ea typeface="Times New Roman" pitchFamily="18" charset="0"/>
                <a:cs typeface="Times New Roman" pitchFamily="18" charset="0"/>
              </a:rPr>
              <a:t>UF	=	utilisation factor, an allowance for the light distribution 			of the luminaire and the room surfaces.</a:t>
            </a:r>
            <a:endParaRPr kumimoji="0" lang="en-US" b="0" i="0" u="none" strike="noStrike" cap="none" normalizeH="0" baseline="0" dirty="0" smtClean="0">
              <a:ln>
                <a:noFill/>
              </a:ln>
              <a:effectLst/>
              <a:cs typeface="Arial" pitchFamily="34" charset="0"/>
            </a:endParaRPr>
          </a:p>
          <a:p>
            <a:pPr eaLnBrk="0" fontAlgn="base" hangingPunct="0">
              <a:spcBef>
                <a:spcPct val="0"/>
              </a:spcBef>
              <a:spcAft>
                <a:spcPct val="0"/>
              </a:spcAft>
              <a:tabLst>
                <a:tab pos="0" algn="l"/>
              </a:tabLst>
            </a:pPr>
            <a:r>
              <a:rPr lang="en-GB" dirty="0" smtClean="0">
                <a:ea typeface="Times New Roman" pitchFamily="18" charset="0"/>
                <a:cs typeface="Times New Roman" pitchFamily="18" charset="0"/>
              </a:rPr>
              <a:t>LL</a:t>
            </a:r>
            <a:r>
              <a:rPr kumimoji="0" lang="en-GB" b="0" i="0" u="none" strike="noStrike" cap="none" normalizeH="0" baseline="0" dirty="0" smtClean="0">
                <a:ln>
                  <a:noFill/>
                </a:ln>
                <a:effectLst/>
                <a:ea typeface="Times New Roman" pitchFamily="18" charset="0"/>
                <a:cs typeface="Times New Roman" pitchFamily="18" charset="0"/>
              </a:rPr>
              <a:t>F	=	light loss factor, an allowance for a reduction in light </a:t>
            </a:r>
          </a:p>
          <a:p>
            <a:pPr eaLnBrk="0" fontAlgn="base" hangingPunct="0">
              <a:spcBef>
                <a:spcPct val="0"/>
              </a:spcBef>
              <a:spcAft>
                <a:spcPct val="0"/>
              </a:spcAft>
              <a:tabLst>
                <a:tab pos="0" algn="l"/>
              </a:tabLst>
            </a:pPr>
            <a:r>
              <a:rPr lang="en-GB" dirty="0" smtClean="0">
                <a:ea typeface="Times New Roman" pitchFamily="18" charset="0"/>
                <a:cs typeface="Times New Roman" pitchFamily="18" charset="0"/>
              </a:rPr>
              <a:t>			</a:t>
            </a:r>
            <a:r>
              <a:rPr kumimoji="0" lang="en-GB" b="0" i="0" u="none" strike="noStrike" cap="none" normalizeH="0" baseline="0" dirty="0" smtClean="0">
                <a:ln>
                  <a:noFill/>
                </a:ln>
                <a:effectLst/>
                <a:ea typeface="Times New Roman" pitchFamily="18" charset="0"/>
                <a:cs typeface="Times New Roman" pitchFamily="18" charset="0"/>
              </a:rPr>
              <a:t>output caused by lamp deterioration and dirt</a:t>
            </a:r>
            <a:endParaRPr kumimoji="0" lang="en-GB" b="0" i="0" u="none" strike="noStrike" cap="none" normalizeH="0" baseline="0" dirty="0" smtClean="0">
              <a:ln>
                <a:noFill/>
              </a:ln>
              <a:effectLst/>
              <a:cs typeface="Arial" pitchFamily="34" charset="0"/>
            </a:endParaRPr>
          </a:p>
        </p:txBody>
      </p:sp>
      <p:grpSp>
        <p:nvGrpSpPr>
          <p:cNvPr id="69653" name="Group 21"/>
          <p:cNvGrpSpPr>
            <a:grpSpLocks/>
          </p:cNvGrpSpPr>
          <p:nvPr/>
        </p:nvGrpSpPr>
        <p:grpSpPr bwMode="auto">
          <a:xfrm>
            <a:off x="1676400" y="1981200"/>
            <a:ext cx="2540000" cy="658812"/>
            <a:chOff x="2556" y="14342"/>
            <a:chExt cx="4000" cy="1038"/>
          </a:xfrm>
          <a:solidFill>
            <a:srgbClr val="FFFF66"/>
          </a:solidFill>
        </p:grpSpPr>
        <p:sp>
          <p:nvSpPr>
            <p:cNvPr id="69654"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69655"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69656"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69657"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UF   x     LLF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sp>
        <p:nvSpPr>
          <p:cNvPr id="17" name="TextBox 16"/>
          <p:cNvSpPr txBox="1"/>
          <p:nvPr/>
        </p:nvSpPr>
        <p:spPr>
          <a:xfrm>
            <a:off x="5791200" y="6172200"/>
            <a:ext cx="29718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5800" y="609600"/>
            <a:ext cx="3898824" cy="584775"/>
          </a:xfrm>
          <a:prstGeom prst="rect">
            <a:avLst/>
          </a:prstGeom>
        </p:spPr>
        <p:txBody>
          <a:bodyPr wrap="none">
            <a:spAutoFit/>
          </a:bodyPr>
          <a:lstStyle/>
          <a:p>
            <a:r>
              <a:rPr lang="en-US" sz="3200" b="1" dirty="0" smtClean="0"/>
              <a:t>Light Loss factor (LLF) </a:t>
            </a:r>
          </a:p>
        </p:txBody>
      </p:sp>
      <p:sp>
        <p:nvSpPr>
          <p:cNvPr id="16385" name="Rectangle 1"/>
          <p:cNvSpPr>
            <a:spLocks noChangeArrowheads="1"/>
          </p:cNvSpPr>
          <p:nvPr/>
        </p:nvSpPr>
        <p:spPr bwMode="auto">
          <a:xfrm>
            <a:off x="685800" y="1295400"/>
            <a:ext cx="8001000" cy="230832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rgbClr val="404040"/>
                </a:solidFill>
                <a:effectLst/>
                <a:ea typeface="Times New Roman" pitchFamily="18" charset="0"/>
                <a:cs typeface="Arial" pitchFamily="34" charset="0"/>
              </a:rPr>
              <a:t>The </a:t>
            </a:r>
            <a:r>
              <a:rPr lang="en-US" b="1" dirty="0" smtClean="0">
                <a:solidFill>
                  <a:srgbClr val="FF0000"/>
                </a:solidFill>
                <a:ea typeface="Times New Roman" pitchFamily="18" charset="0"/>
                <a:cs typeface="Arial" pitchFamily="34" charset="0"/>
              </a:rPr>
              <a:t>Light Loss</a:t>
            </a:r>
            <a:r>
              <a:rPr kumimoji="0" lang="en-US" b="1" i="0" u="none" strike="noStrike" cap="none" normalizeH="0" baseline="0" dirty="0" smtClean="0">
                <a:ln>
                  <a:noFill/>
                </a:ln>
                <a:solidFill>
                  <a:srgbClr val="FF0000"/>
                </a:solidFill>
                <a:effectLst/>
                <a:ea typeface="Times New Roman" pitchFamily="18" charset="0"/>
                <a:cs typeface="Arial" pitchFamily="34" charset="0"/>
              </a:rPr>
              <a:t> </a:t>
            </a:r>
            <a:r>
              <a:rPr lang="en-US" b="1" dirty="0" smtClean="0">
                <a:solidFill>
                  <a:srgbClr val="FF0000"/>
                </a:solidFill>
                <a:ea typeface="Times New Roman" pitchFamily="18" charset="0"/>
                <a:cs typeface="Arial" pitchFamily="34" charset="0"/>
              </a:rPr>
              <a:t>F</a:t>
            </a:r>
            <a:r>
              <a:rPr kumimoji="0" lang="en-US" b="1" i="0" u="none" strike="noStrike" cap="none" normalizeH="0" baseline="0" dirty="0" smtClean="0">
                <a:ln>
                  <a:noFill/>
                </a:ln>
                <a:solidFill>
                  <a:srgbClr val="FF0000"/>
                </a:solidFill>
                <a:effectLst/>
                <a:ea typeface="Times New Roman" pitchFamily="18" charset="0"/>
                <a:cs typeface="Arial" pitchFamily="34" charset="0"/>
              </a:rPr>
              <a:t>actor </a:t>
            </a:r>
            <a:r>
              <a:rPr kumimoji="0" lang="en-US" b="0" i="0" u="none" strike="noStrike" cap="none" normalizeH="0" baseline="0" dirty="0" smtClean="0">
                <a:ln>
                  <a:noFill/>
                </a:ln>
                <a:solidFill>
                  <a:srgbClr val="404040"/>
                </a:solidFill>
                <a:effectLst/>
                <a:ea typeface="Times New Roman" pitchFamily="18" charset="0"/>
                <a:cs typeface="Arial" pitchFamily="34" charset="0"/>
              </a:rPr>
              <a:t>is the ratio of the illuminance provided at some given time compared to the initial illuminance.</a:t>
            </a:r>
            <a:r>
              <a:rPr kumimoji="0" lang="en-US" b="0" i="0" u="none" strike="noStrike" cap="none" normalizeH="0" dirty="0" smtClean="0">
                <a:ln>
                  <a:noFill/>
                </a:ln>
                <a:solidFill>
                  <a:srgbClr val="404040"/>
                </a:solidFill>
                <a:effectLst/>
                <a:ea typeface="Times New Roman" pitchFamily="18" charset="0"/>
                <a:cs typeface="Arial" pitchFamily="34" charset="0"/>
              </a:rPr>
              <a:t> It is calculated as follows :-</a:t>
            </a:r>
          </a:p>
          <a:p>
            <a:pPr marL="0" marR="0" lvl="0" indent="0" defTabSz="914400" rtl="0" eaLnBrk="1" fontAlgn="base" latinLnBrk="0" hangingPunct="1">
              <a:lnSpc>
                <a:spcPct val="100000"/>
              </a:lnSpc>
              <a:spcBef>
                <a:spcPct val="0"/>
              </a:spcBef>
              <a:spcAft>
                <a:spcPct val="0"/>
              </a:spcAft>
              <a:buClrTx/>
              <a:buSzTx/>
              <a:buFontTx/>
              <a:buNone/>
              <a:tabLst/>
            </a:pPr>
            <a:endParaRPr lang="en-US" dirty="0" smtClean="0">
              <a:solidFill>
                <a:srgbClr val="404040"/>
              </a:solidFill>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dirty="0" smtClean="0">
              <a:ln>
                <a:noFill/>
              </a:ln>
              <a:solidFill>
                <a:srgbClr val="404040"/>
              </a:solidFill>
              <a:effectLst/>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None/>
              <a:tabLst/>
            </a:pPr>
            <a:r>
              <a:rPr lang="en-US" dirty="0" smtClean="0">
                <a:solidFill>
                  <a:srgbClr val="404040"/>
                </a:solidFill>
                <a:ea typeface="Times New Roman" pitchFamily="18" charset="0"/>
                <a:cs typeface="Arial" pitchFamily="34" charset="0"/>
              </a:rPr>
              <a:t>	LLF   = </a:t>
            </a:r>
            <a:endParaRPr kumimoji="0" lang="en-US" b="0" i="0" u="none" strike="noStrike" cap="none" normalizeH="0" dirty="0" smtClean="0">
              <a:ln>
                <a:noFill/>
              </a:ln>
              <a:solidFill>
                <a:srgbClr val="404040"/>
              </a:solidFill>
              <a:effectLst/>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None/>
              <a:tabLst/>
            </a:pPr>
            <a:endParaRPr lang="en-US" baseline="0" dirty="0" smtClean="0">
              <a:solidFill>
                <a:srgbClr val="404040"/>
              </a:solidFill>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rgbClr val="404040"/>
              </a:solidFill>
              <a:effectLst/>
              <a:ea typeface="Times New Roman" pitchFamily="18" charset="0"/>
              <a:cs typeface="Arial"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lang="en-US" dirty="0" smtClean="0">
              <a:solidFill>
                <a:srgbClr val="404040"/>
              </a:solidFill>
              <a:ea typeface="Times New Roman" pitchFamily="18" charset="0"/>
              <a:cs typeface="Arial" pitchFamily="34" charset="0"/>
            </a:endParaRPr>
          </a:p>
        </p:txBody>
      </p:sp>
      <p:sp>
        <p:nvSpPr>
          <p:cNvPr id="7" name="Rectangle 6"/>
          <p:cNvSpPr/>
          <p:nvPr/>
        </p:nvSpPr>
        <p:spPr>
          <a:xfrm>
            <a:off x="2286000" y="2362200"/>
            <a:ext cx="1873543" cy="923330"/>
          </a:xfrm>
          <a:prstGeom prst="rect">
            <a:avLst/>
          </a:prstGeom>
        </p:spPr>
        <p:txBody>
          <a:bodyPr wrap="square">
            <a:spAutoFit/>
          </a:bodyPr>
          <a:lstStyle/>
          <a:p>
            <a:r>
              <a:rPr lang="en-US" dirty="0" smtClean="0">
                <a:solidFill>
                  <a:srgbClr val="404040"/>
                </a:solidFill>
                <a:ea typeface="Times New Roman" pitchFamily="18" charset="0"/>
                <a:cs typeface="Arial" pitchFamily="34" charset="0"/>
              </a:rPr>
              <a:t>Lamp Maintenance    X Factor </a:t>
            </a:r>
            <a:endParaRPr lang="en-US" dirty="0"/>
          </a:p>
        </p:txBody>
      </p:sp>
      <p:sp>
        <p:nvSpPr>
          <p:cNvPr id="8" name="Rectangle 7"/>
          <p:cNvSpPr/>
          <p:nvPr/>
        </p:nvSpPr>
        <p:spPr>
          <a:xfrm>
            <a:off x="4114800" y="2362200"/>
            <a:ext cx="1981200" cy="923330"/>
          </a:xfrm>
          <a:prstGeom prst="rect">
            <a:avLst/>
          </a:prstGeom>
        </p:spPr>
        <p:txBody>
          <a:bodyPr wrap="square">
            <a:spAutoFit/>
          </a:bodyPr>
          <a:lstStyle/>
          <a:p>
            <a:r>
              <a:rPr lang="en-US" dirty="0" smtClean="0">
                <a:solidFill>
                  <a:srgbClr val="404040"/>
                </a:solidFill>
                <a:ea typeface="Times New Roman" pitchFamily="18" charset="0"/>
                <a:cs typeface="Arial" pitchFamily="34" charset="0"/>
              </a:rPr>
              <a:t>Luminaire Maintenance    X Factor </a:t>
            </a:r>
            <a:endParaRPr lang="en-US" dirty="0"/>
          </a:p>
        </p:txBody>
      </p:sp>
      <p:sp>
        <p:nvSpPr>
          <p:cNvPr id="9" name="Rectangle 8"/>
          <p:cNvSpPr/>
          <p:nvPr/>
        </p:nvSpPr>
        <p:spPr>
          <a:xfrm>
            <a:off x="5943600" y="2362200"/>
            <a:ext cx="1536383" cy="923330"/>
          </a:xfrm>
          <a:prstGeom prst="rect">
            <a:avLst/>
          </a:prstGeom>
        </p:spPr>
        <p:txBody>
          <a:bodyPr wrap="none">
            <a:spAutoFit/>
          </a:bodyPr>
          <a:lstStyle/>
          <a:p>
            <a:r>
              <a:rPr lang="en-US" dirty="0" smtClean="0">
                <a:solidFill>
                  <a:srgbClr val="404040"/>
                </a:solidFill>
                <a:ea typeface="Times New Roman" pitchFamily="18" charset="0"/>
                <a:cs typeface="Arial" pitchFamily="34" charset="0"/>
              </a:rPr>
              <a:t>Room Surface </a:t>
            </a:r>
          </a:p>
          <a:p>
            <a:r>
              <a:rPr lang="en-US" dirty="0" smtClean="0">
                <a:solidFill>
                  <a:srgbClr val="404040"/>
                </a:solidFill>
                <a:ea typeface="Times New Roman" pitchFamily="18" charset="0"/>
                <a:cs typeface="Arial" pitchFamily="34" charset="0"/>
              </a:rPr>
              <a:t>Maintenance</a:t>
            </a:r>
          </a:p>
          <a:p>
            <a:r>
              <a:rPr lang="en-US" dirty="0" smtClean="0">
                <a:solidFill>
                  <a:srgbClr val="404040"/>
                </a:solidFill>
                <a:ea typeface="Times New Roman" pitchFamily="18" charset="0"/>
                <a:cs typeface="Arial" pitchFamily="34" charset="0"/>
              </a:rPr>
              <a:t>Factor	</a:t>
            </a:r>
            <a:endParaRPr lang="en-US" dirty="0"/>
          </a:p>
        </p:txBody>
      </p:sp>
      <p:sp>
        <p:nvSpPr>
          <p:cNvPr id="10" name="Rectangle 9"/>
          <p:cNvSpPr/>
          <p:nvPr/>
        </p:nvSpPr>
        <p:spPr>
          <a:xfrm>
            <a:off x="990600" y="2209800"/>
            <a:ext cx="7467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p:cNvSpPr txBox="1"/>
          <p:nvPr/>
        </p:nvSpPr>
        <p:spPr>
          <a:xfrm>
            <a:off x="914400" y="3733800"/>
            <a:ext cx="7772400" cy="2862322"/>
          </a:xfrm>
          <a:prstGeom prst="rect">
            <a:avLst/>
          </a:prstGeom>
          <a:noFill/>
        </p:spPr>
        <p:txBody>
          <a:bodyPr wrap="square" rtlCol="0">
            <a:spAutoFit/>
          </a:bodyPr>
          <a:lstStyle/>
          <a:p>
            <a:r>
              <a:rPr lang="en-US" dirty="0" smtClean="0"/>
              <a:t>Where </a:t>
            </a:r>
          </a:p>
          <a:p>
            <a:endParaRPr lang="en-US" dirty="0" smtClean="0"/>
          </a:p>
          <a:p>
            <a:pPr algn="just">
              <a:buFont typeface="Arial" pitchFamily="34" charset="0"/>
              <a:buChar char="•"/>
            </a:pPr>
            <a:r>
              <a:rPr lang="en-US" dirty="0" smtClean="0"/>
              <a:t> </a:t>
            </a:r>
            <a:r>
              <a:rPr lang="en-US" b="1" dirty="0" smtClean="0">
                <a:solidFill>
                  <a:srgbClr val="0070C0"/>
                </a:solidFill>
              </a:rPr>
              <a:t>Lamp Maintenance </a:t>
            </a:r>
            <a:r>
              <a:rPr lang="en-US" dirty="0" smtClean="0"/>
              <a:t>Factor is an estimate of the </a:t>
            </a:r>
            <a:r>
              <a:rPr lang="en-US" b="1" dirty="0" smtClean="0">
                <a:solidFill>
                  <a:srgbClr val="0070C0"/>
                </a:solidFill>
              </a:rPr>
              <a:t>decline in output of the lamp  </a:t>
            </a:r>
          </a:p>
          <a:p>
            <a:pPr algn="just"/>
            <a:r>
              <a:rPr lang="en-US" b="1" dirty="0" smtClean="0">
                <a:solidFill>
                  <a:srgbClr val="0070C0"/>
                </a:solidFill>
              </a:rPr>
              <a:t>  source over a set time</a:t>
            </a:r>
          </a:p>
          <a:p>
            <a:pPr algn="just"/>
            <a:endParaRPr lang="en-US" dirty="0" smtClean="0"/>
          </a:p>
          <a:p>
            <a:pPr algn="just">
              <a:buFont typeface="Arial" pitchFamily="34" charset="0"/>
              <a:buChar char="•"/>
            </a:pPr>
            <a:r>
              <a:rPr lang="en-US" dirty="0" smtClean="0"/>
              <a:t> </a:t>
            </a:r>
            <a:r>
              <a:rPr lang="en-US" b="1" dirty="0" smtClean="0">
                <a:solidFill>
                  <a:srgbClr val="0070C0"/>
                </a:solidFill>
              </a:rPr>
              <a:t>Luminaire Maintenance Factor </a:t>
            </a:r>
            <a:r>
              <a:rPr lang="en-US" dirty="0" smtClean="0"/>
              <a:t>is an </a:t>
            </a:r>
            <a:r>
              <a:rPr lang="en-US" b="1" dirty="0" smtClean="0">
                <a:solidFill>
                  <a:srgbClr val="0070C0"/>
                </a:solidFill>
              </a:rPr>
              <a:t>estimate of the reduction in light output </a:t>
            </a:r>
          </a:p>
          <a:p>
            <a:pPr algn="just"/>
            <a:r>
              <a:rPr lang="en-US" b="1" dirty="0" smtClean="0">
                <a:solidFill>
                  <a:srgbClr val="0070C0"/>
                </a:solidFill>
              </a:rPr>
              <a:t>  caused  by dirt </a:t>
            </a:r>
            <a:r>
              <a:rPr lang="en-US" dirty="0" smtClean="0"/>
              <a:t>on the luminaire over a set time</a:t>
            </a:r>
          </a:p>
          <a:p>
            <a:pPr algn="just"/>
            <a:endParaRPr lang="en-US" dirty="0" smtClean="0"/>
          </a:p>
          <a:p>
            <a:pPr algn="just">
              <a:buFont typeface="Arial" pitchFamily="34" charset="0"/>
              <a:buChar char="•"/>
            </a:pPr>
            <a:r>
              <a:rPr lang="en-US" dirty="0" smtClean="0"/>
              <a:t> </a:t>
            </a:r>
            <a:r>
              <a:rPr lang="en-US" b="1" dirty="0" smtClean="0">
                <a:solidFill>
                  <a:srgbClr val="0070C0"/>
                </a:solidFill>
              </a:rPr>
              <a:t>Room Surface Maintenance Factor </a:t>
            </a:r>
            <a:r>
              <a:rPr lang="en-US" dirty="0" smtClean="0"/>
              <a:t>is an estimate of the </a:t>
            </a:r>
            <a:r>
              <a:rPr lang="en-US" b="1" dirty="0" smtClean="0">
                <a:solidFill>
                  <a:srgbClr val="0070C0"/>
                </a:solidFill>
              </a:rPr>
              <a:t>effect of dirt</a:t>
            </a:r>
          </a:p>
          <a:p>
            <a:pPr algn="just"/>
            <a:r>
              <a:rPr lang="en-US" b="1" dirty="0" smtClean="0">
                <a:solidFill>
                  <a:srgbClr val="0070C0"/>
                </a:solidFill>
              </a:rPr>
              <a:t>  deposited on the room surfaces over a set time. </a:t>
            </a:r>
            <a:endParaRPr lang="en-US" b="1" dirty="0">
              <a:solidFill>
                <a:srgbClr val="0070C0"/>
              </a:solidFill>
            </a:endParaRPr>
          </a:p>
        </p:txBody>
      </p:sp>
      <p:sp>
        <p:nvSpPr>
          <p:cNvPr id="12" name="Rectangle 11"/>
          <p:cNvSpPr/>
          <p:nvPr/>
        </p:nvSpPr>
        <p:spPr>
          <a:xfrm>
            <a:off x="5943600" y="304800"/>
            <a:ext cx="2971800" cy="6858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21"/>
          <p:cNvGrpSpPr>
            <a:grpSpLocks/>
          </p:cNvGrpSpPr>
          <p:nvPr/>
        </p:nvGrpSpPr>
        <p:grpSpPr bwMode="auto">
          <a:xfrm>
            <a:off x="6096000" y="304800"/>
            <a:ext cx="2540000" cy="658812"/>
            <a:chOff x="2556" y="14342"/>
            <a:chExt cx="4000" cy="1038"/>
          </a:xfrm>
          <a:solidFill>
            <a:srgbClr val="FFFF66"/>
          </a:solidFill>
        </p:grpSpPr>
        <p:sp>
          <p:nvSpPr>
            <p:cNvPr id="14"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15"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16"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17"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UF   x     </a:t>
              </a:r>
              <a:r>
                <a:rPr kumimoji="0" lang="en-US" sz="1600" b="1" i="0" u="none" strike="noStrike" cap="none" normalizeH="0" baseline="0" dirty="0" smtClean="0">
                  <a:ln>
                    <a:noFill/>
                  </a:ln>
                  <a:effectLst/>
                  <a:latin typeface="Times New Roman" pitchFamily="18" charset="0"/>
                  <a:cs typeface="Arial" pitchFamily="34" charset="0"/>
                </a:rPr>
                <a:t>LLF</a:t>
              </a: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85800" y="685800"/>
            <a:ext cx="3898824" cy="584775"/>
          </a:xfrm>
          <a:prstGeom prst="rect">
            <a:avLst/>
          </a:prstGeom>
        </p:spPr>
        <p:txBody>
          <a:bodyPr wrap="none">
            <a:spAutoFit/>
          </a:bodyPr>
          <a:lstStyle/>
          <a:p>
            <a:r>
              <a:rPr lang="en-US" sz="3200" b="1" dirty="0" smtClean="0"/>
              <a:t>Light Loss factor (LLF) </a:t>
            </a:r>
          </a:p>
        </p:txBody>
      </p:sp>
      <p:sp>
        <p:nvSpPr>
          <p:cNvPr id="3" name="Rectangle 2"/>
          <p:cNvSpPr/>
          <p:nvPr/>
        </p:nvSpPr>
        <p:spPr>
          <a:xfrm>
            <a:off x="685800" y="1590430"/>
            <a:ext cx="7772400" cy="1477328"/>
          </a:xfrm>
          <a:prstGeom prst="rect">
            <a:avLst/>
          </a:prstGeom>
        </p:spPr>
        <p:txBody>
          <a:bodyPr wrap="square">
            <a:spAutoFit/>
          </a:bodyPr>
          <a:lstStyle/>
          <a:p>
            <a:r>
              <a:rPr lang="en-US" b="1" dirty="0" smtClean="0">
                <a:solidFill>
                  <a:srgbClr val="0070C0"/>
                </a:solidFill>
              </a:rPr>
              <a:t>Light Loss Factor has taken over </a:t>
            </a:r>
            <a:r>
              <a:rPr lang="en-US" b="1" i="1" dirty="0" smtClean="0">
                <a:solidFill>
                  <a:srgbClr val="0070C0"/>
                </a:solidFill>
              </a:rPr>
              <a:t>Maintenance Factor</a:t>
            </a:r>
            <a:r>
              <a:rPr lang="en-US" dirty="0" smtClean="0"/>
              <a:t>, which was previously used.</a:t>
            </a:r>
          </a:p>
          <a:p>
            <a:r>
              <a:rPr lang="en-US" dirty="0" smtClean="0"/>
              <a:t> </a:t>
            </a:r>
          </a:p>
          <a:p>
            <a:endParaRPr lang="en-US" dirty="0" smtClean="0"/>
          </a:p>
          <a:p>
            <a:r>
              <a:rPr lang="en-US" dirty="0" smtClean="0"/>
              <a:t>Typical light loss factors used is as shown in table below. </a:t>
            </a:r>
          </a:p>
          <a:p>
            <a:endParaRPr lang="en-US" dirty="0"/>
          </a:p>
        </p:txBody>
      </p:sp>
      <p:graphicFrame>
        <p:nvGraphicFramePr>
          <p:cNvPr id="4" name="Table 3"/>
          <p:cNvGraphicFramePr>
            <a:graphicFrameLocks noGrp="1"/>
          </p:cNvGraphicFramePr>
          <p:nvPr/>
        </p:nvGraphicFramePr>
        <p:xfrm>
          <a:off x="762000" y="3124200"/>
          <a:ext cx="7239000" cy="1112520"/>
        </p:xfrm>
        <a:graphic>
          <a:graphicData uri="http://schemas.openxmlformats.org/drawingml/2006/table">
            <a:tbl>
              <a:tblPr firstRow="1" bandRow="1">
                <a:tableStyleId>{5C22544A-7EE6-4342-B048-85BDC9FD1C3A}</a:tableStyleId>
              </a:tblPr>
              <a:tblGrid>
                <a:gridCol w="2895600">
                  <a:extLst>
                    <a:ext uri="{9D8B030D-6E8A-4147-A177-3AD203B41FA5}">
                      <a16:colId xmlns:a16="http://schemas.microsoft.com/office/drawing/2014/main" val="20000"/>
                    </a:ext>
                  </a:extLst>
                </a:gridCol>
                <a:gridCol w="1930400">
                  <a:extLst>
                    <a:ext uri="{9D8B030D-6E8A-4147-A177-3AD203B41FA5}">
                      <a16:colId xmlns:a16="http://schemas.microsoft.com/office/drawing/2014/main" val="20001"/>
                    </a:ext>
                  </a:extLst>
                </a:gridCol>
                <a:gridCol w="2413000">
                  <a:extLst>
                    <a:ext uri="{9D8B030D-6E8A-4147-A177-3AD203B41FA5}">
                      <a16:colId xmlns:a16="http://schemas.microsoft.com/office/drawing/2014/main" val="20002"/>
                    </a:ext>
                  </a:extLst>
                </a:gridCol>
              </a:tblGrid>
              <a:tr h="370840">
                <a:tc>
                  <a:txBody>
                    <a:bodyPr/>
                    <a:lstStyle/>
                    <a:p>
                      <a:r>
                        <a:rPr lang="en-US" dirty="0" smtClean="0"/>
                        <a:t>12 month LLF</a:t>
                      </a:r>
                      <a:endParaRPr lang="en-US" dirty="0"/>
                    </a:p>
                  </a:txBody>
                  <a:tcPr/>
                </a:tc>
                <a:tc>
                  <a:txBody>
                    <a:bodyPr/>
                    <a:lstStyle/>
                    <a:p>
                      <a:pPr algn="ctr"/>
                      <a:r>
                        <a:rPr lang="en-US" dirty="0" smtClean="0"/>
                        <a:t>Direct lighting</a:t>
                      </a:r>
                      <a:endParaRPr lang="en-US" dirty="0"/>
                    </a:p>
                  </a:txBody>
                  <a:tcPr/>
                </a:tc>
                <a:tc>
                  <a:txBody>
                    <a:bodyPr/>
                    <a:lstStyle/>
                    <a:p>
                      <a:pPr algn="ctr"/>
                      <a:r>
                        <a:rPr lang="en-US" dirty="0" smtClean="0"/>
                        <a:t>Indirect</a:t>
                      </a:r>
                      <a:r>
                        <a:rPr lang="en-US" baseline="0" dirty="0" smtClean="0"/>
                        <a:t> lighting</a:t>
                      </a:r>
                      <a:endParaRPr lang="en-US" dirty="0"/>
                    </a:p>
                  </a:txBody>
                  <a:tcPr/>
                </a:tc>
                <a:extLst>
                  <a:ext uri="{0D108BD9-81ED-4DB2-BD59-A6C34878D82A}">
                    <a16:rowId xmlns:a16="http://schemas.microsoft.com/office/drawing/2014/main" val="10000"/>
                  </a:ext>
                </a:extLst>
              </a:tr>
              <a:tr h="370840">
                <a:tc>
                  <a:txBody>
                    <a:bodyPr/>
                    <a:lstStyle/>
                    <a:p>
                      <a:r>
                        <a:rPr lang="en-US" dirty="0" smtClean="0"/>
                        <a:t>Air conditioned building</a:t>
                      </a:r>
                      <a:endParaRPr lang="en-US" dirty="0"/>
                    </a:p>
                  </a:txBody>
                  <a:tcPr/>
                </a:tc>
                <a:tc>
                  <a:txBody>
                    <a:bodyPr/>
                    <a:lstStyle/>
                    <a:p>
                      <a:pPr algn="ctr"/>
                      <a:r>
                        <a:rPr lang="en-US" dirty="0" smtClean="0"/>
                        <a:t>0.95</a:t>
                      </a:r>
                      <a:endParaRPr lang="en-US" dirty="0"/>
                    </a:p>
                  </a:txBody>
                  <a:tcPr/>
                </a:tc>
                <a:tc>
                  <a:txBody>
                    <a:bodyPr/>
                    <a:lstStyle/>
                    <a:p>
                      <a:pPr algn="ctr"/>
                      <a:r>
                        <a:rPr lang="en-US" dirty="0" smtClean="0"/>
                        <a:t>0.9</a:t>
                      </a:r>
                      <a:endParaRPr lang="en-US" dirty="0"/>
                    </a:p>
                  </a:txBody>
                  <a:tcPr/>
                </a:tc>
                <a:extLst>
                  <a:ext uri="{0D108BD9-81ED-4DB2-BD59-A6C34878D82A}">
                    <a16:rowId xmlns:a16="http://schemas.microsoft.com/office/drawing/2014/main" val="10001"/>
                  </a:ext>
                </a:extLst>
              </a:tr>
              <a:tr h="370840">
                <a:tc>
                  <a:txBody>
                    <a:bodyPr/>
                    <a:lstStyle/>
                    <a:p>
                      <a:r>
                        <a:rPr lang="en-US" dirty="0" smtClean="0"/>
                        <a:t>Dirty industrial area</a:t>
                      </a:r>
                      <a:endParaRPr lang="en-US" dirty="0"/>
                    </a:p>
                  </a:txBody>
                  <a:tcPr/>
                </a:tc>
                <a:tc>
                  <a:txBody>
                    <a:bodyPr/>
                    <a:lstStyle/>
                    <a:p>
                      <a:pPr algn="ctr"/>
                      <a:r>
                        <a:rPr lang="en-US" dirty="0" smtClean="0"/>
                        <a:t>0.7</a:t>
                      </a:r>
                      <a:endParaRPr lang="en-US" dirty="0"/>
                    </a:p>
                  </a:txBody>
                  <a:tcPr/>
                </a:tc>
                <a:tc>
                  <a:txBody>
                    <a:bodyPr/>
                    <a:lstStyle/>
                    <a:p>
                      <a:pPr algn="ctr"/>
                      <a:r>
                        <a:rPr lang="en-US" dirty="0" smtClean="0"/>
                        <a:t>0.35</a:t>
                      </a:r>
                      <a:endParaRPr lang="en-US" dirty="0"/>
                    </a:p>
                  </a:txBody>
                  <a:tcPr/>
                </a:tc>
                <a:extLst>
                  <a:ext uri="{0D108BD9-81ED-4DB2-BD59-A6C34878D82A}">
                    <a16:rowId xmlns:a16="http://schemas.microsoft.com/office/drawing/2014/main" val="10002"/>
                  </a:ext>
                </a:extLst>
              </a:tr>
            </a:tbl>
          </a:graphicData>
        </a:graphic>
      </p:graphicFrame>
      <p:sp>
        <p:nvSpPr>
          <p:cNvPr id="5" name="Rectangle 4"/>
          <p:cNvSpPr/>
          <p:nvPr/>
        </p:nvSpPr>
        <p:spPr>
          <a:xfrm>
            <a:off x="762000" y="4800600"/>
            <a:ext cx="7239000" cy="369332"/>
          </a:xfrm>
          <a:prstGeom prst="rect">
            <a:avLst/>
          </a:prstGeom>
        </p:spPr>
        <p:txBody>
          <a:bodyPr wrap="square">
            <a:spAutoFit/>
          </a:bodyPr>
          <a:lstStyle/>
          <a:p>
            <a:r>
              <a:rPr lang="en-US" dirty="0" smtClean="0"/>
              <a:t>Note : Taking Lamps running for average  8 hours per working day</a:t>
            </a:r>
            <a:endParaRPr lang="en-US" dirty="0"/>
          </a:p>
        </p:txBody>
      </p:sp>
      <p:sp>
        <p:nvSpPr>
          <p:cNvPr id="6" name="TextBox 5"/>
          <p:cNvSpPr txBox="1"/>
          <p:nvPr/>
        </p:nvSpPr>
        <p:spPr>
          <a:xfrm>
            <a:off x="3733800" y="4267200"/>
            <a:ext cx="1828800" cy="276999"/>
          </a:xfrm>
          <a:prstGeom prst="rect">
            <a:avLst/>
          </a:prstGeom>
          <a:noFill/>
        </p:spPr>
        <p:txBody>
          <a:bodyPr wrap="square" rtlCol="0">
            <a:spAutoFit/>
          </a:bodyPr>
          <a:lstStyle/>
          <a:p>
            <a:pPr algn="ctr"/>
            <a:r>
              <a:rPr lang="en-GB" sz="1200" b="1" dirty="0" smtClean="0"/>
              <a:t>Down light</a:t>
            </a:r>
            <a:endParaRPr lang="en-GB" sz="1200" b="1" dirty="0"/>
          </a:p>
        </p:txBody>
      </p:sp>
      <p:sp>
        <p:nvSpPr>
          <p:cNvPr id="7" name="Rectangle 6"/>
          <p:cNvSpPr/>
          <p:nvPr/>
        </p:nvSpPr>
        <p:spPr>
          <a:xfrm>
            <a:off x="6489650" y="4267200"/>
            <a:ext cx="717056" cy="276999"/>
          </a:xfrm>
          <a:prstGeom prst="rect">
            <a:avLst/>
          </a:prstGeom>
        </p:spPr>
        <p:txBody>
          <a:bodyPr wrap="none">
            <a:spAutoFit/>
          </a:bodyPr>
          <a:lstStyle/>
          <a:p>
            <a:pPr algn="ctr"/>
            <a:r>
              <a:rPr lang="en-GB" sz="1200" b="1" dirty="0" smtClean="0"/>
              <a:t>Up Light</a:t>
            </a:r>
            <a:endParaRPr lang="en-GB" sz="12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143000"/>
            <a:ext cx="8458200" cy="3416320"/>
          </a:xfrm>
          <a:prstGeom prst="rect">
            <a:avLst/>
          </a:prstGeom>
        </p:spPr>
        <p:txBody>
          <a:bodyPr wrap="square">
            <a:spAutoFit/>
          </a:bodyPr>
          <a:lstStyle/>
          <a:p>
            <a:r>
              <a:rPr lang="en-US" dirty="0" smtClean="0"/>
              <a:t>The </a:t>
            </a:r>
            <a:r>
              <a:rPr lang="en-US" b="1" dirty="0" smtClean="0">
                <a:solidFill>
                  <a:srgbClr val="FF0000"/>
                </a:solidFill>
              </a:rPr>
              <a:t>Utilisation Factor </a:t>
            </a:r>
            <a:r>
              <a:rPr lang="en-US" dirty="0" smtClean="0"/>
              <a:t>is the ratio of total flux reaching the working plane compared to the total flux output of the lamps. It depends on the following:- </a:t>
            </a:r>
          </a:p>
          <a:p>
            <a:endParaRPr lang="en-US" dirty="0" smtClean="0"/>
          </a:p>
          <a:p>
            <a:r>
              <a:rPr lang="en-US" b="1" dirty="0" smtClean="0">
                <a:solidFill>
                  <a:srgbClr val="00B050"/>
                </a:solidFill>
              </a:rPr>
              <a:t>1.  </a:t>
            </a:r>
            <a:r>
              <a:rPr lang="en-US" b="1" dirty="0" smtClean="0">
                <a:solidFill>
                  <a:srgbClr val="0070C0"/>
                </a:solidFill>
              </a:rPr>
              <a:t>The luminaire properties. </a:t>
            </a:r>
          </a:p>
          <a:p>
            <a:pPr lvl="1"/>
            <a:r>
              <a:rPr lang="en-US" dirty="0" smtClean="0"/>
              <a:t>You need the </a:t>
            </a:r>
            <a:r>
              <a:rPr lang="en-US" b="1" dirty="0" smtClean="0">
                <a:solidFill>
                  <a:srgbClr val="0070C0"/>
                </a:solidFill>
              </a:rPr>
              <a:t>light output ratio (</a:t>
            </a:r>
            <a:r>
              <a:rPr lang="en-US" b="1" i="1" dirty="0" smtClean="0">
                <a:solidFill>
                  <a:srgbClr val="0070C0"/>
                </a:solidFill>
              </a:rPr>
              <a:t>LOR). </a:t>
            </a:r>
            <a:r>
              <a:rPr lang="en-US" dirty="0" smtClean="0"/>
              <a:t>How much of the light emitted</a:t>
            </a:r>
          </a:p>
          <a:p>
            <a:pPr lvl="1"/>
            <a:r>
              <a:rPr lang="en-US" dirty="0" smtClean="0"/>
              <a:t>by the lamps actually leaves the luminaire? An enclosed lamp in a luminaire with low reflectivity will have a smaller LOR than a naked lamp.</a:t>
            </a:r>
          </a:p>
          <a:p>
            <a:endParaRPr lang="en-US" b="1" dirty="0" smtClean="0"/>
          </a:p>
          <a:p>
            <a:r>
              <a:rPr lang="en-US" b="1" dirty="0" smtClean="0">
                <a:solidFill>
                  <a:srgbClr val="00B050"/>
                </a:solidFill>
              </a:rPr>
              <a:t>2. </a:t>
            </a:r>
            <a:r>
              <a:rPr lang="en-US" b="1" dirty="0" smtClean="0">
                <a:solidFill>
                  <a:srgbClr val="0070C0"/>
                </a:solidFill>
              </a:rPr>
              <a:t>The respective values of the Up LOR and Down LOR also have an impact.</a:t>
            </a:r>
          </a:p>
          <a:p>
            <a:pPr lvl="1"/>
            <a:r>
              <a:rPr lang="en-US" dirty="0" smtClean="0"/>
              <a:t>The light emitted downwards will probably reach the work area without</a:t>
            </a:r>
          </a:p>
          <a:p>
            <a:pPr lvl="1"/>
            <a:r>
              <a:rPr lang="en-US" dirty="0" smtClean="0"/>
              <a:t>reflections. However light emitted upwards can only reach the work area after reflection(s) from surfaces. A large DLOR usually means a higher Utilisation Factor.</a:t>
            </a:r>
            <a:endParaRPr lang="en-US" dirty="0"/>
          </a:p>
        </p:txBody>
      </p:sp>
      <p:sp>
        <p:nvSpPr>
          <p:cNvPr id="3" name="Rectangle 2"/>
          <p:cNvSpPr/>
          <p:nvPr/>
        </p:nvSpPr>
        <p:spPr>
          <a:xfrm>
            <a:off x="381000" y="533400"/>
            <a:ext cx="3039615" cy="584775"/>
          </a:xfrm>
          <a:prstGeom prst="rect">
            <a:avLst/>
          </a:prstGeom>
        </p:spPr>
        <p:txBody>
          <a:bodyPr wrap="none">
            <a:spAutoFit/>
          </a:bodyPr>
          <a:lstStyle/>
          <a:p>
            <a:r>
              <a:rPr lang="en-US" sz="3200" b="1" dirty="0" smtClean="0"/>
              <a:t>Utilisation factor</a:t>
            </a:r>
            <a:endParaRPr lang="en-US" sz="3200" dirty="0"/>
          </a:p>
        </p:txBody>
      </p:sp>
      <p:sp>
        <p:nvSpPr>
          <p:cNvPr id="5" name="Rectangle 4"/>
          <p:cNvSpPr/>
          <p:nvPr/>
        </p:nvSpPr>
        <p:spPr>
          <a:xfrm>
            <a:off x="381000" y="4648200"/>
            <a:ext cx="7620000" cy="923330"/>
          </a:xfrm>
          <a:prstGeom prst="rect">
            <a:avLst/>
          </a:prstGeom>
        </p:spPr>
        <p:txBody>
          <a:bodyPr wrap="square">
            <a:spAutoFit/>
          </a:bodyPr>
          <a:lstStyle/>
          <a:p>
            <a:r>
              <a:rPr lang="en-US" b="1" dirty="0" smtClean="0">
                <a:solidFill>
                  <a:srgbClr val="00B050"/>
                </a:solidFill>
              </a:rPr>
              <a:t>3. </a:t>
            </a:r>
            <a:r>
              <a:rPr lang="en-US" b="1" dirty="0" smtClean="0">
                <a:solidFill>
                  <a:srgbClr val="0070C0"/>
                </a:solidFill>
              </a:rPr>
              <a:t>The reflectance of the room surfaces. </a:t>
            </a:r>
          </a:p>
          <a:p>
            <a:pPr lvl="1"/>
            <a:r>
              <a:rPr lang="en-US" dirty="0" smtClean="0"/>
              <a:t>Are the surfaces (walls, ceiling) light or dark in colour? The larger the Upward light output Ratio,  the more important this factor becomes. </a:t>
            </a:r>
            <a:endParaRPr lang="en-US" dirty="0"/>
          </a:p>
        </p:txBody>
      </p:sp>
      <p:sp>
        <p:nvSpPr>
          <p:cNvPr id="6" name="Rectangle 5"/>
          <p:cNvSpPr/>
          <p:nvPr/>
        </p:nvSpPr>
        <p:spPr>
          <a:xfrm>
            <a:off x="381000" y="5657671"/>
            <a:ext cx="8610600" cy="923330"/>
          </a:xfrm>
          <a:prstGeom prst="rect">
            <a:avLst/>
          </a:prstGeom>
        </p:spPr>
        <p:txBody>
          <a:bodyPr wrap="square">
            <a:spAutoFit/>
          </a:bodyPr>
          <a:lstStyle/>
          <a:p>
            <a:r>
              <a:rPr lang="en-US" b="1" dirty="0" smtClean="0">
                <a:solidFill>
                  <a:srgbClr val="00B050"/>
                </a:solidFill>
              </a:rPr>
              <a:t>4. </a:t>
            </a:r>
            <a:r>
              <a:rPr lang="en-US" b="1" dirty="0" smtClean="0">
                <a:solidFill>
                  <a:srgbClr val="0070C0"/>
                </a:solidFill>
              </a:rPr>
              <a:t>The geometric proportion of the room. </a:t>
            </a:r>
          </a:p>
          <a:p>
            <a:pPr lvl="1"/>
            <a:r>
              <a:rPr lang="en-US" dirty="0" smtClean="0"/>
              <a:t>The geometric shape of the room will affect the Utilisation Factor. A factor called the </a:t>
            </a:r>
            <a:r>
              <a:rPr lang="en-US" b="1" dirty="0">
                <a:solidFill>
                  <a:srgbClr val="0070C0"/>
                </a:solidFill>
              </a:rPr>
              <a:t>R</a:t>
            </a:r>
            <a:r>
              <a:rPr lang="en-US" b="1" dirty="0" smtClean="0">
                <a:solidFill>
                  <a:srgbClr val="0070C0"/>
                </a:solidFill>
              </a:rPr>
              <a:t>oom </a:t>
            </a:r>
            <a:r>
              <a:rPr lang="en-US" b="1" dirty="0">
                <a:solidFill>
                  <a:srgbClr val="0070C0"/>
                </a:solidFill>
              </a:rPr>
              <a:t>I</a:t>
            </a:r>
            <a:r>
              <a:rPr lang="en-US" b="1" dirty="0" smtClean="0">
                <a:solidFill>
                  <a:srgbClr val="0070C0"/>
                </a:solidFill>
              </a:rPr>
              <a:t>ndex (</a:t>
            </a:r>
            <a:r>
              <a:rPr lang="en-US" b="1" i="1" dirty="0" smtClean="0">
                <a:solidFill>
                  <a:srgbClr val="0070C0"/>
                </a:solidFill>
              </a:rPr>
              <a:t>RI) </a:t>
            </a:r>
            <a:r>
              <a:rPr lang="en-US" dirty="0" smtClean="0"/>
              <a:t>is defined from the horizontal / vertical areas of the room.</a:t>
            </a:r>
            <a:endParaRPr lang="en-US" dirty="0"/>
          </a:p>
        </p:txBody>
      </p:sp>
      <p:sp>
        <p:nvSpPr>
          <p:cNvPr id="7" name="Rectangle 6"/>
          <p:cNvSpPr/>
          <p:nvPr/>
        </p:nvSpPr>
        <p:spPr>
          <a:xfrm>
            <a:off x="5943600" y="304800"/>
            <a:ext cx="2971800" cy="6858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21"/>
          <p:cNvGrpSpPr>
            <a:grpSpLocks/>
          </p:cNvGrpSpPr>
          <p:nvPr/>
        </p:nvGrpSpPr>
        <p:grpSpPr bwMode="auto">
          <a:xfrm>
            <a:off x="6096000" y="304800"/>
            <a:ext cx="2540000" cy="658812"/>
            <a:chOff x="2556" y="14342"/>
            <a:chExt cx="4000" cy="1038"/>
          </a:xfrm>
          <a:solidFill>
            <a:srgbClr val="FFFF66"/>
          </a:solidFill>
        </p:grpSpPr>
        <p:sp>
          <p:nvSpPr>
            <p:cNvPr id="9"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10"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11"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12"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a:t>
              </a:r>
              <a:r>
                <a:rPr kumimoji="0" lang="en-US" sz="1600" b="1" i="0" u="none" strike="noStrike" cap="none" normalizeH="0" baseline="0" dirty="0" smtClean="0">
                  <a:ln>
                    <a:noFill/>
                  </a:ln>
                  <a:effectLst/>
                  <a:latin typeface="Times New Roman" pitchFamily="18" charset="0"/>
                  <a:cs typeface="Arial" pitchFamily="34" charset="0"/>
                </a:rPr>
                <a:t>UF</a:t>
              </a: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   x     LLF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anim calcmode="lin" valueType="num">
                                      <p:cBhvr additive="base">
                                        <p:cTn id="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anim calcmode="lin" valueType="num">
                                      <p:cBhvr additive="base">
                                        <p:cTn id="1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anim calcmode="lin" valueType="num">
                                      <p:cBhvr additive="base">
                                        <p:cTn id="1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 calcmode="lin" valueType="num">
                                      <p:cBhvr additive="base">
                                        <p:cTn id="2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anim calcmode="lin" valueType="num">
                                      <p:cBhvr additive="base">
                                        <p:cTn id="2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anim calcmode="lin" valueType="num">
                                      <p:cBhvr additive="base">
                                        <p:cTn id="35"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066800"/>
            <a:ext cx="8153400" cy="2031325"/>
          </a:xfrm>
          <a:prstGeom prst="rect">
            <a:avLst/>
          </a:prstGeom>
        </p:spPr>
        <p:txBody>
          <a:bodyPr wrap="square">
            <a:spAutoFit/>
          </a:bodyPr>
          <a:lstStyle/>
          <a:p>
            <a:r>
              <a:rPr lang="en-US" b="1" dirty="0" smtClean="0">
                <a:solidFill>
                  <a:srgbClr val="00B050"/>
                </a:solidFill>
              </a:rPr>
              <a:t>5.</a:t>
            </a:r>
            <a:r>
              <a:rPr lang="en-US" b="1" dirty="0" smtClean="0"/>
              <a:t> </a:t>
            </a:r>
            <a:r>
              <a:rPr lang="en-US" b="1" dirty="0" smtClean="0">
                <a:solidFill>
                  <a:srgbClr val="0070C0"/>
                </a:solidFill>
              </a:rPr>
              <a:t>The Direct ratio. </a:t>
            </a:r>
          </a:p>
          <a:p>
            <a:pPr lvl="1" algn="just"/>
            <a:r>
              <a:rPr lang="en-US" dirty="0" smtClean="0"/>
              <a:t>This is the proportion of the downward luminous flux that reaches the work area directly without reflection. It depends on:</a:t>
            </a:r>
          </a:p>
          <a:p>
            <a:pPr lvl="1" algn="just"/>
            <a:r>
              <a:rPr lang="en-US" dirty="0">
                <a:cs typeface="Times New Roman" pitchFamily="18" charset="0"/>
              </a:rPr>
              <a:t>  </a:t>
            </a:r>
            <a:r>
              <a:rPr lang="en-US" dirty="0" smtClean="0">
                <a:cs typeface="Times New Roman" pitchFamily="18" charset="0"/>
              </a:rPr>
              <a:t>       </a:t>
            </a:r>
            <a:r>
              <a:rPr lang="en-US" b="1" dirty="0" smtClean="0"/>
              <a:t>The light distribution from the </a:t>
            </a:r>
            <a:r>
              <a:rPr lang="fr-FR" b="1" dirty="0" smtClean="0"/>
              <a:t>luminaires. </a:t>
            </a:r>
          </a:p>
          <a:p>
            <a:pPr lvl="2" algn="just"/>
            <a:r>
              <a:rPr lang="fr-FR" b="1" dirty="0" smtClean="0">
                <a:solidFill>
                  <a:srgbClr val="0070C0"/>
                </a:solidFill>
              </a:rPr>
              <a:t>Luminaires that emit light </a:t>
            </a:r>
            <a:r>
              <a:rPr lang="en-US" b="1" dirty="0" smtClean="0">
                <a:solidFill>
                  <a:srgbClr val="0070C0"/>
                </a:solidFill>
              </a:rPr>
              <a:t>through a larger solid angle (fluorescents) will generally have a smaller direct ratio than luminaires that emit light in a narrower beam (spot lights)</a:t>
            </a:r>
            <a:endParaRPr lang="en-US" b="1" dirty="0">
              <a:solidFill>
                <a:srgbClr val="0070C0"/>
              </a:solidFill>
            </a:endParaRPr>
          </a:p>
        </p:txBody>
      </p:sp>
      <p:sp>
        <p:nvSpPr>
          <p:cNvPr id="3" name="Rectangle 2"/>
          <p:cNvSpPr/>
          <p:nvPr/>
        </p:nvSpPr>
        <p:spPr>
          <a:xfrm>
            <a:off x="385549" y="354925"/>
            <a:ext cx="3039615" cy="584775"/>
          </a:xfrm>
          <a:prstGeom prst="rect">
            <a:avLst/>
          </a:prstGeom>
        </p:spPr>
        <p:txBody>
          <a:bodyPr wrap="none">
            <a:spAutoFit/>
          </a:bodyPr>
          <a:lstStyle/>
          <a:p>
            <a:r>
              <a:rPr lang="en-US" sz="3200" b="1" dirty="0" smtClean="0"/>
              <a:t>Utilisation factor</a:t>
            </a:r>
            <a:endParaRPr lang="en-US" sz="3200" dirty="0"/>
          </a:p>
        </p:txBody>
      </p:sp>
      <p:sp>
        <p:nvSpPr>
          <p:cNvPr id="4" name="Rectangle 2"/>
          <p:cNvSpPr>
            <a:spLocks noChangeArrowheads="1"/>
          </p:cNvSpPr>
          <p:nvPr/>
        </p:nvSpPr>
        <p:spPr bwMode="auto">
          <a:xfrm>
            <a:off x="609600" y="3480284"/>
            <a:ext cx="7924800" cy="193899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ea typeface="Times New Roman" pitchFamily="18" charset="0"/>
                <a:cs typeface="Arial" pitchFamily="34" charset="0"/>
              </a:rPr>
              <a:t>The Utilisation Factor brings together all of the variables above </a:t>
            </a:r>
            <a:r>
              <a:rPr kumimoji="0" lang="en-US" b="0" i="0" u="none" strike="noStrike" cap="none" normalizeH="0" baseline="0" dirty="0" smtClean="0">
                <a:ln>
                  <a:noFill/>
                </a:ln>
                <a:solidFill>
                  <a:srgbClr val="404040"/>
                </a:solidFill>
                <a:effectLst/>
                <a:ea typeface="Times New Roman" pitchFamily="18" charset="0"/>
                <a:cs typeface="Arial" pitchFamily="34" charset="0"/>
              </a:rPr>
              <a:t>(reflectance of both the walls and ceiling, the room index, and the type of luminaire) </a:t>
            </a:r>
            <a:r>
              <a:rPr kumimoji="0" lang="en-US" b="1" i="0" u="none" strike="noStrike" cap="none" normalizeH="0" baseline="0" dirty="0" smtClean="0">
                <a:ln>
                  <a:noFill/>
                </a:ln>
                <a:solidFill>
                  <a:srgbClr val="0070C0"/>
                </a:solidFill>
                <a:effectLst/>
                <a:ea typeface="Times New Roman" pitchFamily="18" charset="0"/>
                <a:cs typeface="Arial" pitchFamily="34" charset="0"/>
              </a:rPr>
              <a:t>into a single value.  </a:t>
            </a:r>
          </a:p>
          <a:p>
            <a:pPr marL="0" marR="0" lvl="0" indent="0" algn="just" defTabSz="914400" rtl="0" eaLnBrk="1" fontAlgn="base" latinLnBrk="0" hangingPunct="1">
              <a:lnSpc>
                <a:spcPct val="100000"/>
              </a:lnSpc>
              <a:spcBef>
                <a:spcPct val="0"/>
              </a:spcBef>
              <a:spcAft>
                <a:spcPct val="0"/>
              </a:spcAft>
              <a:buClrTx/>
              <a:buSzTx/>
              <a:buFontTx/>
              <a:buNone/>
              <a:tabLst/>
            </a:pPr>
            <a:endParaRPr lang="en-US" dirty="0" smtClean="0">
              <a:solidFill>
                <a:srgbClr val="404040"/>
              </a:solidFill>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0070C0"/>
                </a:solidFill>
                <a:effectLst/>
                <a:ea typeface="Times New Roman" pitchFamily="18" charset="0"/>
                <a:cs typeface="Arial" pitchFamily="34" charset="0"/>
              </a:rPr>
              <a:t>We use tables available from manufacturers to determine the utilisation factor for different light fixtures.</a:t>
            </a:r>
            <a:endParaRPr kumimoji="0" lang="en-US" sz="2400" b="1" i="0" u="none" strike="noStrike" cap="none" normalizeH="0" baseline="0" dirty="0" smtClean="0">
              <a:ln>
                <a:noFill/>
              </a:ln>
              <a:solidFill>
                <a:srgbClr val="0070C0"/>
              </a:solidFill>
              <a:effectLst/>
              <a:cs typeface="Arial" pitchFamily="34" charset="0"/>
            </a:endParaRPr>
          </a:p>
        </p:txBody>
      </p:sp>
      <p:cxnSp>
        <p:nvCxnSpPr>
          <p:cNvPr id="6" name="Straight Arrow Connector 5"/>
          <p:cNvCxnSpPr/>
          <p:nvPr/>
        </p:nvCxnSpPr>
        <p:spPr>
          <a:xfrm>
            <a:off x="4267200" y="5867400"/>
            <a:ext cx="0" cy="68580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6880746" y="5979467"/>
            <a:ext cx="1676400" cy="461665"/>
          </a:xfrm>
          <a:prstGeom prst="rect">
            <a:avLst/>
          </a:prstGeom>
          <a:noFill/>
        </p:spPr>
        <p:txBody>
          <a:bodyPr wrap="square" rtlCol="0">
            <a:spAutoFit/>
          </a:bodyPr>
          <a:lstStyle/>
          <a:p>
            <a:r>
              <a:rPr lang="en-GB" sz="2400" dirty="0" smtClean="0"/>
              <a:t>HANDOUT</a:t>
            </a:r>
            <a:endParaRPr lang="en-US" sz="2400"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52400" y="800543"/>
            <a:ext cx="8610599" cy="6057457"/>
          </a:xfrm>
          <a:prstGeom prst="rect">
            <a:avLst/>
          </a:prstGeom>
          <a:noFill/>
          <a:ln w="9525">
            <a:noFill/>
            <a:miter lim="800000"/>
            <a:headEnd/>
            <a:tailEnd/>
          </a:ln>
          <a:effectLst/>
        </p:spPr>
      </p:pic>
      <p:sp>
        <p:nvSpPr>
          <p:cNvPr id="3" name="Rectangle 2"/>
          <p:cNvSpPr/>
          <p:nvPr/>
        </p:nvSpPr>
        <p:spPr>
          <a:xfrm>
            <a:off x="457200" y="228600"/>
            <a:ext cx="3039615" cy="584775"/>
          </a:xfrm>
          <a:prstGeom prst="rect">
            <a:avLst/>
          </a:prstGeom>
        </p:spPr>
        <p:txBody>
          <a:bodyPr wrap="none">
            <a:spAutoFit/>
          </a:bodyPr>
          <a:lstStyle/>
          <a:p>
            <a:r>
              <a:rPr lang="en-US" sz="3200" b="1" dirty="0" smtClean="0"/>
              <a:t>Utilisation factor</a:t>
            </a:r>
            <a:endParaRPr lang="en-US" sz="3200"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
          <p:cNvSpPr>
            <a:spLocks noChangeArrowheads="1"/>
          </p:cNvSpPr>
          <p:nvPr/>
        </p:nvSpPr>
        <p:spPr bwMode="auto">
          <a:xfrm>
            <a:off x="609600" y="439579"/>
            <a:ext cx="8153400" cy="403187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pPr>
            <a:r>
              <a:rPr kumimoji="0" lang="en-US" sz="2000" b="1" i="0" u="none" strike="noStrike" cap="none" normalizeH="0" baseline="0" dirty="0" smtClean="0">
                <a:ln>
                  <a:noFill/>
                </a:ln>
                <a:solidFill>
                  <a:srgbClr val="00B0F0"/>
                </a:solidFill>
                <a:effectLst/>
                <a:ea typeface="Times New Roman" pitchFamily="18" charset="0"/>
                <a:cs typeface="Times New Roman" pitchFamily="18" charset="0"/>
              </a:rPr>
              <a:t> </a:t>
            </a:r>
            <a:r>
              <a:rPr kumimoji="0" lang="en-US" sz="3200" b="1" i="0" u="none" strike="noStrike" cap="none" normalizeH="0" baseline="0" dirty="0" smtClean="0">
                <a:ln>
                  <a:noFill/>
                </a:ln>
                <a:solidFill>
                  <a:srgbClr val="0070C0"/>
                </a:solidFill>
                <a:effectLst/>
                <a:ea typeface="Times New Roman" pitchFamily="18" charset="0"/>
                <a:cs typeface="Times New Roman" pitchFamily="18" charset="0"/>
              </a:rPr>
              <a:t>Room Index </a:t>
            </a:r>
            <a:r>
              <a:rPr lang="en-US" dirty="0" smtClean="0">
                <a:solidFill>
                  <a:srgbClr val="0070C0"/>
                </a:solidFill>
                <a:ea typeface="Times New Roman" pitchFamily="18" charset="0"/>
                <a:cs typeface="Times New Roman" pitchFamily="18" charset="0"/>
              </a:rPr>
              <a:t>is part of the Utilisation Factor..(No.4 ‘Geometric Proportion’)</a:t>
            </a:r>
            <a:endParaRPr kumimoji="0" lang="en-US" sz="32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Room proportions are described by a </a:t>
            </a:r>
            <a:r>
              <a:rPr kumimoji="0" lang="en-US" sz="2000" b="1" i="0" u="none" strike="noStrike" cap="none" normalizeH="0" baseline="0" dirty="0" smtClean="0">
                <a:ln>
                  <a:noFill/>
                </a:ln>
                <a:solidFill>
                  <a:srgbClr val="0070C0"/>
                </a:solidFill>
                <a:effectLst/>
                <a:ea typeface="Times New Roman" pitchFamily="18" charset="0"/>
                <a:cs typeface="Times New Roman" pitchFamily="18" charset="0"/>
              </a:rPr>
              <a:t>Room Index (RI) </a:t>
            </a: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which is given by:</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a:t>
            </a:r>
            <a:r>
              <a:rPr kumimoji="0" lang="en-US" sz="3200" b="0" i="0" u="none" strike="noStrike" cap="none" normalizeH="0" baseline="0" dirty="0" smtClean="0">
                <a:ln>
                  <a:noFill/>
                </a:ln>
                <a:solidFill>
                  <a:schemeClr val="tx1"/>
                </a:solidFill>
                <a:effectLst/>
                <a:ea typeface="Times New Roman" pitchFamily="18" charset="0"/>
                <a:cs typeface="Times New Roman" pitchFamily="18" charset="0"/>
              </a:rPr>
              <a:t>RI = (L x W) </a:t>
            </a:r>
          </a:p>
          <a:p>
            <a:pPr marL="0" marR="0" lvl="0" indent="0" algn="l" defTabSz="914400" rtl="0" eaLnBrk="0" fontAlgn="base" latinLnBrk="0" hangingPunct="0">
              <a:lnSpc>
                <a:spcPct val="100000"/>
              </a:lnSpc>
              <a:spcBef>
                <a:spcPct val="0"/>
              </a:spcBef>
              <a:spcAft>
                <a:spcPct val="0"/>
              </a:spcAft>
              <a:buClrTx/>
              <a:buSzTx/>
              <a:buFontTx/>
              <a:buNone/>
              <a:tabLst/>
            </a:pPr>
            <a:r>
              <a:rPr lang="en-US" sz="3200" dirty="0">
                <a:ea typeface="Times New Roman" pitchFamily="18" charset="0"/>
                <a:cs typeface="Times New Roman" pitchFamily="18" charset="0"/>
              </a:rPr>
              <a:t> </a:t>
            </a:r>
            <a:r>
              <a:rPr lang="en-US" sz="3200" dirty="0" smtClean="0">
                <a:ea typeface="Times New Roman" pitchFamily="18" charset="0"/>
                <a:cs typeface="Times New Roman" pitchFamily="18" charset="0"/>
              </a:rPr>
              <a:t>             </a:t>
            </a:r>
            <a:r>
              <a:rPr kumimoji="0" lang="en-US" sz="3200" b="0" i="0" u="none" strike="noStrike" cap="none" normalizeH="0" baseline="0" dirty="0" smtClean="0">
                <a:ln>
                  <a:noFill/>
                </a:ln>
                <a:solidFill>
                  <a:schemeClr val="tx1"/>
                </a:solidFill>
                <a:effectLst/>
                <a:ea typeface="Times New Roman" pitchFamily="18" charset="0"/>
                <a:cs typeface="Times New Roman" pitchFamily="18" charset="0"/>
              </a:rPr>
              <a:t> (H</a:t>
            </a:r>
            <a:r>
              <a:rPr kumimoji="0" lang="en-US" sz="3200"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sz="3200" b="0" i="0" u="none" strike="noStrike" cap="none" normalizeH="0" baseline="0" dirty="0" smtClean="0">
                <a:ln>
                  <a:noFill/>
                </a:ln>
                <a:solidFill>
                  <a:schemeClr val="tx1"/>
                </a:solidFill>
                <a:effectLst/>
                <a:ea typeface="Times New Roman" pitchFamily="18" charset="0"/>
                <a:cs typeface="Times New Roman" pitchFamily="18" charset="0"/>
              </a:rPr>
              <a:t> (L + W))</a:t>
            </a:r>
            <a:endParaRPr kumimoji="0" lang="en-US" sz="32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Where	L    = Length of the room</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W  = Width of the room</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H</a:t>
            </a:r>
            <a:r>
              <a:rPr kumimoji="0" lang="en-US" sz="2000"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 Height of the luminaire measured </a:t>
            </a:r>
            <a:r>
              <a:rPr kumimoji="0" lang="en-US" sz="2000" b="1" i="0" u="none" strike="noStrike" cap="none" normalizeH="0" baseline="0" dirty="0" smtClean="0">
                <a:ln>
                  <a:noFill/>
                </a:ln>
                <a:solidFill>
                  <a:srgbClr val="0070C0"/>
                </a:solidFill>
                <a:effectLst/>
                <a:ea typeface="Times New Roman" pitchFamily="18" charset="0"/>
                <a:cs typeface="Times New Roman" pitchFamily="18" charset="0"/>
              </a:rPr>
              <a:t>from the working plane</a:t>
            </a: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a:t>
            </a:r>
            <a:r>
              <a:rPr kumimoji="0" lang="en-US" sz="2000" b="0" i="0" u="none" strike="noStrike" cap="none" normalizeH="0" dirty="0" smtClean="0">
                <a:ln>
                  <a:noFill/>
                </a:ln>
                <a:solidFill>
                  <a:schemeClr val="tx1"/>
                </a:solidFill>
                <a:effectLst/>
                <a:ea typeface="Times New Roman" pitchFamily="18" charset="0"/>
                <a:cs typeface="Times New Roman" pitchFamily="18" charset="0"/>
              </a:rPr>
              <a:t>          (</a:t>
            </a: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such as top surface of a desk)</a:t>
            </a:r>
            <a:endParaRPr kumimoji="0" lang="en-US" sz="2000" b="0" i="0" u="none" strike="noStrike" cap="none" normalizeH="0" baseline="0" dirty="0" smtClean="0">
              <a:ln>
                <a:noFill/>
              </a:ln>
              <a:solidFill>
                <a:schemeClr val="tx1"/>
              </a:solidFill>
              <a:effectLst/>
              <a:cs typeface="Arial" pitchFamily="34" charset="0"/>
            </a:endParaRPr>
          </a:p>
        </p:txBody>
      </p:sp>
      <p:sp>
        <p:nvSpPr>
          <p:cNvPr id="2" name="TextBox 1"/>
          <p:cNvSpPr txBox="1"/>
          <p:nvPr/>
        </p:nvSpPr>
        <p:spPr>
          <a:xfrm>
            <a:off x="5943600" y="5943600"/>
            <a:ext cx="2895600"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cxnSp>
        <p:nvCxnSpPr>
          <p:cNvPr id="4" name="Straight Connector 3"/>
          <p:cNvCxnSpPr/>
          <p:nvPr/>
        </p:nvCxnSpPr>
        <p:spPr>
          <a:xfrm>
            <a:off x="2057400" y="2438400"/>
            <a:ext cx="19812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1"/>
          <p:cNvSpPr>
            <a:spLocks noChangeArrowheads="1"/>
          </p:cNvSpPr>
          <p:nvPr/>
        </p:nvSpPr>
        <p:spPr bwMode="auto">
          <a:xfrm>
            <a:off x="533400" y="789803"/>
            <a:ext cx="8153400" cy="350865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solidFill>
                  <a:schemeClr val="tx1"/>
                </a:solidFill>
                <a:effectLst/>
                <a:ea typeface="Times New Roman" pitchFamily="18" charset="0"/>
                <a:cs typeface="Times New Roman" pitchFamily="18" charset="0"/>
              </a:rPr>
              <a:t>The aim of a good lighting design is to approach </a:t>
            </a: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uniformity</a:t>
            </a:r>
            <a:r>
              <a:rPr kumimoji="0" lang="en-GB" b="0" i="0" u="none" strike="noStrike" cap="none" normalizeH="0" baseline="0" dirty="0" smtClean="0">
                <a:ln>
                  <a:noFill/>
                </a:ln>
                <a:solidFill>
                  <a:schemeClr val="tx1"/>
                </a:solidFill>
                <a:effectLst/>
                <a:ea typeface="Times New Roman" pitchFamily="18" charset="0"/>
                <a:cs typeface="Times New Roman" pitchFamily="18" charset="0"/>
              </a:rPr>
              <a:t> </a:t>
            </a: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in illumination over the working plane.</a:t>
            </a:r>
          </a:p>
          <a:p>
            <a:pPr marL="0" marR="0" lvl="0" indent="0" algn="just" defTabSz="914400" rtl="0" eaLnBrk="0" fontAlgn="base" latinLnBrk="0" hangingPunct="0">
              <a:lnSpc>
                <a:spcPct val="100000"/>
              </a:lnSpc>
              <a:spcBef>
                <a:spcPct val="0"/>
              </a:spcBef>
              <a:spcAft>
                <a:spcPct val="0"/>
              </a:spcAft>
              <a:buClrTx/>
              <a:buSzTx/>
              <a:buFontTx/>
              <a:buNone/>
              <a:tabLst>
                <a:tab pos="0" algn="l"/>
              </a:tabLst>
            </a:pP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solidFill>
                  <a:schemeClr val="tx1"/>
                </a:solidFill>
                <a:effectLst/>
                <a:ea typeface="Times New Roman" pitchFamily="18" charset="0"/>
                <a:cs typeface="Times New Roman" pitchFamily="18" charset="0"/>
              </a:rPr>
              <a:t>Complete uniformity is impossible in practice, but an acceptable standard is for the </a:t>
            </a: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minimum specified</a:t>
            </a:r>
            <a:r>
              <a:rPr kumimoji="0" lang="en-GB" b="0" i="0" u="none" strike="noStrike" cap="none" normalizeH="0" baseline="0" dirty="0" smtClean="0">
                <a:ln>
                  <a:noFill/>
                </a:ln>
                <a:solidFill>
                  <a:schemeClr val="tx1"/>
                </a:solidFill>
                <a:effectLst/>
                <a:ea typeface="Times New Roman" pitchFamily="18" charset="0"/>
                <a:cs typeface="Times New Roman" pitchFamily="18" charset="0"/>
              </a:rPr>
              <a:t> </a:t>
            </a: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to be at least 70% of the maximum illumination level allowed. </a:t>
            </a:r>
          </a:p>
          <a:p>
            <a:pPr marL="0" marR="0" lvl="0" indent="0" algn="just" defTabSz="914400" rtl="0" eaLnBrk="0" fontAlgn="base" latinLnBrk="0" hangingPunct="0">
              <a:lnSpc>
                <a:spcPct val="100000"/>
              </a:lnSpc>
              <a:spcBef>
                <a:spcPct val="0"/>
              </a:spcBef>
              <a:spcAft>
                <a:spcPct val="0"/>
              </a:spcAft>
              <a:buClrTx/>
              <a:buSzTx/>
              <a:buFontTx/>
              <a:buNone/>
              <a:tabLst>
                <a:tab pos="0" algn="l"/>
              </a:tabLst>
            </a:pPr>
            <a:endParaRPr lang="en-GB" b="1" dirty="0">
              <a:solidFill>
                <a:srgbClr val="0070C0"/>
              </a:solidFill>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solidFill>
                  <a:schemeClr val="tx1"/>
                </a:solidFill>
                <a:effectLst/>
                <a:ea typeface="Times New Roman" pitchFamily="18" charset="0"/>
                <a:cs typeface="Times New Roman" pitchFamily="18" charset="0"/>
              </a:rPr>
              <a:t>This means, for example, that for a room with an illumination level of 500 lux at the working plane,  this is taken as the minimum level, then the </a:t>
            </a: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maximum level in another part of the room will be no higher than </a:t>
            </a:r>
            <a:r>
              <a:rPr kumimoji="0" lang="en-GB" b="0" i="0" u="none" strike="noStrike" cap="none" normalizeH="0" baseline="0" dirty="0" smtClean="0">
                <a:ln>
                  <a:noFill/>
                </a:ln>
                <a:solidFill>
                  <a:srgbClr val="0000FF"/>
                </a:solidFill>
                <a:effectLst/>
                <a:ea typeface="Times New Roman" pitchFamily="18" charset="0"/>
                <a:cs typeface="Times New Roman" pitchFamily="18" charset="0"/>
              </a:rPr>
              <a:t>714 lux</a:t>
            </a:r>
            <a:r>
              <a:rPr kumimoji="0" lang="en-GB" b="0" i="0" u="none" strike="noStrike" cap="none" normalizeH="0" baseline="0" dirty="0" smtClean="0">
                <a:ln>
                  <a:noFill/>
                </a:ln>
                <a:solidFill>
                  <a:schemeClr val="tx1"/>
                </a:solidFill>
                <a:effectLst/>
                <a:ea typeface="Times New Roman" pitchFamily="18" charset="0"/>
                <a:cs typeface="Times New Roman" pitchFamily="18" charset="0"/>
              </a:rPr>
              <a:t> as shown below. </a:t>
            </a:r>
          </a:p>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solidFill>
                  <a:schemeClr val="tx1"/>
                </a:solidFill>
                <a:effectLst/>
                <a:ea typeface="Times New Roman" pitchFamily="18" charset="0"/>
                <a:cs typeface="Times New Roman" pitchFamily="18" charset="0"/>
              </a:rPr>
              <a:t>( i.e. 500 is 70% of 714)</a:t>
            </a:r>
          </a:p>
          <a:p>
            <a:pPr marL="0" marR="0" lvl="0" indent="0" algn="just" defTabSz="914400" rtl="0" eaLnBrk="0" fontAlgn="base" latinLnBrk="0" hangingPunct="0">
              <a:lnSpc>
                <a:spcPct val="100000"/>
              </a:lnSpc>
              <a:spcBef>
                <a:spcPct val="0"/>
              </a:spcBef>
              <a:spcAft>
                <a:spcPct val="0"/>
              </a:spcAft>
              <a:buClrTx/>
              <a:buSzTx/>
              <a:buFontTx/>
              <a:buNone/>
              <a:tabLst>
                <a:tab pos="0" algn="l"/>
              </a:tabLst>
            </a:pP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sz="2400" b="0" i="0" u="none" strike="noStrike" cap="none" normalizeH="0" baseline="0" dirty="0" smtClean="0">
                <a:ln>
                  <a:noFill/>
                </a:ln>
                <a:solidFill>
                  <a:schemeClr val="tx1"/>
                </a:solidFill>
                <a:effectLst/>
                <a:ea typeface="Times New Roman" pitchFamily="18" charset="0"/>
                <a:cs typeface="Times New Roman" pitchFamily="18" charset="0"/>
              </a:rPr>
              <a:t>500 /  0.7	=	714 lux</a:t>
            </a:r>
            <a:endParaRPr kumimoji="0" lang="en-US" sz="2400"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205028"/>
            <a:ext cx="2989280" cy="584775"/>
          </a:xfrm>
          <a:prstGeom prst="rect">
            <a:avLst/>
          </a:prstGeom>
        </p:spPr>
        <p:txBody>
          <a:bodyPr wrap="none">
            <a:spAutoFit/>
          </a:bodyPr>
          <a:lstStyle/>
          <a:p>
            <a:r>
              <a:rPr lang="en-US" sz="3200" b="1" dirty="0" smtClean="0"/>
              <a:t>Spacing / Layout</a:t>
            </a:r>
            <a:endParaRPr lang="en-US" sz="3200" dirty="0"/>
          </a:p>
        </p:txBody>
      </p:sp>
      <p:sp>
        <p:nvSpPr>
          <p:cNvPr id="34" name="Rectangle 33"/>
          <p:cNvSpPr/>
          <p:nvPr/>
        </p:nvSpPr>
        <p:spPr>
          <a:xfrm>
            <a:off x="609600" y="4883231"/>
            <a:ext cx="8001000" cy="1323439"/>
          </a:xfrm>
          <a:prstGeom prst="rect">
            <a:avLst/>
          </a:prstGeom>
        </p:spPr>
        <p:txBody>
          <a:bodyPr wrap="square">
            <a:spAutoFit/>
          </a:bodyPr>
          <a:lstStyle/>
          <a:p>
            <a:pPr lvl="0" algn="just" eaLnBrk="0" fontAlgn="base" hangingPunct="0">
              <a:spcBef>
                <a:spcPct val="0"/>
              </a:spcBef>
              <a:spcAft>
                <a:spcPct val="0"/>
              </a:spcAft>
              <a:tabLst>
                <a:tab pos="0" algn="l"/>
              </a:tabLst>
            </a:pPr>
            <a:r>
              <a:rPr lang="en-GB" sz="2000" b="1" dirty="0" smtClean="0">
                <a:solidFill>
                  <a:srgbClr val="0070C0"/>
                </a:solidFill>
                <a:ea typeface="Times New Roman" pitchFamily="18" charset="0"/>
                <a:cs typeface="Times New Roman" pitchFamily="18" charset="0"/>
              </a:rPr>
              <a:t>Depending on the Luminaire type chosen : data in manufacturer's catalogues gives the maximum ratio between the spacing (centre to centre) of the fittings and their height ( to lamp centre) above the working plane (0.85 metres above floor level)</a:t>
            </a:r>
            <a:endParaRPr lang="en-GB" sz="2000" b="1" dirty="0" smtClean="0">
              <a:solidFill>
                <a:srgbClr val="0070C0"/>
              </a:solidFill>
              <a:cs typeface="Arial" pitchFamily="34" charset="0"/>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1"/>
          <p:cNvSpPr>
            <a:spLocks noChangeArrowheads="1"/>
          </p:cNvSpPr>
          <p:nvPr/>
        </p:nvSpPr>
        <p:spPr bwMode="auto">
          <a:xfrm>
            <a:off x="533400" y="3962400"/>
            <a:ext cx="8382000" cy="24929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ea typeface="Times New Roman" pitchFamily="18" charset="0"/>
                <a:cs typeface="Times New Roman" pitchFamily="18" charset="0"/>
              </a:rPr>
              <a:t>For fluorescent tubes in diffusing luminaires,	</a:t>
            </a:r>
            <a:r>
              <a:rPr kumimoji="0" lang="en-US" sz="2400" b="1" i="0" u="none" strike="noStrike" cap="none" normalizeH="0" baseline="0" dirty="0" smtClean="0">
                <a:ln>
                  <a:noFill/>
                </a:ln>
                <a:solidFill>
                  <a:srgbClr val="0070C0"/>
                </a:solidFill>
                <a:effectLst/>
                <a:ea typeface="Times New Roman" pitchFamily="18" charset="0"/>
                <a:cs typeface="Times New Roman" pitchFamily="18" charset="0"/>
              </a:rPr>
              <a:t>S</a:t>
            </a:r>
            <a:r>
              <a:rPr kumimoji="0" lang="en-US" sz="2400" b="1" i="0" u="none" strike="noStrike" cap="none" normalizeH="0" baseline="-30000" dirty="0" smtClean="0">
                <a:ln>
                  <a:noFill/>
                </a:ln>
                <a:solidFill>
                  <a:srgbClr val="0070C0"/>
                </a:solidFill>
                <a:effectLst/>
                <a:ea typeface="Times New Roman" pitchFamily="18" charset="0"/>
                <a:cs typeface="Times New Roman" pitchFamily="18" charset="0"/>
              </a:rPr>
              <a:t>max</a:t>
            </a:r>
            <a:r>
              <a:rPr kumimoji="0" lang="en-US" sz="2400" b="1" i="0" u="none" strike="noStrike" cap="none" normalizeH="0" baseline="0" dirty="0" smtClean="0">
                <a:ln>
                  <a:noFill/>
                </a:ln>
                <a:solidFill>
                  <a:srgbClr val="0070C0"/>
                </a:solidFill>
                <a:effectLst/>
                <a:ea typeface="Times New Roman" pitchFamily="18" charset="0"/>
                <a:cs typeface="Times New Roman" pitchFamily="18" charset="0"/>
              </a:rPr>
              <a:t>  = 1.5 x H</a:t>
            </a:r>
            <a:r>
              <a:rPr kumimoji="0" lang="en-US" sz="2400" b="1" i="0" u="none" strike="noStrike" cap="none" normalizeH="0" baseline="-30000" dirty="0" smtClean="0">
                <a:ln>
                  <a:noFill/>
                </a:ln>
                <a:solidFill>
                  <a:srgbClr val="0070C0"/>
                </a:solidFill>
                <a:effectLst/>
                <a:ea typeface="Times New Roman" pitchFamily="18" charset="0"/>
                <a:cs typeface="Times New Roman" pitchFamily="18" charset="0"/>
              </a:rPr>
              <a:t>m</a:t>
            </a:r>
            <a:r>
              <a:rPr kumimoji="0" lang="en-US" sz="2400" b="1" i="0" u="none" strike="noStrike" cap="none" normalizeH="0" baseline="0" dirty="0" smtClean="0">
                <a:ln>
                  <a:noFill/>
                </a:ln>
                <a:solidFill>
                  <a:srgbClr val="0070C0"/>
                </a:solidFill>
                <a:effectLst/>
                <a:ea typeface="Times New Roman" pitchFamily="18" charset="0"/>
                <a:cs typeface="Times New Roman" pitchFamily="18" charset="0"/>
              </a:rPr>
              <a:t> </a:t>
            </a:r>
            <a:endParaRPr kumimoji="0" lang="en-US" sz="24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ea typeface="Times New Roman" pitchFamily="18" charset="0"/>
                <a:cs typeface="Times New Roman" pitchFamily="18" charset="0"/>
              </a:rPr>
              <a:t> </a:t>
            </a:r>
            <a:endParaRPr kumimoji="0" lang="en-US"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ea typeface="Times New Roman" pitchFamily="18" charset="0"/>
                <a:cs typeface="Times New Roman" pitchFamily="18" charset="0"/>
              </a:rPr>
              <a:t>For filament lamps in direct luminaires, 	</a:t>
            </a:r>
            <a:r>
              <a:rPr kumimoji="0" lang="en-US" sz="2400" b="1" i="0" u="none" strike="noStrike" cap="none" normalizeH="0" baseline="0" dirty="0" smtClean="0">
                <a:ln>
                  <a:noFill/>
                </a:ln>
                <a:solidFill>
                  <a:srgbClr val="0070C0"/>
                </a:solidFill>
                <a:effectLst/>
                <a:ea typeface="Times New Roman" pitchFamily="18" charset="0"/>
                <a:cs typeface="Times New Roman" pitchFamily="18" charset="0"/>
              </a:rPr>
              <a:t>S</a:t>
            </a:r>
            <a:r>
              <a:rPr kumimoji="0" lang="en-US" sz="2400" b="1" i="0" u="none" strike="noStrike" cap="none" normalizeH="0" baseline="-30000" dirty="0" smtClean="0">
                <a:ln>
                  <a:noFill/>
                </a:ln>
                <a:solidFill>
                  <a:srgbClr val="0070C0"/>
                </a:solidFill>
                <a:effectLst/>
                <a:ea typeface="Times New Roman" pitchFamily="18" charset="0"/>
                <a:cs typeface="Times New Roman" pitchFamily="18" charset="0"/>
              </a:rPr>
              <a:t>max</a:t>
            </a:r>
            <a:r>
              <a:rPr kumimoji="0" lang="en-US" sz="2400" b="1" i="0" u="none" strike="noStrike" cap="none" normalizeH="0" baseline="0" dirty="0" smtClean="0">
                <a:ln>
                  <a:noFill/>
                </a:ln>
                <a:solidFill>
                  <a:srgbClr val="0070C0"/>
                </a:solidFill>
                <a:effectLst/>
                <a:ea typeface="Times New Roman" pitchFamily="18" charset="0"/>
                <a:cs typeface="Times New Roman" pitchFamily="18" charset="0"/>
              </a:rPr>
              <a:t>  = 1.0 x H</a:t>
            </a:r>
            <a:r>
              <a:rPr kumimoji="0" lang="en-US" sz="2400" b="1" i="0" u="none" strike="noStrike" cap="none" normalizeH="0" baseline="-30000" dirty="0" smtClean="0">
                <a:ln>
                  <a:noFill/>
                </a:ln>
                <a:solidFill>
                  <a:srgbClr val="0070C0"/>
                </a:solidFill>
                <a:effectLst/>
                <a:ea typeface="Times New Roman" pitchFamily="18" charset="0"/>
                <a:cs typeface="Times New Roman" pitchFamily="18" charset="0"/>
              </a:rPr>
              <a:t>m</a:t>
            </a:r>
            <a:r>
              <a:rPr kumimoji="0" lang="en-US" sz="2400" b="1" i="0" u="none" strike="noStrike" cap="none" normalizeH="0" baseline="0" dirty="0" smtClean="0">
                <a:ln>
                  <a:noFill/>
                </a:ln>
                <a:solidFill>
                  <a:srgbClr val="0070C0"/>
                </a:solidFill>
                <a:effectLst/>
                <a:ea typeface="Times New Roman" pitchFamily="18" charset="0"/>
                <a:cs typeface="Times New Roman" pitchFamily="18" charset="0"/>
              </a:rPr>
              <a:t> </a:t>
            </a:r>
            <a:endParaRPr kumimoji="0" lang="en-US" sz="24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ea typeface="Times New Roman" pitchFamily="18" charset="0"/>
                <a:cs typeface="Times New Roman" pitchFamily="18" charset="0"/>
              </a:rPr>
              <a:t> </a:t>
            </a:r>
            <a:endParaRPr kumimoji="0" lang="en-US"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Where </a:t>
            </a:r>
          </a:p>
          <a:p>
            <a:pPr marL="0" marR="0" lvl="0" indent="0" algn="l" defTabSz="914400" rtl="0" eaLnBrk="0" fontAlgn="base" latinLnBrk="0" hangingPunct="0">
              <a:lnSpc>
                <a:spcPct val="100000"/>
              </a:lnSpc>
              <a:spcBef>
                <a:spcPct val="0"/>
              </a:spcBef>
              <a:spcAft>
                <a:spcPct val="0"/>
              </a:spcAft>
              <a:buClrTx/>
              <a:buSzTx/>
              <a:buFontTx/>
              <a:buNone/>
              <a:tabLst/>
            </a:pPr>
            <a:r>
              <a:rPr lang="en-US" dirty="0" smtClean="0">
                <a:ea typeface="Times New Roman" pitchFamily="18" charset="0"/>
                <a:cs typeface="Times New Roman" pitchFamily="18" charset="0"/>
              </a:rPr>
              <a:t>	</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S</a:t>
            </a:r>
            <a:r>
              <a:rPr kumimoji="0" lang="en-US" b="0" i="0" u="none" strike="noStrike" cap="none" normalizeH="0" baseline="-30000" dirty="0" smtClean="0">
                <a:ln>
                  <a:noFill/>
                </a:ln>
                <a:solidFill>
                  <a:schemeClr val="tx1"/>
                </a:solidFill>
                <a:effectLst/>
                <a:ea typeface="Times New Roman" pitchFamily="18" charset="0"/>
                <a:cs typeface="Times New Roman" pitchFamily="18" charset="0"/>
              </a:rPr>
              <a:t>max</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 </a:t>
            </a:r>
            <a:r>
              <a:rPr kumimoji="0" lang="en-US" b="1" i="0" u="none" strike="noStrike" cap="none" normalizeH="0" baseline="0" dirty="0" smtClean="0">
                <a:ln>
                  <a:noFill/>
                </a:ln>
                <a:solidFill>
                  <a:srgbClr val="0070C0"/>
                </a:solidFill>
                <a:effectLst/>
                <a:ea typeface="Times New Roman" pitchFamily="18" charset="0"/>
                <a:cs typeface="Times New Roman" pitchFamily="18" charset="0"/>
              </a:rPr>
              <a:t>maximum</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spacing between fittings</a:t>
            </a:r>
          </a:p>
          <a:p>
            <a:pPr marL="0" marR="0" lvl="0" indent="0" algn="l" defTabSz="914400" rtl="0" eaLnBrk="0" fontAlgn="base" latinLnBrk="0" hangingPunct="0">
              <a:lnSpc>
                <a:spcPct val="100000"/>
              </a:lnSpc>
              <a:spcBef>
                <a:spcPct val="0"/>
              </a:spcBef>
              <a:spcAft>
                <a:spcPct val="0"/>
              </a:spcAft>
              <a:buClrTx/>
              <a:buSzTx/>
              <a:buFontTx/>
              <a:buNone/>
              <a:tabLst/>
            </a:pPr>
            <a:r>
              <a:rPr lang="en-US" dirty="0" smtClean="0">
                <a:ea typeface="Times New Roman" pitchFamily="18" charset="0"/>
                <a:cs typeface="Times New Roman" pitchFamily="18" charset="0"/>
              </a:rPr>
              <a:t>	</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H</a:t>
            </a:r>
            <a:r>
              <a:rPr kumimoji="0" lang="en-US"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 Height of the luminaire measured from the working plane such as top 	</a:t>
            </a:r>
            <a:r>
              <a:rPr kumimoji="0" lang="en-US" b="0" i="0" u="none" strike="noStrike" cap="none" normalizeH="0" dirty="0" smtClean="0">
                <a:ln>
                  <a:noFill/>
                </a:ln>
                <a:solidFill>
                  <a:schemeClr val="tx1"/>
                </a:solidFill>
                <a:effectLst/>
                <a:ea typeface="Times New Roman" pitchFamily="18" charset="0"/>
                <a:cs typeface="Times New Roman" pitchFamily="18" charset="0"/>
              </a:rPr>
              <a:t>            </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surface of a desk.</a:t>
            </a: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457200" y="304800"/>
            <a:ext cx="5977470" cy="584775"/>
          </a:xfrm>
          <a:prstGeom prst="rect">
            <a:avLst/>
          </a:prstGeom>
        </p:spPr>
        <p:txBody>
          <a:bodyPr wrap="none">
            <a:spAutoFit/>
          </a:bodyPr>
          <a:lstStyle/>
          <a:p>
            <a:r>
              <a:rPr lang="en-US" sz="3200" b="1" dirty="0" smtClean="0"/>
              <a:t>Spacing / Layout of the luminaires</a:t>
            </a:r>
            <a:endParaRPr lang="en-US" sz="3200" dirty="0"/>
          </a:p>
        </p:txBody>
      </p:sp>
      <p:grpSp>
        <p:nvGrpSpPr>
          <p:cNvPr id="4" name="Group 2"/>
          <p:cNvGrpSpPr>
            <a:grpSpLocks/>
          </p:cNvGrpSpPr>
          <p:nvPr/>
        </p:nvGrpSpPr>
        <p:grpSpPr bwMode="auto">
          <a:xfrm>
            <a:off x="1066800" y="1066800"/>
            <a:ext cx="7391981" cy="2762077"/>
            <a:chOff x="1704" y="9798"/>
            <a:chExt cx="9146" cy="3889"/>
          </a:xfrm>
        </p:grpSpPr>
        <p:sp>
          <p:nvSpPr>
            <p:cNvPr id="5" name="Rectangle 3"/>
            <p:cNvSpPr>
              <a:spLocks noChangeArrowheads="1"/>
            </p:cNvSpPr>
            <p:nvPr/>
          </p:nvSpPr>
          <p:spPr bwMode="auto">
            <a:xfrm>
              <a:off x="3707" y="12279"/>
              <a:ext cx="2685" cy="105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6" name="Line 4"/>
            <p:cNvSpPr>
              <a:spLocks noChangeShapeType="1"/>
            </p:cNvSpPr>
            <p:nvPr/>
          </p:nvSpPr>
          <p:spPr bwMode="auto">
            <a:xfrm>
              <a:off x="1704" y="13348"/>
              <a:ext cx="8236" cy="0"/>
            </a:xfrm>
            <a:prstGeom prst="line">
              <a:avLst/>
            </a:prstGeom>
            <a:noFill/>
            <a:ln w="9525">
              <a:solidFill>
                <a:srgbClr val="0000FF"/>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7" name="Line 5"/>
            <p:cNvSpPr>
              <a:spLocks noChangeShapeType="1"/>
            </p:cNvSpPr>
            <p:nvPr/>
          </p:nvSpPr>
          <p:spPr bwMode="auto">
            <a:xfrm>
              <a:off x="1704" y="9798"/>
              <a:ext cx="8236" cy="0"/>
            </a:xfrm>
            <a:prstGeom prst="line">
              <a:avLst/>
            </a:prstGeom>
            <a:noFill/>
            <a:ln w="9525">
              <a:solidFill>
                <a:srgbClr val="0000FF"/>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8" name="Group 6"/>
            <p:cNvGrpSpPr>
              <a:grpSpLocks/>
            </p:cNvGrpSpPr>
            <p:nvPr/>
          </p:nvGrpSpPr>
          <p:grpSpPr bwMode="auto">
            <a:xfrm>
              <a:off x="5127" y="9806"/>
              <a:ext cx="426" cy="844"/>
              <a:chOff x="5127" y="9806"/>
              <a:chExt cx="426" cy="844"/>
            </a:xfrm>
          </p:grpSpPr>
          <p:sp>
            <p:nvSpPr>
              <p:cNvPr id="32" name="Line 7"/>
              <p:cNvSpPr>
                <a:spLocks noChangeShapeType="1"/>
              </p:cNvSpPr>
              <p:nvPr/>
            </p:nvSpPr>
            <p:spPr bwMode="auto">
              <a:xfrm>
                <a:off x="5351" y="9806"/>
                <a:ext cx="0" cy="426"/>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3" name="Oval 8"/>
              <p:cNvSpPr>
                <a:spLocks noChangeArrowheads="1"/>
              </p:cNvSpPr>
              <p:nvPr/>
            </p:nvSpPr>
            <p:spPr bwMode="auto">
              <a:xfrm>
                <a:off x="5127" y="10224"/>
                <a:ext cx="426" cy="426"/>
              </a:xfrm>
              <a:prstGeom prst="ellipse">
                <a:avLst/>
              </a:prstGeom>
              <a:solidFill>
                <a:srgbClr val="CCFFCC"/>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9" name="Group 9"/>
            <p:cNvGrpSpPr>
              <a:grpSpLocks/>
            </p:cNvGrpSpPr>
            <p:nvPr/>
          </p:nvGrpSpPr>
          <p:grpSpPr bwMode="auto">
            <a:xfrm>
              <a:off x="2299" y="9806"/>
              <a:ext cx="426" cy="844"/>
              <a:chOff x="5127" y="9806"/>
              <a:chExt cx="426" cy="844"/>
            </a:xfrm>
          </p:grpSpPr>
          <p:sp>
            <p:nvSpPr>
              <p:cNvPr id="30" name="Line 10"/>
              <p:cNvSpPr>
                <a:spLocks noChangeShapeType="1"/>
              </p:cNvSpPr>
              <p:nvPr/>
            </p:nvSpPr>
            <p:spPr bwMode="auto">
              <a:xfrm>
                <a:off x="5351" y="9806"/>
                <a:ext cx="0" cy="426"/>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1" name="Oval 11"/>
              <p:cNvSpPr>
                <a:spLocks noChangeArrowheads="1"/>
              </p:cNvSpPr>
              <p:nvPr/>
            </p:nvSpPr>
            <p:spPr bwMode="auto">
              <a:xfrm>
                <a:off x="5127" y="10224"/>
                <a:ext cx="426" cy="426"/>
              </a:xfrm>
              <a:prstGeom prst="ellipse">
                <a:avLst/>
              </a:prstGeom>
              <a:solidFill>
                <a:srgbClr val="CCFFCC"/>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0" name="Group 12"/>
            <p:cNvGrpSpPr>
              <a:grpSpLocks/>
            </p:cNvGrpSpPr>
            <p:nvPr/>
          </p:nvGrpSpPr>
          <p:grpSpPr bwMode="auto">
            <a:xfrm>
              <a:off x="7970" y="9806"/>
              <a:ext cx="426" cy="844"/>
              <a:chOff x="5127" y="9806"/>
              <a:chExt cx="426" cy="844"/>
            </a:xfrm>
          </p:grpSpPr>
          <p:sp>
            <p:nvSpPr>
              <p:cNvPr id="28" name="Line 13"/>
              <p:cNvSpPr>
                <a:spLocks noChangeShapeType="1"/>
              </p:cNvSpPr>
              <p:nvPr/>
            </p:nvSpPr>
            <p:spPr bwMode="auto">
              <a:xfrm>
                <a:off x="5351" y="9806"/>
                <a:ext cx="0" cy="426"/>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9" name="Oval 14"/>
              <p:cNvSpPr>
                <a:spLocks noChangeArrowheads="1"/>
              </p:cNvSpPr>
              <p:nvPr/>
            </p:nvSpPr>
            <p:spPr bwMode="auto">
              <a:xfrm>
                <a:off x="5127" y="10224"/>
                <a:ext cx="426" cy="426"/>
              </a:xfrm>
              <a:prstGeom prst="ellipse">
                <a:avLst/>
              </a:prstGeom>
              <a:solidFill>
                <a:srgbClr val="CCFFCC"/>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1" name="Group 15"/>
            <p:cNvGrpSpPr>
              <a:grpSpLocks/>
            </p:cNvGrpSpPr>
            <p:nvPr/>
          </p:nvGrpSpPr>
          <p:grpSpPr bwMode="auto">
            <a:xfrm>
              <a:off x="5345" y="10692"/>
              <a:ext cx="1" cy="842"/>
              <a:chOff x="5345" y="10692"/>
              <a:chExt cx="1" cy="842"/>
            </a:xfrm>
          </p:grpSpPr>
          <p:sp>
            <p:nvSpPr>
              <p:cNvPr id="26" name="Line 16"/>
              <p:cNvSpPr>
                <a:spLocks noChangeShapeType="1"/>
              </p:cNvSpPr>
              <p:nvPr/>
            </p:nvSpPr>
            <p:spPr bwMode="auto">
              <a:xfrm>
                <a:off x="5346" y="10824"/>
                <a:ext cx="0" cy="71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7" name="Line 17"/>
              <p:cNvSpPr>
                <a:spLocks noChangeShapeType="1"/>
              </p:cNvSpPr>
              <p:nvPr/>
            </p:nvSpPr>
            <p:spPr bwMode="auto">
              <a:xfrm>
                <a:off x="5345" y="10692"/>
                <a:ext cx="0" cy="82"/>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2" name="Group 18"/>
            <p:cNvGrpSpPr>
              <a:grpSpLocks/>
            </p:cNvGrpSpPr>
            <p:nvPr/>
          </p:nvGrpSpPr>
          <p:grpSpPr bwMode="auto">
            <a:xfrm>
              <a:off x="2522" y="10692"/>
              <a:ext cx="1" cy="842"/>
              <a:chOff x="5345" y="10692"/>
              <a:chExt cx="1" cy="842"/>
            </a:xfrm>
          </p:grpSpPr>
          <p:sp>
            <p:nvSpPr>
              <p:cNvPr id="24" name="Line 19"/>
              <p:cNvSpPr>
                <a:spLocks noChangeShapeType="1"/>
              </p:cNvSpPr>
              <p:nvPr/>
            </p:nvSpPr>
            <p:spPr bwMode="auto">
              <a:xfrm>
                <a:off x="5346" y="10824"/>
                <a:ext cx="0" cy="71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5" name="Line 20"/>
              <p:cNvSpPr>
                <a:spLocks noChangeShapeType="1"/>
              </p:cNvSpPr>
              <p:nvPr/>
            </p:nvSpPr>
            <p:spPr bwMode="auto">
              <a:xfrm>
                <a:off x="5345" y="10692"/>
                <a:ext cx="0" cy="82"/>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13" name="Line 21"/>
            <p:cNvSpPr>
              <a:spLocks noChangeShapeType="1"/>
            </p:cNvSpPr>
            <p:nvPr/>
          </p:nvSpPr>
          <p:spPr bwMode="auto">
            <a:xfrm>
              <a:off x="2525" y="11412"/>
              <a:ext cx="2840" cy="0"/>
            </a:xfrm>
            <a:prstGeom prst="line">
              <a:avLst/>
            </a:prstGeom>
            <a:noFill/>
            <a:ln w="6350">
              <a:solidFill>
                <a:srgbClr val="000000"/>
              </a:solidFill>
              <a:round/>
              <a:headEnd type="arrow" w="med" len="med"/>
              <a:tailEnd type="arrow" w="med" len="med"/>
            </a:ln>
          </p:spPr>
          <p:txBody>
            <a:bodyPr vert="horz" wrap="square" lIns="91440" tIns="45720" rIns="91440" bIns="45720" numCol="1" anchor="t" anchorCtr="0" compatLnSpc="1">
              <a:prstTxWarp prst="textNoShape">
                <a:avLst/>
              </a:prstTxWarp>
            </a:bodyPr>
            <a:lstStyle/>
            <a:p>
              <a:endParaRPr lang="en-US" dirty="0"/>
            </a:p>
          </p:txBody>
        </p:sp>
        <p:sp>
          <p:nvSpPr>
            <p:cNvPr id="14" name="Line 22"/>
            <p:cNvSpPr>
              <a:spLocks noChangeShapeType="1"/>
            </p:cNvSpPr>
            <p:nvPr/>
          </p:nvSpPr>
          <p:spPr bwMode="auto">
            <a:xfrm>
              <a:off x="6502" y="12277"/>
              <a:ext cx="120" cy="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 name="Line 23"/>
            <p:cNvSpPr>
              <a:spLocks noChangeShapeType="1"/>
            </p:cNvSpPr>
            <p:nvPr/>
          </p:nvSpPr>
          <p:spPr bwMode="auto">
            <a:xfrm>
              <a:off x="6726" y="12287"/>
              <a:ext cx="710" cy="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 name="Line 24"/>
            <p:cNvSpPr>
              <a:spLocks noChangeShapeType="1"/>
            </p:cNvSpPr>
            <p:nvPr/>
          </p:nvSpPr>
          <p:spPr bwMode="auto">
            <a:xfrm>
              <a:off x="7266" y="12294"/>
              <a:ext cx="0" cy="1039"/>
            </a:xfrm>
            <a:prstGeom prst="line">
              <a:avLst/>
            </a:prstGeom>
            <a:noFill/>
            <a:ln w="6350">
              <a:solidFill>
                <a:srgbClr val="000000"/>
              </a:solidFill>
              <a:round/>
              <a:headEnd type="arrow" w="med" len="med"/>
              <a:tailEnd type="arrow" w="med" len="med"/>
            </a:ln>
          </p:spPr>
          <p:txBody>
            <a:bodyPr vert="horz" wrap="square" lIns="91440" tIns="45720" rIns="91440" bIns="45720" numCol="1" anchor="t" anchorCtr="0" compatLnSpc="1">
              <a:prstTxWarp prst="textNoShape">
                <a:avLst/>
              </a:prstTxWarp>
            </a:bodyPr>
            <a:lstStyle/>
            <a:p>
              <a:endParaRPr lang="en-US" dirty="0"/>
            </a:p>
          </p:txBody>
        </p:sp>
        <p:sp>
          <p:nvSpPr>
            <p:cNvPr id="17" name="Text Box 25"/>
            <p:cNvSpPr txBox="1">
              <a:spLocks noChangeArrowheads="1"/>
            </p:cNvSpPr>
            <p:nvPr/>
          </p:nvSpPr>
          <p:spPr bwMode="auto">
            <a:xfrm>
              <a:off x="7223" y="12435"/>
              <a:ext cx="1860" cy="77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000" b="0" i="0" u="none" strike="noStrike" cap="none" normalizeH="0" baseline="0" dirty="0" smtClean="0">
                  <a:ln>
                    <a:noFill/>
                  </a:ln>
                  <a:solidFill>
                    <a:schemeClr val="tx1"/>
                  </a:solidFill>
                  <a:effectLst/>
                  <a:latin typeface="Calibri" pitchFamily="34" charset="0"/>
                  <a:cs typeface="Arial" pitchFamily="34" charset="0"/>
                </a:rPr>
                <a:t>0.85 metres</a:t>
              </a:r>
              <a:endParaRPr kumimoji="0" lang="en-US" sz="1000" b="0" i="0" u="none" strike="noStrike" cap="none" normalizeH="0" baseline="0" dirty="0" smtClean="0">
                <a:ln>
                  <a:noFill/>
                </a:ln>
                <a:solidFill>
                  <a:schemeClr val="tx1"/>
                </a:solidFill>
                <a:effectLst/>
                <a:latin typeface="New York" charset="0"/>
                <a:cs typeface="Arial" pitchFamily="34" charset="0"/>
              </a:endParaRPr>
            </a:p>
            <a:p>
              <a:pPr marL="0" marR="0" lvl="0" indent="0" algn="l" defTabSz="914400" rtl="0" eaLnBrk="1" fontAlgn="base" latinLnBrk="0" hangingPunct="1">
                <a:lnSpc>
                  <a:spcPct val="100000"/>
                </a:lnSpc>
                <a:spcBef>
                  <a:spcPct val="0"/>
                </a:spcBef>
                <a:spcAft>
                  <a:spcPts val="1000"/>
                </a:spcAft>
                <a:buClrTx/>
                <a:buSzTx/>
                <a:buFontTx/>
                <a:buNone/>
                <a:tabLst/>
              </a:pPr>
              <a:r>
                <a:rPr kumimoji="0" lang="en-US" sz="1000" b="0" i="0" u="none" strike="noStrike" cap="none" normalizeH="0" baseline="0" dirty="0" smtClean="0">
                  <a:ln>
                    <a:noFill/>
                  </a:ln>
                  <a:solidFill>
                    <a:schemeClr val="tx1"/>
                  </a:solidFill>
                  <a:effectLst/>
                  <a:latin typeface="Calibri" pitchFamily="34" charset="0"/>
                  <a:cs typeface="Arial" pitchFamily="34" charset="0"/>
                </a:rPr>
                <a:t>Working plane height</a:t>
              </a:r>
              <a:r>
                <a:rPr kumimoji="0" lang="en-US" sz="1000" b="0" i="0" u="none" strike="noStrike" cap="none" normalizeH="0" baseline="0" dirty="0" smtClean="0">
                  <a:ln>
                    <a:noFill/>
                  </a:ln>
                  <a:solidFill>
                    <a:schemeClr val="tx1"/>
                  </a:solidFill>
                  <a:effectLst/>
                  <a:latin typeface="New York" charset="0"/>
                  <a:cs typeface="Arial" pitchFamily="34" charset="0"/>
                </a:rPr>
                <a:t>	</a:t>
              </a:r>
              <a:endParaRPr kumimoji="0" lang="en-US" sz="1100" b="0" i="0" u="none" strike="noStrike" cap="none" normalizeH="0" baseline="0" dirty="0" smtClean="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8" name="Text Box 26"/>
            <p:cNvSpPr txBox="1">
              <a:spLocks noChangeArrowheads="1"/>
            </p:cNvSpPr>
            <p:nvPr/>
          </p:nvSpPr>
          <p:spPr bwMode="auto">
            <a:xfrm>
              <a:off x="2910" y="11070"/>
              <a:ext cx="1988" cy="76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100" b="0" i="0" u="none" strike="noStrike" cap="none" normalizeH="0" baseline="0" dirty="0" smtClean="0">
                  <a:ln>
                    <a:noFill/>
                  </a:ln>
                  <a:solidFill>
                    <a:schemeClr val="tx1"/>
                  </a:solidFill>
                  <a:effectLst/>
                  <a:latin typeface="Calibri" pitchFamily="34" charset="0"/>
                  <a:cs typeface="Arial" pitchFamily="34" charset="0"/>
                </a:rPr>
                <a:t>Spacing distance</a:t>
              </a:r>
              <a:r>
                <a:rPr kumimoji="0" lang="en-US" sz="1100" b="0" i="0" u="none" strike="noStrike" cap="none" normalizeH="0" baseline="0" dirty="0" smtClean="0">
                  <a:ln>
                    <a:noFill/>
                  </a:ln>
                  <a:solidFill>
                    <a:schemeClr val="tx1"/>
                  </a:solidFill>
                  <a:effectLst/>
                  <a:latin typeface="New York" charset="0"/>
                  <a:cs typeface="Arial" pitchFamily="34" charset="0"/>
                </a:rPr>
                <a:t>	</a:t>
              </a:r>
              <a:endParaRPr kumimoji="0" lang="en-US" sz="1100" b="0" i="0" u="none" strike="noStrike" cap="none" normalizeH="0" baseline="0" dirty="0" smtClean="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9" name="Line 27"/>
            <p:cNvSpPr>
              <a:spLocks noChangeShapeType="1"/>
            </p:cNvSpPr>
            <p:nvPr/>
          </p:nvSpPr>
          <p:spPr bwMode="auto">
            <a:xfrm>
              <a:off x="5602" y="10447"/>
              <a:ext cx="120" cy="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Line 28"/>
            <p:cNvSpPr>
              <a:spLocks noChangeShapeType="1"/>
            </p:cNvSpPr>
            <p:nvPr/>
          </p:nvSpPr>
          <p:spPr bwMode="auto">
            <a:xfrm>
              <a:off x="7266" y="10456"/>
              <a:ext cx="0" cy="1842"/>
            </a:xfrm>
            <a:prstGeom prst="line">
              <a:avLst/>
            </a:prstGeom>
            <a:noFill/>
            <a:ln w="6350">
              <a:solidFill>
                <a:srgbClr val="000000"/>
              </a:solidFill>
              <a:round/>
              <a:headEnd type="arrow" w="med" len="med"/>
              <a:tailEnd type="arrow" w="med" len="med"/>
            </a:ln>
          </p:spPr>
          <p:txBody>
            <a:bodyPr vert="horz" wrap="square" lIns="91440" tIns="45720" rIns="91440" bIns="45720" numCol="1" anchor="t" anchorCtr="0" compatLnSpc="1">
              <a:prstTxWarp prst="textNoShape">
                <a:avLst/>
              </a:prstTxWarp>
            </a:bodyPr>
            <a:lstStyle/>
            <a:p>
              <a:endParaRPr lang="en-US" dirty="0"/>
            </a:p>
          </p:txBody>
        </p:sp>
        <p:sp>
          <p:nvSpPr>
            <p:cNvPr id="21" name="Line 29"/>
            <p:cNvSpPr>
              <a:spLocks noChangeShapeType="1"/>
            </p:cNvSpPr>
            <p:nvPr/>
          </p:nvSpPr>
          <p:spPr bwMode="auto">
            <a:xfrm>
              <a:off x="5814" y="10445"/>
              <a:ext cx="1704" cy="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Text Box 30"/>
            <p:cNvSpPr txBox="1">
              <a:spLocks noChangeArrowheads="1"/>
            </p:cNvSpPr>
            <p:nvPr/>
          </p:nvSpPr>
          <p:spPr bwMode="auto">
            <a:xfrm>
              <a:off x="7163" y="11108"/>
              <a:ext cx="1612" cy="89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100" b="0" i="0" u="none" strike="noStrike" cap="none" normalizeH="0" baseline="0" dirty="0" smtClean="0">
                  <a:ln>
                    <a:noFill/>
                  </a:ln>
                  <a:solidFill>
                    <a:schemeClr val="tx1"/>
                  </a:solidFill>
                  <a:effectLst/>
                  <a:latin typeface="Calibri" pitchFamily="34" charset="0"/>
                  <a:cs typeface="Arial" pitchFamily="34" charset="0"/>
                </a:rPr>
                <a:t>Mounting Height </a:t>
              </a:r>
              <a:endParaRPr kumimoji="0" lang="en-US" sz="1100" b="0" i="0" u="none" strike="noStrike" cap="none" normalizeH="0" baseline="0" dirty="0" smtClean="0">
                <a:ln>
                  <a:noFill/>
                </a:ln>
                <a:solidFill>
                  <a:schemeClr val="tx1"/>
                </a:solidFill>
                <a:effectLst/>
                <a:latin typeface="New York" charset="0"/>
                <a:cs typeface="Arial" pitchFamily="34" charset="0"/>
              </a:endParaRPr>
            </a:p>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0" i="0" u="none" strike="noStrike" cap="none" normalizeH="0" baseline="0" dirty="0" smtClean="0">
                  <a:ln>
                    <a:noFill/>
                  </a:ln>
                  <a:solidFill>
                    <a:schemeClr val="tx1"/>
                  </a:solidFill>
                  <a:effectLst/>
                  <a:latin typeface="Calibri" pitchFamily="34" charset="0"/>
                  <a:cs typeface="Arial" pitchFamily="34" charset="0"/>
                </a:rPr>
                <a:t>(H</a:t>
              </a:r>
              <a:r>
                <a:rPr kumimoji="0" lang="en-US" sz="1400" b="0" i="0" u="none" strike="noStrike" cap="none" normalizeH="0" baseline="-25000" dirty="0" smtClean="0">
                  <a:ln>
                    <a:noFill/>
                  </a:ln>
                  <a:solidFill>
                    <a:schemeClr val="tx1"/>
                  </a:solidFill>
                  <a:effectLst/>
                  <a:latin typeface="Calibri" pitchFamily="34" charset="0"/>
                  <a:cs typeface="Arial" pitchFamily="34" charset="0"/>
                </a:rPr>
                <a:t>m</a:t>
              </a:r>
              <a:r>
                <a:rPr kumimoji="0" lang="en-US" sz="1400" b="0" i="0" u="none" strike="noStrike" cap="none" normalizeH="0" baseline="0" dirty="0" smtClean="0">
                  <a:ln>
                    <a:noFill/>
                  </a:ln>
                  <a:solidFill>
                    <a:schemeClr val="tx1"/>
                  </a:solidFill>
                  <a:effectLst/>
                  <a:latin typeface="Calibri" pitchFamily="34" charset="0"/>
                  <a:cs typeface="Arial" pitchFamily="34" charset="0"/>
                </a:rPr>
                <a:t>)</a:t>
              </a:r>
              <a:r>
                <a:rPr kumimoji="0" lang="en-US" sz="1100" b="0" i="0" u="none" strike="noStrike" cap="none" normalizeH="0" baseline="0" dirty="0" smtClean="0">
                  <a:ln>
                    <a:noFill/>
                  </a:ln>
                  <a:solidFill>
                    <a:schemeClr val="tx1"/>
                  </a:solidFill>
                  <a:effectLst/>
                  <a:latin typeface="New York" charset="0"/>
                  <a:cs typeface="Arial" pitchFamily="34" charset="0"/>
                </a:rPr>
                <a:t>	</a:t>
              </a:r>
              <a:endParaRPr kumimoji="0" lang="en-US" sz="1100" b="0" i="0" u="none" strike="noStrike" cap="none" normalizeH="0" baseline="0" dirty="0" smtClean="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3" name="Text Box 31"/>
            <p:cNvSpPr txBox="1">
              <a:spLocks noChangeArrowheads="1"/>
            </p:cNvSpPr>
            <p:nvPr/>
          </p:nvSpPr>
          <p:spPr bwMode="auto">
            <a:xfrm>
              <a:off x="8964" y="12909"/>
              <a:ext cx="1886" cy="77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smtClean="0">
                  <a:ln>
                    <a:noFill/>
                  </a:ln>
                  <a:solidFill>
                    <a:srgbClr val="0000FF"/>
                  </a:solidFill>
                  <a:effectLst/>
                  <a:latin typeface="Calibri" pitchFamily="34" charset="0"/>
                  <a:cs typeface="Arial" pitchFamily="34" charset="0"/>
                </a:rPr>
                <a:t>Floor</a:t>
              </a:r>
              <a:r>
                <a:rPr kumimoji="0" lang="en-US" b="1" i="0" u="none" strike="noStrike" cap="none" normalizeH="0" dirty="0" smtClean="0">
                  <a:ln>
                    <a:noFill/>
                  </a:ln>
                  <a:solidFill>
                    <a:srgbClr val="0000FF"/>
                  </a:solidFill>
                  <a:effectLst/>
                  <a:latin typeface="Calibri" pitchFamily="34" charset="0"/>
                  <a:cs typeface="Arial" pitchFamily="34" charset="0"/>
                </a:rPr>
                <a:t> level</a:t>
              </a:r>
              <a:r>
                <a:rPr kumimoji="0" lang="en-US" sz="1200" b="1" i="0" u="none" strike="noStrike" cap="none" normalizeH="0" baseline="0" dirty="0" smtClean="0">
                  <a:ln>
                    <a:noFill/>
                  </a:ln>
                  <a:solidFill>
                    <a:srgbClr val="0000FF"/>
                  </a:solidFill>
                  <a:effectLst/>
                  <a:latin typeface="New York" charset="0"/>
                  <a:cs typeface="Arial" pitchFamily="34" charset="0"/>
                </a:rPr>
                <a:t>	</a:t>
              </a:r>
              <a:endParaRPr kumimoji="0" lang="en-US" sz="1100" b="0" i="0" u="none" strike="noStrike" cap="none" normalizeH="0" baseline="0" dirty="0" smtClean="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grpSp>
      <p:sp>
        <p:nvSpPr>
          <p:cNvPr id="2" name="TextBox 1"/>
          <p:cNvSpPr txBox="1"/>
          <p:nvPr/>
        </p:nvSpPr>
        <p:spPr>
          <a:xfrm>
            <a:off x="3173338" y="1890643"/>
            <a:ext cx="371655" cy="369332"/>
          </a:xfrm>
          <a:prstGeom prst="rect">
            <a:avLst/>
          </a:prstGeom>
          <a:noFill/>
        </p:spPr>
        <p:txBody>
          <a:bodyPr wrap="square" rtlCol="0">
            <a:spAutoFit/>
          </a:bodyPr>
          <a:lstStyle/>
          <a:p>
            <a:r>
              <a:rPr lang="en-GB" dirty="0" smtClean="0"/>
              <a:t>S</a:t>
            </a:r>
            <a:endParaRPr lang="en-GB" dirty="0"/>
          </a:p>
        </p:txBody>
      </p:sp>
      <p:sp>
        <p:nvSpPr>
          <p:cNvPr id="34" name="TextBox 33"/>
          <p:cNvSpPr txBox="1"/>
          <p:nvPr/>
        </p:nvSpPr>
        <p:spPr>
          <a:xfrm>
            <a:off x="7030656" y="6324600"/>
            <a:ext cx="1884744" cy="381000"/>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1"/>
          <p:cNvSpPr>
            <a:spLocks noChangeArrowheads="1"/>
          </p:cNvSpPr>
          <p:nvPr/>
        </p:nvSpPr>
        <p:spPr bwMode="auto">
          <a:xfrm>
            <a:off x="533400" y="727503"/>
            <a:ext cx="8077200"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A room measures 20 m by 6 m by 4 m in height and requires a service illuminance of 500 lux on the work surfaces which are set 1 m above the floor. The luminaire</a:t>
            </a:r>
            <a:r>
              <a:rPr kumimoji="0" lang="en-US" b="0" i="0" u="none" strike="noStrike" cap="none" normalizeH="0" dirty="0" smtClean="0">
                <a:ln>
                  <a:noFill/>
                </a:ln>
                <a:solidFill>
                  <a:schemeClr val="tx1"/>
                </a:solidFill>
                <a:effectLst/>
                <a:ea typeface="Times New Roman" pitchFamily="18" charset="0"/>
                <a:cs typeface="Arial" pitchFamily="34" charset="0"/>
              </a:rPr>
              <a:t> mounting height is therefore 3m above working plane.</a:t>
            </a: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 </a:t>
            </a: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 65 W tubular fluorescent lamps in recessed louvres chosen have a luminous efficacy of 80 lm/W.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They are to be mounted on the ceiling in luminaires which have a DLOR of 50%.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 room reflectance's are 0.5 for the ceiling and 0.3 for the walls.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 Light Loss Factor is 0.7. </a:t>
            </a: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lang="en-US" dirty="0" smtClean="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1" i="0" u="none" strike="noStrike" cap="none" normalizeH="0" baseline="0" dirty="0" smtClean="0">
                <a:ln>
                  <a:noFill/>
                </a:ln>
                <a:solidFill>
                  <a:srgbClr val="0070C0"/>
                </a:solidFill>
                <a:effectLst/>
                <a:ea typeface="Times New Roman" pitchFamily="18" charset="0"/>
                <a:cs typeface="Arial" pitchFamily="34" charset="0"/>
              </a:rPr>
              <a:t>Calculate/</a:t>
            </a:r>
            <a:r>
              <a:rPr kumimoji="0" lang="en-US" b="1" i="0" u="none" strike="noStrike" cap="none" normalizeH="0" dirty="0" smtClean="0">
                <a:ln>
                  <a:noFill/>
                </a:ln>
                <a:solidFill>
                  <a:srgbClr val="0070C0"/>
                </a:solidFill>
                <a:effectLst/>
                <a:ea typeface="Times New Roman" pitchFamily="18" charset="0"/>
                <a:cs typeface="Arial" pitchFamily="34" charset="0"/>
              </a:rPr>
              <a:t> Find :</a:t>
            </a:r>
            <a:endParaRPr kumimoji="0" lang="en-US" b="1" i="0" u="none" strike="noStrike" cap="none" normalizeH="0" baseline="0" dirty="0" smtClean="0">
              <a:ln>
                <a:noFill/>
              </a:ln>
              <a:solidFill>
                <a:srgbClr val="0070C0"/>
              </a:solidFill>
              <a:effectLst/>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US" b="0" i="0" u="none" strike="noStrike" cap="none" normalizeH="0" baseline="0" dirty="0" smtClean="0">
              <a:ln>
                <a:noFill/>
              </a:ln>
              <a:solidFill>
                <a:schemeClr val="tx1"/>
              </a:solidFill>
              <a:effectLst/>
              <a:cs typeface="Arial" pitchFamily="34" charset="0"/>
            </a:endParaRPr>
          </a:p>
          <a:p>
            <a:pPr lvl="0" eaLnBrk="0" fontAlgn="base" hangingPunct="0">
              <a:spcBef>
                <a:spcPct val="0"/>
              </a:spcBef>
              <a:spcAft>
                <a:spcPct val="0"/>
              </a:spcAft>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a)     </a:t>
            </a:r>
            <a:r>
              <a:rPr kumimoji="0" lang="en-US" b="0" i="0" u="none" strike="noStrike" cap="none" normalizeH="0" baseline="0" dirty="0" smtClean="0">
                <a:ln>
                  <a:noFill/>
                </a:ln>
                <a:solidFill>
                  <a:schemeClr val="tx1"/>
                </a:solidFill>
                <a:effectLst/>
                <a:ea typeface="Times New Roman" pitchFamily="18" charset="0"/>
                <a:cs typeface="Arial" pitchFamily="34" charset="0"/>
              </a:rPr>
              <a:t>The Room Index        </a:t>
            </a:r>
            <a:r>
              <a:rPr lang="en-US" sz="1400" dirty="0" smtClean="0">
                <a:ea typeface="Times New Roman" pitchFamily="18" charset="0"/>
                <a:cs typeface="Times New Roman" pitchFamily="18" charset="0"/>
              </a:rPr>
              <a:t>RI = (L x W) / (H</a:t>
            </a:r>
            <a:r>
              <a:rPr lang="en-US" sz="1400" baseline="-30000" dirty="0" smtClean="0">
                <a:ea typeface="Times New Roman" pitchFamily="18" charset="0"/>
                <a:cs typeface="Times New Roman" pitchFamily="18" charset="0"/>
              </a:rPr>
              <a:t>m</a:t>
            </a:r>
            <a:r>
              <a:rPr lang="en-US" sz="1400" dirty="0" smtClean="0">
                <a:ea typeface="Times New Roman" pitchFamily="18" charset="0"/>
                <a:cs typeface="Times New Roman" pitchFamily="18" charset="0"/>
              </a:rPr>
              <a:t> (L + W))</a:t>
            </a:r>
            <a:endParaRPr kumimoji="0" lang="en-US" sz="14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b)     </a:t>
            </a:r>
            <a:r>
              <a:rPr kumimoji="0" lang="en-US" b="0" i="0" u="none" strike="noStrike" cap="none" normalizeH="0" baseline="0" dirty="0" smtClean="0">
                <a:ln>
                  <a:noFill/>
                </a:ln>
                <a:solidFill>
                  <a:schemeClr val="tx1"/>
                </a:solidFill>
                <a:effectLst/>
                <a:ea typeface="Times New Roman" pitchFamily="18" charset="0"/>
                <a:cs typeface="Arial" pitchFamily="34" charset="0"/>
              </a:rPr>
              <a:t>The Utilisation Factor </a:t>
            </a:r>
            <a:r>
              <a:rPr kumimoji="0" lang="en-US" sz="1400" b="0" i="0" u="none" strike="noStrike" cap="none" normalizeH="0" baseline="0" dirty="0" smtClean="0">
                <a:ln>
                  <a:noFill/>
                </a:ln>
                <a:solidFill>
                  <a:schemeClr val="tx1"/>
                </a:solidFill>
                <a:effectLst/>
                <a:ea typeface="Times New Roman" pitchFamily="18" charset="0"/>
                <a:cs typeface="Arial" pitchFamily="34" charset="0"/>
              </a:rPr>
              <a:t>(from tables)</a:t>
            </a:r>
            <a:endParaRPr kumimoji="0" lang="en-US" sz="14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c)      </a:t>
            </a:r>
            <a:r>
              <a:rPr kumimoji="0" lang="en-US" b="0" i="0" u="none" strike="noStrike" cap="none" normalizeH="0" baseline="0" dirty="0" smtClean="0">
                <a:ln>
                  <a:noFill/>
                </a:ln>
                <a:solidFill>
                  <a:schemeClr val="tx1"/>
                </a:solidFill>
                <a:effectLst/>
                <a:ea typeface="Times New Roman" pitchFamily="18" charset="0"/>
                <a:cs typeface="Arial" pitchFamily="34" charset="0"/>
              </a:rPr>
              <a:t>The number of lamps required. </a:t>
            </a:r>
            <a:endParaRPr kumimoji="0" lang="en-US" b="0" i="0" u="none" strike="noStrike" cap="none" normalizeH="0" baseline="0" dirty="0" smtClean="0">
              <a:ln>
                <a:noFill/>
              </a:ln>
              <a:solidFill>
                <a:schemeClr val="tx1"/>
              </a:solidFill>
              <a:effectLst/>
              <a:cs typeface="Arial" pitchFamily="34" charset="0"/>
            </a:endParaRPr>
          </a:p>
          <a:p>
            <a:pPr lvl="0" eaLnBrk="0" fontAlgn="base" hangingPunct="0">
              <a:spcBef>
                <a:spcPct val="0"/>
              </a:spcBef>
              <a:spcAft>
                <a:spcPct val="0"/>
              </a:spcAft>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d)      </a:t>
            </a:r>
            <a:r>
              <a:rPr kumimoji="0" lang="en-US" b="0" i="0" u="none" strike="noStrike" cap="none" normalizeH="0" baseline="0" dirty="0" smtClean="0">
                <a:ln>
                  <a:noFill/>
                </a:ln>
                <a:solidFill>
                  <a:schemeClr val="tx1"/>
                </a:solidFill>
                <a:effectLst/>
                <a:ea typeface="Times New Roman" pitchFamily="18" charset="0"/>
                <a:cs typeface="Arial" pitchFamily="34" charset="0"/>
              </a:rPr>
              <a:t>A suitable layout for the lamp fittings </a:t>
            </a: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          use  </a:t>
            </a:r>
            <a:r>
              <a:rPr lang="en-US" dirty="0" smtClean="0">
                <a:ea typeface="Times New Roman" pitchFamily="18" charset="0"/>
                <a:cs typeface="Times New Roman" pitchFamily="18" charset="0"/>
              </a:rPr>
              <a:t>S</a:t>
            </a:r>
            <a:r>
              <a:rPr lang="en-US" baseline="-30000" dirty="0" smtClean="0">
                <a:ea typeface="Times New Roman" pitchFamily="18" charset="0"/>
                <a:cs typeface="Times New Roman" pitchFamily="18" charset="0"/>
              </a:rPr>
              <a:t>max</a:t>
            </a:r>
            <a:r>
              <a:rPr lang="en-US" dirty="0" smtClean="0">
                <a:ea typeface="Times New Roman" pitchFamily="18" charset="0"/>
                <a:cs typeface="Times New Roman" pitchFamily="18" charset="0"/>
              </a:rPr>
              <a:t>  = 1.5 x H</a:t>
            </a:r>
            <a:r>
              <a:rPr lang="en-US" baseline="-30000" dirty="0" smtClean="0">
                <a:ea typeface="Times New Roman" pitchFamily="18" charset="0"/>
                <a:cs typeface="Times New Roman" pitchFamily="18" charset="0"/>
              </a:rPr>
              <a:t>m  (remember this is a </a:t>
            </a:r>
            <a:r>
              <a:rPr lang="en-US" b="1" baseline="-30000" dirty="0" smtClean="0">
                <a:solidFill>
                  <a:srgbClr val="0070C0"/>
                </a:solidFill>
                <a:ea typeface="Times New Roman" pitchFamily="18" charset="0"/>
                <a:cs typeface="Times New Roman" pitchFamily="18" charset="0"/>
              </a:rPr>
              <a:t>maximum</a:t>
            </a:r>
            <a:r>
              <a:rPr lang="en-US" baseline="-30000" dirty="0" smtClean="0">
                <a:ea typeface="Times New Roman" pitchFamily="18" charset="0"/>
                <a:cs typeface="Times New Roman" pitchFamily="18" charset="0"/>
              </a:rPr>
              <a:t> value)</a:t>
            </a: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226367"/>
            <a:ext cx="6548267" cy="461665"/>
          </a:xfrm>
          <a:prstGeom prst="rect">
            <a:avLst/>
          </a:prstGeom>
        </p:spPr>
        <p:txBody>
          <a:bodyPr wrap="none">
            <a:spAutoFit/>
          </a:bodyPr>
          <a:lstStyle/>
          <a:p>
            <a:r>
              <a:rPr lang="en-US" sz="2400" b="1" dirty="0" smtClean="0">
                <a:solidFill>
                  <a:srgbClr val="0070C0"/>
                </a:solidFill>
              </a:rPr>
              <a:t>Example : Designing a Lighting Installation Layout.</a:t>
            </a:r>
            <a:endParaRPr lang="en-US" sz="2400" dirty="0">
              <a:solidFill>
                <a:srgbClr val="0070C0"/>
              </a:solidFill>
            </a:endParaRPr>
          </a:p>
        </p:txBody>
      </p:sp>
      <p:grpSp>
        <p:nvGrpSpPr>
          <p:cNvPr id="4" name="Group 21"/>
          <p:cNvGrpSpPr>
            <a:grpSpLocks/>
          </p:cNvGrpSpPr>
          <p:nvPr/>
        </p:nvGrpSpPr>
        <p:grpSpPr bwMode="auto">
          <a:xfrm>
            <a:off x="5943600" y="4343400"/>
            <a:ext cx="2540000" cy="658812"/>
            <a:chOff x="2556" y="14342"/>
            <a:chExt cx="4000" cy="1038"/>
          </a:xfrm>
          <a:solidFill>
            <a:srgbClr val="FFFF66"/>
          </a:solidFill>
        </p:grpSpPr>
        <p:sp>
          <p:nvSpPr>
            <p:cNvPr id="5"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6"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7"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8"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UF   x     LLF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cxnSp>
        <p:nvCxnSpPr>
          <p:cNvPr id="10" name="Straight Arrow Connector 9"/>
          <p:cNvCxnSpPr/>
          <p:nvPr/>
        </p:nvCxnSpPr>
        <p:spPr>
          <a:xfrm>
            <a:off x="4267200" y="4800600"/>
            <a:ext cx="16764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835199" y="5943600"/>
            <a:ext cx="3200400" cy="523220"/>
          </a:xfrm>
          <a:prstGeom prst="rect">
            <a:avLst/>
          </a:prstGeom>
          <a:noFill/>
        </p:spPr>
        <p:txBody>
          <a:bodyPr wrap="square" rtlCol="0">
            <a:spAutoFit/>
          </a:bodyPr>
          <a:lstStyle/>
          <a:p>
            <a:pPr algn="ctr"/>
            <a:r>
              <a:rPr lang="en-GB" sz="2800" b="1" dirty="0" smtClean="0">
                <a:solidFill>
                  <a:srgbClr val="0070C0"/>
                </a:solidFill>
              </a:rPr>
              <a:t>COPY DOWN</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685800" y="3276600"/>
            <a:ext cx="7772400" cy="3139321"/>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Tx/>
              <a:buAutoNum type="alphaLcParenR"/>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Room Index 	</a:t>
            </a: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RI = (L x W) / (H</a:t>
            </a:r>
            <a:r>
              <a:rPr kumimoji="0" lang="en-US"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(L + W))</a:t>
            </a:r>
            <a:endParaRPr kumimoji="0" lang="en-US"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L = 20 m, W = 6 m,	H</a:t>
            </a:r>
            <a:r>
              <a:rPr kumimoji="0" lang="en-US"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 4m – 1m</a:t>
            </a:r>
            <a:r>
              <a:rPr kumimoji="0" lang="en-US" b="0" i="0" u="none" strike="noStrike" cap="none" normalizeH="0" dirty="0" smtClean="0">
                <a:ln>
                  <a:noFill/>
                </a:ln>
                <a:solidFill>
                  <a:schemeClr val="tx1"/>
                </a:solidFill>
                <a:effectLst/>
                <a:ea typeface="Times New Roman" pitchFamily="18" charset="0"/>
                <a:cs typeface="Times New Roman" pitchFamily="18" charset="0"/>
              </a:rPr>
              <a:t> = 3m</a:t>
            </a:r>
          </a:p>
          <a:p>
            <a:pPr marL="0" marR="0" lvl="0" indent="0" algn="l" defTabSz="914400" rtl="0" eaLnBrk="0" fontAlgn="base" latinLnBrk="0" hangingPunct="0">
              <a:lnSpc>
                <a:spcPct val="100000"/>
              </a:lnSpc>
              <a:spcBef>
                <a:spcPct val="0"/>
              </a:spcBef>
              <a:spcAft>
                <a:spcPct val="0"/>
              </a:spcAft>
              <a:buClrTx/>
              <a:buSzTx/>
              <a:buFontTx/>
              <a:buNone/>
              <a:tabLst/>
            </a:pPr>
            <a:endParaRPr lang="en-US" baseline="0" dirty="0" smtClean="0">
              <a:cs typeface="Times New Roman" pitchFamily="18" charset="0"/>
            </a:endParaRPr>
          </a:p>
          <a:p>
            <a:r>
              <a:rPr lang="en-US" dirty="0" smtClean="0"/>
              <a:t>	Substituting values</a:t>
            </a:r>
          </a:p>
          <a:p>
            <a:r>
              <a:rPr lang="en-US" dirty="0" smtClean="0"/>
              <a:t>			</a:t>
            </a:r>
          </a:p>
          <a:p>
            <a:r>
              <a:rPr lang="en-US" dirty="0" smtClean="0"/>
              <a:t>	</a:t>
            </a:r>
            <a:r>
              <a:rPr lang="fr-FR" dirty="0" smtClean="0"/>
              <a:t>RI = (20 x 6) / (3 (20+6))</a:t>
            </a:r>
            <a:endParaRPr lang="en-US" dirty="0" smtClean="0"/>
          </a:p>
          <a:p>
            <a:r>
              <a:rPr lang="fr-FR" dirty="0" smtClean="0"/>
              <a:t>	RI = 120 / 78</a:t>
            </a:r>
            <a:endParaRPr lang="en-US" dirty="0" smtClean="0"/>
          </a:p>
          <a:p>
            <a:r>
              <a:rPr lang="fr-FR" dirty="0" smtClean="0"/>
              <a:t>	RI = 1.53</a:t>
            </a:r>
            <a:endParaRPr lang="en-US" dirty="0" smtClean="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4" name="Rectangle 3"/>
          <p:cNvSpPr/>
          <p:nvPr/>
        </p:nvSpPr>
        <p:spPr>
          <a:xfrm>
            <a:off x="685800" y="914400"/>
            <a:ext cx="8001000" cy="2308324"/>
          </a:xfrm>
          <a:prstGeom prst="rect">
            <a:avLst/>
          </a:prstGeom>
        </p:spPr>
        <p:txBody>
          <a:bodyPr wrap="square">
            <a:spAutoFit/>
          </a:bodyPr>
          <a:lstStyle/>
          <a:p>
            <a:pPr lvl="0" fontAlgn="base">
              <a:spcBef>
                <a:spcPct val="0"/>
              </a:spcBef>
              <a:spcAft>
                <a:spcPct val="0"/>
              </a:spcAft>
              <a:tabLst>
                <a:tab pos="457200" algn="l"/>
              </a:tabLst>
            </a:pPr>
            <a:r>
              <a:rPr lang="en-US" dirty="0" smtClean="0">
                <a:ea typeface="Times New Roman" pitchFamily="18" charset="0"/>
                <a:cs typeface="Arial" pitchFamily="34" charset="0"/>
              </a:rPr>
              <a:t>A room measures 20 m by 6 m by 4 m in height requires a service illuminance of 500 lux on the work surfaces which are set 1 m above the floor. The luminaire mounting height is therefore 3m above working plane.</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 </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The 65 W tubular fluorescent lamps chosen have a luminous efficacy of 80 lm/W. They are to be mounted on the ceiling in luminaires which have a DLOR of 50%. </a:t>
            </a: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The room reflectance's are 0.5 for the ceiling and 0.3 for the walls. </a:t>
            </a: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The Light Loss Factor is 0.7.       Calculate / Find: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2705">
                                            <p:txEl>
                                              <p:pRg st="5" end="5"/>
                                            </p:txEl>
                                          </p:spTgt>
                                        </p:tgtEl>
                                        <p:attrNameLst>
                                          <p:attrName>style.visibility</p:attrName>
                                        </p:attrNameLst>
                                      </p:cBhvr>
                                      <p:to>
                                        <p:strVal val="visible"/>
                                      </p:to>
                                    </p:set>
                                    <p:anim calcmode="lin" valueType="num">
                                      <p:cBhvr additive="base">
                                        <p:cTn id="7" dur="500" fill="hold"/>
                                        <p:tgtEl>
                                          <p:spTgt spid="72705">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2705">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2705">
                                            <p:txEl>
                                              <p:pRg st="6" end="6"/>
                                            </p:txEl>
                                          </p:spTgt>
                                        </p:tgtEl>
                                        <p:attrNameLst>
                                          <p:attrName>style.visibility</p:attrName>
                                        </p:attrNameLst>
                                      </p:cBhvr>
                                      <p:to>
                                        <p:strVal val="visible"/>
                                      </p:to>
                                    </p:set>
                                    <p:anim calcmode="lin" valueType="num">
                                      <p:cBhvr additive="base">
                                        <p:cTn id="11" dur="500" fill="hold"/>
                                        <p:tgtEl>
                                          <p:spTgt spid="72705">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2705">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2705">
                                            <p:txEl>
                                              <p:pRg st="7" end="7"/>
                                            </p:txEl>
                                          </p:spTgt>
                                        </p:tgtEl>
                                        <p:attrNameLst>
                                          <p:attrName>style.visibility</p:attrName>
                                        </p:attrNameLst>
                                      </p:cBhvr>
                                      <p:to>
                                        <p:strVal val="visible"/>
                                      </p:to>
                                    </p:set>
                                    <p:anim calcmode="lin" valueType="num">
                                      <p:cBhvr additive="base">
                                        <p:cTn id="15" dur="500" fill="hold"/>
                                        <p:tgtEl>
                                          <p:spTgt spid="72705">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2705">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2705">
                                            <p:txEl>
                                              <p:pRg st="8" end="8"/>
                                            </p:txEl>
                                          </p:spTgt>
                                        </p:tgtEl>
                                        <p:attrNameLst>
                                          <p:attrName>style.visibility</p:attrName>
                                        </p:attrNameLst>
                                      </p:cBhvr>
                                      <p:to>
                                        <p:strVal val="visible"/>
                                      </p:to>
                                    </p:set>
                                    <p:anim calcmode="lin" valueType="num">
                                      <p:cBhvr additive="base">
                                        <p:cTn id="19" dur="500" fill="hold"/>
                                        <p:tgtEl>
                                          <p:spTgt spid="72705">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2705">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72705">
                                            <p:txEl>
                                              <p:pRg st="9" end="9"/>
                                            </p:txEl>
                                          </p:spTgt>
                                        </p:tgtEl>
                                        <p:attrNameLst>
                                          <p:attrName>style.visibility</p:attrName>
                                        </p:attrNameLst>
                                      </p:cBhvr>
                                      <p:to>
                                        <p:strVal val="visible"/>
                                      </p:to>
                                    </p:set>
                                    <p:anim calcmode="lin" valueType="num">
                                      <p:cBhvr additive="base">
                                        <p:cTn id="23" dur="500" fill="hold"/>
                                        <p:tgtEl>
                                          <p:spTgt spid="72705">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270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 y="160817"/>
            <a:ext cx="8978375" cy="6316183"/>
          </a:xfrm>
          <a:prstGeom prst="rect">
            <a:avLst/>
          </a:prstGeom>
          <a:noFill/>
          <a:ln w="9525">
            <a:noFill/>
            <a:miter lim="800000"/>
            <a:headEnd/>
            <a:tailEnd/>
          </a:ln>
          <a:effectLst/>
        </p:spPr>
      </p:pic>
      <p:sp>
        <p:nvSpPr>
          <p:cNvPr id="6" name="Rectangle 5"/>
          <p:cNvSpPr/>
          <p:nvPr/>
        </p:nvSpPr>
        <p:spPr>
          <a:xfrm>
            <a:off x="6019800" y="381000"/>
            <a:ext cx="304800" cy="51816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971800" y="5410200"/>
            <a:ext cx="3352800" cy="1524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0" y="6400800"/>
            <a:ext cx="3039615" cy="523220"/>
          </a:xfrm>
          <a:prstGeom prst="rect">
            <a:avLst/>
          </a:prstGeom>
        </p:spPr>
        <p:txBody>
          <a:bodyPr wrap="square">
            <a:spAutoFit/>
          </a:bodyPr>
          <a:lstStyle/>
          <a:p>
            <a:r>
              <a:rPr lang="en-US" sz="2800" b="1" dirty="0" smtClean="0"/>
              <a:t>Utilisation factor</a:t>
            </a:r>
            <a:endParaRPr lang="en-US" sz="2800"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4" name="Rectangle 3"/>
          <p:cNvSpPr/>
          <p:nvPr/>
        </p:nvSpPr>
        <p:spPr>
          <a:xfrm>
            <a:off x="685800" y="990600"/>
            <a:ext cx="8001000" cy="2308324"/>
          </a:xfrm>
          <a:prstGeom prst="rect">
            <a:avLst/>
          </a:prstGeom>
        </p:spPr>
        <p:txBody>
          <a:bodyPr wrap="square">
            <a:spAutoFit/>
          </a:bodyPr>
          <a:lstStyle/>
          <a:p>
            <a:pPr lvl="0" fontAlgn="base">
              <a:spcBef>
                <a:spcPct val="0"/>
              </a:spcBef>
              <a:spcAft>
                <a:spcPct val="0"/>
              </a:spcAft>
              <a:tabLst>
                <a:tab pos="457200" algn="l"/>
              </a:tabLst>
            </a:pPr>
            <a:r>
              <a:rPr lang="en-US" dirty="0" smtClean="0">
                <a:ea typeface="Times New Roman" pitchFamily="18" charset="0"/>
                <a:cs typeface="Arial" pitchFamily="34" charset="0"/>
              </a:rPr>
              <a:t>A room measures 20 m by 6 m by 4 m in height requires a service illuminance of 500 lux on the work surfaces which are set 1 m above the floor. The luminaire mounting height is therefore 3m above working plane.</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 </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The 65 W tubular fluorescent lamps chosen have a luminous efficacy of 80 lm/W. They are to be mounted on the ceiling in luminaires which have a DLOR of 50%. The room reflectance's are 0.5 for the ceiling and 0.3 for the walls. The Light Loss Factor is 0.7. Calculate:</a:t>
            </a:r>
          </a:p>
        </p:txBody>
      </p:sp>
      <p:sp>
        <p:nvSpPr>
          <p:cNvPr id="5" name="Rectangle 4"/>
          <p:cNvSpPr/>
          <p:nvPr/>
        </p:nvSpPr>
        <p:spPr>
          <a:xfrm>
            <a:off x="762000" y="3352800"/>
            <a:ext cx="7772400" cy="3139321"/>
          </a:xfrm>
          <a:prstGeom prst="rect">
            <a:avLst/>
          </a:prstGeom>
          <a:solidFill>
            <a:srgbClr val="FFFF66"/>
          </a:solidFill>
          <a:ln>
            <a:solidFill>
              <a:schemeClr val="accent1"/>
            </a:solidFill>
          </a:ln>
        </p:spPr>
        <p:txBody>
          <a:bodyPr wrap="square">
            <a:spAutoFit/>
          </a:bodyPr>
          <a:lstStyle/>
          <a:p>
            <a:r>
              <a:rPr lang="en-US" dirty="0" smtClean="0"/>
              <a:t>b) Utilisation Factor</a:t>
            </a:r>
          </a:p>
          <a:p>
            <a:endParaRPr lang="en-US" dirty="0" smtClean="0"/>
          </a:p>
          <a:p>
            <a:r>
              <a:rPr lang="en-US" dirty="0" smtClean="0"/>
              <a:t>With the help of values of RI = 1.53,  DLOR (50%), ceiling reflectance (0.5) and wall reflectance (0.3), we can make use of tables to find out UF.</a:t>
            </a:r>
          </a:p>
          <a:p>
            <a:endParaRPr lang="en-US" dirty="0" smtClean="0"/>
          </a:p>
          <a:p>
            <a:r>
              <a:rPr lang="en-US" dirty="0" smtClean="0"/>
              <a:t>		UF = 0.4</a:t>
            </a:r>
          </a:p>
          <a:p>
            <a:endParaRPr lang="en-US" dirty="0" smtClean="0"/>
          </a:p>
          <a:p>
            <a:endParaRPr lang="en-US" dirty="0" smtClean="0"/>
          </a:p>
          <a:p>
            <a:endParaRPr lang="en-US" dirty="0" smtClean="0"/>
          </a:p>
          <a:p>
            <a:endParaRPr lang="en-US" dirty="0" smtClean="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4" end="4"/>
                                            </p:txEl>
                                          </p:spTgt>
                                        </p:tgtEl>
                                        <p:attrNameLst>
                                          <p:attrName>style.visibility</p:attrName>
                                        </p:attrNameLst>
                                      </p:cBhvr>
                                      <p:to>
                                        <p:strVal val="visible"/>
                                      </p:to>
                                    </p:set>
                                    <p:animEffect transition="in" filter="fade">
                                      <p:cBhvr>
                                        <p:cTn id="7" dur="1000"/>
                                        <p:tgtEl>
                                          <p:spTgt spid="5">
                                            <p:txEl>
                                              <p:pRg st="4" end="4"/>
                                            </p:txEl>
                                          </p:spTgt>
                                        </p:tgtEl>
                                      </p:cBhvr>
                                    </p:animEffect>
                                    <p:anim calcmode="lin" valueType="num">
                                      <p:cBhvr>
                                        <p:cTn id="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762000" y="3276600"/>
            <a:ext cx="7772400" cy="3416320"/>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AutoNum type="alphaLcParenR" startAt="3"/>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No. of lamps required</a:t>
            </a: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lang="en-US" dirty="0" smtClean="0">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lang="en-US" dirty="0" smtClean="0">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E = 500 lux,  </a:t>
            </a:r>
            <a:r>
              <a:rPr lang="en-US" dirty="0" smtClean="0">
                <a:ea typeface="Times New Roman" pitchFamily="18" charset="0"/>
                <a:cs typeface="Times New Roman" pitchFamily="18" charset="0"/>
              </a:rPr>
              <a:t>A = 20m x 6m = 120m</a:t>
            </a:r>
            <a:r>
              <a:rPr lang="en-US" baseline="30000" dirty="0" smtClean="0">
                <a:ea typeface="Times New Roman" pitchFamily="18" charset="0"/>
                <a:cs typeface="Times New Roman" pitchFamily="18" charset="0"/>
              </a:rPr>
              <a:t>2   </a:t>
            </a:r>
            <a:r>
              <a:rPr kumimoji="0" lang="en-US" b="0" i="0" u="none" strike="noStrike" cap="none" normalizeH="0" dirty="0" smtClean="0">
                <a:ln>
                  <a:noFill/>
                </a:ln>
                <a:solidFill>
                  <a:schemeClr val="tx1"/>
                </a:solidFill>
                <a:effectLst/>
                <a:ea typeface="Times New Roman" pitchFamily="18" charset="0"/>
                <a:cs typeface="Times New Roman" pitchFamily="18" charset="0"/>
              </a:rPr>
              <a:t>F = </a:t>
            </a:r>
            <a:r>
              <a:rPr lang="en-US" dirty="0" smtClean="0"/>
              <a:t>65 W x 80 lm / W = 5200 lm</a:t>
            </a: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UF = 0.4,      LLF = 0.7</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Substituting values </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N = </a:t>
            </a:r>
            <a:r>
              <a:rPr lang="en-US" u="sng" dirty="0" smtClean="0">
                <a:ea typeface="Times New Roman" pitchFamily="18" charset="0"/>
                <a:cs typeface="Times New Roman" pitchFamily="18" charset="0"/>
              </a:rPr>
              <a:t>500 x 120	</a:t>
            </a:r>
            <a:r>
              <a:rPr lang="en-US" dirty="0" smtClean="0">
                <a:ea typeface="Times New Roman" pitchFamily="18" charset="0"/>
                <a:cs typeface="Times New Roman" pitchFamily="18" charset="0"/>
              </a:rPr>
              <a:t>= </a:t>
            </a:r>
            <a:r>
              <a:rPr lang="en-US" u="sng" dirty="0" smtClean="0">
                <a:ea typeface="Times New Roman" pitchFamily="18" charset="0"/>
                <a:cs typeface="Times New Roman" pitchFamily="18" charset="0"/>
              </a:rPr>
              <a:t>60,000</a:t>
            </a:r>
            <a:r>
              <a:rPr lang="en-US" dirty="0" smtClean="0">
                <a:ea typeface="Times New Roman" pitchFamily="18" charset="0"/>
                <a:cs typeface="Times New Roman" pitchFamily="18" charset="0"/>
              </a:rPr>
              <a:t>	= 41.21 = 42 lamps	  			      5200 x 0.4 x 0.7	    1,456	</a:t>
            </a: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4" name="Rectangle 3"/>
          <p:cNvSpPr/>
          <p:nvPr/>
        </p:nvSpPr>
        <p:spPr>
          <a:xfrm>
            <a:off x="685800" y="990600"/>
            <a:ext cx="8001000" cy="2308324"/>
          </a:xfrm>
          <a:prstGeom prst="rect">
            <a:avLst/>
          </a:prstGeom>
        </p:spPr>
        <p:txBody>
          <a:bodyPr wrap="square">
            <a:spAutoFit/>
          </a:bodyPr>
          <a:lstStyle/>
          <a:p>
            <a:pPr lvl="0" fontAlgn="base">
              <a:spcBef>
                <a:spcPct val="0"/>
              </a:spcBef>
              <a:spcAft>
                <a:spcPct val="0"/>
              </a:spcAft>
              <a:tabLst>
                <a:tab pos="457200" algn="l"/>
              </a:tabLst>
            </a:pPr>
            <a:r>
              <a:rPr lang="en-US" dirty="0" smtClean="0">
                <a:ea typeface="Times New Roman" pitchFamily="18" charset="0"/>
                <a:cs typeface="Arial" pitchFamily="34" charset="0"/>
              </a:rPr>
              <a:t>A room measures 20 m by 6 m by 4 m in height requires a service illuminance of 500 lux on the work surfaces which are set 1 m above the floor. The luminaire mounting height is therefore 3m above working plane.</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 </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The 65 W tubular fluorescent lamps chosen have a luminous efficacy of 80 lm/W. They are to be mounted on the ceiling in luminaires which have a DLOR of 50%. The room reflectances are 0.5 for the ceiling and 0.3 for the walls. The Light Loss Factor is 0.7. Calculate / Find:</a:t>
            </a:r>
          </a:p>
        </p:txBody>
      </p:sp>
      <p:grpSp>
        <p:nvGrpSpPr>
          <p:cNvPr id="6" name="Group 21"/>
          <p:cNvGrpSpPr>
            <a:grpSpLocks/>
          </p:cNvGrpSpPr>
          <p:nvPr/>
        </p:nvGrpSpPr>
        <p:grpSpPr bwMode="auto">
          <a:xfrm>
            <a:off x="1524000" y="3733800"/>
            <a:ext cx="2540000" cy="658812"/>
            <a:chOff x="2556" y="14342"/>
            <a:chExt cx="4000" cy="1038"/>
          </a:xfrm>
          <a:solidFill>
            <a:srgbClr val="FFFF66"/>
          </a:solidFill>
        </p:grpSpPr>
        <p:sp>
          <p:nvSpPr>
            <p:cNvPr id="7"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8"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9"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10"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UF   x     LLF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cxnSp>
        <p:nvCxnSpPr>
          <p:cNvPr id="5" name="Straight Arrow Connector 4"/>
          <p:cNvCxnSpPr/>
          <p:nvPr/>
        </p:nvCxnSpPr>
        <p:spPr>
          <a:xfrm flipV="1">
            <a:off x="533400" y="4267200"/>
            <a:ext cx="1621790" cy="3048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228600" y="4419600"/>
            <a:ext cx="228600" cy="369332"/>
          </a:xfrm>
          <a:prstGeom prst="rect">
            <a:avLst/>
          </a:prstGeom>
          <a:noFill/>
        </p:spPr>
        <p:txBody>
          <a:bodyPr wrap="square" rtlCol="0">
            <a:spAutoFit/>
          </a:bodyPr>
          <a:lstStyle/>
          <a:p>
            <a:r>
              <a:rPr lang="en-GB" dirty="0" smtClean="0"/>
              <a:t>?</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2705">
                                            <p:txEl>
                                              <p:pRg st="5" end="5"/>
                                            </p:txEl>
                                          </p:spTgt>
                                        </p:tgtEl>
                                        <p:attrNameLst>
                                          <p:attrName>style.visibility</p:attrName>
                                        </p:attrNameLst>
                                      </p:cBhvr>
                                      <p:to>
                                        <p:strVal val="visible"/>
                                      </p:to>
                                    </p:set>
                                    <p:anim calcmode="lin" valueType="num">
                                      <p:cBhvr additive="base">
                                        <p:cTn id="7" dur="500" fill="hold"/>
                                        <p:tgtEl>
                                          <p:spTgt spid="72705">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2705">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2705">
                                            <p:txEl>
                                              <p:pRg st="6" end="6"/>
                                            </p:txEl>
                                          </p:spTgt>
                                        </p:tgtEl>
                                        <p:attrNameLst>
                                          <p:attrName>style.visibility</p:attrName>
                                        </p:attrNameLst>
                                      </p:cBhvr>
                                      <p:to>
                                        <p:strVal val="visible"/>
                                      </p:to>
                                    </p:set>
                                    <p:anim calcmode="lin" valueType="num">
                                      <p:cBhvr additive="base">
                                        <p:cTn id="11" dur="500" fill="hold"/>
                                        <p:tgtEl>
                                          <p:spTgt spid="72705">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270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2705">
                                            <p:txEl>
                                              <p:pRg st="8" end="8"/>
                                            </p:txEl>
                                          </p:spTgt>
                                        </p:tgtEl>
                                        <p:attrNameLst>
                                          <p:attrName>style.visibility</p:attrName>
                                        </p:attrNameLst>
                                      </p:cBhvr>
                                      <p:to>
                                        <p:strVal val="visible"/>
                                      </p:to>
                                    </p:set>
                                    <p:anim calcmode="lin" valueType="num">
                                      <p:cBhvr additive="base">
                                        <p:cTn id="17" dur="500" fill="hold"/>
                                        <p:tgtEl>
                                          <p:spTgt spid="72705">
                                            <p:txEl>
                                              <p:pRg st="8" end="8"/>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2705">
                                            <p:txEl>
                                              <p:pRg st="8" end="8"/>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2705">
                                            <p:txEl>
                                              <p:pRg st="10" end="10"/>
                                            </p:txEl>
                                          </p:spTgt>
                                        </p:tgtEl>
                                        <p:attrNameLst>
                                          <p:attrName>style.visibility</p:attrName>
                                        </p:attrNameLst>
                                      </p:cBhvr>
                                      <p:to>
                                        <p:strVal val="visible"/>
                                      </p:to>
                                    </p:set>
                                    <p:anim calcmode="lin" valueType="num">
                                      <p:cBhvr additive="base">
                                        <p:cTn id="21" dur="500" fill="hold"/>
                                        <p:tgtEl>
                                          <p:spTgt spid="72705">
                                            <p:txEl>
                                              <p:pRg st="10" end="1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2705">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609600" y="3352800"/>
            <a:ext cx="7772400" cy="3139321"/>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d) Suitable layout</a:t>
            </a:r>
          </a:p>
          <a:p>
            <a:pPr marL="342900" lvl="0" indent="-342900" eaLnBrk="0" fontAlgn="base" hangingPunct="0">
              <a:spcBef>
                <a:spcPct val="0"/>
              </a:spcBef>
              <a:spcAft>
                <a:spcPct val="0"/>
              </a:spcAft>
            </a:pPr>
            <a:r>
              <a:rPr lang="en-US" dirty="0" smtClean="0">
                <a:ea typeface="Times New Roman" pitchFamily="18" charset="0"/>
                <a:cs typeface="Times New Roman" pitchFamily="18" charset="0"/>
              </a:rPr>
              <a:t>	S</a:t>
            </a:r>
            <a:r>
              <a:rPr lang="en-US" baseline="-30000" dirty="0" smtClean="0">
                <a:ea typeface="Times New Roman" pitchFamily="18" charset="0"/>
                <a:cs typeface="Times New Roman" pitchFamily="18" charset="0"/>
              </a:rPr>
              <a:t>max</a:t>
            </a:r>
            <a:r>
              <a:rPr lang="en-US" dirty="0" smtClean="0">
                <a:ea typeface="Times New Roman" pitchFamily="18" charset="0"/>
                <a:cs typeface="Times New Roman" pitchFamily="18" charset="0"/>
              </a:rPr>
              <a:t>  = 1.5 x H</a:t>
            </a:r>
            <a:r>
              <a:rPr lang="en-US" baseline="-30000" dirty="0" smtClean="0">
                <a:ea typeface="Times New Roman" pitchFamily="18" charset="0"/>
                <a:cs typeface="Times New Roman" pitchFamily="18" charset="0"/>
              </a:rPr>
              <a:t>m,   </a:t>
            </a:r>
            <a:r>
              <a:rPr lang="en-GB" dirty="0" smtClean="0"/>
              <a:t>The mounting height (H</a:t>
            </a:r>
            <a:r>
              <a:rPr lang="en-GB" baseline="-25000" dirty="0" smtClean="0"/>
              <a:t>m</a:t>
            </a:r>
            <a:r>
              <a:rPr lang="en-GB" dirty="0" smtClean="0"/>
              <a:t>) = 3 metres.</a:t>
            </a:r>
            <a:r>
              <a:rPr lang="en-US" dirty="0" smtClean="0">
                <a:ea typeface="Times New Roman" pitchFamily="18" charset="0"/>
                <a:cs typeface="Times New Roman" pitchFamily="18" charset="0"/>
              </a:rPr>
              <a:t> </a:t>
            </a:r>
          </a:p>
          <a:p>
            <a:pPr marL="342900" lvl="0" indent="-342900" eaLnBrk="0" fontAlgn="base" hangingPunct="0">
              <a:spcBef>
                <a:spcPct val="0"/>
              </a:spcBef>
              <a:spcAft>
                <a:spcPct val="0"/>
              </a:spcAft>
            </a:pPr>
            <a:r>
              <a:rPr lang="en-US" dirty="0" smtClean="0">
                <a:ea typeface="Times New Roman" pitchFamily="18" charset="0"/>
                <a:cs typeface="Times New Roman" pitchFamily="18" charset="0"/>
              </a:rPr>
              <a:t>	S</a:t>
            </a:r>
            <a:r>
              <a:rPr lang="en-US" baseline="-30000" dirty="0" smtClean="0">
                <a:ea typeface="Times New Roman" pitchFamily="18" charset="0"/>
                <a:cs typeface="Times New Roman" pitchFamily="18" charset="0"/>
              </a:rPr>
              <a:t>max   </a:t>
            </a:r>
            <a:r>
              <a:rPr lang="en-US" dirty="0" smtClean="0">
                <a:ea typeface="Times New Roman" pitchFamily="18" charset="0"/>
                <a:cs typeface="Times New Roman" pitchFamily="18" charset="0"/>
              </a:rPr>
              <a:t>= 1.5 x 3 = 4.5  metres apart</a:t>
            </a:r>
          </a:p>
          <a:p>
            <a:pPr marL="342900" lvl="0" indent="-342900" eaLnBrk="0" fontAlgn="base" hangingPunct="0">
              <a:spcBef>
                <a:spcPct val="0"/>
              </a:spcBef>
              <a:spcAft>
                <a:spcPct val="0"/>
              </a:spcAft>
            </a:pPr>
            <a:endParaRPr lang="en-US" dirty="0" smtClean="0">
              <a:cs typeface="Times New Roman" pitchFamily="18" charset="0"/>
            </a:endParaRPr>
          </a:p>
          <a:p>
            <a:pPr marL="342900" indent="-342900" eaLnBrk="0" fontAlgn="base" hangingPunct="0">
              <a:spcBef>
                <a:spcPct val="0"/>
              </a:spcBef>
              <a:spcAft>
                <a:spcPct val="0"/>
              </a:spcAft>
            </a:pPr>
            <a:r>
              <a:rPr lang="en-US" dirty="0" smtClean="0"/>
              <a:t>Seeing as we require </a:t>
            </a:r>
            <a:r>
              <a:rPr lang="en-US" b="1" dirty="0" smtClean="0"/>
              <a:t>42 lamps</a:t>
            </a:r>
            <a:r>
              <a:rPr lang="en-US" dirty="0" smtClean="0"/>
              <a:t>….what is your suggested layout for the lamps?</a:t>
            </a:r>
          </a:p>
          <a:p>
            <a:pPr marL="342900" indent="-342900" eaLnBrk="0" fontAlgn="base" hangingPunct="0">
              <a:spcBef>
                <a:spcPct val="0"/>
              </a:spcBef>
              <a:spcAft>
                <a:spcPct val="0"/>
              </a:spcAft>
            </a:pPr>
            <a:endParaRPr lang="en-US" dirty="0" smtClean="0"/>
          </a:p>
          <a:p>
            <a:pPr marL="342900" indent="-342900" algn="ctr" eaLnBrk="0" fontAlgn="base" hangingPunct="0">
              <a:spcBef>
                <a:spcPct val="0"/>
              </a:spcBef>
              <a:spcAft>
                <a:spcPct val="0"/>
              </a:spcAft>
            </a:pPr>
            <a:r>
              <a:rPr lang="en-US" b="1" dirty="0">
                <a:solidFill>
                  <a:srgbClr val="0070C0"/>
                </a:solidFill>
              </a:rPr>
              <a:t>T</a:t>
            </a:r>
            <a:r>
              <a:rPr lang="en-US" b="1" dirty="0" smtClean="0">
                <a:solidFill>
                  <a:srgbClr val="0070C0"/>
                </a:solidFill>
              </a:rPr>
              <a:t>he suggested layout is correct if the maximum distance between lamps</a:t>
            </a:r>
          </a:p>
          <a:p>
            <a:pPr marL="342900" indent="-342900" algn="ctr" eaLnBrk="0" fontAlgn="base" hangingPunct="0">
              <a:spcBef>
                <a:spcPct val="0"/>
              </a:spcBef>
              <a:spcAft>
                <a:spcPct val="0"/>
              </a:spcAft>
            </a:pPr>
            <a:r>
              <a:rPr lang="en-US" b="1" dirty="0" smtClean="0">
                <a:solidFill>
                  <a:srgbClr val="0070C0"/>
                </a:solidFill>
              </a:rPr>
              <a:t>is less than 4.5 m.</a:t>
            </a: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4" name="Rectangle 3"/>
          <p:cNvSpPr/>
          <p:nvPr/>
        </p:nvSpPr>
        <p:spPr>
          <a:xfrm>
            <a:off x="685800" y="990600"/>
            <a:ext cx="8001000" cy="2308324"/>
          </a:xfrm>
          <a:prstGeom prst="rect">
            <a:avLst/>
          </a:prstGeom>
        </p:spPr>
        <p:txBody>
          <a:bodyPr wrap="square">
            <a:spAutoFit/>
          </a:bodyPr>
          <a:lstStyle/>
          <a:p>
            <a:pPr lvl="0" fontAlgn="base">
              <a:spcBef>
                <a:spcPct val="0"/>
              </a:spcBef>
              <a:spcAft>
                <a:spcPct val="0"/>
              </a:spcAft>
              <a:tabLst>
                <a:tab pos="457200" algn="l"/>
              </a:tabLst>
            </a:pPr>
            <a:r>
              <a:rPr lang="en-US" dirty="0" smtClean="0">
                <a:ea typeface="Times New Roman" pitchFamily="18" charset="0"/>
                <a:cs typeface="Arial" pitchFamily="34" charset="0"/>
              </a:rPr>
              <a:t>A room measures 20 m by 6 m by 4 m in height requires a service illuminance of 500 lux on the work surfaces which are set 1 m above the floor. The luminaire mounting height is therefore 3m above working plane.</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 </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The 65 W tubular fluorescent lamps chosen have a luminous efficacy of 80 lm/W. They are to be mounted on the ceiling in luminaires which have a DLOR of 50%. The room reflectances are 0.5 for the ceiling and 0.3 for the walls. The Light Loss Factor is 0.7. Calculate / Find:</a:t>
            </a:r>
          </a:p>
        </p:txBody>
      </p:sp>
      <p:sp>
        <p:nvSpPr>
          <p:cNvPr id="2" name="TextBox 1"/>
          <p:cNvSpPr txBox="1"/>
          <p:nvPr/>
        </p:nvSpPr>
        <p:spPr>
          <a:xfrm>
            <a:off x="2057400" y="5791200"/>
            <a:ext cx="5410200" cy="523220"/>
          </a:xfrm>
          <a:prstGeom prst="rect">
            <a:avLst/>
          </a:prstGeom>
          <a:noFill/>
        </p:spPr>
        <p:txBody>
          <a:bodyPr wrap="square" rtlCol="0">
            <a:spAutoFit/>
          </a:bodyPr>
          <a:lstStyle/>
          <a:p>
            <a:pPr algn="ctr"/>
            <a:r>
              <a:rPr lang="en-GB" sz="2800" b="1" dirty="0" smtClean="0">
                <a:solidFill>
                  <a:srgbClr val="0070C0"/>
                </a:solidFill>
              </a:rPr>
              <a:t>3 rows of 14 lamps</a:t>
            </a:r>
            <a:endParaRPr lang="en-GB" sz="28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5800" y="762000"/>
            <a:ext cx="7543800" cy="1477328"/>
          </a:xfrm>
          <a:prstGeom prst="rect">
            <a:avLst/>
          </a:prstGeom>
          <a:noFill/>
        </p:spPr>
        <p:txBody>
          <a:bodyPr wrap="square" rtlCol="0">
            <a:spAutoFit/>
          </a:bodyPr>
          <a:lstStyle/>
          <a:p>
            <a:endParaRPr lang="en-GB" dirty="0" smtClean="0"/>
          </a:p>
          <a:p>
            <a:pPr algn="just"/>
            <a:r>
              <a:rPr lang="en-GB" sz="2400" dirty="0" smtClean="0"/>
              <a:t>From the above results, the layout of the Luminaires in the room is established and can be transferred to a scale drawing.</a:t>
            </a:r>
            <a:endParaRPr lang="en-GB" sz="2400" dirty="0"/>
          </a:p>
        </p:txBody>
      </p:sp>
      <p:sp>
        <p:nvSpPr>
          <p:cNvPr id="3" name="Rectangle 2"/>
          <p:cNvSpPr/>
          <p:nvPr/>
        </p:nvSpPr>
        <p:spPr>
          <a:xfrm>
            <a:off x="826093" y="2438400"/>
            <a:ext cx="2986267" cy="461665"/>
          </a:xfrm>
          <a:prstGeom prst="rect">
            <a:avLst/>
          </a:prstGeom>
        </p:spPr>
        <p:txBody>
          <a:bodyPr wrap="none">
            <a:spAutoFit/>
          </a:bodyPr>
          <a:lstStyle/>
          <a:p>
            <a:r>
              <a:rPr lang="en-US" sz="2000" dirty="0" smtClean="0">
                <a:solidFill>
                  <a:srgbClr val="0070C0"/>
                </a:solidFill>
                <a:ea typeface="Times New Roman" pitchFamily="18" charset="0"/>
                <a:cs typeface="Arial" pitchFamily="34" charset="0"/>
              </a:rPr>
              <a:t>20 m by 6 m…… </a:t>
            </a:r>
            <a:r>
              <a:rPr lang="en-US" sz="2400" dirty="0" smtClean="0">
                <a:ea typeface="Times New Roman" pitchFamily="18" charset="0"/>
                <a:cs typeface="Arial" pitchFamily="34" charset="0"/>
              </a:rPr>
              <a:t>to scale. </a:t>
            </a:r>
            <a:endParaRPr lang="en-GB" sz="2400" dirty="0"/>
          </a:p>
        </p:txBody>
      </p:sp>
      <p:sp>
        <p:nvSpPr>
          <p:cNvPr id="4" name="Rectangle 3"/>
          <p:cNvSpPr/>
          <p:nvPr/>
        </p:nvSpPr>
        <p:spPr>
          <a:xfrm>
            <a:off x="838200" y="2971800"/>
            <a:ext cx="7162800" cy="369332"/>
          </a:xfrm>
          <a:prstGeom prst="rect">
            <a:avLst/>
          </a:prstGeom>
        </p:spPr>
        <p:txBody>
          <a:bodyPr wrap="square">
            <a:spAutoFit/>
          </a:bodyPr>
          <a:lstStyle/>
          <a:p>
            <a:r>
              <a:rPr lang="en-US" b="1" dirty="0" smtClean="0"/>
              <a:t>42 lamps</a:t>
            </a:r>
            <a:r>
              <a:rPr lang="en-US" dirty="0" smtClean="0"/>
              <a:t>…. </a:t>
            </a:r>
            <a:endParaRPr lang="en-GB" dirty="0"/>
          </a:p>
        </p:txBody>
      </p:sp>
      <p:pic>
        <p:nvPicPr>
          <p:cNvPr id="5" name="Picture 2"/>
          <p:cNvPicPr>
            <a:picLocks noChangeAspect="1" noChangeArrowheads="1"/>
          </p:cNvPicPr>
          <p:nvPr/>
        </p:nvPicPr>
        <p:blipFill>
          <a:blip r:embed="rId2" cstate="print"/>
          <a:srcRect/>
          <a:stretch>
            <a:fillRect/>
          </a:stretch>
        </p:blipFill>
        <p:spPr bwMode="auto">
          <a:xfrm>
            <a:off x="2819400" y="3672555"/>
            <a:ext cx="5907076" cy="2133600"/>
          </a:xfrm>
          <a:prstGeom prst="rect">
            <a:avLst/>
          </a:prstGeom>
          <a:noFill/>
          <a:ln w="9525">
            <a:noFill/>
            <a:miter lim="800000"/>
            <a:headEnd/>
            <a:tailEnd/>
          </a:ln>
          <a:effectLst/>
        </p:spPr>
      </p:pic>
      <p:sp>
        <p:nvSpPr>
          <p:cNvPr id="6" name="Rectangle 5"/>
          <p:cNvSpPr/>
          <p:nvPr/>
        </p:nvSpPr>
        <p:spPr>
          <a:xfrm>
            <a:off x="838200" y="3962400"/>
            <a:ext cx="1683474" cy="461665"/>
          </a:xfrm>
          <a:prstGeom prst="rect">
            <a:avLst/>
          </a:prstGeom>
        </p:spPr>
        <p:txBody>
          <a:bodyPr wrap="none">
            <a:spAutoFit/>
          </a:bodyPr>
          <a:lstStyle/>
          <a:p>
            <a:r>
              <a:rPr lang="en-GB" sz="1200" dirty="0"/>
              <a:t>Half the spacing is used </a:t>
            </a:r>
            <a:endParaRPr lang="en-GB" sz="1200" dirty="0" smtClean="0"/>
          </a:p>
          <a:p>
            <a:r>
              <a:rPr lang="en-GB" sz="1200" dirty="0" smtClean="0"/>
              <a:t>for </a:t>
            </a:r>
            <a:r>
              <a:rPr lang="en-GB" sz="1200" dirty="0"/>
              <a:t>the ends of rows.</a:t>
            </a:r>
          </a:p>
        </p:txBody>
      </p:sp>
      <p:cxnSp>
        <p:nvCxnSpPr>
          <p:cNvPr id="8" name="Straight Arrow Connector 7"/>
          <p:cNvCxnSpPr/>
          <p:nvPr/>
        </p:nvCxnSpPr>
        <p:spPr>
          <a:xfrm>
            <a:off x="2362200" y="4267200"/>
            <a:ext cx="685800"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9" name="Rectangle 8"/>
          <p:cNvSpPr/>
          <p:nvPr/>
        </p:nvSpPr>
        <p:spPr>
          <a:xfrm>
            <a:off x="838201" y="4739355"/>
            <a:ext cx="1600200" cy="1569660"/>
          </a:xfrm>
          <a:prstGeom prst="rect">
            <a:avLst/>
          </a:prstGeom>
        </p:spPr>
        <p:txBody>
          <a:bodyPr wrap="square">
            <a:spAutoFit/>
          </a:bodyPr>
          <a:lstStyle/>
          <a:p>
            <a:pPr algn="just"/>
            <a:r>
              <a:rPr lang="en-GB" sz="1200" dirty="0"/>
              <a:t>S</a:t>
            </a:r>
            <a:r>
              <a:rPr lang="en-GB" sz="1200" dirty="0" smtClean="0"/>
              <a:t>pacing between Luminaires must be regular and is measured centre to centre. Remember value of ‘S’ derived from calculation is a </a:t>
            </a:r>
            <a:r>
              <a:rPr lang="en-GB" sz="1200" b="1" dirty="0" smtClean="0">
                <a:solidFill>
                  <a:srgbClr val="0070C0"/>
                </a:solidFill>
              </a:rPr>
              <a:t>maximum </a:t>
            </a:r>
            <a:r>
              <a:rPr lang="en-GB" sz="1200" dirty="0" smtClean="0"/>
              <a:t>value.</a:t>
            </a:r>
            <a:endParaRPr lang="en-GB" sz="1200" dirty="0"/>
          </a:p>
        </p:txBody>
      </p:sp>
      <p:cxnSp>
        <p:nvCxnSpPr>
          <p:cNvPr id="10" name="Straight Arrow Connector 9"/>
          <p:cNvCxnSpPr/>
          <p:nvPr/>
        </p:nvCxnSpPr>
        <p:spPr>
          <a:xfrm flipV="1">
            <a:off x="2438401" y="4739355"/>
            <a:ext cx="838199" cy="51844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1"/>
          <p:cNvSpPr>
            <a:spLocks noChangeArrowheads="1"/>
          </p:cNvSpPr>
          <p:nvPr/>
        </p:nvSpPr>
        <p:spPr bwMode="auto">
          <a:xfrm>
            <a:off x="533400" y="727503"/>
            <a:ext cx="8077200"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A room measures </a:t>
            </a:r>
            <a:r>
              <a:rPr lang="en-US" dirty="0" smtClean="0">
                <a:ea typeface="Times New Roman" pitchFamily="18" charset="0"/>
                <a:cs typeface="Arial" pitchFamily="34" charset="0"/>
              </a:rPr>
              <a:t>20</a:t>
            </a:r>
            <a:r>
              <a:rPr kumimoji="0" lang="en-US" b="0" i="0" u="none" strike="noStrike" cap="none" normalizeH="0" baseline="0" dirty="0" smtClean="0">
                <a:ln>
                  <a:noFill/>
                </a:ln>
                <a:solidFill>
                  <a:schemeClr val="tx1"/>
                </a:solidFill>
                <a:effectLst/>
                <a:ea typeface="Times New Roman" pitchFamily="18" charset="0"/>
                <a:cs typeface="Arial" pitchFamily="34" charset="0"/>
              </a:rPr>
              <a:t> m by 6 m by 3 m in height requires a service illuminance of 600 lux on the work surfaces which are set 1 m above the floor. The luminaire</a:t>
            </a:r>
            <a:r>
              <a:rPr kumimoji="0" lang="en-US" b="0" i="0" u="none" strike="noStrike" cap="none" normalizeH="0" dirty="0" smtClean="0">
                <a:ln>
                  <a:noFill/>
                </a:ln>
                <a:solidFill>
                  <a:schemeClr val="tx1"/>
                </a:solidFill>
                <a:effectLst/>
                <a:ea typeface="Times New Roman" pitchFamily="18" charset="0"/>
                <a:cs typeface="Arial" pitchFamily="34" charset="0"/>
              </a:rPr>
              <a:t> mounting height is </a:t>
            </a:r>
            <a:r>
              <a:rPr lang="en-US" dirty="0" smtClean="0">
                <a:ea typeface="Times New Roman" pitchFamily="18" charset="0"/>
                <a:cs typeface="Arial" pitchFamily="34" charset="0"/>
              </a:rPr>
              <a:t>2 </a:t>
            </a:r>
            <a:r>
              <a:rPr kumimoji="0" lang="en-US" b="0" i="0" u="none" strike="noStrike" cap="none" normalizeH="0" dirty="0" smtClean="0">
                <a:ln>
                  <a:noFill/>
                </a:ln>
                <a:solidFill>
                  <a:schemeClr val="tx1"/>
                </a:solidFill>
                <a:effectLst/>
                <a:ea typeface="Times New Roman" pitchFamily="18" charset="0"/>
                <a:cs typeface="Arial" pitchFamily="34" charset="0"/>
              </a:rPr>
              <a:t>m above working plane.</a:t>
            </a: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 </a:t>
            </a: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 65 W </a:t>
            </a:r>
            <a:r>
              <a:rPr lang="en-US" dirty="0" smtClean="0">
                <a:ea typeface="Times New Roman" pitchFamily="18" charset="0"/>
                <a:cs typeface="Arial" pitchFamily="34" charset="0"/>
              </a:rPr>
              <a:t>Aluminium Industrial reflector </a:t>
            </a:r>
            <a:r>
              <a:rPr kumimoji="0" lang="en-US" b="0" i="0" u="none" strike="noStrike" cap="none" normalizeH="0" baseline="0" dirty="0" smtClean="0">
                <a:ln>
                  <a:noFill/>
                </a:ln>
                <a:solidFill>
                  <a:schemeClr val="tx1"/>
                </a:solidFill>
                <a:effectLst/>
                <a:ea typeface="Times New Roman" pitchFamily="18" charset="0"/>
                <a:cs typeface="Arial" pitchFamily="34" charset="0"/>
              </a:rPr>
              <a:t>lamps (with </a:t>
            </a:r>
            <a:r>
              <a:rPr lang="en-US" dirty="0" smtClean="0">
                <a:ea typeface="Times New Roman" pitchFamily="18" charset="0"/>
                <a:cs typeface="Arial" pitchFamily="34" charset="0"/>
              </a:rPr>
              <a:t>incandescent</a:t>
            </a:r>
            <a:r>
              <a:rPr kumimoji="0" lang="en-US" b="0" i="0" u="none" strike="noStrike" cap="none" normalizeH="0" baseline="0" dirty="0" smtClean="0">
                <a:ln>
                  <a:noFill/>
                </a:ln>
                <a:solidFill>
                  <a:schemeClr val="tx1"/>
                </a:solidFill>
                <a:effectLst/>
                <a:ea typeface="Times New Roman" pitchFamily="18" charset="0"/>
                <a:cs typeface="Arial" pitchFamily="34" charset="0"/>
              </a:rPr>
              <a:t> bulb) chosen have a luminous efficacy of </a:t>
            </a:r>
            <a:r>
              <a:rPr lang="en-US" dirty="0" smtClean="0">
                <a:ea typeface="Times New Roman" pitchFamily="18" charset="0"/>
                <a:cs typeface="Arial" pitchFamily="34" charset="0"/>
              </a:rPr>
              <a:t>70</a:t>
            </a:r>
            <a:r>
              <a:rPr kumimoji="0" lang="en-US" b="0" i="0" u="none" strike="noStrike" cap="none" normalizeH="0" baseline="0" dirty="0" smtClean="0">
                <a:ln>
                  <a:noFill/>
                </a:ln>
                <a:solidFill>
                  <a:schemeClr val="tx1"/>
                </a:solidFill>
                <a:effectLst/>
                <a:ea typeface="Times New Roman" pitchFamily="18" charset="0"/>
                <a:cs typeface="Arial" pitchFamily="34" charset="0"/>
              </a:rPr>
              <a:t> lm/W.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They are to be mounted </a:t>
            </a:r>
            <a:r>
              <a:rPr lang="en-US" dirty="0" smtClean="0">
                <a:ea typeface="Times New Roman" pitchFamily="18" charset="0"/>
                <a:cs typeface="Arial" pitchFamily="34" charset="0"/>
              </a:rPr>
              <a:t>from</a:t>
            </a:r>
            <a:r>
              <a:rPr kumimoji="0" lang="en-US" b="0" i="0" u="none" strike="noStrike" cap="none" normalizeH="0" baseline="0" dirty="0" smtClean="0">
                <a:ln>
                  <a:noFill/>
                </a:ln>
                <a:solidFill>
                  <a:schemeClr val="tx1"/>
                </a:solidFill>
                <a:effectLst/>
                <a:ea typeface="Times New Roman" pitchFamily="18" charset="0"/>
                <a:cs typeface="Arial" pitchFamily="34" charset="0"/>
              </a:rPr>
              <a:t> the ceiling in luminaires which have a DLOR of 70%.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 room reflectance's are 0.5 for the ceiling and 0.5 for the walls.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 Light Loss Factor is 0.7. </a:t>
            </a: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lang="en-US" dirty="0" smtClean="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1" i="0" u="none" strike="noStrike" cap="none" normalizeH="0" baseline="0" dirty="0" smtClean="0">
                <a:ln>
                  <a:noFill/>
                </a:ln>
                <a:solidFill>
                  <a:srgbClr val="0070C0"/>
                </a:solidFill>
                <a:effectLst/>
                <a:ea typeface="Times New Roman" pitchFamily="18" charset="0"/>
                <a:cs typeface="Arial" pitchFamily="34" charset="0"/>
              </a:rPr>
              <a:t>Calculate/</a:t>
            </a:r>
            <a:r>
              <a:rPr kumimoji="0" lang="en-US" b="1" i="0" u="none" strike="noStrike" cap="none" normalizeH="0" dirty="0" smtClean="0">
                <a:ln>
                  <a:noFill/>
                </a:ln>
                <a:solidFill>
                  <a:srgbClr val="0070C0"/>
                </a:solidFill>
                <a:effectLst/>
                <a:ea typeface="Times New Roman" pitchFamily="18" charset="0"/>
                <a:cs typeface="Arial" pitchFamily="34" charset="0"/>
              </a:rPr>
              <a:t> Find :</a:t>
            </a:r>
            <a:endParaRPr kumimoji="0" lang="en-US" b="1" i="0" u="none" strike="noStrike" cap="none" normalizeH="0" baseline="0" dirty="0" smtClean="0">
              <a:ln>
                <a:noFill/>
              </a:ln>
              <a:solidFill>
                <a:srgbClr val="0070C0"/>
              </a:solidFill>
              <a:effectLst/>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US" b="0" i="0" u="none" strike="noStrike" cap="none" normalizeH="0" baseline="0" dirty="0" smtClean="0">
              <a:ln>
                <a:noFill/>
              </a:ln>
              <a:solidFill>
                <a:schemeClr val="tx1"/>
              </a:solidFill>
              <a:effectLst/>
              <a:cs typeface="Arial" pitchFamily="34" charset="0"/>
            </a:endParaRPr>
          </a:p>
          <a:p>
            <a:pPr lvl="0" eaLnBrk="0" fontAlgn="base" hangingPunct="0">
              <a:spcBef>
                <a:spcPct val="0"/>
              </a:spcBef>
              <a:spcAft>
                <a:spcPct val="0"/>
              </a:spcAft>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a)     </a:t>
            </a:r>
            <a:r>
              <a:rPr kumimoji="0" lang="en-US" b="0" i="0" u="none" strike="noStrike" cap="none" normalizeH="0" baseline="0" dirty="0" smtClean="0">
                <a:ln>
                  <a:noFill/>
                </a:ln>
                <a:solidFill>
                  <a:schemeClr val="tx1"/>
                </a:solidFill>
                <a:effectLst/>
                <a:ea typeface="Times New Roman" pitchFamily="18" charset="0"/>
                <a:cs typeface="Arial" pitchFamily="34" charset="0"/>
              </a:rPr>
              <a:t>The Room Index        </a:t>
            </a:r>
            <a:r>
              <a:rPr lang="en-US" sz="1400" dirty="0" smtClean="0">
                <a:ea typeface="Times New Roman" pitchFamily="18" charset="0"/>
                <a:cs typeface="Times New Roman" pitchFamily="18" charset="0"/>
              </a:rPr>
              <a:t>RI = (L x W) / (H</a:t>
            </a:r>
            <a:r>
              <a:rPr lang="en-US" sz="1400" baseline="-30000" dirty="0" smtClean="0">
                <a:ea typeface="Times New Roman" pitchFamily="18" charset="0"/>
                <a:cs typeface="Times New Roman" pitchFamily="18" charset="0"/>
              </a:rPr>
              <a:t>m</a:t>
            </a:r>
            <a:r>
              <a:rPr lang="en-US" sz="1400" dirty="0" smtClean="0">
                <a:ea typeface="Times New Roman" pitchFamily="18" charset="0"/>
                <a:cs typeface="Times New Roman" pitchFamily="18" charset="0"/>
              </a:rPr>
              <a:t> (L + W))</a:t>
            </a:r>
            <a:endParaRPr kumimoji="0" lang="en-US" sz="14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b)     </a:t>
            </a:r>
            <a:r>
              <a:rPr kumimoji="0" lang="en-US" b="0" i="0" u="none" strike="noStrike" cap="none" normalizeH="0" baseline="0" dirty="0" smtClean="0">
                <a:ln>
                  <a:noFill/>
                </a:ln>
                <a:solidFill>
                  <a:schemeClr val="tx1"/>
                </a:solidFill>
                <a:effectLst/>
                <a:ea typeface="Times New Roman" pitchFamily="18" charset="0"/>
                <a:cs typeface="Arial" pitchFamily="34" charset="0"/>
              </a:rPr>
              <a:t>The Utilisation Factor </a:t>
            </a:r>
            <a:r>
              <a:rPr kumimoji="0" lang="en-US" sz="1400" b="0" i="0" u="none" strike="noStrike" cap="none" normalizeH="0" baseline="0" dirty="0" smtClean="0">
                <a:ln>
                  <a:noFill/>
                </a:ln>
                <a:solidFill>
                  <a:schemeClr val="tx1"/>
                </a:solidFill>
                <a:effectLst/>
                <a:ea typeface="Times New Roman" pitchFamily="18" charset="0"/>
                <a:cs typeface="Arial" pitchFamily="34" charset="0"/>
              </a:rPr>
              <a:t>(from tables)</a:t>
            </a:r>
            <a:endParaRPr kumimoji="0" lang="en-US" sz="14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c)      </a:t>
            </a:r>
            <a:r>
              <a:rPr kumimoji="0" lang="en-US" b="0" i="0" u="none" strike="noStrike" cap="none" normalizeH="0" baseline="0" dirty="0" smtClean="0">
                <a:ln>
                  <a:noFill/>
                </a:ln>
                <a:solidFill>
                  <a:schemeClr val="tx1"/>
                </a:solidFill>
                <a:effectLst/>
                <a:ea typeface="Times New Roman" pitchFamily="18" charset="0"/>
                <a:cs typeface="Arial" pitchFamily="34" charset="0"/>
              </a:rPr>
              <a:t>The number of lamps required. </a:t>
            </a:r>
            <a:endParaRPr kumimoji="0" lang="en-US" b="0" i="0" u="none" strike="noStrike" cap="none" normalizeH="0" baseline="0" dirty="0" smtClean="0">
              <a:ln>
                <a:noFill/>
              </a:ln>
              <a:solidFill>
                <a:schemeClr val="tx1"/>
              </a:solidFill>
              <a:effectLst/>
              <a:cs typeface="Arial" pitchFamily="34" charset="0"/>
            </a:endParaRPr>
          </a:p>
          <a:p>
            <a:pPr lvl="0" eaLnBrk="0" fontAlgn="base" hangingPunct="0">
              <a:spcBef>
                <a:spcPct val="0"/>
              </a:spcBef>
              <a:spcAft>
                <a:spcPct val="0"/>
              </a:spcAft>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d)      </a:t>
            </a:r>
            <a:r>
              <a:rPr kumimoji="0" lang="en-US" b="0" i="0" u="none" strike="noStrike" cap="none" normalizeH="0" baseline="0" dirty="0" smtClean="0">
                <a:ln>
                  <a:noFill/>
                </a:ln>
                <a:solidFill>
                  <a:schemeClr val="tx1"/>
                </a:solidFill>
                <a:effectLst/>
                <a:ea typeface="Times New Roman" pitchFamily="18" charset="0"/>
                <a:cs typeface="Arial" pitchFamily="34" charset="0"/>
              </a:rPr>
              <a:t>A suitable layout for the lamp fittings </a:t>
            </a: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          use  </a:t>
            </a:r>
            <a:r>
              <a:rPr lang="en-US" dirty="0" smtClean="0">
                <a:ea typeface="Times New Roman" pitchFamily="18" charset="0"/>
                <a:cs typeface="Times New Roman" pitchFamily="18" charset="0"/>
              </a:rPr>
              <a:t>S</a:t>
            </a:r>
            <a:r>
              <a:rPr lang="en-US" baseline="-30000" dirty="0" smtClean="0">
                <a:ea typeface="Times New Roman" pitchFamily="18" charset="0"/>
                <a:cs typeface="Times New Roman" pitchFamily="18" charset="0"/>
              </a:rPr>
              <a:t>max</a:t>
            </a:r>
            <a:r>
              <a:rPr lang="en-US" dirty="0" smtClean="0">
                <a:ea typeface="Times New Roman" pitchFamily="18" charset="0"/>
                <a:cs typeface="Times New Roman" pitchFamily="18" charset="0"/>
              </a:rPr>
              <a:t>  = 1.5 x H</a:t>
            </a:r>
            <a:r>
              <a:rPr lang="en-US" baseline="-30000" dirty="0" smtClean="0">
                <a:ea typeface="Times New Roman" pitchFamily="18" charset="0"/>
                <a:cs typeface="Times New Roman" pitchFamily="18" charset="0"/>
              </a:rPr>
              <a:t>m  (remember this is a </a:t>
            </a:r>
            <a:r>
              <a:rPr lang="en-US" b="1" baseline="-30000" dirty="0" smtClean="0">
                <a:solidFill>
                  <a:srgbClr val="0070C0"/>
                </a:solidFill>
                <a:ea typeface="Times New Roman" pitchFamily="18" charset="0"/>
                <a:cs typeface="Times New Roman" pitchFamily="18" charset="0"/>
              </a:rPr>
              <a:t>maximum</a:t>
            </a:r>
            <a:r>
              <a:rPr lang="en-US" baseline="-30000" dirty="0" smtClean="0">
                <a:ea typeface="Times New Roman" pitchFamily="18" charset="0"/>
                <a:cs typeface="Times New Roman" pitchFamily="18" charset="0"/>
              </a:rPr>
              <a:t> value)</a:t>
            </a: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226367"/>
            <a:ext cx="7774564" cy="461665"/>
          </a:xfrm>
          <a:prstGeom prst="rect">
            <a:avLst/>
          </a:prstGeom>
        </p:spPr>
        <p:txBody>
          <a:bodyPr wrap="none">
            <a:spAutoFit/>
          </a:bodyPr>
          <a:lstStyle/>
          <a:p>
            <a:r>
              <a:rPr lang="en-US" sz="2400" b="1" dirty="0" smtClean="0">
                <a:solidFill>
                  <a:srgbClr val="0070C0"/>
                </a:solidFill>
              </a:rPr>
              <a:t>REVISION Example : Designing a Lighting Installation Layout.</a:t>
            </a:r>
            <a:endParaRPr lang="en-US" sz="2400" dirty="0">
              <a:solidFill>
                <a:srgbClr val="0070C0"/>
              </a:solidFill>
            </a:endParaRPr>
          </a:p>
        </p:txBody>
      </p:sp>
      <p:grpSp>
        <p:nvGrpSpPr>
          <p:cNvPr id="4" name="Group 21"/>
          <p:cNvGrpSpPr>
            <a:grpSpLocks/>
          </p:cNvGrpSpPr>
          <p:nvPr/>
        </p:nvGrpSpPr>
        <p:grpSpPr bwMode="auto">
          <a:xfrm>
            <a:off x="5943600" y="4343400"/>
            <a:ext cx="2540000" cy="658812"/>
            <a:chOff x="2556" y="14342"/>
            <a:chExt cx="4000" cy="1038"/>
          </a:xfrm>
          <a:solidFill>
            <a:srgbClr val="FFFF66"/>
          </a:solidFill>
        </p:grpSpPr>
        <p:sp>
          <p:nvSpPr>
            <p:cNvPr id="5"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6"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7"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8"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UF   x     LLF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cxnSp>
        <p:nvCxnSpPr>
          <p:cNvPr id="10" name="Straight Arrow Connector 9"/>
          <p:cNvCxnSpPr/>
          <p:nvPr/>
        </p:nvCxnSpPr>
        <p:spPr>
          <a:xfrm>
            <a:off x="4191000" y="4648200"/>
            <a:ext cx="16764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611391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685800" y="3395722"/>
            <a:ext cx="7772400" cy="3139321"/>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Tx/>
              <a:buAutoNum type="alphaLcParenR"/>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Room Index 	</a:t>
            </a: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RI = (L x W) / (H</a:t>
            </a:r>
            <a:r>
              <a:rPr kumimoji="0" lang="en-US"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(L + W))</a:t>
            </a:r>
            <a:endParaRPr kumimoji="0" lang="en-US"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L = </a:t>
            </a:r>
            <a:r>
              <a:rPr lang="en-US" dirty="0" smtClean="0">
                <a:ea typeface="Times New Roman" pitchFamily="18" charset="0"/>
                <a:cs typeface="Times New Roman" pitchFamily="18" charset="0"/>
              </a:rPr>
              <a:t>20</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m, W = 6 m,	H</a:t>
            </a:r>
            <a:r>
              <a:rPr kumimoji="0" lang="en-US"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 2m</a:t>
            </a:r>
            <a:endParaRPr kumimoji="0" lang="en-US" b="0" i="0" u="none" strike="noStrike" cap="none" normalizeH="0" dirty="0" smtClean="0">
              <a:ln>
                <a:noFill/>
              </a:ln>
              <a:solidFill>
                <a:schemeClr val="tx1"/>
              </a:solidFill>
              <a:effectLst/>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baseline="0" dirty="0" smtClean="0">
              <a:cs typeface="Times New Roman" pitchFamily="18" charset="0"/>
            </a:endParaRPr>
          </a:p>
          <a:p>
            <a:r>
              <a:rPr lang="en-US" dirty="0" smtClean="0"/>
              <a:t>	Substituting values</a:t>
            </a:r>
          </a:p>
          <a:p>
            <a:r>
              <a:rPr lang="en-US" dirty="0" smtClean="0"/>
              <a:t>			</a:t>
            </a:r>
          </a:p>
          <a:p>
            <a:r>
              <a:rPr lang="en-US" dirty="0" smtClean="0"/>
              <a:t>	</a:t>
            </a:r>
            <a:r>
              <a:rPr lang="fr-FR" dirty="0" smtClean="0"/>
              <a:t>RI = (20 x 6) / (2.0 (20+6))</a:t>
            </a:r>
            <a:endParaRPr lang="en-US" dirty="0" smtClean="0"/>
          </a:p>
          <a:p>
            <a:r>
              <a:rPr lang="fr-FR" dirty="0" smtClean="0"/>
              <a:t>	RI = 120 / 52</a:t>
            </a:r>
            <a:endParaRPr lang="en-US" dirty="0" smtClean="0"/>
          </a:p>
          <a:p>
            <a:r>
              <a:rPr lang="fr-FR" dirty="0" smtClean="0"/>
              <a:t>	RI = 2.3</a:t>
            </a:r>
            <a:endParaRPr lang="en-US" dirty="0" smtClean="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381000" y="163698"/>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4" name="Rectangle 3"/>
          <p:cNvSpPr/>
          <p:nvPr/>
        </p:nvSpPr>
        <p:spPr>
          <a:xfrm>
            <a:off x="571500" y="533400"/>
            <a:ext cx="8001000" cy="2862322"/>
          </a:xfrm>
          <a:prstGeom prst="rect">
            <a:avLst/>
          </a:prstGeom>
        </p:spPr>
        <p:txBody>
          <a:bodyPr wrap="square">
            <a:spAutoFit/>
          </a:bodyPr>
          <a:lstStyle/>
          <a:p>
            <a:pPr lvl="0" algn="just" fontAlgn="base">
              <a:spcBef>
                <a:spcPct val="0"/>
              </a:spcBef>
              <a:spcAft>
                <a:spcPct val="0"/>
              </a:spcAft>
              <a:tabLst>
                <a:tab pos="457200" algn="l"/>
              </a:tabLst>
            </a:pPr>
            <a:r>
              <a:rPr lang="en-US" dirty="0">
                <a:ea typeface="Times New Roman" pitchFamily="18" charset="0"/>
                <a:cs typeface="Arial" pitchFamily="34" charset="0"/>
              </a:rPr>
              <a:t>A room measures </a:t>
            </a:r>
            <a:r>
              <a:rPr lang="en-US" dirty="0" smtClean="0">
                <a:ea typeface="Times New Roman" pitchFamily="18" charset="0"/>
                <a:cs typeface="Arial" pitchFamily="34" charset="0"/>
              </a:rPr>
              <a:t>20 </a:t>
            </a:r>
            <a:r>
              <a:rPr lang="en-US" dirty="0">
                <a:ea typeface="Times New Roman" pitchFamily="18" charset="0"/>
                <a:cs typeface="Arial" pitchFamily="34" charset="0"/>
              </a:rPr>
              <a:t>m by 6 m by </a:t>
            </a:r>
            <a:r>
              <a:rPr lang="en-US" dirty="0" smtClean="0">
                <a:ea typeface="Times New Roman" pitchFamily="18" charset="0"/>
                <a:cs typeface="Arial" pitchFamily="34" charset="0"/>
              </a:rPr>
              <a:t>3 </a:t>
            </a:r>
            <a:r>
              <a:rPr lang="en-US" dirty="0">
                <a:ea typeface="Times New Roman" pitchFamily="18" charset="0"/>
                <a:cs typeface="Arial" pitchFamily="34" charset="0"/>
              </a:rPr>
              <a:t>m in height requires a service illuminance of 600 lux on the work surfaces which are set 1 m above the floor. The luminaire mounting height is therefore </a:t>
            </a:r>
            <a:r>
              <a:rPr lang="en-US" dirty="0" smtClean="0">
                <a:ea typeface="Times New Roman" pitchFamily="18" charset="0"/>
                <a:cs typeface="Arial" pitchFamily="34" charset="0"/>
              </a:rPr>
              <a:t>2 m </a:t>
            </a:r>
            <a:r>
              <a:rPr lang="en-US" dirty="0">
                <a:ea typeface="Times New Roman" pitchFamily="18" charset="0"/>
                <a:cs typeface="Arial" pitchFamily="34" charset="0"/>
              </a:rPr>
              <a:t>above working plane.</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 </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65 W Aluminium Industrial reflector lamps chosen have a luminous efficacy of 70 lm/W.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They are to be mounted </a:t>
            </a:r>
            <a:r>
              <a:rPr lang="en-US" dirty="0" smtClean="0">
                <a:ea typeface="Times New Roman" pitchFamily="18" charset="0"/>
                <a:cs typeface="Arial" pitchFamily="34" charset="0"/>
              </a:rPr>
              <a:t>from </a:t>
            </a:r>
            <a:r>
              <a:rPr lang="en-US" dirty="0">
                <a:ea typeface="Times New Roman" pitchFamily="18" charset="0"/>
                <a:cs typeface="Arial" pitchFamily="34" charset="0"/>
              </a:rPr>
              <a:t>the ceiling in luminaires which have a DLOR of 70%.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room reflectance's </a:t>
            </a:r>
            <a:r>
              <a:rPr lang="en-US" dirty="0" smtClean="0">
                <a:ea typeface="Times New Roman" pitchFamily="18" charset="0"/>
                <a:cs typeface="Arial" pitchFamily="34" charset="0"/>
              </a:rPr>
              <a:t>are 0.5 </a:t>
            </a:r>
            <a:r>
              <a:rPr lang="en-US" dirty="0">
                <a:ea typeface="Times New Roman" pitchFamily="18" charset="0"/>
                <a:cs typeface="Arial" pitchFamily="34" charset="0"/>
              </a:rPr>
              <a:t>for the ceiling and 0.5 for the walls.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Light Loss Factor is 0.7. </a:t>
            </a:r>
          </a:p>
          <a:p>
            <a:pPr lvl="0" fontAlgn="base">
              <a:spcBef>
                <a:spcPct val="0"/>
              </a:spcBef>
              <a:spcAft>
                <a:spcPct val="0"/>
              </a:spcAft>
              <a:tabLst>
                <a:tab pos="457200" algn="l"/>
              </a:tabLst>
            </a:pPr>
            <a:r>
              <a:rPr lang="en-US" dirty="0" smtClean="0">
                <a:ea typeface="Times New Roman" pitchFamily="18" charset="0"/>
                <a:cs typeface="Arial" pitchFamily="34" charset="0"/>
              </a:rPr>
              <a:t>Calculate / Find:</a:t>
            </a:r>
          </a:p>
        </p:txBody>
      </p:sp>
    </p:spTree>
    <p:extLst>
      <p:ext uri="{BB962C8B-B14F-4D97-AF65-F5344CB8AC3E}">
        <p14:creationId xmlns:p14="http://schemas.microsoft.com/office/powerpoint/2010/main" val="252157605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5" name="Rectangle 4"/>
          <p:cNvSpPr/>
          <p:nvPr/>
        </p:nvSpPr>
        <p:spPr>
          <a:xfrm>
            <a:off x="762000" y="3352800"/>
            <a:ext cx="7772400" cy="3139321"/>
          </a:xfrm>
          <a:prstGeom prst="rect">
            <a:avLst/>
          </a:prstGeom>
          <a:solidFill>
            <a:srgbClr val="FFFF66"/>
          </a:solidFill>
          <a:ln>
            <a:solidFill>
              <a:schemeClr val="accent1"/>
            </a:solidFill>
          </a:ln>
        </p:spPr>
        <p:txBody>
          <a:bodyPr wrap="square">
            <a:spAutoFit/>
          </a:bodyPr>
          <a:lstStyle/>
          <a:p>
            <a:r>
              <a:rPr lang="en-US" dirty="0" smtClean="0"/>
              <a:t>b) Utilisation Factor</a:t>
            </a:r>
          </a:p>
          <a:p>
            <a:endParaRPr lang="en-US" dirty="0" smtClean="0"/>
          </a:p>
          <a:p>
            <a:r>
              <a:rPr lang="en-US" dirty="0" smtClean="0"/>
              <a:t>With the help of values of RI = 2.25,  DLOR (70%), ceiling reflectance (0.5) and wall reflectance (0.5), we can make use of tables to find out UF.</a:t>
            </a:r>
          </a:p>
          <a:p>
            <a:endParaRPr lang="en-US" dirty="0" smtClean="0"/>
          </a:p>
          <a:p>
            <a:r>
              <a:rPr lang="en-US" dirty="0" smtClean="0"/>
              <a:t>		UF = 0.65</a:t>
            </a:r>
          </a:p>
          <a:p>
            <a:endParaRPr lang="en-US" dirty="0" smtClean="0"/>
          </a:p>
          <a:p>
            <a:endParaRPr lang="en-US" dirty="0" smtClean="0"/>
          </a:p>
          <a:p>
            <a:endParaRPr lang="en-US" dirty="0" smtClean="0"/>
          </a:p>
          <a:p>
            <a:endParaRPr lang="en-US" dirty="0" smtClean="0"/>
          </a:p>
          <a:p>
            <a:endParaRPr lang="en-US" dirty="0"/>
          </a:p>
        </p:txBody>
      </p:sp>
      <p:sp>
        <p:nvSpPr>
          <p:cNvPr id="2" name="Rectangle 1"/>
          <p:cNvSpPr/>
          <p:nvPr/>
        </p:nvSpPr>
        <p:spPr>
          <a:xfrm>
            <a:off x="609600" y="762000"/>
            <a:ext cx="7924800" cy="2585323"/>
          </a:xfrm>
          <a:prstGeom prst="rect">
            <a:avLst/>
          </a:prstGeom>
        </p:spPr>
        <p:txBody>
          <a:bodyPr wrap="square">
            <a:spAutoFit/>
          </a:bodyPr>
          <a:lstStyle/>
          <a:p>
            <a:pPr lvl="0" algn="just" fontAlgn="base">
              <a:spcBef>
                <a:spcPct val="0"/>
              </a:spcBef>
              <a:spcAft>
                <a:spcPct val="0"/>
              </a:spcAft>
              <a:tabLst>
                <a:tab pos="457200" algn="l"/>
              </a:tabLst>
            </a:pPr>
            <a:r>
              <a:rPr lang="en-US" dirty="0">
                <a:ea typeface="Times New Roman" pitchFamily="18" charset="0"/>
                <a:cs typeface="Arial" pitchFamily="34" charset="0"/>
              </a:rPr>
              <a:t>A room measures </a:t>
            </a:r>
            <a:r>
              <a:rPr lang="en-US" dirty="0" smtClean="0">
                <a:ea typeface="Times New Roman" pitchFamily="18" charset="0"/>
                <a:cs typeface="Arial" pitchFamily="34" charset="0"/>
              </a:rPr>
              <a:t>20 </a:t>
            </a:r>
            <a:r>
              <a:rPr lang="en-US" dirty="0">
                <a:ea typeface="Times New Roman" pitchFamily="18" charset="0"/>
                <a:cs typeface="Arial" pitchFamily="34" charset="0"/>
              </a:rPr>
              <a:t>m by 6 m by </a:t>
            </a:r>
            <a:r>
              <a:rPr lang="en-US" dirty="0" smtClean="0">
                <a:ea typeface="Times New Roman" pitchFamily="18" charset="0"/>
                <a:cs typeface="Arial" pitchFamily="34" charset="0"/>
              </a:rPr>
              <a:t>3 </a:t>
            </a:r>
            <a:r>
              <a:rPr lang="en-US" dirty="0">
                <a:ea typeface="Times New Roman" pitchFamily="18" charset="0"/>
                <a:cs typeface="Arial" pitchFamily="34" charset="0"/>
              </a:rPr>
              <a:t>m in height requires a service illuminance of 600 lux on the work surfaces which are set 1 m above the floor. The luminaire mounting height is therefore </a:t>
            </a:r>
            <a:r>
              <a:rPr lang="en-US" dirty="0" smtClean="0">
                <a:ea typeface="Times New Roman" pitchFamily="18" charset="0"/>
                <a:cs typeface="Arial" pitchFamily="34" charset="0"/>
              </a:rPr>
              <a:t>2 m </a:t>
            </a:r>
            <a:r>
              <a:rPr lang="en-US" dirty="0">
                <a:ea typeface="Times New Roman" pitchFamily="18" charset="0"/>
                <a:cs typeface="Arial" pitchFamily="34" charset="0"/>
              </a:rPr>
              <a:t>above working plane.</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 </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65 W Aluminium Industrial reflector lamps chosen have a luminous efficacy of 70 lm/W.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They are to be mounted </a:t>
            </a:r>
            <a:r>
              <a:rPr lang="en-US" dirty="0" smtClean="0">
                <a:ea typeface="Times New Roman" pitchFamily="18" charset="0"/>
                <a:cs typeface="Arial" pitchFamily="34" charset="0"/>
              </a:rPr>
              <a:t>from </a:t>
            </a:r>
            <a:r>
              <a:rPr lang="en-US" dirty="0">
                <a:ea typeface="Times New Roman" pitchFamily="18" charset="0"/>
                <a:cs typeface="Arial" pitchFamily="34" charset="0"/>
              </a:rPr>
              <a:t>the ceiling in luminaires which have a DLOR of 70%.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room reflectance's are 0.5 for the ceiling and 0.5 for the walls.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Light Loss Factor is 0.7. </a:t>
            </a:r>
          </a:p>
        </p:txBody>
      </p:sp>
    </p:spTree>
    <p:extLst>
      <p:ext uri="{BB962C8B-B14F-4D97-AF65-F5344CB8AC3E}">
        <p14:creationId xmlns:p14="http://schemas.microsoft.com/office/powerpoint/2010/main" val="2080279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4" end="4"/>
                                            </p:txEl>
                                          </p:spTgt>
                                        </p:tgtEl>
                                        <p:attrNameLst>
                                          <p:attrName>style.visibility</p:attrName>
                                        </p:attrNameLst>
                                      </p:cBhvr>
                                      <p:to>
                                        <p:strVal val="visible"/>
                                      </p:to>
                                    </p:set>
                                    <p:animEffect transition="in" filter="fade">
                                      <p:cBhvr>
                                        <p:cTn id="7" dur="1000"/>
                                        <p:tgtEl>
                                          <p:spTgt spid="5">
                                            <p:txEl>
                                              <p:pRg st="4" end="4"/>
                                            </p:txEl>
                                          </p:spTgt>
                                        </p:tgtEl>
                                      </p:cBhvr>
                                    </p:animEffect>
                                    <p:anim calcmode="lin" valueType="num">
                                      <p:cBhvr>
                                        <p:cTn id="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 y="160817"/>
            <a:ext cx="8978375" cy="6316183"/>
          </a:xfrm>
          <a:prstGeom prst="rect">
            <a:avLst/>
          </a:prstGeom>
          <a:noFill/>
          <a:ln w="9525">
            <a:noFill/>
            <a:miter lim="800000"/>
            <a:headEnd/>
            <a:tailEnd/>
          </a:ln>
          <a:effectLst/>
        </p:spPr>
      </p:pic>
      <p:sp>
        <p:nvSpPr>
          <p:cNvPr id="6" name="Rectangle 5"/>
          <p:cNvSpPr/>
          <p:nvPr/>
        </p:nvSpPr>
        <p:spPr>
          <a:xfrm>
            <a:off x="5486400" y="381000"/>
            <a:ext cx="304800" cy="1905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965391" y="2133600"/>
            <a:ext cx="2825809" cy="1524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0" y="6400800"/>
            <a:ext cx="3039615" cy="523220"/>
          </a:xfrm>
          <a:prstGeom prst="rect">
            <a:avLst/>
          </a:prstGeom>
        </p:spPr>
        <p:txBody>
          <a:bodyPr wrap="square">
            <a:spAutoFit/>
          </a:bodyPr>
          <a:lstStyle/>
          <a:p>
            <a:r>
              <a:rPr lang="en-US" sz="2800" b="1" dirty="0" smtClean="0"/>
              <a:t>Utilisation factor</a:t>
            </a:r>
            <a:endParaRPr lang="en-US" sz="2800" dirty="0"/>
          </a:p>
        </p:txBody>
      </p:sp>
    </p:spTree>
    <p:extLst>
      <p:ext uri="{BB962C8B-B14F-4D97-AF65-F5344CB8AC3E}">
        <p14:creationId xmlns:p14="http://schemas.microsoft.com/office/powerpoint/2010/main" val="5887917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762000" y="3276600"/>
            <a:ext cx="7772400" cy="3416320"/>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AutoNum type="alphaLcParenR" startAt="3"/>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No. of lamps required</a:t>
            </a: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lang="en-US" dirty="0" smtClean="0">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lang="en-US" dirty="0" smtClean="0">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E = 600 lux,  </a:t>
            </a:r>
            <a:r>
              <a:rPr lang="en-US" dirty="0" smtClean="0">
                <a:ea typeface="Times New Roman" pitchFamily="18" charset="0"/>
                <a:cs typeface="Times New Roman" pitchFamily="18" charset="0"/>
              </a:rPr>
              <a:t>A = 20 x 6 = 120 m</a:t>
            </a:r>
            <a:r>
              <a:rPr lang="en-US" baseline="30000" dirty="0" smtClean="0">
                <a:ea typeface="Times New Roman" pitchFamily="18" charset="0"/>
                <a:cs typeface="Times New Roman" pitchFamily="18" charset="0"/>
              </a:rPr>
              <a:t>2   </a:t>
            </a:r>
            <a:r>
              <a:rPr kumimoji="0" lang="en-US" b="0" i="0" u="none" strike="noStrike" cap="none" normalizeH="0" dirty="0" smtClean="0">
                <a:ln>
                  <a:noFill/>
                </a:ln>
                <a:solidFill>
                  <a:schemeClr val="tx1"/>
                </a:solidFill>
                <a:effectLst/>
                <a:ea typeface="Times New Roman" pitchFamily="18" charset="0"/>
                <a:cs typeface="Times New Roman" pitchFamily="18" charset="0"/>
              </a:rPr>
              <a:t>F = </a:t>
            </a:r>
            <a:r>
              <a:rPr lang="en-US" dirty="0" smtClean="0"/>
              <a:t>65 W x 70 lm / W = 4550 lm</a:t>
            </a: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UF = 0.65,      LLF = 0.7</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Substituting values </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N = </a:t>
            </a:r>
            <a:r>
              <a:rPr lang="en-US" u="sng" dirty="0">
                <a:ea typeface="Times New Roman" pitchFamily="18" charset="0"/>
                <a:cs typeface="Times New Roman" pitchFamily="18" charset="0"/>
              </a:rPr>
              <a:t>6</a:t>
            </a:r>
            <a:r>
              <a:rPr lang="en-US" u="sng" dirty="0" smtClean="0">
                <a:ea typeface="Times New Roman" pitchFamily="18" charset="0"/>
                <a:cs typeface="Times New Roman" pitchFamily="18" charset="0"/>
              </a:rPr>
              <a:t>00 x 120	</a:t>
            </a:r>
            <a:r>
              <a:rPr lang="en-US" dirty="0" smtClean="0">
                <a:ea typeface="Times New Roman" pitchFamily="18" charset="0"/>
                <a:cs typeface="Times New Roman" pitchFamily="18" charset="0"/>
              </a:rPr>
              <a:t>=  </a:t>
            </a:r>
            <a:r>
              <a:rPr lang="en-US" u="sng" dirty="0" smtClean="0">
                <a:ea typeface="Times New Roman" pitchFamily="18" charset="0"/>
                <a:cs typeface="Times New Roman" pitchFamily="18" charset="0"/>
              </a:rPr>
              <a:t>72,000</a:t>
            </a:r>
            <a:r>
              <a:rPr lang="en-US" dirty="0" smtClean="0">
                <a:ea typeface="Times New Roman" pitchFamily="18" charset="0"/>
                <a:cs typeface="Times New Roman" pitchFamily="18" charset="0"/>
              </a:rPr>
              <a:t>	= 34.778 = 36 lamps</a:t>
            </a:r>
          </a:p>
          <a:p>
            <a:pPr marL="342900" marR="0" lvl="0" indent="-342900" algn="l" defTabSz="914400" rtl="0" eaLnBrk="0" fontAlgn="base" latinLnBrk="0" hangingPunct="0">
              <a:lnSpc>
                <a:spcPct val="100000"/>
              </a:lnSpc>
              <a:spcBef>
                <a:spcPct val="0"/>
              </a:spcBef>
              <a:spcAft>
                <a:spcPct val="0"/>
              </a:spcAft>
              <a:buClrTx/>
              <a:buSzTx/>
              <a:tabLst/>
            </a:pPr>
            <a:r>
              <a:rPr lang="en-US" dirty="0">
                <a:ea typeface="Times New Roman" pitchFamily="18" charset="0"/>
                <a:cs typeface="Times New Roman" pitchFamily="18" charset="0"/>
              </a:rPr>
              <a:t> </a:t>
            </a:r>
            <a:r>
              <a:rPr lang="en-US" dirty="0" smtClean="0">
                <a:ea typeface="Times New Roman" pitchFamily="18" charset="0"/>
                <a:cs typeface="Times New Roman" pitchFamily="18" charset="0"/>
              </a:rPr>
              <a:t>     	             4550 x 0.65 x 0.7       2,070.25	</a:t>
            </a: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381000" y="150167"/>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grpSp>
        <p:nvGrpSpPr>
          <p:cNvPr id="6" name="Group 21"/>
          <p:cNvGrpSpPr>
            <a:grpSpLocks/>
          </p:cNvGrpSpPr>
          <p:nvPr/>
        </p:nvGrpSpPr>
        <p:grpSpPr bwMode="auto">
          <a:xfrm>
            <a:off x="1524000" y="3733800"/>
            <a:ext cx="2540000" cy="658812"/>
            <a:chOff x="2556" y="14342"/>
            <a:chExt cx="4000" cy="1038"/>
          </a:xfrm>
          <a:solidFill>
            <a:srgbClr val="FFFF66"/>
          </a:solidFill>
        </p:grpSpPr>
        <p:sp>
          <p:nvSpPr>
            <p:cNvPr id="7"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8"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9"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10"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UF   x     LLF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sp>
        <p:nvSpPr>
          <p:cNvPr id="2" name="Rectangle 1"/>
          <p:cNvSpPr/>
          <p:nvPr/>
        </p:nvSpPr>
        <p:spPr>
          <a:xfrm>
            <a:off x="549067" y="611804"/>
            <a:ext cx="7984983" cy="2585323"/>
          </a:xfrm>
          <a:prstGeom prst="rect">
            <a:avLst/>
          </a:prstGeom>
        </p:spPr>
        <p:txBody>
          <a:bodyPr wrap="square">
            <a:spAutoFit/>
          </a:bodyPr>
          <a:lstStyle/>
          <a:p>
            <a:pPr lvl="0" algn="just" fontAlgn="base">
              <a:spcBef>
                <a:spcPct val="0"/>
              </a:spcBef>
              <a:spcAft>
                <a:spcPct val="0"/>
              </a:spcAft>
              <a:tabLst>
                <a:tab pos="457200" algn="l"/>
              </a:tabLst>
            </a:pPr>
            <a:r>
              <a:rPr lang="en-US" dirty="0">
                <a:ea typeface="Times New Roman" pitchFamily="18" charset="0"/>
                <a:cs typeface="Arial" pitchFamily="34" charset="0"/>
              </a:rPr>
              <a:t>A room measures </a:t>
            </a:r>
            <a:r>
              <a:rPr lang="en-US" dirty="0" smtClean="0">
                <a:ea typeface="Times New Roman" pitchFamily="18" charset="0"/>
                <a:cs typeface="Arial" pitchFamily="34" charset="0"/>
              </a:rPr>
              <a:t>20 </a:t>
            </a:r>
            <a:r>
              <a:rPr lang="en-US" dirty="0">
                <a:ea typeface="Times New Roman" pitchFamily="18" charset="0"/>
                <a:cs typeface="Arial" pitchFamily="34" charset="0"/>
              </a:rPr>
              <a:t>m by 6 m by </a:t>
            </a:r>
            <a:r>
              <a:rPr lang="en-US" dirty="0" smtClean="0">
                <a:ea typeface="Times New Roman" pitchFamily="18" charset="0"/>
                <a:cs typeface="Arial" pitchFamily="34" charset="0"/>
              </a:rPr>
              <a:t>3 </a:t>
            </a:r>
            <a:r>
              <a:rPr lang="en-US" dirty="0">
                <a:ea typeface="Times New Roman" pitchFamily="18" charset="0"/>
                <a:cs typeface="Arial" pitchFamily="34" charset="0"/>
              </a:rPr>
              <a:t>m in height requires a service illuminance of 600 lux on the work surfaces which are set 1 m above the floor. The luminaire mounting height is therefore </a:t>
            </a:r>
            <a:r>
              <a:rPr lang="en-US" dirty="0" smtClean="0">
                <a:ea typeface="Times New Roman" pitchFamily="18" charset="0"/>
                <a:cs typeface="Arial" pitchFamily="34" charset="0"/>
              </a:rPr>
              <a:t>2 m </a:t>
            </a:r>
            <a:r>
              <a:rPr lang="en-US" dirty="0">
                <a:ea typeface="Times New Roman" pitchFamily="18" charset="0"/>
                <a:cs typeface="Arial" pitchFamily="34" charset="0"/>
              </a:rPr>
              <a:t>above working plane.</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 </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65 W Aluminium Industrial reflector lamps chosen have a luminous efficacy of 70 lm/W.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They are to be mounted </a:t>
            </a:r>
            <a:r>
              <a:rPr lang="en-US" dirty="0" smtClean="0">
                <a:ea typeface="Times New Roman" pitchFamily="18" charset="0"/>
                <a:cs typeface="Arial" pitchFamily="34" charset="0"/>
              </a:rPr>
              <a:t>from </a:t>
            </a:r>
            <a:r>
              <a:rPr lang="en-US" dirty="0">
                <a:ea typeface="Times New Roman" pitchFamily="18" charset="0"/>
                <a:cs typeface="Arial" pitchFamily="34" charset="0"/>
              </a:rPr>
              <a:t>the ceiling in luminaires which have a DLOR of 70%.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room reflectance's are 0.5 for the ceiling and 0.5 for the walls.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Light Loss Factor is 0.7. </a:t>
            </a:r>
          </a:p>
        </p:txBody>
      </p:sp>
    </p:spTree>
    <p:extLst>
      <p:ext uri="{BB962C8B-B14F-4D97-AF65-F5344CB8AC3E}">
        <p14:creationId xmlns:p14="http://schemas.microsoft.com/office/powerpoint/2010/main" val="131768769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609600" y="4270379"/>
            <a:ext cx="7772400" cy="1477328"/>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d) Suitable layout</a:t>
            </a:r>
          </a:p>
          <a:p>
            <a:pPr marL="342900" lvl="0" indent="-342900" eaLnBrk="0" fontAlgn="base" hangingPunct="0">
              <a:spcBef>
                <a:spcPct val="0"/>
              </a:spcBef>
              <a:spcAft>
                <a:spcPct val="0"/>
              </a:spcAft>
            </a:pPr>
            <a:r>
              <a:rPr lang="en-US" dirty="0" smtClean="0">
                <a:ea typeface="Times New Roman" pitchFamily="18" charset="0"/>
                <a:cs typeface="Times New Roman" pitchFamily="18" charset="0"/>
              </a:rPr>
              <a:t>	S</a:t>
            </a:r>
            <a:r>
              <a:rPr lang="en-US" baseline="-30000" dirty="0" smtClean="0">
                <a:ea typeface="Times New Roman" pitchFamily="18" charset="0"/>
                <a:cs typeface="Times New Roman" pitchFamily="18" charset="0"/>
              </a:rPr>
              <a:t>max</a:t>
            </a:r>
            <a:r>
              <a:rPr lang="en-US" dirty="0" smtClean="0">
                <a:ea typeface="Times New Roman" pitchFamily="18" charset="0"/>
                <a:cs typeface="Times New Roman" pitchFamily="18" charset="0"/>
              </a:rPr>
              <a:t>  = 1.0 x H</a:t>
            </a:r>
            <a:r>
              <a:rPr lang="en-US" baseline="-30000" dirty="0" smtClean="0">
                <a:ea typeface="Times New Roman" pitchFamily="18" charset="0"/>
                <a:cs typeface="Times New Roman" pitchFamily="18" charset="0"/>
              </a:rPr>
              <a:t>m,   </a:t>
            </a:r>
            <a:r>
              <a:rPr lang="en-GB" dirty="0" smtClean="0"/>
              <a:t>The mounting height (H</a:t>
            </a:r>
            <a:r>
              <a:rPr lang="en-GB" baseline="-25000" dirty="0" smtClean="0"/>
              <a:t>m</a:t>
            </a:r>
            <a:r>
              <a:rPr lang="en-GB" dirty="0" smtClean="0"/>
              <a:t>) = 2 metres.</a:t>
            </a:r>
            <a:r>
              <a:rPr lang="en-US" dirty="0" smtClean="0">
                <a:ea typeface="Times New Roman" pitchFamily="18" charset="0"/>
                <a:cs typeface="Times New Roman" pitchFamily="18" charset="0"/>
              </a:rPr>
              <a:t> </a:t>
            </a:r>
          </a:p>
          <a:p>
            <a:pPr marL="342900" lvl="0" indent="-342900" eaLnBrk="0" fontAlgn="base" hangingPunct="0">
              <a:spcBef>
                <a:spcPct val="0"/>
              </a:spcBef>
              <a:spcAft>
                <a:spcPct val="0"/>
              </a:spcAft>
            </a:pPr>
            <a:r>
              <a:rPr lang="en-US" dirty="0" smtClean="0">
                <a:ea typeface="Times New Roman" pitchFamily="18" charset="0"/>
                <a:cs typeface="Times New Roman" pitchFamily="18" charset="0"/>
              </a:rPr>
              <a:t>	S</a:t>
            </a:r>
            <a:r>
              <a:rPr lang="en-US" baseline="-30000" dirty="0" smtClean="0">
                <a:ea typeface="Times New Roman" pitchFamily="18" charset="0"/>
                <a:cs typeface="Times New Roman" pitchFamily="18" charset="0"/>
              </a:rPr>
              <a:t>max   </a:t>
            </a:r>
            <a:r>
              <a:rPr lang="en-US" dirty="0" smtClean="0">
                <a:ea typeface="Times New Roman" pitchFamily="18" charset="0"/>
                <a:cs typeface="Times New Roman" pitchFamily="18" charset="0"/>
              </a:rPr>
              <a:t>= 1.0 x 2 = </a:t>
            </a:r>
            <a:r>
              <a:rPr lang="en-US" dirty="0">
                <a:ea typeface="Times New Roman" pitchFamily="18" charset="0"/>
                <a:cs typeface="Times New Roman" pitchFamily="18" charset="0"/>
              </a:rPr>
              <a:t>2</a:t>
            </a:r>
            <a:r>
              <a:rPr lang="en-US" dirty="0" smtClean="0">
                <a:ea typeface="Times New Roman" pitchFamily="18" charset="0"/>
                <a:cs typeface="Times New Roman" pitchFamily="18" charset="0"/>
              </a:rPr>
              <a:t>  metres apart (maximum)</a:t>
            </a:r>
          </a:p>
          <a:p>
            <a:pPr marL="342900" lvl="0" indent="-342900" eaLnBrk="0" fontAlgn="base" hangingPunct="0">
              <a:spcBef>
                <a:spcPct val="0"/>
              </a:spcBef>
              <a:spcAft>
                <a:spcPct val="0"/>
              </a:spcAft>
            </a:pPr>
            <a:endParaRPr lang="en-US" dirty="0" smtClean="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5" name="Rectangle 4"/>
          <p:cNvSpPr/>
          <p:nvPr/>
        </p:nvSpPr>
        <p:spPr>
          <a:xfrm>
            <a:off x="609600" y="842665"/>
            <a:ext cx="8077200" cy="2585323"/>
          </a:xfrm>
          <a:prstGeom prst="rect">
            <a:avLst/>
          </a:prstGeom>
        </p:spPr>
        <p:txBody>
          <a:bodyPr wrap="square">
            <a:spAutoFit/>
          </a:bodyPr>
          <a:lstStyle/>
          <a:p>
            <a:pPr lvl="0" algn="just" fontAlgn="base">
              <a:spcBef>
                <a:spcPct val="0"/>
              </a:spcBef>
              <a:spcAft>
                <a:spcPct val="0"/>
              </a:spcAft>
              <a:tabLst>
                <a:tab pos="457200" algn="l"/>
              </a:tabLst>
            </a:pPr>
            <a:r>
              <a:rPr lang="en-US" dirty="0">
                <a:ea typeface="Times New Roman" pitchFamily="18" charset="0"/>
                <a:cs typeface="Arial" pitchFamily="34" charset="0"/>
              </a:rPr>
              <a:t>A room measures </a:t>
            </a:r>
            <a:r>
              <a:rPr lang="en-US" dirty="0" smtClean="0">
                <a:ea typeface="Times New Roman" pitchFamily="18" charset="0"/>
                <a:cs typeface="Arial" pitchFamily="34" charset="0"/>
              </a:rPr>
              <a:t>20 </a:t>
            </a:r>
            <a:r>
              <a:rPr lang="en-US" dirty="0">
                <a:ea typeface="Times New Roman" pitchFamily="18" charset="0"/>
                <a:cs typeface="Arial" pitchFamily="34" charset="0"/>
              </a:rPr>
              <a:t>m by 6 m by </a:t>
            </a:r>
            <a:r>
              <a:rPr lang="en-US" dirty="0" smtClean="0">
                <a:ea typeface="Times New Roman" pitchFamily="18" charset="0"/>
                <a:cs typeface="Arial" pitchFamily="34" charset="0"/>
              </a:rPr>
              <a:t>3 </a:t>
            </a:r>
            <a:r>
              <a:rPr lang="en-US" dirty="0">
                <a:ea typeface="Times New Roman" pitchFamily="18" charset="0"/>
                <a:cs typeface="Arial" pitchFamily="34" charset="0"/>
              </a:rPr>
              <a:t>m in height requires a service illuminance of 600 lux on the work surfaces which are set 1 m above the floor. The luminaire mounting height is therefore 2 m above working plane.</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 </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65 W Aluminium Industrial reflector lamps chosen have a luminous efficacy of 70 lm/W.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They are to be mounted on the ceiling in luminaires which have a DLOR of 70%.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room reflectance's are 0.5 for the ceiling and 0.5 for the walls.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Light Loss Factor is 0.7. </a:t>
            </a:r>
          </a:p>
        </p:txBody>
      </p:sp>
    </p:spTree>
    <p:extLst>
      <p:ext uri="{BB962C8B-B14F-4D97-AF65-F5344CB8AC3E}">
        <p14:creationId xmlns:p14="http://schemas.microsoft.com/office/powerpoint/2010/main" val="309991933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4182</TotalTime>
  <Words>3498</Words>
  <Application>Microsoft Office PowerPoint</Application>
  <PresentationFormat>On-screen Show (4:3)</PresentationFormat>
  <Paragraphs>544</Paragraphs>
  <Slides>57</Slides>
  <Notes>0</Notes>
  <HiddenSlides>22</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57</vt:i4>
      </vt:variant>
    </vt:vector>
  </HeadingPairs>
  <TitlesOfParts>
    <vt:vector size="65" baseType="lpstr">
      <vt:lpstr>Arial</vt:lpstr>
      <vt:lpstr>Calibri</vt:lpstr>
      <vt:lpstr>Lucida Sans</vt:lpstr>
      <vt:lpstr>Lucida Sans Unicode</vt:lpstr>
      <vt:lpstr>New York</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Vista</dc:creator>
  <cp:lastModifiedBy>Alan Nantel</cp:lastModifiedBy>
  <cp:revision>318</cp:revision>
  <cp:lastPrinted>2017-02-24T10:11:48Z</cp:lastPrinted>
  <dcterms:created xsi:type="dcterms:W3CDTF">2012-03-01T20:50:12Z</dcterms:created>
  <dcterms:modified xsi:type="dcterms:W3CDTF">2019-03-17T16:59:34Z</dcterms:modified>
</cp:coreProperties>
</file>