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084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219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5714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1643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32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67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151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005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482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7422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228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3/1/2023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4623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eruser.com/users/840977/alejandro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image" Target="../media/image3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E83E4A-82B0-FC0D-7DB7-7172671732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-1" b="1475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5B4135-D7A1-0287-245F-6F6F6BB45B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University of Wales Trinity Saint David’s  </a:t>
            </a:r>
            <a:br>
              <a:rPr lang="en-US" sz="3800" b="1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800" b="1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Swansea </a:t>
            </a:r>
            <a:br>
              <a:rPr lang="en-US" sz="3800" b="1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3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3CABE3-767D-FD21-0DFD-07119F0A76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Foreign Languages &amp; Cultural Awareness</a:t>
            </a:r>
          </a:p>
          <a:p>
            <a:pPr algn="r"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( Spanish) BMIH2003</a:t>
            </a:r>
          </a:p>
          <a:p>
            <a:pPr algn="r"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 err="1">
                <a:solidFill>
                  <a:srgbClr val="FFFFFF"/>
                </a:solidFill>
              </a:rPr>
              <a:t>Teodor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r>
              <a:rPr lang="en-US" sz="2000" dirty="0" err="1">
                <a:solidFill>
                  <a:srgbClr val="FFFFFF"/>
                </a:solidFill>
              </a:rPr>
              <a:t>Catalin</a:t>
            </a:r>
            <a:r>
              <a:rPr lang="en-US" sz="2000" dirty="0">
                <a:solidFill>
                  <a:srgbClr val="FFFFFF"/>
                </a:solidFill>
              </a:rPr>
              <a:t> Belu (2116226)</a:t>
            </a:r>
          </a:p>
          <a:p>
            <a:pPr algn="r"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Tutor: Veronica Rojo Fernandez</a:t>
            </a:r>
          </a:p>
          <a:p>
            <a:pPr algn="r">
              <a:lnSpc>
                <a:spcPct val="90000"/>
              </a:lnSpc>
            </a:pPr>
            <a:endParaRPr lang="en-GB" sz="20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0954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3551A5-DE95-296B-FF11-4450CEFFA5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518" y="3767626"/>
            <a:ext cx="3395200" cy="29229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4662B4-2A4F-BE43-822C-016DB9C6ED78}"/>
              </a:ext>
            </a:extLst>
          </p:cNvPr>
          <p:cNvSpPr txBox="1"/>
          <p:nvPr/>
        </p:nvSpPr>
        <p:spPr>
          <a:xfrm>
            <a:off x="7811587" y="434325"/>
            <a:ext cx="41497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howcard Gothic" panose="04020904020102020604" pitchFamily="82" charset="0"/>
                <a:cs typeface="Vijaya" panose="020B0502040204020203" pitchFamily="18" charset="0"/>
              </a:rPr>
              <a:t>Desayuno</a:t>
            </a:r>
            <a:endParaRPr lang="en-GB" sz="3200" dirty="0">
              <a:latin typeface="Showcard Gothic" panose="04020904020102020604" pitchFamily="82" charset="0"/>
              <a:cs typeface="Vijaya" panose="020B0502040204020203" pitchFamily="18" charset="0"/>
            </a:endParaRPr>
          </a:p>
          <a:p>
            <a:pPr algn="ctr"/>
            <a:r>
              <a:rPr lang="en-GB" sz="1600" dirty="0">
                <a:latin typeface="Algerian" panose="04020705040A02060702" pitchFamily="82" charset="0"/>
                <a:cs typeface="Vijaya" panose="020B0502040204020203" pitchFamily="18" charset="0"/>
              </a:rPr>
              <a:t>7:00 – 11:00</a:t>
            </a:r>
          </a:p>
          <a:p>
            <a:pPr algn="ctr"/>
            <a:r>
              <a:rPr lang="en-GB" sz="1600" dirty="0" err="1">
                <a:latin typeface="Algerian" panose="04020705040A02060702" pitchFamily="82" charset="0"/>
                <a:cs typeface="Vijaya" panose="020B0502040204020203" pitchFamily="18" charset="0"/>
              </a:rPr>
              <a:t>Restaurante</a:t>
            </a:r>
            <a:r>
              <a:rPr lang="en-GB" sz="1600" dirty="0">
                <a:latin typeface="Algerian" panose="04020705040A02060702" pitchFamily="82" charset="0"/>
                <a:cs typeface="Vijaya" panose="020B0502040204020203" pitchFamily="18" charset="0"/>
              </a:rPr>
              <a:t> del Hotel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3793692-3816-A52A-0E03-678A77D7332E}"/>
              </a:ext>
            </a:extLst>
          </p:cNvPr>
          <p:cNvSpPr/>
          <p:nvPr/>
        </p:nvSpPr>
        <p:spPr>
          <a:xfrm>
            <a:off x="3162925" y="629587"/>
            <a:ext cx="4437943" cy="5696263"/>
          </a:xfrm>
          <a:prstGeom prst="round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64624C-E28A-06F5-39A4-00193ECD81BF}"/>
              </a:ext>
            </a:extLst>
          </p:cNvPr>
          <p:cNvSpPr txBox="1"/>
          <p:nvPr/>
        </p:nvSpPr>
        <p:spPr>
          <a:xfrm>
            <a:off x="3028013" y="764498"/>
            <a:ext cx="4648662" cy="64325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0" dirty="0">
                <a:solidFill>
                  <a:srgbClr val="000000"/>
                </a:solidFill>
                <a:effectLst/>
                <a:latin typeface="Showcard Gothic" panose="04020904020102020604" pitchFamily="82" charset="0"/>
              </a:rPr>
              <a:t>comida caliente</a:t>
            </a:r>
            <a:endParaRPr lang="en-GB" sz="1600" dirty="0">
              <a:latin typeface="Showcard Gothic" panose="04020904020102020604" pitchFamily="82" charset="0"/>
              <a:cs typeface="Aharoni" panose="02010803020104030203" pitchFamily="2" charset="-79"/>
            </a:endParaRPr>
          </a:p>
          <a:p>
            <a:pPr algn="ctr"/>
            <a:endParaRPr lang="en-GB" sz="1600" dirty="0">
              <a:latin typeface="Algerian" panose="04020705040A02060702" pitchFamily="82" charset="0"/>
              <a:cs typeface="Aharoni" panose="02010803020104030203" pitchFamily="2" charset="-79"/>
            </a:endParaRPr>
          </a:p>
          <a:p>
            <a:pPr algn="ctr"/>
            <a:endParaRPr lang="en-GB" sz="1600" dirty="0">
              <a:latin typeface="Algerian" panose="04020705040A02060702" pitchFamily="82" charset="0"/>
              <a:cs typeface="Aharoni" panose="02010803020104030203" pitchFamily="2" charset="-79"/>
            </a:endParaRPr>
          </a:p>
          <a:p>
            <a:pPr algn="ctr"/>
            <a:r>
              <a:rPr lang="en-GB" sz="1600" dirty="0">
                <a:latin typeface="Algerian" panose="04020705040A02060702" pitchFamily="82" charset="0"/>
                <a:cs typeface="Aharoni" panose="02010803020104030203" pitchFamily="2" charset="-79"/>
              </a:rPr>
              <a:t>Tortilla de 4 </a:t>
            </a:r>
            <a:r>
              <a:rPr lang="en-GB" sz="1600" dirty="0" err="1">
                <a:latin typeface="Algerian" panose="04020705040A02060702" pitchFamily="82" charset="0"/>
                <a:cs typeface="Aharoni" panose="02010803020104030203" pitchFamily="2" charset="-79"/>
              </a:rPr>
              <a:t>quesos</a:t>
            </a:r>
            <a:endParaRPr lang="en-GB" sz="1600" dirty="0">
              <a:latin typeface="Algerian" panose="04020705040A02060702" pitchFamily="82" charset="0"/>
              <a:cs typeface="Aharoni" panose="02010803020104030203" pitchFamily="2" charset="-79"/>
            </a:endParaRPr>
          </a:p>
          <a:p>
            <a:pPr algn="ctr"/>
            <a:r>
              <a:rPr lang="en-GB" sz="1800" dirty="0">
                <a:latin typeface="Vijaya" panose="02020604020202020204" pitchFamily="18" charset="0"/>
                <a:cs typeface="Vijaya" panose="02020604020202020204" pitchFamily="18" charset="0"/>
              </a:rPr>
              <a:t>Mozzarella, </a:t>
            </a:r>
            <a:r>
              <a:rPr lang="en-GB" sz="1800" dirty="0" err="1">
                <a:latin typeface="Vijaya" panose="02020604020202020204" pitchFamily="18" charset="0"/>
                <a:cs typeface="Vijaya" panose="02020604020202020204" pitchFamily="18" charset="0"/>
              </a:rPr>
              <a:t>Parmesano</a:t>
            </a:r>
            <a:r>
              <a:rPr lang="en-GB" sz="1800" dirty="0">
                <a:latin typeface="Vijaya" panose="02020604020202020204" pitchFamily="18" charset="0"/>
                <a:cs typeface="Vijaya" panose="02020604020202020204" pitchFamily="18" charset="0"/>
              </a:rPr>
              <a:t>, Cheddar, Pecorino</a:t>
            </a:r>
          </a:p>
          <a:p>
            <a:pPr algn="ctr"/>
            <a:r>
              <a:rPr lang="it-IT" sz="1600" b="0" i="1" dirty="0">
                <a:solidFill>
                  <a:srgbClr val="996633"/>
                </a:solidFill>
                <a:effectLst/>
                <a:latin typeface="Algerian" panose="04020705040A02060702" pitchFamily="82" charset="0"/>
              </a:rPr>
              <a:t>4 cheese </a:t>
            </a:r>
            <a:r>
              <a:rPr lang="it-IT" sz="1600" i="1" dirty="0">
                <a:solidFill>
                  <a:srgbClr val="996633"/>
                </a:solidFill>
                <a:latin typeface="Algerian" panose="04020705040A02060702" pitchFamily="82" charset="0"/>
              </a:rPr>
              <a:t>omlette</a:t>
            </a:r>
            <a:r>
              <a:rPr lang="it-IT" sz="1600" b="0" i="1" dirty="0">
                <a:solidFill>
                  <a:srgbClr val="996633"/>
                </a:solidFill>
                <a:effectLst/>
                <a:latin typeface="Algerian" panose="04020705040A02060702" pitchFamily="82" charset="0"/>
              </a:rPr>
              <a:t> </a:t>
            </a:r>
          </a:p>
          <a:p>
            <a:pPr algn="ctr"/>
            <a:r>
              <a:rPr lang="it-IT" b="0" i="1" dirty="0">
                <a:solidFill>
                  <a:srgbClr val="996633"/>
                </a:solidFill>
                <a:effectLst/>
                <a:latin typeface="Vijaya" panose="02020604020202020204" pitchFamily="18" charset="0"/>
                <a:cs typeface="Vijaya" panose="02020604020202020204" pitchFamily="18" charset="0"/>
              </a:rPr>
              <a:t>Mozzarella, Parmesano, Cheddar, Pecorino</a:t>
            </a:r>
          </a:p>
          <a:p>
            <a:pPr algn="ctr"/>
            <a:r>
              <a:rPr lang="it-IT" b="0" dirty="0">
                <a:effectLst/>
                <a:latin typeface="Vijaya" panose="02020604020202020204" pitchFamily="18" charset="0"/>
                <a:cs typeface="Vijaya" panose="02020604020202020204" pitchFamily="18" charset="0"/>
              </a:rPr>
              <a:t>11</a:t>
            </a:r>
            <a:r>
              <a:rPr lang="it-IT" dirty="0">
                <a:latin typeface="Vijaya" panose="02020604020202020204" pitchFamily="18" charset="0"/>
                <a:cs typeface="Vijaya" panose="02020604020202020204" pitchFamily="18" charset="0"/>
              </a:rPr>
              <a:t> €</a:t>
            </a:r>
            <a:endParaRPr lang="it-IT" b="0" dirty="0">
              <a:effectLst/>
              <a:latin typeface="Vijaya" panose="02020604020202020204" pitchFamily="18" charset="0"/>
              <a:cs typeface="Vijaya" panose="02020604020202020204" pitchFamily="18" charset="0"/>
            </a:endParaRPr>
          </a:p>
          <a:p>
            <a:pPr algn="ctr"/>
            <a:endParaRPr lang="it-IT" dirty="0">
              <a:solidFill>
                <a:srgbClr val="000000"/>
              </a:solidFill>
              <a:latin typeface="Vijaya" panose="02020604020202020204" pitchFamily="18" charset="0"/>
              <a:cs typeface="Vijaya" panose="02020604020202020204" pitchFamily="18" charset="0"/>
            </a:endParaRPr>
          </a:p>
          <a:p>
            <a:pPr algn="ctr"/>
            <a:r>
              <a:rPr lang="it-IT" sz="1600" dirty="0">
                <a:solidFill>
                  <a:srgbClr val="000000"/>
                </a:solidFill>
                <a:latin typeface="Algerian" panose="04020705040A02060702" pitchFamily="82" charset="0"/>
                <a:cs typeface="Vijaya" panose="02020604020202020204" pitchFamily="18" charset="0"/>
              </a:rPr>
              <a:t>Tortilla vegetariana</a:t>
            </a:r>
          </a:p>
          <a:p>
            <a:pPr algn="ctr"/>
            <a:r>
              <a:rPr lang="it-IT" dirty="0">
                <a:solidFill>
                  <a:srgbClr val="000000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Tomate, espinacos,cebolla, queso</a:t>
            </a:r>
          </a:p>
          <a:p>
            <a:pPr algn="ctr"/>
            <a:r>
              <a:rPr lang="it-IT" sz="1600" i="1" dirty="0">
                <a:solidFill>
                  <a:srgbClr val="996633"/>
                </a:solidFill>
                <a:latin typeface="Algerian" panose="04020705040A02060702" pitchFamily="82" charset="0"/>
                <a:cs typeface="Vijaya" panose="02020604020202020204" pitchFamily="18" charset="0"/>
              </a:rPr>
              <a:t>Vegetarian omelette</a:t>
            </a:r>
          </a:p>
          <a:p>
            <a:pPr algn="ctr"/>
            <a:r>
              <a:rPr lang="it-IT" i="1" dirty="0">
                <a:solidFill>
                  <a:srgbClr val="996633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Tomato, spinach, onion, cheese</a:t>
            </a:r>
          </a:p>
          <a:p>
            <a:pPr algn="ctr"/>
            <a:r>
              <a:rPr lang="it-IT" i="1" dirty="0">
                <a:latin typeface="Vijaya" panose="02020604020202020204" pitchFamily="18" charset="0"/>
                <a:cs typeface="Vijaya" panose="02020604020202020204" pitchFamily="18" charset="0"/>
              </a:rPr>
              <a:t>11.50€</a:t>
            </a:r>
          </a:p>
          <a:p>
            <a:pPr algn="ctr"/>
            <a:endParaRPr lang="it-IT" dirty="0">
              <a:solidFill>
                <a:srgbClr val="996633"/>
              </a:solidFill>
              <a:latin typeface="Vijaya" panose="02020604020202020204" pitchFamily="18" charset="0"/>
              <a:cs typeface="Vijaya" panose="02020604020202020204" pitchFamily="18" charset="0"/>
            </a:endParaRPr>
          </a:p>
          <a:p>
            <a:pPr algn="ctr"/>
            <a:r>
              <a:rPr lang="it-IT" sz="1600" dirty="0">
                <a:solidFill>
                  <a:srgbClr val="000000"/>
                </a:solidFill>
                <a:latin typeface="Algerian" panose="04020705040A02060702" pitchFamily="82" charset="0"/>
                <a:cs typeface="Vijaya" panose="02020604020202020204" pitchFamily="18" charset="0"/>
              </a:rPr>
              <a:t>Burrito</a:t>
            </a:r>
          </a:p>
          <a:p>
            <a:pPr algn="ctr"/>
            <a:r>
              <a:rPr lang="es-ES" dirty="0">
                <a:solidFill>
                  <a:srgbClr val="000000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Tortilla de trigo, salchicha, aguacate, huevos revueltos</a:t>
            </a:r>
          </a:p>
          <a:p>
            <a:pPr algn="ctr"/>
            <a:r>
              <a:rPr lang="es-ES" sz="1600" i="1" dirty="0">
                <a:solidFill>
                  <a:srgbClr val="996633"/>
                </a:solidFill>
                <a:latin typeface="Algerian" panose="04020705040A02060702" pitchFamily="82" charset="0"/>
                <a:cs typeface="Vijaya" panose="02020604020202020204" pitchFamily="18" charset="0"/>
              </a:rPr>
              <a:t>Burrito</a:t>
            </a:r>
            <a:endParaRPr lang="it-IT" sz="1600" i="1" dirty="0">
              <a:solidFill>
                <a:srgbClr val="996633"/>
              </a:solidFill>
              <a:latin typeface="Algerian" panose="04020705040A02060702" pitchFamily="82" charset="0"/>
              <a:cs typeface="Vijaya" panose="02020604020202020204" pitchFamily="18" charset="0"/>
            </a:endParaRPr>
          </a:p>
          <a:p>
            <a:pPr algn="ctr"/>
            <a:r>
              <a:rPr lang="it-IT" dirty="0">
                <a:solidFill>
                  <a:srgbClr val="996633"/>
                </a:solidFill>
                <a:latin typeface="Vijaya" panose="02020604020202020204" pitchFamily="18" charset="0"/>
                <a:cs typeface="Vijaya" panose="02020604020202020204" pitchFamily="18" charset="0"/>
              </a:rPr>
              <a:t>Wheat tortilla, sausage, avocado, scrambled eggs</a:t>
            </a:r>
          </a:p>
          <a:p>
            <a:pPr algn="ctr"/>
            <a:r>
              <a:rPr lang="it-IT" dirty="0">
                <a:latin typeface="Vijaya" panose="02020604020202020204" pitchFamily="18" charset="0"/>
                <a:cs typeface="Vijaya" panose="02020604020202020204" pitchFamily="18" charset="0"/>
              </a:rPr>
              <a:t>9.50€</a:t>
            </a:r>
          </a:p>
          <a:p>
            <a:pPr algn="ctr"/>
            <a:endParaRPr lang="it-IT" dirty="0">
              <a:solidFill>
                <a:srgbClr val="996633"/>
              </a:solidFill>
              <a:latin typeface="Vijaya" panose="02020604020202020204" pitchFamily="18" charset="0"/>
              <a:cs typeface="Vijaya" panose="02020604020202020204" pitchFamily="18" charset="0"/>
            </a:endParaRPr>
          </a:p>
          <a:p>
            <a:pPr algn="ctr"/>
            <a:endParaRPr lang="it-IT" sz="1600" dirty="0">
              <a:solidFill>
                <a:srgbClr val="996633"/>
              </a:solidFill>
              <a:latin typeface="Algerian" panose="04020705040A02060702" pitchFamily="82" charset="0"/>
              <a:cs typeface="Vijaya" panose="02020604020202020204" pitchFamily="18" charset="0"/>
            </a:endParaRPr>
          </a:p>
          <a:p>
            <a:pPr algn="ctr"/>
            <a:endParaRPr lang="it-IT" dirty="0">
              <a:solidFill>
                <a:srgbClr val="000000"/>
              </a:solidFill>
              <a:latin typeface="Vijaya" panose="02020604020202020204" pitchFamily="18" charset="0"/>
              <a:cs typeface="Vijaya" panose="02020604020202020204" pitchFamily="18" charset="0"/>
            </a:endParaRPr>
          </a:p>
          <a:p>
            <a:pPr algn="ctr"/>
            <a:endParaRPr lang="en-GB" sz="1800" dirty="0">
              <a:latin typeface="Vijaya" panose="02020604020202020204" pitchFamily="18" charset="0"/>
              <a:cs typeface="Vijaya" panose="02020604020202020204" pitchFamily="18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42307F9-AB78-BA00-DF79-FF6DD78DC319}"/>
              </a:ext>
            </a:extLst>
          </p:cNvPr>
          <p:cNvSpPr/>
          <p:nvPr/>
        </p:nvSpPr>
        <p:spPr>
          <a:xfrm>
            <a:off x="7870690" y="4376530"/>
            <a:ext cx="4120584" cy="1949320"/>
          </a:xfrm>
          <a:prstGeom prst="round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D89BD3B-98A6-527C-2E58-D3AB878A3ADC}"/>
              </a:ext>
            </a:extLst>
          </p:cNvPr>
          <p:cNvSpPr txBox="1"/>
          <p:nvPr/>
        </p:nvSpPr>
        <p:spPr>
          <a:xfrm>
            <a:off x="7870690" y="1622008"/>
            <a:ext cx="4044777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0" i="0" dirty="0">
                <a:solidFill>
                  <a:srgbClr val="000000"/>
                </a:solidFill>
                <a:effectLst/>
                <a:latin typeface="Showcard Gothic" panose="04020904020102020604" pitchFamily="82" charset="0"/>
              </a:rPr>
              <a:t>comida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Showcard Gothic" panose="04020904020102020604" pitchFamily="82" charset="0"/>
              </a:rPr>
              <a:t>fría</a:t>
            </a:r>
            <a:endParaRPr lang="es-ES" sz="1600" dirty="0">
              <a:latin typeface="Algerian" panose="04020705040A02060702" pitchFamily="82" charset="0"/>
            </a:endParaRPr>
          </a:p>
          <a:p>
            <a:pPr algn="ctr"/>
            <a:endParaRPr lang="es-ES" sz="1600" dirty="0">
              <a:latin typeface="Algerian" panose="04020705040A02060702" pitchFamily="82" charset="0"/>
            </a:endParaRPr>
          </a:p>
          <a:p>
            <a:pPr algn="ctr"/>
            <a:r>
              <a:rPr lang="es-ES" sz="1600" dirty="0">
                <a:latin typeface="Algerian" panose="04020705040A02060702" pitchFamily="82" charset="0"/>
              </a:rPr>
              <a:t>Panqueques con </a:t>
            </a:r>
            <a:r>
              <a:rPr lang="es-ES" sz="1600" dirty="0" err="1">
                <a:latin typeface="Algerian" panose="04020705040A02060702" pitchFamily="82" charset="0"/>
              </a:rPr>
              <a:t>Marmelada</a:t>
            </a:r>
            <a:r>
              <a:rPr lang="es-ES" sz="1600" dirty="0">
                <a:latin typeface="Algerian" panose="04020705040A02060702" pitchFamily="82" charset="0"/>
              </a:rPr>
              <a:t> de frambuesas/fresas</a:t>
            </a:r>
          </a:p>
          <a:p>
            <a:pPr algn="ctr"/>
            <a:r>
              <a:rPr lang="en-GB" sz="1600" dirty="0">
                <a:solidFill>
                  <a:srgbClr val="996633"/>
                </a:solidFill>
                <a:latin typeface="Algerian" panose="04020705040A02060702" pitchFamily="82" charset="0"/>
              </a:rPr>
              <a:t>Pancakes with raspberry/</a:t>
            </a:r>
            <a:r>
              <a:rPr lang="en-GB" sz="1600" dirty="0" err="1">
                <a:solidFill>
                  <a:srgbClr val="996633"/>
                </a:solidFill>
                <a:latin typeface="Algerian" panose="04020705040A02060702" pitchFamily="82" charset="0"/>
              </a:rPr>
              <a:t>strauberries</a:t>
            </a:r>
            <a:r>
              <a:rPr lang="en-GB" sz="1600" dirty="0">
                <a:solidFill>
                  <a:srgbClr val="996633"/>
                </a:solidFill>
                <a:latin typeface="Algerian" panose="04020705040A02060702" pitchFamily="82" charset="0"/>
              </a:rPr>
              <a:t> Jam</a:t>
            </a:r>
          </a:p>
          <a:p>
            <a:pPr algn="ctr"/>
            <a:r>
              <a:rPr lang="en-GB" dirty="0">
                <a:latin typeface="Vijaya" panose="02020604020202020204" pitchFamily="18" charset="0"/>
                <a:cs typeface="Vijaya" panose="02020604020202020204" pitchFamily="18" charset="0"/>
              </a:rPr>
              <a:t>6.50€</a:t>
            </a:r>
          </a:p>
          <a:p>
            <a:pPr algn="ctr"/>
            <a:r>
              <a:rPr lang="en-GB" sz="1600" b="0" i="0" dirty="0">
                <a:solidFill>
                  <a:srgbClr val="000000"/>
                </a:solidFill>
                <a:effectLst/>
                <a:latin typeface="Algerian" panose="04020705040A02060702" pitchFamily="82" charset="0"/>
              </a:rPr>
              <a:t>bruschetta con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lgerian" panose="04020705040A02060702" pitchFamily="82" charset="0"/>
              </a:rPr>
              <a:t>salmón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lgerian" panose="04020705040A02060702" pitchFamily="82" charset="0"/>
              </a:rPr>
              <a:t> y queso</a:t>
            </a:r>
          </a:p>
          <a:p>
            <a:pPr algn="ctr"/>
            <a:r>
              <a:rPr lang="en-GB" sz="1600" b="0" i="0" dirty="0">
                <a:solidFill>
                  <a:srgbClr val="996633"/>
                </a:solidFill>
                <a:effectLst/>
                <a:latin typeface="Algerian" panose="04020705040A02060702" pitchFamily="82" charset="0"/>
              </a:rPr>
              <a:t>bruschetta with salmon and cheese</a:t>
            </a:r>
          </a:p>
          <a:p>
            <a:pPr algn="ctr"/>
            <a:r>
              <a:rPr lang="en-GB" dirty="0">
                <a:latin typeface="Vijaya" panose="02020604020202020204" pitchFamily="18" charset="0"/>
                <a:cs typeface="Vijaya" panose="02020604020202020204" pitchFamily="18" charset="0"/>
              </a:rPr>
              <a:t>7.50€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0CF1E0A-757A-1BCB-3E17-5DF09F4E838F}"/>
              </a:ext>
            </a:extLst>
          </p:cNvPr>
          <p:cNvSpPr/>
          <p:nvPr/>
        </p:nvSpPr>
        <p:spPr>
          <a:xfrm>
            <a:off x="7870690" y="1622008"/>
            <a:ext cx="4044777" cy="2587968"/>
          </a:xfrm>
          <a:prstGeom prst="round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D1BB086-C29D-68E8-01FF-47631B0DF97D}"/>
              </a:ext>
            </a:extLst>
          </p:cNvPr>
          <p:cNvSpPr txBox="1"/>
          <p:nvPr/>
        </p:nvSpPr>
        <p:spPr>
          <a:xfrm>
            <a:off x="8005602" y="4542020"/>
            <a:ext cx="32536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Café                              4€</a:t>
            </a:r>
          </a:p>
          <a:p>
            <a:r>
              <a:rPr lang="en-GB" dirty="0"/>
              <a:t>Café Americano         4.50€</a:t>
            </a:r>
          </a:p>
          <a:p>
            <a:r>
              <a:rPr lang="en-GB" dirty="0"/>
              <a:t>Cappuccino                 4€</a:t>
            </a:r>
          </a:p>
          <a:p>
            <a:r>
              <a:rPr lang="en-GB" dirty="0"/>
              <a:t>Café con Leche          4.50€</a:t>
            </a:r>
          </a:p>
          <a:p>
            <a:r>
              <a:rPr lang="en-GB" dirty="0"/>
              <a:t>Agua sin gas               2€</a:t>
            </a:r>
          </a:p>
          <a:p>
            <a:endParaRPr lang="en-GB" dirty="0"/>
          </a:p>
        </p:txBody>
      </p:sp>
      <p:pic>
        <p:nvPicPr>
          <p:cNvPr id="25" name="Picture 24" descr="Text, whiteboard&#10;&#10;Description automatically generated">
            <a:extLst>
              <a:ext uri="{FF2B5EF4-FFF2-40B4-BE49-F238E27FC236}">
                <a16:creationId xmlns:a16="http://schemas.microsoft.com/office/drawing/2014/main" id="{D4C8CABF-B0FF-AA9B-0A58-961D307D9A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55" t="25707" r="26392" b="25712"/>
          <a:stretch/>
        </p:blipFill>
        <p:spPr>
          <a:xfrm rot="1006984">
            <a:off x="10540096" y="4074416"/>
            <a:ext cx="1482646" cy="935208"/>
          </a:xfrm>
          <a:prstGeom prst="rect">
            <a:avLst/>
          </a:prstGeom>
        </p:spPr>
      </p:pic>
      <p:pic>
        <p:nvPicPr>
          <p:cNvPr id="27" name="Picture 26" descr="Logo&#10;&#10;Description automatically generated">
            <a:extLst>
              <a:ext uri="{FF2B5EF4-FFF2-40B4-BE49-F238E27FC236}">
                <a16:creationId xmlns:a16="http://schemas.microsoft.com/office/drawing/2014/main" id="{2B4399C1-C4BD-2211-A0A8-E2864A41B6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062" b="98454" l="800" r="99200">
                        <a14:foregroundMark x1="47600" y1="23711" x2="52000" y2="48454"/>
                        <a14:foregroundMark x1="52000" y1="48454" x2="58400" y2="50000"/>
                        <a14:foregroundMark x1="49200" y1="18557" x2="33200" y2="34536"/>
                        <a14:foregroundMark x1="33200" y1="34536" x2="43200" y2="41237"/>
                        <a14:foregroundMark x1="36400" y1="27320" x2="46800" y2="2577"/>
                        <a14:foregroundMark x1="46800" y1="2577" x2="67200" y2="14948"/>
                        <a14:foregroundMark x1="67200" y1="14948" x2="58400" y2="38660"/>
                        <a14:foregroundMark x1="58400" y1="38660" x2="57600" y2="37629"/>
                        <a14:foregroundMark x1="57600" y1="37629" x2="57600" y2="37629"/>
                        <a14:foregroundMark x1="36000" y1="13402" x2="54400" y2="2577"/>
                        <a14:foregroundMark x1="54400" y1="2577" x2="67600" y2="21134"/>
                        <a14:foregroundMark x1="67600" y1="21134" x2="59600" y2="47423"/>
                        <a14:foregroundMark x1="59600" y1="47423" x2="56000" y2="51546"/>
                        <a14:foregroundMark x1="42400" y1="41237" x2="45600" y2="49485"/>
                        <a14:foregroundMark x1="4800" y1="66495" x2="4800" y2="66495"/>
                        <a14:foregroundMark x1="2000" y1="59278" x2="18400" y2="75258"/>
                        <a14:foregroundMark x1="18400" y1="75258" x2="18800" y2="75258"/>
                        <a14:foregroundMark x1="13600" y1="60825" x2="14800" y2="58763"/>
                        <a14:foregroundMark x1="6000" y1="61856" x2="18800" y2="76804"/>
                        <a14:foregroundMark x1="33600" y1="67526" x2="36400" y2="54124"/>
                        <a14:foregroundMark x1="31600" y1="63402" x2="77200" y2="68557"/>
                        <a14:foregroundMark x1="77200" y1="68557" x2="30800" y2="60825"/>
                        <a14:foregroundMark x1="30800" y1="60825" x2="54400" y2="73711"/>
                        <a14:foregroundMark x1="54400" y1="73711" x2="58400" y2="73711"/>
                        <a14:foregroundMark x1="67600" y1="63918" x2="88400" y2="64948"/>
                        <a14:foregroundMark x1="88400" y1="64948" x2="69200" y2="72680"/>
                        <a14:foregroundMark x1="69200" y1="72680" x2="91600" y2="73711"/>
                        <a14:foregroundMark x1="91600" y1="73711" x2="92400" y2="69072"/>
                        <a14:foregroundMark x1="54000" y1="59278" x2="74000" y2="62887"/>
                        <a14:foregroundMark x1="74000" y1="62887" x2="95600" y2="60825"/>
                        <a14:foregroundMark x1="95600" y1="60825" x2="88800" y2="67526"/>
                        <a14:foregroundMark x1="85600" y1="60825" x2="85600" y2="60825"/>
                        <a14:foregroundMark x1="68000" y1="60309" x2="88800" y2="61856"/>
                        <a14:foregroundMark x1="88800" y1="61856" x2="80800" y2="60825"/>
                        <a14:foregroundMark x1="12000" y1="63402" x2="6000" y2="75258"/>
                        <a14:foregroundMark x1="17200" y1="60309" x2="17200" y2="69588"/>
                        <a14:foregroundMark x1="800" y1="78866" x2="20000" y2="77320"/>
                        <a14:foregroundMark x1="1200" y1="60825" x2="22800" y2="60309"/>
                        <a14:foregroundMark x1="22800" y1="60309" x2="33600" y2="54124"/>
                        <a14:foregroundMark x1="24400" y1="74227" x2="48000" y2="74227"/>
                        <a14:foregroundMark x1="48000" y1="74227" x2="27600" y2="73711"/>
                        <a14:foregroundMark x1="27600" y1="73711" x2="47600" y2="72165"/>
                        <a14:foregroundMark x1="47600" y1="72165" x2="63600" y2="74227"/>
                        <a14:foregroundMark x1="47600" y1="75258" x2="51200" y2="81959"/>
                        <a14:foregroundMark x1="46000" y1="88144" x2="60800" y2="84536"/>
                        <a14:foregroundMark x1="63600" y1="88144" x2="44000" y2="90722"/>
                        <a14:foregroundMark x1="44000" y1="90722" x2="42000" y2="83505"/>
                        <a14:foregroundMark x1="32400" y1="96907" x2="53200" y2="94845"/>
                        <a14:foregroundMark x1="53200" y1="94845" x2="34000" y2="98454"/>
                        <a14:foregroundMark x1="34000" y1="98454" x2="58800" y2="98454"/>
                        <a14:foregroundMark x1="40800" y1="83505" x2="61600" y2="78866"/>
                        <a14:foregroundMark x1="61600" y1="78866" x2="64400" y2="83505"/>
                        <a14:foregroundMark x1="66400" y1="81959" x2="65200" y2="81959"/>
                        <a14:foregroundMark x1="65200" y1="86082" x2="66400" y2="98454"/>
                        <a14:foregroundMark x1="30763" y1="76498" x2="34800" y2="76804"/>
                        <a14:foregroundMark x1="21200" y1="75773" x2="22651" y2="75883"/>
                        <a14:foregroundMark x1="38800" y1="60825" x2="69600" y2="57216"/>
                        <a14:foregroundMark x1="69600" y1="57216" x2="45200" y2="59794"/>
                        <a14:foregroundMark x1="45200" y1="59794" x2="58400" y2="57732"/>
                        <a14:foregroundMark x1="42000" y1="40722" x2="44800" y2="53093"/>
                        <a14:foregroundMark x1="70000" y1="59278" x2="96000" y2="60309"/>
                        <a14:foregroundMark x1="96000" y1="60309" x2="92400" y2="60825"/>
                        <a14:foregroundMark x1="99200" y1="60825" x2="97200" y2="79897"/>
                        <a14:foregroundMark x1="74966" y1="76347" x2="64400" y2="77320"/>
                        <a14:foregroundMark x1="80781" y1="75812" x2="77101" y2="76151"/>
                        <a14:foregroundMark x1="86800" y1="75258" x2="85305" y2="75396"/>
                        <a14:foregroundMark x1="800" y1="58763" x2="9600" y2="58763"/>
                        <a14:foregroundMark x1="39600" y1="5670" x2="29200" y2="28351"/>
                        <a14:foregroundMark x1="29200" y1="28351" x2="34800" y2="28351"/>
                        <a14:foregroundMark x1="32400" y1="20103" x2="31200" y2="19588"/>
                        <a14:backgroundMark x1="19600" y1="81443" x2="21285" y2="81786"/>
                        <a14:backgroundMark x1="70000" y1="86598" x2="82800" y2="81443"/>
                        <a14:backgroundMark x1="21200" y1="82990" x2="32400" y2="86082"/>
                        <a14:backgroundMark x1="71200" y1="81959" x2="81200" y2="87629"/>
                        <a14:backgroundMark x1="70000" y1="85052" x2="70000" y2="85052"/>
                        <a14:backgroundMark x1="19600" y1="79897" x2="23200" y2="876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16" y="608552"/>
            <a:ext cx="2249382" cy="141610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77C58FF-6011-F85B-FBAD-56A374923357}"/>
              </a:ext>
            </a:extLst>
          </p:cNvPr>
          <p:cNvSpPr txBox="1"/>
          <p:nvPr/>
        </p:nvSpPr>
        <p:spPr>
          <a:xfrm>
            <a:off x="401589" y="2351516"/>
            <a:ext cx="2432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Calle del Carmen, 248, Madrid, </a:t>
            </a:r>
          </a:p>
          <a:p>
            <a:pPr algn="ctr"/>
            <a:r>
              <a:rPr lang="en-GB" sz="1200" dirty="0">
                <a:solidFill>
                  <a:schemeClr val="bg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91 458 3496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9C1F7A7-DEE3-4F70-0812-897289757EE8}"/>
              </a:ext>
            </a:extLst>
          </p:cNvPr>
          <p:cNvSpPr txBox="1"/>
          <p:nvPr/>
        </p:nvSpPr>
        <p:spPr>
          <a:xfrm>
            <a:off x="3162925" y="6391446"/>
            <a:ext cx="9518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>
                <a:solidFill>
                  <a:srgbClr val="000000"/>
                </a:solidFill>
                <a:latin typeface="Roboto" panose="02000000000000000000" pitchFamily="2" charset="0"/>
              </a:rPr>
              <a:t>P</a:t>
            </a:r>
            <a:r>
              <a:rPr lang="es-ES" b="1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ara los huéspedes del hotel, se aplica un 25% de descuento en el desayuno.</a:t>
            </a:r>
            <a:endParaRPr lang="en-GB" b="1" dirty="0"/>
          </a:p>
        </p:txBody>
      </p:sp>
      <p:sp>
        <p:nvSpPr>
          <p:cNvPr id="30" name="Star: 5 Points 29">
            <a:extLst>
              <a:ext uri="{FF2B5EF4-FFF2-40B4-BE49-F238E27FC236}">
                <a16:creationId xmlns:a16="http://schemas.microsoft.com/office/drawing/2014/main" id="{04121F0E-34CC-EEFB-BD2B-A2AF6F8B24E6}"/>
              </a:ext>
            </a:extLst>
          </p:cNvPr>
          <p:cNvSpPr/>
          <p:nvPr/>
        </p:nvSpPr>
        <p:spPr>
          <a:xfrm>
            <a:off x="6610662" y="3169613"/>
            <a:ext cx="239842" cy="174664"/>
          </a:xfrm>
          <a:prstGeom prst="star5">
            <a:avLst/>
          </a:prstGeom>
          <a:solidFill>
            <a:srgbClr val="92D05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36526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DarkSeedLeftStep">
      <a:dk1>
        <a:srgbClr val="000000"/>
      </a:dk1>
      <a:lt1>
        <a:srgbClr val="FFFFFF"/>
      </a:lt1>
      <a:dk2>
        <a:srgbClr val="301B2C"/>
      </a:dk2>
      <a:lt2>
        <a:srgbClr val="F0F3F2"/>
      </a:lt2>
      <a:accent1>
        <a:srgbClr val="C94778"/>
      </a:accent1>
      <a:accent2>
        <a:srgbClr val="B7359D"/>
      </a:accent2>
      <a:accent3>
        <a:srgbClr val="AD47C9"/>
      </a:accent3>
      <a:accent4>
        <a:srgbClr val="6535B7"/>
      </a:accent4>
      <a:accent5>
        <a:srgbClr val="474DC9"/>
      </a:accent5>
      <a:accent6>
        <a:srgbClr val="3571B7"/>
      </a:accent6>
      <a:hlink>
        <a:srgbClr val="6A5EC9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1545</TotalTime>
  <Words>184</Words>
  <Application>Microsoft Office PowerPoint</Application>
  <PresentationFormat>Widescreen</PresentationFormat>
  <Paragraphs>46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Aharoni</vt:lpstr>
      <vt:lpstr>Algerian</vt:lpstr>
      <vt:lpstr>Arial</vt:lpstr>
      <vt:lpstr>Roboto</vt:lpstr>
      <vt:lpstr>Seaford</vt:lpstr>
      <vt:lpstr>Showcard Gothic</vt:lpstr>
      <vt:lpstr>Vijaya</vt:lpstr>
      <vt:lpstr>LevelVTI</vt:lpstr>
      <vt:lpstr>The University of Wales Trinity Saint David’s   Swansea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University of Wales Trinity Saint David’s   Swansea    </dc:title>
  <dc:creator>roxana belu</dc:creator>
  <cp:lastModifiedBy>roxana belu</cp:lastModifiedBy>
  <cp:revision>1</cp:revision>
  <dcterms:created xsi:type="dcterms:W3CDTF">2023-03-01T23:25:15Z</dcterms:created>
  <dcterms:modified xsi:type="dcterms:W3CDTF">2023-03-03T01:10:18Z</dcterms:modified>
</cp:coreProperties>
</file>