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2"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8" d="100"/>
          <a:sy n="48" d="100"/>
        </p:scale>
        <p:origin x="53" y="7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17636E-ABC7-49F1-B532-1D4704D1D3E2}" type="datetimeFigureOut">
              <a:rPr lang="en-GB" smtClean="0"/>
              <a:t>21/04/2022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756C4D-8425-44B4-8835-5B0906F19A6D}" type="slidenum">
              <a:rPr lang="en-GB" smtClean="0"/>
              <a:t>‹#›</a:t>
            </a:fld>
            <a:endParaRPr lang="en-GB"/>
          </a:p>
        </p:txBody>
      </p:sp>
    </p:spTree>
    <p:extLst>
      <p:ext uri="{BB962C8B-B14F-4D97-AF65-F5344CB8AC3E}">
        <p14:creationId xmlns:p14="http://schemas.microsoft.com/office/powerpoint/2010/main" val="3557353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Iurie Chetrari, I am 28 years old, and I will present you today my future plans, according on skills that university and ACE give to me.</a:t>
            </a:r>
          </a:p>
        </p:txBody>
      </p:sp>
      <p:sp>
        <p:nvSpPr>
          <p:cNvPr id="4" name="Slide Number Placeholder 3"/>
          <p:cNvSpPr>
            <a:spLocks noGrp="1"/>
          </p:cNvSpPr>
          <p:nvPr>
            <p:ph type="sldNum" sz="quarter" idx="5"/>
          </p:nvPr>
        </p:nvSpPr>
        <p:spPr/>
        <p:txBody>
          <a:bodyPr/>
          <a:lstStyle/>
          <a:p>
            <a:fld id="{8C756C4D-8425-44B4-8835-5B0906F19A6D}" type="slidenum">
              <a:rPr lang="en-GB" smtClean="0"/>
              <a:t>1</a:t>
            </a:fld>
            <a:endParaRPr lang="en-GB"/>
          </a:p>
        </p:txBody>
      </p:sp>
    </p:spTree>
    <p:extLst>
      <p:ext uri="{BB962C8B-B14F-4D97-AF65-F5344CB8AC3E}">
        <p14:creationId xmlns:p14="http://schemas.microsoft.com/office/powerpoint/2010/main" val="1796473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 fist come to UK in London I try to find a job in IT, but because I didn’t have experience, documents, language wasn’t the best I cant do it.</a:t>
            </a:r>
          </a:p>
          <a:p>
            <a:r>
              <a:rPr lang="en-GB" dirty="0"/>
              <a:t>But in the same time I was need to pay rent bills etc. As I am a multifunctional man I find a job in building. In a small but very friendly company. I work just for 4 months for agency and after this the company offer me a job directly to them. That I agreed. I always hate people that do just one trade, so this why I am a </a:t>
            </a:r>
            <a:r>
              <a:rPr lang="en-GB" dirty="0" err="1"/>
              <a:t>multitrade</a:t>
            </a:r>
            <a:r>
              <a:rPr lang="en-GB" dirty="0"/>
              <a:t> to present days. </a:t>
            </a:r>
          </a:p>
        </p:txBody>
      </p:sp>
      <p:sp>
        <p:nvSpPr>
          <p:cNvPr id="4" name="Slide Number Placeholder 3"/>
          <p:cNvSpPr>
            <a:spLocks noGrp="1"/>
          </p:cNvSpPr>
          <p:nvPr>
            <p:ph type="sldNum" sz="quarter" idx="5"/>
          </p:nvPr>
        </p:nvSpPr>
        <p:spPr/>
        <p:txBody>
          <a:bodyPr/>
          <a:lstStyle/>
          <a:p>
            <a:fld id="{8C756C4D-8425-44B4-8835-5B0906F19A6D}" type="slidenum">
              <a:rPr lang="en-GB" smtClean="0"/>
              <a:t>2</a:t>
            </a:fld>
            <a:endParaRPr lang="en-GB"/>
          </a:p>
        </p:txBody>
      </p:sp>
    </p:spTree>
    <p:extLst>
      <p:ext uri="{BB962C8B-B14F-4D97-AF65-F5344CB8AC3E}">
        <p14:creationId xmlns:p14="http://schemas.microsoft.com/office/powerpoint/2010/main" val="3204588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 progress in the company, the language and my skills become better, and they put me in another small company inside of company that do just interiors, especially refurbishing the flats in Hide Park Residence, that is a very rich area. On this job we are very small group and we are very friendly to each other. For last 2 years I just work in there. Like a </a:t>
            </a:r>
            <a:r>
              <a:rPr lang="en-GB" dirty="0" err="1"/>
              <a:t>multitrade</a:t>
            </a:r>
            <a:r>
              <a:rPr lang="en-GB" dirty="0"/>
              <a:t> I do a lot of thing like wood work, </a:t>
            </a:r>
            <a:r>
              <a:rPr lang="en-GB" dirty="0" err="1"/>
              <a:t>plasteboard</a:t>
            </a:r>
            <a:r>
              <a:rPr lang="en-GB" dirty="0"/>
              <a:t> and a lot of the other things. I like what I am doing, but this is not enough for me. One of the more </a:t>
            </a:r>
            <a:r>
              <a:rPr lang="en-GB" dirty="0" err="1"/>
              <a:t>inportat</a:t>
            </a:r>
            <a:r>
              <a:rPr lang="en-GB" dirty="0"/>
              <a:t> things is money. You go on one stage when you think that you don’t need a man in the middle to do you work.</a:t>
            </a:r>
          </a:p>
        </p:txBody>
      </p:sp>
      <p:sp>
        <p:nvSpPr>
          <p:cNvPr id="4" name="Slide Number Placeholder 3"/>
          <p:cNvSpPr>
            <a:spLocks noGrp="1"/>
          </p:cNvSpPr>
          <p:nvPr>
            <p:ph type="sldNum" sz="quarter" idx="5"/>
          </p:nvPr>
        </p:nvSpPr>
        <p:spPr/>
        <p:txBody>
          <a:bodyPr/>
          <a:lstStyle/>
          <a:p>
            <a:fld id="{8C756C4D-8425-44B4-8835-5B0906F19A6D}" type="slidenum">
              <a:rPr lang="en-GB" smtClean="0"/>
              <a:t>3</a:t>
            </a:fld>
            <a:endParaRPr lang="en-GB"/>
          </a:p>
        </p:txBody>
      </p:sp>
    </p:spTree>
    <p:extLst>
      <p:ext uri="{BB962C8B-B14F-4D97-AF65-F5344CB8AC3E}">
        <p14:creationId xmlns:p14="http://schemas.microsoft.com/office/powerpoint/2010/main" val="1763620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future me and my work </a:t>
            </a:r>
            <a:r>
              <a:rPr lang="en-GB" dirty="0" err="1"/>
              <a:t>colegues</a:t>
            </a:r>
            <a:r>
              <a:rPr lang="en-GB" dirty="0"/>
              <a:t> think to open our own small company and do the same job. The company for what we work now offer us a lot of knowledge, skills and a lot of good meetings. We know people for who we work and they will give us some work. Will be difficult at the start, we will need to invest some money, will be problems with prices. But we are ready for it. To have a success you need to change something and to risk. But if this idea will be good </a:t>
            </a:r>
            <a:r>
              <a:rPr lang="en-GB" dirty="0" err="1"/>
              <a:t>enoght</a:t>
            </a:r>
            <a:r>
              <a:rPr lang="en-GB" dirty="0"/>
              <a:t> it will give some saving for a few years. In this time I want to go to next university like IT, and with IT studies I will try to  get a better job. Like I </a:t>
            </a:r>
            <a:r>
              <a:rPr lang="en-GB" dirty="0" err="1"/>
              <a:t>saytd</a:t>
            </a:r>
            <a:r>
              <a:rPr lang="en-GB" dirty="0"/>
              <a:t> before I am a very multitasking man so for me is easy to convert from one job to another.</a:t>
            </a:r>
          </a:p>
        </p:txBody>
      </p:sp>
      <p:sp>
        <p:nvSpPr>
          <p:cNvPr id="4" name="Slide Number Placeholder 3"/>
          <p:cNvSpPr>
            <a:spLocks noGrp="1"/>
          </p:cNvSpPr>
          <p:nvPr>
            <p:ph type="sldNum" sz="quarter" idx="5"/>
          </p:nvPr>
        </p:nvSpPr>
        <p:spPr/>
        <p:txBody>
          <a:bodyPr/>
          <a:lstStyle/>
          <a:p>
            <a:fld id="{8C756C4D-8425-44B4-8835-5B0906F19A6D}" type="slidenum">
              <a:rPr lang="en-GB" smtClean="0"/>
              <a:t>4</a:t>
            </a:fld>
            <a:endParaRPr lang="en-GB"/>
          </a:p>
        </p:txBody>
      </p:sp>
    </p:spTree>
    <p:extLst>
      <p:ext uri="{BB962C8B-B14F-4D97-AF65-F5344CB8AC3E}">
        <p14:creationId xmlns:p14="http://schemas.microsoft.com/office/powerpoint/2010/main" val="292339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756C4D-8425-44B4-8835-5B0906F19A6D}" type="slidenum">
              <a:rPr lang="en-GB" smtClean="0"/>
              <a:t>5</a:t>
            </a:fld>
            <a:endParaRPr lang="en-GB"/>
          </a:p>
        </p:txBody>
      </p:sp>
    </p:spTree>
    <p:extLst>
      <p:ext uri="{BB962C8B-B14F-4D97-AF65-F5344CB8AC3E}">
        <p14:creationId xmlns:p14="http://schemas.microsoft.com/office/powerpoint/2010/main" val="2207592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3C8A5BD-3A8D-47ED-8CD4-141F8FC4AD9F}" type="datetimeFigureOut">
              <a:rPr lang="en-GB" smtClean="0"/>
              <a:t>21/04/2022</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D5AB5C6B-88E6-4939-949D-59B282B67C91}"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918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C8A5BD-3A8D-47ED-8CD4-141F8FC4AD9F}" type="datetimeFigureOut">
              <a:rPr lang="en-GB" smtClean="0"/>
              <a:t>21/04/2022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AB5C6B-88E6-4939-949D-59B282B67C91}"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4849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C8A5BD-3A8D-47ED-8CD4-141F8FC4AD9F}" type="datetimeFigureOut">
              <a:rPr lang="en-GB" smtClean="0"/>
              <a:t>21/04/2022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AB5C6B-88E6-4939-949D-59B282B67C91}"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6404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3C8A5BD-3A8D-47ED-8CD4-141F8FC4AD9F}" type="datetimeFigureOut">
              <a:rPr lang="en-GB" smtClean="0"/>
              <a:t>21/04/2022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AB5C6B-88E6-4939-949D-59B282B67C91}"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9629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3C8A5BD-3A8D-47ED-8CD4-141F8FC4AD9F}" type="datetimeFigureOut">
              <a:rPr lang="en-GB" smtClean="0"/>
              <a:t>21/04/2022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AB5C6B-88E6-4939-949D-59B282B67C91}"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16116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3C8A5BD-3A8D-47ED-8CD4-141F8FC4AD9F}" type="datetimeFigureOut">
              <a:rPr lang="en-GB" smtClean="0"/>
              <a:t>21/04/2022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AB5C6B-88E6-4939-949D-59B282B67C91}"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8028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C8A5BD-3A8D-47ED-8CD4-141F8FC4AD9F}" type="datetimeFigureOut">
              <a:rPr lang="en-GB" smtClean="0"/>
              <a:t>21/04/2022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AB5C6B-88E6-4939-949D-59B282B67C91}" type="slidenum">
              <a:rPr lang="en-GB" smtClean="0"/>
              <a:t>‹#›</a:t>
            </a:fld>
            <a:endParaRPr lang="en-GB"/>
          </a:p>
        </p:txBody>
      </p:sp>
    </p:spTree>
    <p:extLst>
      <p:ext uri="{BB962C8B-B14F-4D97-AF65-F5344CB8AC3E}">
        <p14:creationId xmlns:p14="http://schemas.microsoft.com/office/powerpoint/2010/main" val="248312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C8A5BD-3A8D-47ED-8CD4-141F8FC4AD9F}" type="datetimeFigureOut">
              <a:rPr lang="en-GB" smtClean="0"/>
              <a:t>21/04/2022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AB5C6B-88E6-4939-949D-59B282B67C91}"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35180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3C8A5BD-3A8D-47ED-8CD4-141F8FC4AD9F}" type="datetimeFigureOut">
              <a:rPr lang="en-GB" smtClean="0"/>
              <a:t>21/04/2022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D5AB5C6B-88E6-4939-949D-59B282B67C91}"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1996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C8A5BD-3A8D-47ED-8CD4-141F8FC4AD9F}" type="datetimeFigureOut">
              <a:rPr lang="en-GB" smtClean="0"/>
              <a:t>21/04/2022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AB5C6B-88E6-4939-949D-59B282B67C91}"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16805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C8A5BD-3A8D-47ED-8CD4-141F8FC4AD9F}" type="datetimeFigureOut">
              <a:rPr lang="en-GB" smtClean="0"/>
              <a:t>21/04/2022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AB5C6B-88E6-4939-949D-59B282B67C91}"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17995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3C8A5BD-3A8D-47ED-8CD4-141F8FC4AD9F}" type="datetimeFigureOut">
              <a:rPr lang="en-GB" smtClean="0"/>
              <a:t>21/04/2022</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AB5C6B-88E6-4939-949D-59B282B67C91}"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3147450"/>
      </p:ext>
    </p:extLst>
  </p:cSld>
  <p:clrMap bg1="lt1" tx1="dk1" bg2="lt2" tx2="dk2" accent1="accent1" accent2="accent2" accent3="accent3" accent4="accent4" accent5="accent5" accent6="accent6" hlink="hlink" folHlink="folHlink"/>
  <p:sldLayoutIdLst>
    <p:sldLayoutId id="2147483923" r:id="rId1"/>
    <p:sldLayoutId id="2147483924"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dreamstime.com/flat-renovation-apartment-refurbishment-flat-renovation-apartment-refurbishment-" TargetMode="External"/><Relationship Id="rId2" Type="http://schemas.openxmlformats.org/officeDocument/2006/relationships/hyperlink" Target="https://www.dreamstime.com/boy-builder-kids-future-dream-construction-worker-professional-occup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AF5AD-6029-4923-8398-DBAB235EBC53}"/>
              </a:ext>
            </a:extLst>
          </p:cNvPr>
          <p:cNvSpPr>
            <a:spLocks noGrp="1"/>
          </p:cNvSpPr>
          <p:nvPr>
            <p:ph type="ctrTitle"/>
          </p:nvPr>
        </p:nvSpPr>
        <p:spPr/>
        <p:txBody>
          <a:bodyPr>
            <a:normAutofit fontScale="90000"/>
          </a:bodyPr>
          <a:lstStyle/>
          <a:p>
            <a:r>
              <a:rPr lang="en-GB" dirty="0"/>
              <a:t>Plans for future using the skills that university give to me</a:t>
            </a:r>
          </a:p>
        </p:txBody>
      </p:sp>
      <p:sp>
        <p:nvSpPr>
          <p:cNvPr id="3" name="Subtitle 2">
            <a:extLst>
              <a:ext uri="{FF2B5EF4-FFF2-40B4-BE49-F238E27FC236}">
                <a16:creationId xmlns:a16="http://schemas.microsoft.com/office/drawing/2014/main" id="{4C4F4526-FCCE-477D-95B7-0D71AF26D8D7}"/>
              </a:ext>
            </a:extLst>
          </p:cNvPr>
          <p:cNvSpPr>
            <a:spLocks noGrp="1"/>
          </p:cNvSpPr>
          <p:nvPr>
            <p:ph type="subTitle" idx="1"/>
          </p:nvPr>
        </p:nvSpPr>
        <p:spPr>
          <a:xfrm>
            <a:off x="684212" y="4636969"/>
            <a:ext cx="6400800" cy="1947333"/>
          </a:xfrm>
        </p:spPr>
        <p:txBody>
          <a:bodyPr/>
          <a:lstStyle/>
          <a:p>
            <a:r>
              <a:rPr lang="en-GB" dirty="0"/>
              <a:t>Name: Iurie Chetrari</a:t>
            </a:r>
          </a:p>
          <a:p>
            <a:r>
              <a:rPr lang="en-GB" dirty="0"/>
              <a:t>Student ID: 2021450</a:t>
            </a:r>
          </a:p>
          <a:p>
            <a:endParaRPr lang="en-GB" dirty="0"/>
          </a:p>
        </p:txBody>
      </p:sp>
    </p:spTree>
    <p:extLst>
      <p:ext uri="{BB962C8B-B14F-4D97-AF65-F5344CB8AC3E}">
        <p14:creationId xmlns:p14="http://schemas.microsoft.com/office/powerpoint/2010/main" val="355111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31360-A1A5-43E2-BB24-231CB7CF21E0}"/>
              </a:ext>
            </a:extLst>
          </p:cNvPr>
          <p:cNvSpPr>
            <a:spLocks noGrp="1"/>
          </p:cNvSpPr>
          <p:nvPr>
            <p:ph type="title"/>
          </p:nvPr>
        </p:nvSpPr>
        <p:spPr>
          <a:xfrm>
            <a:off x="1561288" y="471897"/>
            <a:ext cx="8534400" cy="1507067"/>
          </a:xfrm>
        </p:spPr>
        <p:txBody>
          <a:bodyPr/>
          <a:lstStyle/>
          <a:p>
            <a:r>
              <a:rPr lang="en-GB" dirty="0"/>
              <a:t>Quick review of my story in UK</a:t>
            </a:r>
          </a:p>
        </p:txBody>
      </p:sp>
      <p:pic>
        <p:nvPicPr>
          <p:cNvPr id="1030" name="Picture 6" descr="Boy Builder, Kids Future Dream Construction Worker Professional Occupation  Illustration with Related To Profession Stock Vector - Illustration of  passion, happy: 153887795">
            <a:extLst>
              <a:ext uri="{FF2B5EF4-FFF2-40B4-BE49-F238E27FC236}">
                <a16:creationId xmlns:a16="http://schemas.microsoft.com/office/drawing/2014/main" id="{66D07B05-916B-4B57-A88B-5B409C5F28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7180" y="1978964"/>
            <a:ext cx="5717640" cy="4123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1694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391C5-ABDF-4157-BC60-C1A2B1EEFAFA}"/>
              </a:ext>
            </a:extLst>
          </p:cNvPr>
          <p:cNvSpPr>
            <a:spLocks noGrp="1"/>
          </p:cNvSpPr>
          <p:nvPr>
            <p:ph type="title"/>
          </p:nvPr>
        </p:nvSpPr>
        <p:spPr>
          <a:xfrm>
            <a:off x="1451578" y="342420"/>
            <a:ext cx="9603275" cy="1049235"/>
          </a:xfrm>
        </p:spPr>
        <p:txBody>
          <a:bodyPr/>
          <a:lstStyle/>
          <a:p>
            <a:r>
              <a:rPr lang="en-GB" dirty="0"/>
              <a:t>What I am doing now</a:t>
            </a:r>
          </a:p>
        </p:txBody>
      </p:sp>
      <p:pic>
        <p:nvPicPr>
          <p:cNvPr id="2050" name="Picture 2" descr="Flat Renovation, Apartment before and after Refurbishment Stock Image -  Image of refurbished, removing: 169093129">
            <a:extLst>
              <a:ext uri="{FF2B5EF4-FFF2-40B4-BE49-F238E27FC236}">
                <a16:creationId xmlns:a16="http://schemas.microsoft.com/office/drawing/2014/main" id="{75A48DE0-DB72-4E01-90DC-32256633171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340364" y="2025456"/>
            <a:ext cx="7511271" cy="3806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2317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3D0AF-FE9C-4189-B056-50BB3B9D098B}"/>
              </a:ext>
            </a:extLst>
          </p:cNvPr>
          <p:cNvSpPr>
            <a:spLocks noGrp="1"/>
          </p:cNvSpPr>
          <p:nvPr>
            <p:ph type="title"/>
          </p:nvPr>
        </p:nvSpPr>
        <p:spPr/>
        <p:txBody>
          <a:bodyPr/>
          <a:lstStyle/>
          <a:p>
            <a:r>
              <a:rPr lang="en-GB" dirty="0"/>
              <a:t>Plans for future</a:t>
            </a:r>
          </a:p>
        </p:txBody>
      </p:sp>
      <p:pic>
        <p:nvPicPr>
          <p:cNvPr id="1026" name="Picture 2" descr="Business people brainstorming company future company growth and success ">
            <a:extLst>
              <a:ext uri="{FF2B5EF4-FFF2-40B4-BE49-F238E27FC236}">
                <a16:creationId xmlns:a16="http://schemas.microsoft.com/office/drawing/2014/main" id="{90031A00-D319-4531-A0F3-4146021167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4565" y="1938681"/>
            <a:ext cx="5715000" cy="4114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7670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9E517-6BCC-4527-8D41-BBC3234E0C0B}"/>
              </a:ext>
            </a:extLst>
          </p:cNvPr>
          <p:cNvSpPr>
            <a:spLocks noGrp="1"/>
          </p:cNvSpPr>
          <p:nvPr>
            <p:ph type="title"/>
          </p:nvPr>
        </p:nvSpPr>
        <p:spPr/>
        <p:txBody>
          <a:bodyPr/>
          <a:lstStyle/>
          <a:p>
            <a:r>
              <a:rPr lang="en-GB" dirty="0"/>
              <a:t>SWOT</a:t>
            </a:r>
          </a:p>
        </p:txBody>
      </p:sp>
      <p:graphicFrame>
        <p:nvGraphicFramePr>
          <p:cNvPr id="4" name="Table 3">
            <a:extLst>
              <a:ext uri="{FF2B5EF4-FFF2-40B4-BE49-F238E27FC236}">
                <a16:creationId xmlns:a16="http://schemas.microsoft.com/office/drawing/2014/main" id="{536409CF-7C0A-413E-B772-232B40F36E15}"/>
              </a:ext>
            </a:extLst>
          </p:cNvPr>
          <p:cNvGraphicFramePr>
            <a:graphicFrameLocks noGrp="1"/>
          </p:cNvGraphicFramePr>
          <p:nvPr>
            <p:extLst>
              <p:ext uri="{D42A27DB-BD31-4B8C-83A1-F6EECF244321}">
                <p14:modId xmlns:p14="http://schemas.microsoft.com/office/powerpoint/2010/main" val="3709629274"/>
              </p:ext>
            </p:extLst>
          </p:nvPr>
        </p:nvGraphicFramePr>
        <p:xfrm>
          <a:off x="2127379" y="2016125"/>
          <a:ext cx="7604450" cy="3856796"/>
        </p:xfrm>
        <a:graphic>
          <a:graphicData uri="http://schemas.openxmlformats.org/drawingml/2006/table">
            <a:tbl>
              <a:tblPr firstRow="1" firstCol="1" lastRow="1" lastCol="1" bandRow="1" bandCol="1"/>
              <a:tblGrid>
                <a:gridCol w="3802225">
                  <a:extLst>
                    <a:ext uri="{9D8B030D-6E8A-4147-A177-3AD203B41FA5}">
                      <a16:colId xmlns:a16="http://schemas.microsoft.com/office/drawing/2014/main" val="3232750846"/>
                    </a:ext>
                  </a:extLst>
                </a:gridCol>
                <a:gridCol w="3802225">
                  <a:extLst>
                    <a:ext uri="{9D8B030D-6E8A-4147-A177-3AD203B41FA5}">
                      <a16:colId xmlns:a16="http://schemas.microsoft.com/office/drawing/2014/main" val="2100489769"/>
                    </a:ext>
                  </a:extLst>
                </a:gridCol>
              </a:tblGrid>
              <a:tr h="1818757">
                <a:tc>
                  <a:txBody>
                    <a:bodyPr/>
                    <a:lstStyle/>
                    <a:p>
                      <a:pPr algn="ctr">
                        <a:spcBef>
                          <a:spcPts val="1200"/>
                        </a:spcBef>
                        <a:spcAft>
                          <a:spcPts val="300"/>
                        </a:spcAft>
                      </a:pPr>
                      <a:r>
                        <a:rPr lang="en-AU" sz="1600" b="1" dirty="0">
                          <a:effectLst/>
                          <a:latin typeface="Calibri" panose="020F0502020204030204" pitchFamily="34" charset="0"/>
                          <a:cs typeface="Arial" panose="020B0604020202020204" pitchFamily="34" charset="0"/>
                        </a:rPr>
                        <a:t>Strengths</a:t>
                      </a:r>
                      <a:endParaRPr lang="en-GB" sz="1600" b="1" dirty="0">
                        <a:effectLst/>
                        <a:latin typeface="Times New Roman" panose="02020603050405020304" pitchFamily="18" charset="0"/>
                        <a:cs typeface="Arial" panose="020B0604020202020204" pitchFamily="34" charset="0"/>
                      </a:endParaRPr>
                    </a:p>
                    <a:p>
                      <a:pPr algn="ctr">
                        <a:spcBef>
                          <a:spcPts val="1200"/>
                        </a:spcBef>
                        <a:spcAft>
                          <a:spcPts val="300"/>
                        </a:spcAft>
                      </a:pPr>
                      <a:r>
                        <a:rPr lang="en-AU" sz="1600" b="1" dirty="0">
                          <a:effectLst/>
                          <a:latin typeface="Calibri" panose="020F0502020204030204" pitchFamily="34" charset="0"/>
                          <a:cs typeface="Arial" panose="020B0604020202020204" pitchFamily="34" charset="0"/>
                        </a:rPr>
                        <a:t>Knowing the job</a:t>
                      </a:r>
                    </a:p>
                    <a:p>
                      <a:pPr algn="ctr">
                        <a:spcBef>
                          <a:spcPts val="1200"/>
                        </a:spcBef>
                        <a:spcAft>
                          <a:spcPts val="300"/>
                        </a:spcAft>
                      </a:pPr>
                      <a:r>
                        <a:rPr lang="en-AU" sz="1600" b="1" dirty="0">
                          <a:effectLst/>
                          <a:latin typeface="Calibri" panose="020F0502020204030204" pitchFamily="34" charset="0"/>
                          <a:cs typeface="Arial" panose="020B0604020202020204" pitchFamily="34" charset="0"/>
                        </a:rPr>
                        <a:t>Know how to manage workers</a:t>
                      </a:r>
                    </a:p>
                    <a:p>
                      <a:pPr algn="ctr">
                        <a:spcBef>
                          <a:spcPts val="1200"/>
                        </a:spcBef>
                        <a:spcAft>
                          <a:spcPts val="300"/>
                        </a:spcAft>
                      </a:pPr>
                      <a:r>
                        <a:rPr lang="en-AU" sz="1600" b="1" dirty="0">
                          <a:effectLst/>
                          <a:latin typeface="Calibri" panose="020F0502020204030204" pitchFamily="34" charset="0"/>
                          <a:cs typeface="Arial" panose="020B0604020202020204" pitchFamily="34" charset="0"/>
                        </a:rPr>
                        <a:t>Work on tools the same</a:t>
                      </a:r>
                    </a:p>
                  </a:txBody>
                  <a:tcPr marL="34993" marR="349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Bef>
                          <a:spcPts val="1200"/>
                        </a:spcBef>
                        <a:spcAft>
                          <a:spcPts val="300"/>
                        </a:spcAft>
                      </a:pPr>
                      <a:r>
                        <a:rPr lang="en-AU" sz="1600" b="1" dirty="0">
                          <a:effectLst/>
                          <a:latin typeface="Calibri" panose="020F0502020204030204" pitchFamily="34" charset="0"/>
                          <a:cs typeface="Arial" panose="020B0604020202020204" pitchFamily="34" charset="0"/>
                        </a:rPr>
                        <a:t>Weaknesses</a:t>
                      </a:r>
                      <a:endParaRPr lang="en-GB" sz="1600" b="1" dirty="0">
                        <a:effectLst/>
                        <a:latin typeface="Times New Roman" panose="02020603050405020304" pitchFamily="18" charset="0"/>
                      </a:endParaRPr>
                    </a:p>
                    <a:p>
                      <a:pPr algn="ctr">
                        <a:lnSpc>
                          <a:spcPct val="150000"/>
                        </a:lnSpc>
                      </a:pPr>
                      <a:r>
                        <a:rPr lang="en-GB" sz="1600" b="1" dirty="0">
                          <a:effectLst/>
                          <a:latin typeface="Calibri" panose="020F0502020204030204" pitchFamily="34" charset="0"/>
                          <a:ea typeface="Times New Roman" panose="02020603050405020304" pitchFamily="18" charset="0"/>
                          <a:cs typeface="Calibri" panose="020F0502020204030204" pitchFamily="34" charset="0"/>
                        </a:rPr>
                        <a:t>Too soft with people some times</a:t>
                      </a:r>
                    </a:p>
                    <a:p>
                      <a:pPr algn="ctr">
                        <a:lnSpc>
                          <a:spcPct val="150000"/>
                        </a:lnSpc>
                      </a:pPr>
                      <a:r>
                        <a:rPr lang="en-GB" sz="1600" b="1" dirty="0">
                          <a:effectLst/>
                          <a:latin typeface="Calibri" panose="020F0502020204030204" pitchFamily="34" charset="0"/>
                          <a:ea typeface="Times New Roman" panose="02020603050405020304" pitchFamily="18" charset="0"/>
                          <a:cs typeface="Calibri" panose="020F0502020204030204" pitchFamily="34" charset="0"/>
                        </a:rPr>
                        <a:t>Risk to lose money and time</a:t>
                      </a:r>
                    </a:p>
                    <a:p>
                      <a:pPr algn="ctr">
                        <a:lnSpc>
                          <a:spcPct val="150000"/>
                        </a:lnSpc>
                      </a:pPr>
                      <a:r>
                        <a:rPr lang="en-GB" sz="1600" b="1" dirty="0">
                          <a:effectLst/>
                          <a:latin typeface="Calibri" panose="020F0502020204030204" pitchFamily="34" charset="0"/>
                          <a:ea typeface="Times New Roman" panose="02020603050405020304" pitchFamily="18" charset="0"/>
                          <a:cs typeface="Calibri" panose="020F0502020204030204" pitchFamily="34" charset="0"/>
                        </a:rPr>
                        <a:t>High cost of materials</a:t>
                      </a:r>
                    </a:p>
                    <a:p>
                      <a:pPr algn="ctr">
                        <a:lnSpc>
                          <a:spcPct val="150000"/>
                        </a:lnSpc>
                      </a:pPr>
                      <a:endParaRPr lang="en-GB" sz="1600" b="1" dirty="0">
                        <a:effectLst/>
                        <a:latin typeface="Calibri" panose="020F0502020204030204" pitchFamily="34" charset="0"/>
                        <a:ea typeface="Times New Roman" panose="02020603050405020304" pitchFamily="18" charset="0"/>
                        <a:cs typeface="Calibri" panose="020F0502020204030204" pitchFamily="34" charset="0"/>
                      </a:endParaRPr>
                    </a:p>
                  </a:txBody>
                  <a:tcPr marL="34993" marR="349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53174284"/>
                  </a:ext>
                </a:extLst>
              </a:tr>
              <a:tr h="2038039">
                <a:tc>
                  <a:txBody>
                    <a:bodyPr/>
                    <a:lstStyle/>
                    <a:p>
                      <a:pPr algn="ctr">
                        <a:spcBef>
                          <a:spcPts val="1200"/>
                        </a:spcBef>
                        <a:spcAft>
                          <a:spcPts val="300"/>
                        </a:spcAft>
                      </a:pPr>
                      <a:r>
                        <a:rPr lang="en-AU" sz="1600" b="1" dirty="0">
                          <a:effectLst/>
                          <a:latin typeface="Calibri" panose="020F0502020204030204" pitchFamily="34" charset="0"/>
                          <a:cs typeface="Arial" panose="020B0604020202020204" pitchFamily="34" charset="0"/>
                        </a:rPr>
                        <a:t>Opportunities</a:t>
                      </a:r>
                      <a:endParaRPr lang="en-GB" sz="1600" b="1" dirty="0">
                        <a:effectLst/>
                        <a:latin typeface="Times New Roman" panose="02020603050405020304" pitchFamily="18" charset="0"/>
                        <a:cs typeface="Arial" panose="020B0604020202020204" pitchFamily="34" charset="0"/>
                      </a:endParaRPr>
                    </a:p>
                    <a:p>
                      <a:pPr algn="ctr">
                        <a:spcBef>
                          <a:spcPts val="1200"/>
                        </a:spcBef>
                        <a:spcAft>
                          <a:spcPts val="300"/>
                        </a:spcAft>
                      </a:pPr>
                      <a:r>
                        <a:rPr lang="en-GB" sz="1600" b="1" dirty="0">
                          <a:effectLst/>
                          <a:latin typeface="Calibri" panose="020F0502020204030204" pitchFamily="34" charset="0"/>
                          <a:cs typeface="Calibri" panose="020F0502020204030204" pitchFamily="34" charset="0"/>
                        </a:rPr>
                        <a:t>Get more money with less stress</a:t>
                      </a:r>
                    </a:p>
                    <a:p>
                      <a:pPr algn="ctr">
                        <a:spcBef>
                          <a:spcPts val="1200"/>
                        </a:spcBef>
                        <a:spcAft>
                          <a:spcPts val="300"/>
                        </a:spcAft>
                      </a:pPr>
                      <a:r>
                        <a:rPr lang="en-GB" sz="1600" b="1" dirty="0">
                          <a:effectLst/>
                          <a:latin typeface="Calibri" panose="020F0502020204030204" pitchFamily="34" charset="0"/>
                          <a:cs typeface="Calibri" panose="020F0502020204030204" pitchFamily="34" charset="0"/>
                        </a:rPr>
                        <a:t>Growing up to a bigger company</a:t>
                      </a:r>
                    </a:p>
                  </a:txBody>
                  <a:tcPr marL="34993" marR="349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Bef>
                          <a:spcPts val="1200"/>
                        </a:spcBef>
                        <a:spcAft>
                          <a:spcPts val="300"/>
                        </a:spcAft>
                      </a:pPr>
                      <a:r>
                        <a:rPr lang="en-AU" sz="1600" b="1" dirty="0">
                          <a:effectLst/>
                          <a:latin typeface="Calibri" panose="020F0502020204030204" pitchFamily="34" charset="0"/>
                          <a:cs typeface="Arial" panose="020B0604020202020204" pitchFamily="34" charset="0"/>
                        </a:rPr>
                        <a:t>Threats</a:t>
                      </a:r>
                      <a:endParaRPr lang="en-GB" sz="1600" b="1" dirty="0">
                        <a:effectLst/>
                        <a:latin typeface="Times New Roman" panose="02020603050405020304" pitchFamily="18" charset="0"/>
                      </a:endParaRPr>
                    </a:p>
                    <a:p>
                      <a:pPr marL="457200" algn="l">
                        <a:lnSpc>
                          <a:spcPct val="150000"/>
                        </a:lnSpc>
                      </a:pPr>
                      <a:r>
                        <a:rPr lang="en-AU" sz="1600" b="1" dirty="0">
                          <a:effectLst/>
                          <a:latin typeface="Calibri" panose="020F0502020204030204" pitchFamily="34" charset="0"/>
                          <a:ea typeface="Times New Roman" panose="02020603050405020304" pitchFamily="18" charset="0"/>
                          <a:cs typeface="Calibri" panose="020F0502020204030204" pitchFamily="34" charset="0"/>
                        </a:rPr>
                        <a:t>Not sure that you always have a job</a:t>
                      </a:r>
                    </a:p>
                    <a:p>
                      <a:pPr marL="457200" algn="ctr">
                        <a:lnSpc>
                          <a:spcPct val="150000"/>
                        </a:lnSpc>
                      </a:pPr>
                      <a:r>
                        <a:rPr lang="en-AU" sz="1600" b="1" dirty="0">
                          <a:effectLst/>
                          <a:latin typeface="Calibri" panose="020F0502020204030204" pitchFamily="34" charset="0"/>
                          <a:ea typeface="Times New Roman" panose="02020603050405020304" pitchFamily="18" charset="0"/>
                          <a:cs typeface="Calibri" panose="020F0502020204030204" pitchFamily="34" charset="0"/>
                        </a:rPr>
                        <a:t>Another cheaper company </a:t>
                      </a:r>
                      <a:r>
                        <a:rPr lang="en-AU" sz="1600" dirty="0">
                          <a:effectLst/>
                          <a:latin typeface="Times New Roman" panose="02020603050405020304" pitchFamily="18" charset="0"/>
                          <a:ea typeface="Times New Roman" panose="02020603050405020304" pitchFamily="18" charset="0"/>
                        </a:rPr>
                        <a:t> </a:t>
                      </a:r>
                      <a:r>
                        <a:rPr lang="en-AU" sz="1600" b="1" dirty="0">
                          <a:effectLst/>
                          <a:latin typeface="Calibri" panose="020F0502020204030204" pitchFamily="34" charset="0"/>
                          <a:ea typeface="Times New Roman" panose="02020603050405020304" pitchFamily="18" charset="0"/>
                          <a:cs typeface="Calibri" panose="020F0502020204030204" pitchFamily="34" charset="0"/>
                        </a:rPr>
                        <a:t>  </a:t>
                      </a:r>
                      <a:endParaRPr lang="en-GB" sz="1600" dirty="0">
                        <a:effectLst/>
                        <a:latin typeface="Times New Roman" panose="02020603050405020304" pitchFamily="18" charset="0"/>
                        <a:ea typeface="Times New Roman" panose="02020603050405020304" pitchFamily="18" charset="0"/>
                      </a:endParaRPr>
                    </a:p>
                  </a:txBody>
                  <a:tcPr marL="34993" marR="3499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65118349"/>
                  </a:ext>
                </a:extLst>
              </a:tr>
            </a:tbl>
          </a:graphicData>
        </a:graphic>
      </p:graphicFrame>
    </p:spTree>
    <p:extLst>
      <p:ext uri="{BB962C8B-B14F-4D97-AF65-F5344CB8AC3E}">
        <p14:creationId xmlns:p14="http://schemas.microsoft.com/office/powerpoint/2010/main" val="3590136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A235D-C69D-4EA2-A9A1-877266060AF4}"/>
              </a:ext>
            </a:extLst>
          </p:cNvPr>
          <p:cNvSpPr>
            <a:spLocks noGrp="1"/>
          </p:cNvSpPr>
          <p:nvPr>
            <p:ph type="title"/>
          </p:nvPr>
        </p:nvSpPr>
        <p:spPr/>
        <p:txBody>
          <a:bodyPr/>
          <a:lstStyle/>
          <a:p>
            <a:r>
              <a:rPr lang="en-GB" dirty="0"/>
              <a:t>References</a:t>
            </a:r>
          </a:p>
        </p:txBody>
      </p:sp>
      <p:sp>
        <p:nvSpPr>
          <p:cNvPr id="4" name="TextBox 3">
            <a:extLst>
              <a:ext uri="{FF2B5EF4-FFF2-40B4-BE49-F238E27FC236}">
                <a16:creationId xmlns:a16="http://schemas.microsoft.com/office/drawing/2014/main" id="{ECB5C869-E5C7-4C88-A5CB-E49D9B616230}"/>
              </a:ext>
            </a:extLst>
          </p:cNvPr>
          <p:cNvSpPr txBox="1"/>
          <p:nvPr/>
        </p:nvSpPr>
        <p:spPr>
          <a:xfrm>
            <a:off x="256674" y="2228671"/>
            <a:ext cx="10729219" cy="1754326"/>
          </a:xfrm>
          <a:prstGeom prst="rect">
            <a:avLst/>
          </a:prstGeom>
          <a:noFill/>
        </p:spPr>
        <p:txBody>
          <a:bodyPr wrap="none" rtlCol="0">
            <a:spAutoFit/>
          </a:bodyPr>
          <a:lstStyle/>
          <a:p>
            <a:r>
              <a:rPr lang="en-GB" dirty="0">
                <a:hlinkClick r:id="rId2"/>
              </a:rPr>
              <a:t>https://www.dreamstime.com/boy-builder-kids-future-dream-construction-worker-professional-occupation-</a:t>
            </a:r>
            <a:endParaRPr lang="en-GB" dirty="0"/>
          </a:p>
          <a:p>
            <a:r>
              <a:rPr lang="en-GB" dirty="0"/>
              <a:t>illustration-related-to-profession-objects-smiling-image153887795</a:t>
            </a:r>
          </a:p>
          <a:p>
            <a:r>
              <a:rPr lang="en-GB" dirty="0">
                <a:hlinkClick r:id="rId3"/>
              </a:rPr>
              <a:t>https://www.dreamstime.com/flat-renovation-apartment-refurbishment-flat-renovation-apartment-refurbishment-</a:t>
            </a:r>
            <a:endParaRPr lang="en-GB" dirty="0"/>
          </a:p>
          <a:p>
            <a:r>
              <a:rPr lang="en-GB" dirty="0"/>
              <a:t>image169093129</a:t>
            </a:r>
          </a:p>
          <a:p>
            <a:r>
              <a:rPr lang="en-GB" dirty="0"/>
              <a:t>https://www.shutterstock.com/image-photo/business-people-brainstorming-company-future-growth-1902951301</a:t>
            </a:r>
          </a:p>
          <a:p>
            <a:endParaRPr lang="en-GB" dirty="0"/>
          </a:p>
        </p:txBody>
      </p:sp>
    </p:spTree>
    <p:extLst>
      <p:ext uri="{BB962C8B-B14F-4D97-AF65-F5344CB8AC3E}">
        <p14:creationId xmlns:p14="http://schemas.microsoft.com/office/powerpoint/2010/main" val="325363517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2293</TotalTime>
  <Words>587</Words>
  <Application>Microsoft Office PowerPoint</Application>
  <PresentationFormat>Widescreen</PresentationFormat>
  <Paragraphs>37</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Gill Sans MT</vt:lpstr>
      <vt:lpstr>Times New Roman</vt:lpstr>
      <vt:lpstr>Gallery</vt:lpstr>
      <vt:lpstr>Plans for future using the skills that university give to me</vt:lpstr>
      <vt:lpstr>Quick review of my story in UK</vt:lpstr>
      <vt:lpstr>What I am doing now</vt:lpstr>
      <vt:lpstr>Plans for future</vt:lpstr>
      <vt:lpstr>SWOT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Chetrari Iurie</dc:creator>
  <cp:lastModifiedBy>Chetrari Iurie</cp:lastModifiedBy>
  <cp:revision>4</cp:revision>
  <dcterms:created xsi:type="dcterms:W3CDTF">2022-03-19T02:29:43Z</dcterms:created>
  <dcterms:modified xsi:type="dcterms:W3CDTF">2022-04-21T18:55:02Z</dcterms:modified>
</cp:coreProperties>
</file>