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60" r:id="rId2"/>
    <p:sldId id="267" r:id="rId3"/>
    <p:sldId id="266" r:id="rId4"/>
    <p:sldId id="273" r:id="rId5"/>
    <p:sldId id="315" r:id="rId6"/>
    <p:sldId id="719" r:id="rId7"/>
    <p:sldId id="288" r:id="rId8"/>
    <p:sldId id="307" r:id="rId9"/>
    <p:sldId id="344" r:id="rId10"/>
    <p:sldId id="312" r:id="rId11"/>
    <p:sldId id="305" r:id="rId12"/>
    <p:sldId id="720" r:id="rId13"/>
    <p:sldId id="355" r:id="rId14"/>
    <p:sldId id="322" r:id="rId15"/>
    <p:sldId id="722" r:id="rId16"/>
    <p:sldId id="264" r:id="rId17"/>
    <p:sldId id="280" r:id="rId18"/>
    <p:sldId id="723" r:id="rId19"/>
    <p:sldId id="724" r:id="rId20"/>
    <p:sldId id="721" r:id="rId21"/>
    <p:sldId id="698" r:id="rId22"/>
    <p:sldId id="469" r:id="rId23"/>
    <p:sldId id="324" r:id="rId24"/>
    <p:sldId id="31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389773-51E9-4875-BCFD-397464F35B24}" v="242" dt="2023-09-21T21:55:06.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957" autoAdjust="0"/>
  </p:normalViewPr>
  <p:slideViewPr>
    <p:cSldViewPr snapToGrid="0">
      <p:cViewPr varScale="1">
        <p:scale>
          <a:sx n="108" d="100"/>
          <a:sy n="108" d="100"/>
        </p:scale>
        <p:origin x="138" y="6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1020E3-A25A-4C69-BF7A-6C6B8CF8127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06955F2-5D3A-47DC-BE7C-C787647B6D2C}">
      <dgm:prSet/>
      <dgm:spPr>
        <a:effectLst>
          <a:outerShdw blurRad="50800" dist="38100" dir="2700000" algn="tl" rotWithShape="0">
            <a:prstClr val="black">
              <a:alpha val="40000"/>
            </a:prstClr>
          </a:outerShdw>
        </a:effectLst>
      </dgm:spPr>
      <dgm:t>
        <a:bodyPr/>
        <a:lstStyle/>
        <a:p>
          <a:r>
            <a:rPr lang="en-GB" dirty="0"/>
            <a:t>Are we looking at owner-managers or entrepreneurs?</a:t>
          </a:r>
          <a:endParaRPr lang="en-US" dirty="0"/>
        </a:p>
      </dgm:t>
    </dgm:pt>
    <dgm:pt modelId="{E422802F-823D-4816-82E9-DBD0000A0333}" type="parTrans" cxnId="{11B40E4F-7FAD-4D08-9A05-2B9EA234F12A}">
      <dgm:prSet/>
      <dgm:spPr/>
      <dgm:t>
        <a:bodyPr/>
        <a:lstStyle/>
        <a:p>
          <a:endParaRPr lang="en-US"/>
        </a:p>
      </dgm:t>
    </dgm:pt>
    <dgm:pt modelId="{6DD9D9B0-4923-4162-B279-92EECE267172}" type="sibTrans" cxnId="{11B40E4F-7FAD-4D08-9A05-2B9EA234F12A}">
      <dgm:prSet/>
      <dgm:spPr/>
      <dgm:t>
        <a:bodyPr/>
        <a:lstStyle/>
        <a:p>
          <a:endParaRPr lang="en-US"/>
        </a:p>
      </dgm:t>
    </dgm:pt>
    <dgm:pt modelId="{FF1135C2-0A8B-45CB-8001-A2B8FEB5066D}">
      <dgm:prSet/>
      <dgm:spPr>
        <a:effectLst>
          <a:outerShdw blurRad="50800" dist="38100" dir="2700000" algn="tl" rotWithShape="0">
            <a:prstClr val="black">
              <a:alpha val="40000"/>
            </a:prstClr>
          </a:outerShdw>
        </a:effectLst>
      </dgm:spPr>
      <dgm:t>
        <a:bodyPr/>
        <a:lstStyle/>
        <a:p>
          <a:r>
            <a:rPr lang="en-GB" dirty="0"/>
            <a:t>Traits not stable over time</a:t>
          </a:r>
          <a:endParaRPr lang="en-US" dirty="0"/>
        </a:p>
      </dgm:t>
    </dgm:pt>
    <dgm:pt modelId="{49A67F37-177A-4B1E-9B1E-FACCDB5E77EC}" type="parTrans" cxnId="{8DD8EEAF-C9F6-440D-97A2-52675C53FBA3}">
      <dgm:prSet/>
      <dgm:spPr/>
      <dgm:t>
        <a:bodyPr/>
        <a:lstStyle/>
        <a:p>
          <a:endParaRPr lang="en-US"/>
        </a:p>
      </dgm:t>
    </dgm:pt>
    <dgm:pt modelId="{91AF16B1-88B5-4247-8292-BD0E554B107A}" type="sibTrans" cxnId="{8DD8EEAF-C9F6-440D-97A2-52675C53FBA3}">
      <dgm:prSet/>
      <dgm:spPr/>
      <dgm:t>
        <a:bodyPr/>
        <a:lstStyle/>
        <a:p>
          <a:endParaRPr lang="en-US"/>
        </a:p>
      </dgm:t>
    </dgm:pt>
    <dgm:pt modelId="{80B0262A-38FD-439D-9CDA-9C5A3D1E5914}">
      <dgm:prSet/>
      <dgm:spPr>
        <a:effectLst>
          <a:outerShdw blurRad="50800" dist="38100" dir="2700000" algn="tl" rotWithShape="0">
            <a:prstClr val="black">
              <a:alpha val="40000"/>
            </a:prstClr>
          </a:outerShdw>
        </a:effectLst>
      </dgm:spPr>
      <dgm:t>
        <a:bodyPr/>
        <a:lstStyle/>
        <a:p>
          <a:r>
            <a:rPr lang="en-GB" dirty="0"/>
            <a:t>Requires subjective judgements</a:t>
          </a:r>
          <a:endParaRPr lang="en-US" dirty="0"/>
        </a:p>
      </dgm:t>
    </dgm:pt>
    <dgm:pt modelId="{B7855F5B-7CE9-464A-88D6-F63073F6F33D}" type="parTrans" cxnId="{D120C5B0-1C34-4799-A011-F84BD9A70951}">
      <dgm:prSet/>
      <dgm:spPr/>
      <dgm:t>
        <a:bodyPr/>
        <a:lstStyle/>
        <a:p>
          <a:endParaRPr lang="en-US"/>
        </a:p>
      </dgm:t>
    </dgm:pt>
    <dgm:pt modelId="{C9EE9149-6A3E-4447-B53F-5005BB4B91A4}" type="sibTrans" cxnId="{D120C5B0-1C34-4799-A011-F84BD9A70951}">
      <dgm:prSet/>
      <dgm:spPr/>
      <dgm:t>
        <a:bodyPr/>
        <a:lstStyle/>
        <a:p>
          <a:endParaRPr lang="en-US"/>
        </a:p>
      </dgm:t>
    </dgm:pt>
    <dgm:pt modelId="{D45EBA8E-0247-4168-B90E-068081325E28}">
      <dgm:prSet/>
      <dgm:spPr>
        <a:effectLst>
          <a:outerShdw blurRad="50800" dist="38100" dir="2700000" algn="tl" rotWithShape="0">
            <a:prstClr val="black">
              <a:alpha val="40000"/>
            </a:prstClr>
          </a:outerShdw>
        </a:effectLst>
      </dgm:spPr>
      <dgm:t>
        <a:bodyPr/>
        <a:lstStyle/>
        <a:p>
          <a:r>
            <a:rPr lang="en-GB" dirty="0"/>
            <a:t>Antecedent influences can be overlooked or ignored:</a:t>
          </a:r>
          <a:endParaRPr lang="en-US" dirty="0"/>
        </a:p>
      </dgm:t>
    </dgm:pt>
    <dgm:pt modelId="{9F19D82E-EAF1-44DC-955F-33B8FCF6BDB7}" type="parTrans" cxnId="{3892CC9B-8C71-4BD2-868B-150DC0B96346}">
      <dgm:prSet/>
      <dgm:spPr/>
      <dgm:t>
        <a:bodyPr/>
        <a:lstStyle/>
        <a:p>
          <a:endParaRPr lang="en-US"/>
        </a:p>
      </dgm:t>
    </dgm:pt>
    <dgm:pt modelId="{8228F791-3089-4E43-80C1-E6D665999839}" type="sibTrans" cxnId="{3892CC9B-8C71-4BD2-868B-150DC0B96346}">
      <dgm:prSet/>
      <dgm:spPr/>
      <dgm:t>
        <a:bodyPr/>
        <a:lstStyle/>
        <a:p>
          <a:endParaRPr lang="en-US"/>
        </a:p>
      </dgm:t>
    </dgm:pt>
    <dgm:pt modelId="{F94BAD4B-710C-464A-958B-DD591AD1129C}">
      <dgm:prSet/>
      <dgm:spPr>
        <a:effectLst>
          <a:outerShdw blurRad="50800" dist="38100" dir="2700000" algn="tl" rotWithShape="0">
            <a:prstClr val="black">
              <a:alpha val="40000"/>
            </a:prstClr>
          </a:outerShdw>
        </a:effectLst>
      </dgm:spPr>
      <dgm:t>
        <a:bodyPr/>
        <a:lstStyle/>
        <a:p>
          <a:r>
            <a:rPr lang="en-GB"/>
            <a:t>cultural and environmental influences</a:t>
          </a:r>
          <a:endParaRPr lang="en-US"/>
        </a:p>
      </dgm:t>
    </dgm:pt>
    <dgm:pt modelId="{1ABCA9F3-5B31-4D07-B639-FE2DF807CAAA}" type="parTrans" cxnId="{18439364-15CC-48A8-B5A8-B6E0119D3DD7}">
      <dgm:prSet/>
      <dgm:spPr/>
      <dgm:t>
        <a:bodyPr/>
        <a:lstStyle/>
        <a:p>
          <a:endParaRPr lang="en-US"/>
        </a:p>
      </dgm:t>
    </dgm:pt>
    <dgm:pt modelId="{F60B91D5-6FC5-4ED1-99F8-BC29909AE613}" type="sibTrans" cxnId="{18439364-15CC-48A8-B5A8-B6E0119D3DD7}">
      <dgm:prSet/>
      <dgm:spPr/>
      <dgm:t>
        <a:bodyPr/>
        <a:lstStyle/>
        <a:p>
          <a:endParaRPr lang="en-US"/>
        </a:p>
      </dgm:t>
    </dgm:pt>
    <dgm:pt modelId="{F29D3E37-ED72-43C3-A919-B371EC12D2BD}">
      <dgm:prSet/>
      <dgm:spPr>
        <a:effectLst>
          <a:outerShdw blurRad="50800" dist="38100" dir="2700000" algn="tl" rotWithShape="0">
            <a:prstClr val="black">
              <a:alpha val="40000"/>
            </a:prstClr>
          </a:outerShdw>
        </a:effectLst>
      </dgm:spPr>
      <dgm:t>
        <a:bodyPr/>
        <a:lstStyle/>
        <a:p>
          <a:r>
            <a:rPr lang="en-GB"/>
            <a:t>education, learning, training</a:t>
          </a:r>
          <a:endParaRPr lang="en-US"/>
        </a:p>
      </dgm:t>
    </dgm:pt>
    <dgm:pt modelId="{300D6B1F-7B61-4382-9876-160170105272}" type="parTrans" cxnId="{9F468257-FD73-4020-A751-F8EA41B2A7D5}">
      <dgm:prSet/>
      <dgm:spPr/>
      <dgm:t>
        <a:bodyPr/>
        <a:lstStyle/>
        <a:p>
          <a:endParaRPr lang="en-US"/>
        </a:p>
      </dgm:t>
    </dgm:pt>
    <dgm:pt modelId="{3E57805A-FE37-4033-B8B7-CC4B13626AE3}" type="sibTrans" cxnId="{9F468257-FD73-4020-A751-F8EA41B2A7D5}">
      <dgm:prSet/>
      <dgm:spPr/>
      <dgm:t>
        <a:bodyPr/>
        <a:lstStyle/>
        <a:p>
          <a:endParaRPr lang="en-US"/>
        </a:p>
      </dgm:t>
    </dgm:pt>
    <dgm:pt modelId="{C98A6773-3958-444C-B997-9EBD172DEB81}">
      <dgm:prSet/>
      <dgm:spPr>
        <a:effectLst>
          <a:outerShdw blurRad="50800" dist="38100" dir="2700000" algn="tl" rotWithShape="0">
            <a:prstClr val="black">
              <a:alpha val="40000"/>
            </a:prstClr>
          </a:outerShdw>
        </a:effectLst>
      </dgm:spPr>
      <dgm:t>
        <a:bodyPr/>
        <a:lstStyle/>
        <a:p>
          <a:r>
            <a:rPr lang="en-GB"/>
            <a:t>age, sex, race, social class</a:t>
          </a:r>
          <a:endParaRPr lang="en-US"/>
        </a:p>
      </dgm:t>
    </dgm:pt>
    <dgm:pt modelId="{08395B69-C01E-4910-853E-2BA1E8654670}" type="parTrans" cxnId="{949D6568-41AE-4960-BC19-41EC6D2DCB38}">
      <dgm:prSet/>
      <dgm:spPr/>
      <dgm:t>
        <a:bodyPr/>
        <a:lstStyle/>
        <a:p>
          <a:endParaRPr lang="en-US"/>
        </a:p>
      </dgm:t>
    </dgm:pt>
    <dgm:pt modelId="{86B7D35E-6977-4B87-8321-55EC87559F9D}" type="sibTrans" cxnId="{949D6568-41AE-4960-BC19-41EC6D2DCB38}">
      <dgm:prSet/>
      <dgm:spPr/>
      <dgm:t>
        <a:bodyPr/>
        <a:lstStyle/>
        <a:p>
          <a:endParaRPr lang="en-US"/>
        </a:p>
      </dgm:t>
    </dgm:pt>
    <dgm:pt modelId="{E65600FA-AF39-46CD-9D6D-50767913807A}">
      <dgm:prSet/>
      <dgm:spPr>
        <a:effectLst>
          <a:outerShdw blurRad="50800" dist="38100" dir="2700000" algn="tl" rotWithShape="0">
            <a:prstClr val="black">
              <a:alpha val="40000"/>
            </a:prstClr>
          </a:outerShdw>
        </a:effectLst>
      </dgm:spPr>
      <dgm:t>
        <a:bodyPr/>
        <a:lstStyle/>
        <a:p>
          <a:r>
            <a:rPr lang="en-GB" dirty="0"/>
            <a:t>Are the traits unique to entrepreneurs? What about intrapreneurs? </a:t>
          </a:r>
          <a:endParaRPr lang="en-US" dirty="0"/>
        </a:p>
      </dgm:t>
    </dgm:pt>
    <dgm:pt modelId="{0DE95C2A-B36D-441A-9810-3998475268CC}" type="parTrans" cxnId="{13C1BE15-793C-4A42-8CA6-B46FC8D0F706}">
      <dgm:prSet/>
      <dgm:spPr/>
      <dgm:t>
        <a:bodyPr/>
        <a:lstStyle/>
        <a:p>
          <a:endParaRPr lang="en-US"/>
        </a:p>
      </dgm:t>
    </dgm:pt>
    <dgm:pt modelId="{902298DC-5279-47D1-9D06-55CBB3F162AB}" type="sibTrans" cxnId="{13C1BE15-793C-4A42-8CA6-B46FC8D0F706}">
      <dgm:prSet/>
      <dgm:spPr/>
      <dgm:t>
        <a:bodyPr/>
        <a:lstStyle/>
        <a:p>
          <a:endParaRPr lang="en-US"/>
        </a:p>
      </dgm:t>
    </dgm:pt>
    <dgm:pt modelId="{04AB950B-6CCD-456C-BC55-17D9AE84EE20}">
      <dgm:prSet/>
      <dgm:spPr>
        <a:effectLst>
          <a:outerShdw blurRad="50800" dist="38100" dir="2700000" algn="tl" rotWithShape="0">
            <a:prstClr val="black">
              <a:alpha val="40000"/>
            </a:prstClr>
          </a:outerShdw>
        </a:effectLst>
      </dgm:spPr>
      <dgm:t>
        <a:bodyPr/>
        <a:lstStyle/>
        <a:p>
          <a:r>
            <a:rPr lang="en-GB" dirty="0"/>
            <a:t>Is the argument framed in a way that is relevant or useful to female or ‘minority’ entrepreneurs?</a:t>
          </a:r>
          <a:endParaRPr lang="en-US" dirty="0"/>
        </a:p>
      </dgm:t>
    </dgm:pt>
    <dgm:pt modelId="{FBA2560B-AC8C-4056-A4B0-3D11DFE6353D}" type="parTrans" cxnId="{61ABF965-727D-45ED-991B-9C654FF0B3EC}">
      <dgm:prSet/>
      <dgm:spPr/>
      <dgm:t>
        <a:bodyPr/>
        <a:lstStyle/>
        <a:p>
          <a:endParaRPr lang="en-US"/>
        </a:p>
      </dgm:t>
    </dgm:pt>
    <dgm:pt modelId="{2C67FDD1-08E6-4E81-A509-0B1B36A9C0EE}" type="sibTrans" cxnId="{61ABF965-727D-45ED-991B-9C654FF0B3EC}">
      <dgm:prSet/>
      <dgm:spPr/>
      <dgm:t>
        <a:bodyPr/>
        <a:lstStyle/>
        <a:p>
          <a:endParaRPr lang="en-US"/>
        </a:p>
      </dgm:t>
    </dgm:pt>
    <dgm:pt modelId="{B5252EAB-3828-4A3B-A281-BFE46F27A11E}" type="pres">
      <dgm:prSet presAssocID="{AE1020E3-A25A-4C69-BF7A-6C6B8CF81272}" presName="diagram" presStyleCnt="0">
        <dgm:presLayoutVars>
          <dgm:dir/>
          <dgm:resizeHandles val="exact"/>
        </dgm:presLayoutVars>
      </dgm:prSet>
      <dgm:spPr/>
    </dgm:pt>
    <dgm:pt modelId="{7C34109D-45B9-4EE6-8C78-F5C29E58B223}" type="pres">
      <dgm:prSet presAssocID="{D06955F2-5D3A-47DC-BE7C-C787647B6D2C}" presName="node" presStyleLbl="node1" presStyleIdx="0" presStyleCnt="6">
        <dgm:presLayoutVars>
          <dgm:bulletEnabled val="1"/>
        </dgm:presLayoutVars>
      </dgm:prSet>
      <dgm:spPr/>
    </dgm:pt>
    <dgm:pt modelId="{A8C225F8-7CB0-4FC3-8592-188606BF679E}" type="pres">
      <dgm:prSet presAssocID="{6DD9D9B0-4923-4162-B279-92EECE267172}" presName="sibTrans" presStyleCnt="0"/>
      <dgm:spPr/>
    </dgm:pt>
    <dgm:pt modelId="{DC5A1671-0874-4EEA-8C76-F08EFFFC40DB}" type="pres">
      <dgm:prSet presAssocID="{FF1135C2-0A8B-45CB-8001-A2B8FEB5066D}" presName="node" presStyleLbl="node1" presStyleIdx="1" presStyleCnt="6">
        <dgm:presLayoutVars>
          <dgm:bulletEnabled val="1"/>
        </dgm:presLayoutVars>
      </dgm:prSet>
      <dgm:spPr/>
    </dgm:pt>
    <dgm:pt modelId="{5C334FC7-72A8-46E8-B374-030C33227E2C}" type="pres">
      <dgm:prSet presAssocID="{91AF16B1-88B5-4247-8292-BD0E554B107A}" presName="sibTrans" presStyleCnt="0"/>
      <dgm:spPr/>
    </dgm:pt>
    <dgm:pt modelId="{644BB950-3559-468B-AAFC-7D0EA18F5940}" type="pres">
      <dgm:prSet presAssocID="{80B0262A-38FD-439D-9CDA-9C5A3D1E5914}" presName="node" presStyleLbl="node1" presStyleIdx="2" presStyleCnt="6">
        <dgm:presLayoutVars>
          <dgm:bulletEnabled val="1"/>
        </dgm:presLayoutVars>
      </dgm:prSet>
      <dgm:spPr/>
    </dgm:pt>
    <dgm:pt modelId="{D2AF2B7F-1DB0-4A7F-A955-68512992BDC9}" type="pres">
      <dgm:prSet presAssocID="{C9EE9149-6A3E-4447-B53F-5005BB4B91A4}" presName="sibTrans" presStyleCnt="0"/>
      <dgm:spPr/>
    </dgm:pt>
    <dgm:pt modelId="{402240A1-F9B3-4218-A29A-2D47ED4620EA}" type="pres">
      <dgm:prSet presAssocID="{D45EBA8E-0247-4168-B90E-068081325E28}" presName="node" presStyleLbl="node1" presStyleIdx="3" presStyleCnt="6">
        <dgm:presLayoutVars>
          <dgm:bulletEnabled val="1"/>
        </dgm:presLayoutVars>
      </dgm:prSet>
      <dgm:spPr/>
    </dgm:pt>
    <dgm:pt modelId="{75D9A94B-A43F-4BE0-A7CF-2306B614277E}" type="pres">
      <dgm:prSet presAssocID="{8228F791-3089-4E43-80C1-E6D665999839}" presName="sibTrans" presStyleCnt="0"/>
      <dgm:spPr/>
    </dgm:pt>
    <dgm:pt modelId="{AE1E0B52-B6DE-4219-AA2B-AA4EFBD1D541}" type="pres">
      <dgm:prSet presAssocID="{E65600FA-AF39-46CD-9D6D-50767913807A}" presName="node" presStyleLbl="node1" presStyleIdx="4" presStyleCnt="6">
        <dgm:presLayoutVars>
          <dgm:bulletEnabled val="1"/>
        </dgm:presLayoutVars>
      </dgm:prSet>
      <dgm:spPr/>
    </dgm:pt>
    <dgm:pt modelId="{867B518B-2C0E-4032-9729-1ACEB7ED5F08}" type="pres">
      <dgm:prSet presAssocID="{902298DC-5279-47D1-9D06-55CBB3F162AB}" presName="sibTrans" presStyleCnt="0"/>
      <dgm:spPr/>
    </dgm:pt>
    <dgm:pt modelId="{E4050141-4078-4501-944D-BD6F933B16BD}" type="pres">
      <dgm:prSet presAssocID="{04AB950B-6CCD-456C-BC55-17D9AE84EE20}" presName="node" presStyleLbl="node1" presStyleIdx="5" presStyleCnt="6">
        <dgm:presLayoutVars>
          <dgm:bulletEnabled val="1"/>
        </dgm:presLayoutVars>
      </dgm:prSet>
      <dgm:spPr/>
    </dgm:pt>
  </dgm:ptLst>
  <dgm:cxnLst>
    <dgm:cxn modelId="{F3CF9807-8009-41DE-9F61-AF7257F0E130}" type="presOf" srcId="{FF1135C2-0A8B-45CB-8001-A2B8FEB5066D}" destId="{DC5A1671-0874-4EEA-8C76-F08EFFFC40DB}" srcOrd="0" destOrd="0" presId="urn:microsoft.com/office/officeart/2005/8/layout/default"/>
    <dgm:cxn modelId="{13C1BE15-793C-4A42-8CA6-B46FC8D0F706}" srcId="{AE1020E3-A25A-4C69-BF7A-6C6B8CF81272}" destId="{E65600FA-AF39-46CD-9D6D-50767913807A}" srcOrd="4" destOrd="0" parTransId="{0DE95C2A-B36D-441A-9810-3998475268CC}" sibTransId="{902298DC-5279-47D1-9D06-55CBB3F162AB}"/>
    <dgm:cxn modelId="{9AA6462B-A73D-4674-A31B-2002EB4AA8A8}" type="presOf" srcId="{D45EBA8E-0247-4168-B90E-068081325E28}" destId="{402240A1-F9B3-4218-A29A-2D47ED4620EA}" srcOrd="0" destOrd="0" presId="urn:microsoft.com/office/officeart/2005/8/layout/default"/>
    <dgm:cxn modelId="{D00EBC39-5D48-432F-BC94-67061478E1A7}" type="presOf" srcId="{04AB950B-6CCD-456C-BC55-17D9AE84EE20}" destId="{E4050141-4078-4501-944D-BD6F933B16BD}" srcOrd="0" destOrd="0" presId="urn:microsoft.com/office/officeart/2005/8/layout/default"/>
    <dgm:cxn modelId="{18439364-15CC-48A8-B5A8-B6E0119D3DD7}" srcId="{D45EBA8E-0247-4168-B90E-068081325E28}" destId="{F94BAD4B-710C-464A-958B-DD591AD1129C}" srcOrd="0" destOrd="0" parTransId="{1ABCA9F3-5B31-4D07-B639-FE2DF807CAAA}" sibTransId="{F60B91D5-6FC5-4ED1-99F8-BC29909AE613}"/>
    <dgm:cxn modelId="{19E0A445-E682-4C4F-AA25-0E8D6416E400}" type="presOf" srcId="{F29D3E37-ED72-43C3-A919-B371EC12D2BD}" destId="{402240A1-F9B3-4218-A29A-2D47ED4620EA}" srcOrd="0" destOrd="2" presId="urn:microsoft.com/office/officeart/2005/8/layout/default"/>
    <dgm:cxn modelId="{61ABF965-727D-45ED-991B-9C654FF0B3EC}" srcId="{AE1020E3-A25A-4C69-BF7A-6C6B8CF81272}" destId="{04AB950B-6CCD-456C-BC55-17D9AE84EE20}" srcOrd="5" destOrd="0" parTransId="{FBA2560B-AC8C-4056-A4B0-3D11DFE6353D}" sibTransId="{2C67FDD1-08E6-4E81-A509-0B1B36A9C0EE}"/>
    <dgm:cxn modelId="{949D6568-41AE-4960-BC19-41EC6D2DCB38}" srcId="{D45EBA8E-0247-4168-B90E-068081325E28}" destId="{C98A6773-3958-444C-B997-9EBD172DEB81}" srcOrd="2" destOrd="0" parTransId="{08395B69-C01E-4910-853E-2BA1E8654670}" sibTransId="{86B7D35E-6977-4B87-8321-55EC87559F9D}"/>
    <dgm:cxn modelId="{CAA8714E-D16F-4EC3-94EA-EDEFFBF30E71}" type="presOf" srcId="{E65600FA-AF39-46CD-9D6D-50767913807A}" destId="{AE1E0B52-B6DE-4219-AA2B-AA4EFBD1D541}" srcOrd="0" destOrd="0" presId="urn:microsoft.com/office/officeart/2005/8/layout/default"/>
    <dgm:cxn modelId="{11B40E4F-7FAD-4D08-9A05-2B9EA234F12A}" srcId="{AE1020E3-A25A-4C69-BF7A-6C6B8CF81272}" destId="{D06955F2-5D3A-47DC-BE7C-C787647B6D2C}" srcOrd="0" destOrd="0" parTransId="{E422802F-823D-4816-82E9-DBD0000A0333}" sibTransId="{6DD9D9B0-4923-4162-B279-92EECE267172}"/>
    <dgm:cxn modelId="{89915E76-77FD-4F04-9B04-602FC56EE429}" type="presOf" srcId="{F94BAD4B-710C-464A-958B-DD591AD1129C}" destId="{402240A1-F9B3-4218-A29A-2D47ED4620EA}" srcOrd="0" destOrd="1" presId="urn:microsoft.com/office/officeart/2005/8/layout/default"/>
    <dgm:cxn modelId="{9F468257-FD73-4020-A751-F8EA41B2A7D5}" srcId="{D45EBA8E-0247-4168-B90E-068081325E28}" destId="{F29D3E37-ED72-43C3-A919-B371EC12D2BD}" srcOrd="1" destOrd="0" parTransId="{300D6B1F-7B61-4382-9876-160170105272}" sibTransId="{3E57805A-FE37-4033-B8B7-CC4B13626AE3}"/>
    <dgm:cxn modelId="{3892CC9B-8C71-4BD2-868B-150DC0B96346}" srcId="{AE1020E3-A25A-4C69-BF7A-6C6B8CF81272}" destId="{D45EBA8E-0247-4168-B90E-068081325E28}" srcOrd="3" destOrd="0" parTransId="{9F19D82E-EAF1-44DC-955F-33B8FCF6BDB7}" sibTransId="{8228F791-3089-4E43-80C1-E6D665999839}"/>
    <dgm:cxn modelId="{05064BAC-5FC1-487E-B001-2CC3CCA5D21F}" type="presOf" srcId="{AE1020E3-A25A-4C69-BF7A-6C6B8CF81272}" destId="{B5252EAB-3828-4A3B-A281-BFE46F27A11E}" srcOrd="0" destOrd="0" presId="urn:microsoft.com/office/officeart/2005/8/layout/default"/>
    <dgm:cxn modelId="{8DD8EEAF-C9F6-440D-97A2-52675C53FBA3}" srcId="{AE1020E3-A25A-4C69-BF7A-6C6B8CF81272}" destId="{FF1135C2-0A8B-45CB-8001-A2B8FEB5066D}" srcOrd="1" destOrd="0" parTransId="{49A67F37-177A-4B1E-9B1E-FACCDB5E77EC}" sibTransId="{91AF16B1-88B5-4247-8292-BD0E554B107A}"/>
    <dgm:cxn modelId="{D120C5B0-1C34-4799-A011-F84BD9A70951}" srcId="{AE1020E3-A25A-4C69-BF7A-6C6B8CF81272}" destId="{80B0262A-38FD-439D-9CDA-9C5A3D1E5914}" srcOrd="2" destOrd="0" parTransId="{B7855F5B-7CE9-464A-88D6-F63073F6F33D}" sibTransId="{C9EE9149-6A3E-4447-B53F-5005BB4B91A4}"/>
    <dgm:cxn modelId="{444355B2-938F-4A00-975F-6471D87D2555}" type="presOf" srcId="{80B0262A-38FD-439D-9CDA-9C5A3D1E5914}" destId="{644BB950-3559-468B-AAFC-7D0EA18F5940}" srcOrd="0" destOrd="0" presId="urn:microsoft.com/office/officeart/2005/8/layout/default"/>
    <dgm:cxn modelId="{FFA9D0D6-4EA9-4A76-BF89-9270CA2F5BC4}" type="presOf" srcId="{D06955F2-5D3A-47DC-BE7C-C787647B6D2C}" destId="{7C34109D-45B9-4EE6-8C78-F5C29E58B223}" srcOrd="0" destOrd="0" presId="urn:microsoft.com/office/officeart/2005/8/layout/default"/>
    <dgm:cxn modelId="{EC1D6BEA-7701-454A-8309-17C7A6C59EA4}" type="presOf" srcId="{C98A6773-3958-444C-B997-9EBD172DEB81}" destId="{402240A1-F9B3-4218-A29A-2D47ED4620EA}" srcOrd="0" destOrd="3" presId="urn:microsoft.com/office/officeart/2005/8/layout/default"/>
    <dgm:cxn modelId="{E3221D1F-C9AD-4354-B8A7-91BC85997A5E}" type="presParOf" srcId="{B5252EAB-3828-4A3B-A281-BFE46F27A11E}" destId="{7C34109D-45B9-4EE6-8C78-F5C29E58B223}" srcOrd="0" destOrd="0" presId="urn:microsoft.com/office/officeart/2005/8/layout/default"/>
    <dgm:cxn modelId="{9D11F78D-F827-42D3-B9C6-E2B1E326B6D6}" type="presParOf" srcId="{B5252EAB-3828-4A3B-A281-BFE46F27A11E}" destId="{A8C225F8-7CB0-4FC3-8592-188606BF679E}" srcOrd="1" destOrd="0" presId="urn:microsoft.com/office/officeart/2005/8/layout/default"/>
    <dgm:cxn modelId="{A64509B3-DBAC-4554-99AB-A93200C1039B}" type="presParOf" srcId="{B5252EAB-3828-4A3B-A281-BFE46F27A11E}" destId="{DC5A1671-0874-4EEA-8C76-F08EFFFC40DB}" srcOrd="2" destOrd="0" presId="urn:microsoft.com/office/officeart/2005/8/layout/default"/>
    <dgm:cxn modelId="{FC73EA8A-CD86-4939-93E5-CF859DD47157}" type="presParOf" srcId="{B5252EAB-3828-4A3B-A281-BFE46F27A11E}" destId="{5C334FC7-72A8-46E8-B374-030C33227E2C}" srcOrd="3" destOrd="0" presId="urn:microsoft.com/office/officeart/2005/8/layout/default"/>
    <dgm:cxn modelId="{91E0B6D7-999D-40ED-B47A-DEA7E1EF30E6}" type="presParOf" srcId="{B5252EAB-3828-4A3B-A281-BFE46F27A11E}" destId="{644BB950-3559-468B-AAFC-7D0EA18F5940}" srcOrd="4" destOrd="0" presId="urn:microsoft.com/office/officeart/2005/8/layout/default"/>
    <dgm:cxn modelId="{4254ADEE-3714-47B9-A835-7214DC79BEA7}" type="presParOf" srcId="{B5252EAB-3828-4A3B-A281-BFE46F27A11E}" destId="{D2AF2B7F-1DB0-4A7F-A955-68512992BDC9}" srcOrd="5" destOrd="0" presId="urn:microsoft.com/office/officeart/2005/8/layout/default"/>
    <dgm:cxn modelId="{C61C6D9F-ED19-480C-BB3F-A571625AA4F2}" type="presParOf" srcId="{B5252EAB-3828-4A3B-A281-BFE46F27A11E}" destId="{402240A1-F9B3-4218-A29A-2D47ED4620EA}" srcOrd="6" destOrd="0" presId="urn:microsoft.com/office/officeart/2005/8/layout/default"/>
    <dgm:cxn modelId="{8FA45E47-A8C3-4B66-B231-9BB4F929749C}" type="presParOf" srcId="{B5252EAB-3828-4A3B-A281-BFE46F27A11E}" destId="{75D9A94B-A43F-4BE0-A7CF-2306B614277E}" srcOrd="7" destOrd="0" presId="urn:microsoft.com/office/officeart/2005/8/layout/default"/>
    <dgm:cxn modelId="{F6FCFF0F-2F84-415C-B9CD-30FA33295437}" type="presParOf" srcId="{B5252EAB-3828-4A3B-A281-BFE46F27A11E}" destId="{AE1E0B52-B6DE-4219-AA2B-AA4EFBD1D541}" srcOrd="8" destOrd="0" presId="urn:microsoft.com/office/officeart/2005/8/layout/default"/>
    <dgm:cxn modelId="{3E4B9636-AE2A-44C6-81DA-EE1718DB6753}" type="presParOf" srcId="{B5252EAB-3828-4A3B-A281-BFE46F27A11E}" destId="{867B518B-2C0E-4032-9729-1ACEB7ED5F08}" srcOrd="9" destOrd="0" presId="urn:microsoft.com/office/officeart/2005/8/layout/default"/>
    <dgm:cxn modelId="{D8404D5C-7CA4-40C0-8CC2-3EDC0C169A46}" type="presParOf" srcId="{B5252EAB-3828-4A3B-A281-BFE46F27A11E}" destId="{E4050141-4078-4501-944D-BD6F933B16BD}" srcOrd="10" destOrd="0" presId="urn:microsoft.com/office/officeart/2005/8/layout/default"/>
  </dgm:cxnLst>
  <dgm:bg>
    <a:effectLst>
      <a:outerShdw blurRad="50800" dist="38100" dir="2700000" algn="tl" rotWithShape="0">
        <a:prstClr val="black">
          <a:alpha val="40000"/>
        </a:prstClr>
      </a:outerShdw>
    </a:effect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4109D-45B9-4EE6-8C78-F5C29E58B223}">
      <dsp:nvSpPr>
        <dsp:cNvPr id="0" name=""/>
        <dsp:cNvSpPr/>
      </dsp:nvSpPr>
      <dsp:spPr>
        <a:xfrm>
          <a:off x="801994" y="1443"/>
          <a:ext cx="2240614" cy="13443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Are we looking at owner-managers or entrepreneurs?</a:t>
          </a:r>
          <a:endParaRPr lang="en-US" sz="1500" kern="1200" dirty="0"/>
        </a:p>
      </dsp:txBody>
      <dsp:txXfrm>
        <a:off x="801994" y="1443"/>
        <a:ext cx="2240614" cy="1344368"/>
      </dsp:txXfrm>
    </dsp:sp>
    <dsp:sp modelId="{DC5A1671-0874-4EEA-8C76-F08EFFFC40DB}">
      <dsp:nvSpPr>
        <dsp:cNvPr id="0" name=""/>
        <dsp:cNvSpPr/>
      </dsp:nvSpPr>
      <dsp:spPr>
        <a:xfrm>
          <a:off x="3266669" y="1443"/>
          <a:ext cx="2240614" cy="134436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Traits not stable over time</a:t>
          </a:r>
          <a:endParaRPr lang="en-US" sz="1500" kern="1200" dirty="0"/>
        </a:p>
      </dsp:txBody>
      <dsp:txXfrm>
        <a:off x="3266669" y="1443"/>
        <a:ext cx="2240614" cy="1344368"/>
      </dsp:txXfrm>
    </dsp:sp>
    <dsp:sp modelId="{644BB950-3559-468B-AAFC-7D0EA18F5940}">
      <dsp:nvSpPr>
        <dsp:cNvPr id="0" name=""/>
        <dsp:cNvSpPr/>
      </dsp:nvSpPr>
      <dsp:spPr>
        <a:xfrm>
          <a:off x="5731345" y="1443"/>
          <a:ext cx="2240614" cy="134436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Requires subjective judgements</a:t>
          </a:r>
          <a:endParaRPr lang="en-US" sz="1500" kern="1200" dirty="0"/>
        </a:p>
      </dsp:txBody>
      <dsp:txXfrm>
        <a:off x="5731345" y="1443"/>
        <a:ext cx="2240614" cy="1344368"/>
      </dsp:txXfrm>
    </dsp:sp>
    <dsp:sp modelId="{402240A1-F9B3-4218-A29A-2D47ED4620EA}">
      <dsp:nvSpPr>
        <dsp:cNvPr id="0" name=""/>
        <dsp:cNvSpPr/>
      </dsp:nvSpPr>
      <dsp:spPr>
        <a:xfrm>
          <a:off x="801994" y="1569873"/>
          <a:ext cx="2240614" cy="13443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Antecedent influences can be overlooked or ignored:</a:t>
          </a:r>
          <a:endParaRPr lang="en-US" sz="1500" kern="1200" dirty="0"/>
        </a:p>
        <a:p>
          <a:pPr marL="114300" lvl="1" indent="-114300" algn="l" defTabSz="533400">
            <a:lnSpc>
              <a:spcPct val="90000"/>
            </a:lnSpc>
            <a:spcBef>
              <a:spcPct val="0"/>
            </a:spcBef>
            <a:spcAft>
              <a:spcPct val="15000"/>
            </a:spcAft>
            <a:buChar char="•"/>
          </a:pPr>
          <a:r>
            <a:rPr lang="en-GB" sz="1200" kern="1200"/>
            <a:t>cultural and environmental influences</a:t>
          </a:r>
          <a:endParaRPr lang="en-US" sz="1200" kern="1200"/>
        </a:p>
        <a:p>
          <a:pPr marL="114300" lvl="1" indent="-114300" algn="l" defTabSz="533400">
            <a:lnSpc>
              <a:spcPct val="90000"/>
            </a:lnSpc>
            <a:spcBef>
              <a:spcPct val="0"/>
            </a:spcBef>
            <a:spcAft>
              <a:spcPct val="15000"/>
            </a:spcAft>
            <a:buChar char="•"/>
          </a:pPr>
          <a:r>
            <a:rPr lang="en-GB" sz="1200" kern="1200"/>
            <a:t>education, learning, training</a:t>
          </a:r>
          <a:endParaRPr lang="en-US" sz="1200" kern="1200"/>
        </a:p>
        <a:p>
          <a:pPr marL="114300" lvl="1" indent="-114300" algn="l" defTabSz="533400">
            <a:lnSpc>
              <a:spcPct val="90000"/>
            </a:lnSpc>
            <a:spcBef>
              <a:spcPct val="0"/>
            </a:spcBef>
            <a:spcAft>
              <a:spcPct val="15000"/>
            </a:spcAft>
            <a:buChar char="•"/>
          </a:pPr>
          <a:r>
            <a:rPr lang="en-GB" sz="1200" kern="1200"/>
            <a:t>age, sex, race, social class</a:t>
          </a:r>
          <a:endParaRPr lang="en-US" sz="1200" kern="1200"/>
        </a:p>
      </dsp:txBody>
      <dsp:txXfrm>
        <a:off x="801994" y="1569873"/>
        <a:ext cx="2240614" cy="1344368"/>
      </dsp:txXfrm>
    </dsp:sp>
    <dsp:sp modelId="{AE1E0B52-B6DE-4219-AA2B-AA4EFBD1D541}">
      <dsp:nvSpPr>
        <dsp:cNvPr id="0" name=""/>
        <dsp:cNvSpPr/>
      </dsp:nvSpPr>
      <dsp:spPr>
        <a:xfrm>
          <a:off x="3266669" y="1569873"/>
          <a:ext cx="2240614" cy="134436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Are the traits unique to entrepreneurs? What about intrapreneurs? </a:t>
          </a:r>
          <a:endParaRPr lang="en-US" sz="1500" kern="1200" dirty="0"/>
        </a:p>
      </dsp:txBody>
      <dsp:txXfrm>
        <a:off x="3266669" y="1569873"/>
        <a:ext cx="2240614" cy="1344368"/>
      </dsp:txXfrm>
    </dsp:sp>
    <dsp:sp modelId="{E4050141-4078-4501-944D-BD6F933B16BD}">
      <dsp:nvSpPr>
        <dsp:cNvPr id="0" name=""/>
        <dsp:cNvSpPr/>
      </dsp:nvSpPr>
      <dsp:spPr>
        <a:xfrm>
          <a:off x="5731345" y="1569873"/>
          <a:ext cx="2240614" cy="13443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Is the argument framed in a way that is relevant or useful to female or ‘minority’ entrepreneurs?</a:t>
          </a:r>
          <a:endParaRPr lang="en-US" sz="1500" kern="1200" dirty="0"/>
        </a:p>
      </dsp:txBody>
      <dsp:txXfrm>
        <a:off x="5731345" y="1569873"/>
        <a:ext cx="2240614" cy="134436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3F7C09-D6BE-44AB-B259-B15850BCAD4F}" type="datetimeFigureOut">
              <a:rPr lang="en-GB" smtClean="0"/>
              <a:t>12/01/2024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09BFEA-EBA0-422B-8693-8C4B2AE17B06}" type="slidenum">
              <a:rPr lang="en-GB" smtClean="0"/>
              <a:t>‹#›</a:t>
            </a:fld>
            <a:endParaRPr lang="en-GB"/>
          </a:p>
        </p:txBody>
      </p:sp>
    </p:spTree>
    <p:extLst>
      <p:ext uri="{BB962C8B-B14F-4D97-AF65-F5344CB8AC3E}">
        <p14:creationId xmlns:p14="http://schemas.microsoft.com/office/powerpoint/2010/main" val="3724906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get2test.net/get2test.htm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mindmaps.app/"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9333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09BFEA-EBA0-422B-8693-8C4B2AE17B06}" type="slidenum">
              <a:rPr lang="en-GB" smtClean="0"/>
              <a:t>4</a:t>
            </a:fld>
            <a:endParaRPr lang="en-GB"/>
          </a:p>
        </p:txBody>
      </p:sp>
    </p:spTree>
    <p:extLst>
      <p:ext uri="{BB962C8B-B14F-4D97-AF65-F5344CB8AC3E}">
        <p14:creationId xmlns:p14="http://schemas.microsoft.com/office/powerpoint/2010/main" val="3487621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sym typeface="Arial" charset="0"/>
              </a:rPr>
              <a:t>1,Richard Cantillon  1755 -</a:t>
            </a:r>
            <a:r>
              <a:rPr lang="en-GB" sz="1200" i="1" kern="0" dirty="0" err="1">
                <a:sym typeface="Arial" charset="0"/>
              </a:rPr>
              <a:t>Essai</a:t>
            </a:r>
            <a:r>
              <a:rPr lang="en-GB" sz="1200" i="1" kern="0" dirty="0">
                <a:sym typeface="Arial" charset="0"/>
              </a:rPr>
              <a:t> sur la nature du commerce </a:t>
            </a:r>
            <a:r>
              <a:rPr lang="en-GB" sz="1200" i="1" kern="0" dirty="0" err="1">
                <a:sym typeface="Arial" charset="0"/>
              </a:rPr>
              <a:t>en</a:t>
            </a:r>
            <a:r>
              <a:rPr lang="en-GB" sz="1200" i="1" kern="0" dirty="0">
                <a:sym typeface="Arial" charset="0"/>
              </a:rPr>
              <a:t> </a:t>
            </a:r>
            <a:r>
              <a:rPr lang="en-GB" sz="1200" i="1" kern="0" dirty="0" err="1">
                <a:sym typeface="Arial" charset="0"/>
              </a:rPr>
              <a:t>général</a:t>
            </a:r>
            <a:r>
              <a:rPr lang="en-GB" sz="1200" kern="0" dirty="0">
                <a:sym typeface="Arial" charset="0"/>
              </a:rPr>
              <a:t>’.</a:t>
            </a:r>
          </a:p>
          <a:p>
            <a:endParaRPr lang="en-GB" dirty="0"/>
          </a:p>
          <a:p>
            <a:endParaRPr lang="en-GB" dirty="0"/>
          </a:p>
          <a:p>
            <a:r>
              <a:rPr lang="en-US" sz="1200" b="0" u="none" dirty="0">
                <a:solidFill>
                  <a:srgbClr val="7030A0"/>
                </a:solidFill>
                <a:ea typeface="+mn-ea"/>
              </a:rPr>
              <a:t>2,Locus of control </a:t>
            </a:r>
            <a:r>
              <a:rPr lang="en-GB" sz="1200" b="0" u="none" dirty="0">
                <a:solidFill>
                  <a:srgbClr val="7030A0"/>
                </a:solidFill>
                <a:ea typeface="+mn-ea"/>
              </a:rPr>
              <a:t>,</a:t>
            </a:r>
            <a:r>
              <a:rPr lang="en-US" sz="1200" b="0" u="none" dirty="0">
                <a:solidFill>
                  <a:srgbClr val="7030A0"/>
                </a:solidFill>
                <a:ea typeface="+mn-ea"/>
              </a:rPr>
              <a:t>Propensity to take Risk</a:t>
            </a:r>
            <a:r>
              <a:rPr lang="en-GB" sz="1200" b="0" u="none" dirty="0">
                <a:solidFill>
                  <a:srgbClr val="7030A0"/>
                </a:solidFill>
                <a:ea typeface="+mn-ea"/>
              </a:rPr>
              <a:t>, </a:t>
            </a:r>
            <a:r>
              <a:rPr lang="en-US" sz="1200" b="0" u="none" dirty="0">
                <a:solidFill>
                  <a:srgbClr val="7030A0"/>
                </a:solidFill>
                <a:ea typeface="+mn-ea"/>
              </a:rPr>
              <a:t>Need for Achievement</a:t>
            </a:r>
            <a:r>
              <a:rPr lang="en-GB" sz="1200" b="0" u="none" dirty="0">
                <a:solidFill>
                  <a:srgbClr val="7030A0"/>
                </a:solidFill>
                <a:ea typeface="+mn-ea"/>
              </a:rPr>
              <a:t>, </a:t>
            </a:r>
            <a:r>
              <a:rPr lang="en-US" sz="1200" b="0" u="none" dirty="0">
                <a:solidFill>
                  <a:srgbClr val="7030A0"/>
                </a:solidFill>
                <a:ea typeface="+mn-ea"/>
              </a:rPr>
              <a:t>Self Confidence, </a:t>
            </a:r>
            <a:r>
              <a:rPr lang="en-US" sz="1200" b="0" u="none" dirty="0">
                <a:solidFill>
                  <a:srgbClr val="7030A0"/>
                </a:solidFill>
                <a:latin typeface="Constantia" charset="0"/>
              </a:rPr>
              <a:t>Creativity, </a:t>
            </a:r>
            <a:r>
              <a:rPr lang="en-US" sz="1200" b="0" u="none" dirty="0">
                <a:solidFill>
                  <a:srgbClr val="7030A0"/>
                </a:solidFill>
                <a:ea typeface="+mn-ea"/>
              </a:rPr>
              <a:t>Good Leadership, Proactive Tendencies, </a:t>
            </a:r>
            <a:r>
              <a:rPr lang="en-US" sz="1200" b="0" u="none" dirty="0">
                <a:solidFill>
                  <a:srgbClr val="7030A0"/>
                </a:solidFill>
                <a:latin typeface="Constantia" charset="0"/>
              </a:rPr>
              <a:t>Tenacity</a:t>
            </a:r>
            <a:r>
              <a:rPr lang="en-US" sz="1200" b="0" u="none" dirty="0">
                <a:solidFill>
                  <a:srgbClr val="7030A0"/>
                </a:solidFill>
                <a:latin typeface="Constantia" charset="0"/>
                <a:ea typeface="+mn-ea"/>
              </a:rPr>
              <a:t>, </a:t>
            </a:r>
            <a:r>
              <a:rPr lang="en-US" sz="1200" b="0" u="none" dirty="0">
                <a:solidFill>
                  <a:srgbClr val="7030A0"/>
                </a:solidFill>
                <a:latin typeface="Constantia" charset="0"/>
              </a:rPr>
              <a:t>Need for Autonomy.</a:t>
            </a:r>
            <a:endParaRPr lang="en-US" sz="1200" b="0" u="none" dirty="0">
              <a:solidFill>
                <a:srgbClr val="7030A0"/>
              </a:solidFill>
              <a:ea typeface="+mn-ea"/>
            </a:endParaRPr>
          </a:p>
          <a:p>
            <a:endParaRPr lang="en-US" sz="1200" b="1" u="sng" dirty="0">
              <a:solidFill>
                <a:srgbClr val="7030A0"/>
              </a:solidFill>
              <a:latin typeface="Constantia" charset="0"/>
              <a:ea typeface="+mn-ea"/>
            </a:endParaRPr>
          </a:p>
          <a:p>
            <a:pPr>
              <a:lnSpc>
                <a:spcPct val="80000"/>
              </a:lnSpc>
              <a:spcAft>
                <a:spcPct val="20000"/>
              </a:spcAft>
            </a:pPr>
            <a:r>
              <a:rPr lang="en-GB" dirty="0"/>
              <a:t>3, Need for personal control, Unwillingness or inability to delegate, Distrust of subordinates, Need for applause &amp; recognition</a:t>
            </a:r>
            <a:endParaRPr lang="en-US" dirty="0"/>
          </a:p>
          <a:p>
            <a:endParaRPr lang="en-GB" sz="1200" b="1" u="sng" dirty="0">
              <a:solidFill>
                <a:srgbClr val="7030A0"/>
              </a:solidFill>
              <a:ea typeface="+mn-ea"/>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General Measure of Enterprising Tendency v2 - GET2 (get2test.net)</a:t>
            </a:r>
            <a:endParaRPr lang="en-GB" dirty="0"/>
          </a:p>
          <a:p>
            <a:endParaRPr lang="en-GB" dirty="0"/>
          </a:p>
        </p:txBody>
      </p:sp>
      <p:sp>
        <p:nvSpPr>
          <p:cNvPr id="4" name="Slide Number Placeholder 3"/>
          <p:cNvSpPr>
            <a:spLocks noGrp="1"/>
          </p:cNvSpPr>
          <p:nvPr>
            <p:ph type="sldNum" sz="quarter" idx="5"/>
          </p:nvPr>
        </p:nvSpPr>
        <p:spPr/>
        <p:txBody>
          <a:bodyPr/>
          <a:lstStyle/>
          <a:p>
            <a:fld id="{E3BA10E5-FEB7-4B96-8A89-D29E412E3667}" type="slidenum">
              <a:rPr lang="en-GB" smtClean="0"/>
              <a:t>6</a:t>
            </a:fld>
            <a:endParaRPr lang="en-GB"/>
          </a:p>
        </p:txBody>
      </p:sp>
    </p:spTree>
    <p:extLst>
      <p:ext uri="{BB962C8B-B14F-4D97-AF65-F5344CB8AC3E}">
        <p14:creationId xmlns:p14="http://schemas.microsoft.com/office/powerpoint/2010/main" val="2909413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7</a:t>
            </a:fld>
            <a:endParaRPr lang="en-GB"/>
          </a:p>
        </p:txBody>
      </p:sp>
    </p:spTree>
    <p:extLst>
      <p:ext uri="{BB962C8B-B14F-4D97-AF65-F5344CB8AC3E}">
        <p14:creationId xmlns:p14="http://schemas.microsoft.com/office/powerpoint/2010/main" val="394557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burns model of start up influences</a:t>
            </a:r>
          </a:p>
        </p:txBody>
      </p:sp>
      <p:sp>
        <p:nvSpPr>
          <p:cNvPr id="4" name="Slide Number Placeholder 3"/>
          <p:cNvSpPr>
            <a:spLocks noGrp="1"/>
          </p:cNvSpPr>
          <p:nvPr>
            <p:ph type="sldNum" sz="quarter" idx="5"/>
          </p:nvPr>
        </p:nvSpPr>
        <p:spPr/>
        <p:txBody>
          <a:bodyPr/>
          <a:lstStyle/>
          <a:p>
            <a:fld id="{A509BFEA-EBA0-422B-8693-8C4B2AE17B06}" type="slidenum">
              <a:rPr lang="en-GB" smtClean="0"/>
              <a:t>9</a:t>
            </a:fld>
            <a:endParaRPr lang="en-GB"/>
          </a:p>
        </p:txBody>
      </p:sp>
    </p:spTree>
    <p:extLst>
      <p:ext uri="{BB962C8B-B14F-4D97-AF65-F5344CB8AC3E}">
        <p14:creationId xmlns:p14="http://schemas.microsoft.com/office/powerpoint/2010/main" val="15823638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familiar sounding words in opportunity based, Autonomy, </a:t>
            </a:r>
            <a:r>
              <a:rPr lang="en-GB" dirty="0" err="1"/>
              <a:t>Status,etc</a:t>
            </a:r>
            <a:r>
              <a:rPr lang="en-GB" dirty="0"/>
              <a:t>.. Traits draw the entrepreneurs to enterprise </a:t>
            </a:r>
          </a:p>
          <a:p>
            <a:r>
              <a:rPr lang="en-GB" dirty="0"/>
              <a:t>Necessity based is likely pushed by antecedent and or situational factors. </a:t>
            </a:r>
          </a:p>
          <a:p>
            <a:endParaRPr lang="en-GB" dirty="0"/>
          </a:p>
          <a:p>
            <a:r>
              <a:rPr lang="en-GB" b="1" dirty="0">
                <a:solidFill>
                  <a:schemeClr val="accent2"/>
                </a:solidFill>
              </a:rPr>
              <a:t>The Push-Pull </a:t>
            </a:r>
            <a:r>
              <a:rPr lang="en-GB" b="1" dirty="0" err="1">
                <a:solidFill>
                  <a:schemeClr val="accent2"/>
                </a:solidFill>
              </a:rPr>
              <a:t>Tradeoff</a:t>
            </a:r>
            <a:r>
              <a:rPr lang="en-GB" b="1" dirty="0">
                <a:solidFill>
                  <a:schemeClr val="accent2"/>
                </a:solidFill>
              </a:rPr>
              <a:t>- </a:t>
            </a:r>
            <a:r>
              <a:rPr lang="en-GB" sz="1200" dirty="0"/>
              <a:t>Men are more likely to be attracted to entrepreneurship via opportunity </a:t>
            </a:r>
          </a:p>
          <a:p>
            <a:r>
              <a:rPr lang="en-GB" sz="1200" dirty="0"/>
              <a:t>Women are more likely to be influenced towards entrepreneurship via necessity</a:t>
            </a:r>
          </a:p>
          <a:p>
            <a:r>
              <a:rPr lang="en-GB" sz="1200" i="1" dirty="0">
                <a:solidFill>
                  <a:schemeClr val="accent2"/>
                </a:solidFill>
              </a:rPr>
              <a:t>BUT NOTE necessity entrepreneurs tend to be less successful than opportunity entrepreneurs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Kariv, 2013, 72.</a:t>
            </a:r>
          </a:p>
          <a:p>
            <a:endParaRPr lang="en-GB" sz="1200" i="1" dirty="0">
              <a:solidFill>
                <a:schemeClr val="accent2"/>
              </a:solidFill>
            </a:endParaRPr>
          </a:p>
          <a:p>
            <a:endParaRPr lang="en-GB" dirty="0"/>
          </a:p>
        </p:txBody>
      </p:sp>
      <p:sp>
        <p:nvSpPr>
          <p:cNvPr id="4" name="Slide Number Placeholder 3"/>
          <p:cNvSpPr>
            <a:spLocks noGrp="1"/>
          </p:cNvSpPr>
          <p:nvPr>
            <p:ph type="sldNum" sz="quarter" idx="5"/>
          </p:nvPr>
        </p:nvSpPr>
        <p:spPr/>
        <p:txBody>
          <a:bodyPr/>
          <a:lstStyle/>
          <a:p>
            <a:fld id="{A509BFEA-EBA0-422B-8693-8C4B2AE17B06}" type="slidenum">
              <a:rPr lang="en-GB" smtClean="0"/>
              <a:t>10</a:t>
            </a:fld>
            <a:endParaRPr lang="en-GB"/>
          </a:p>
        </p:txBody>
      </p:sp>
    </p:spTree>
    <p:extLst>
      <p:ext uri="{BB962C8B-B14F-4D97-AF65-F5344CB8AC3E}">
        <p14:creationId xmlns:p14="http://schemas.microsoft.com/office/powerpoint/2010/main" val="26251630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BFF4EFA-37CF-48CA-AA41-A159EEFF810B}" type="slidenum">
              <a:rPr lang="en-US"/>
              <a:pPr fontAlgn="base">
                <a:spcBef>
                  <a:spcPct val="0"/>
                </a:spcBef>
                <a:spcAft>
                  <a:spcPct val="0"/>
                </a:spcAft>
              </a:pPr>
              <a:t>11</a:t>
            </a:fld>
            <a:endParaRPr lang="en-US"/>
          </a:p>
        </p:txBody>
      </p:sp>
      <p:sp>
        <p:nvSpPr>
          <p:cNvPr id="2765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765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We will discuss intrapreneurs in the next slide.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09BFEA-EBA0-422B-8693-8C4B2AE17B06}" type="slidenum">
              <a:rPr lang="en-GB" smtClean="0"/>
              <a:t>12</a:t>
            </a:fld>
            <a:endParaRPr lang="en-GB"/>
          </a:p>
        </p:txBody>
      </p:sp>
    </p:spTree>
    <p:extLst>
      <p:ext uri="{BB962C8B-B14F-4D97-AF65-F5344CB8AC3E}">
        <p14:creationId xmlns:p14="http://schemas.microsoft.com/office/powerpoint/2010/main" val="28526495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sz="1200" dirty="0"/>
              <a:t>Located 125 miles inside the Arctic Circle, the </a:t>
            </a:r>
            <a:r>
              <a:rPr lang="en-GB" sz="1200" b="1" dirty="0"/>
              <a:t>Ice Hotel</a:t>
            </a:r>
            <a:r>
              <a:rPr lang="en-GB" sz="1200" dirty="0"/>
              <a:t>, Sweden</a:t>
            </a:r>
          </a:p>
          <a:p>
            <a:pPr>
              <a:lnSpc>
                <a:spcPct val="90000"/>
              </a:lnSpc>
            </a:pPr>
            <a:r>
              <a:rPr lang="en-GB" sz="1200" dirty="0"/>
              <a:t>Everything in the hotel – walls, beds, tables, chairs, cinema, bars – is made from ice.</a:t>
            </a:r>
          </a:p>
          <a:p>
            <a:pPr>
              <a:lnSpc>
                <a:spcPct val="90000"/>
              </a:lnSpc>
            </a:pPr>
            <a:r>
              <a:rPr lang="en-GB" sz="1200" dirty="0"/>
              <a:t>Guests sleep in insulated sleeping bags on ice beds covered with thin mattresses and reindeer blankets. From December through to April it will accommodate some 5,000 guests at rates of $165 to $250 per night</a:t>
            </a:r>
            <a:endParaRPr lang="en-GB" dirty="0"/>
          </a:p>
        </p:txBody>
      </p:sp>
      <p:sp>
        <p:nvSpPr>
          <p:cNvPr id="4" name="Slide Number Placeholder 3"/>
          <p:cNvSpPr>
            <a:spLocks noGrp="1"/>
          </p:cNvSpPr>
          <p:nvPr>
            <p:ph type="sldNum" sz="quarter" idx="5"/>
          </p:nvPr>
        </p:nvSpPr>
        <p:spPr/>
        <p:txBody>
          <a:bodyPr/>
          <a:lstStyle/>
          <a:p>
            <a:fld id="{A509BFEA-EBA0-422B-8693-8C4B2AE17B06}" type="slidenum">
              <a:rPr lang="en-GB" smtClean="0"/>
              <a:t>15</a:t>
            </a:fld>
            <a:endParaRPr lang="en-GB"/>
          </a:p>
        </p:txBody>
      </p:sp>
    </p:spTree>
    <p:extLst>
      <p:ext uri="{BB962C8B-B14F-4D97-AF65-F5344CB8AC3E}">
        <p14:creationId xmlns:p14="http://schemas.microsoft.com/office/powerpoint/2010/main" val="2717138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9090" name="Rectangle 10"/>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a:buFont typeface="Times New Roman" pitchFamily="18" charset="0"/>
              <a:buNone/>
            </a:pPr>
            <a:fld id="{6245093A-AA57-4AF7-9405-2435ADF717A6}" type="slidenum">
              <a:rPr lang="en-US" smtClean="0">
                <a:ea typeface="ＭＳ Ｐゴシック" pitchFamily="34" charset="-128"/>
              </a:rPr>
              <a:pPr>
                <a:buFont typeface="Times New Roman" pitchFamily="18" charset="0"/>
                <a:buNone/>
              </a:pPr>
              <a:t>16</a:t>
            </a:fld>
            <a:endParaRPr lang="en-US">
              <a:ea typeface="ＭＳ Ｐゴシック" pitchFamily="34" charset="-128"/>
            </a:endParaRPr>
          </a:p>
        </p:txBody>
      </p:sp>
      <p:sp>
        <p:nvSpPr>
          <p:cNvPr id="89091" name="Text Box 1"/>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p:spPr>
        <p:txBody>
          <a:bodyPr wrap="none" anchor="ctr"/>
          <a:lstStyle/>
          <a:p>
            <a:endParaRPr lang="en-US"/>
          </a:p>
        </p:txBody>
      </p:sp>
      <p:sp>
        <p:nvSpPr>
          <p:cNvPr id="89092" name="Rectangle 2"/>
          <p:cNvSpPr>
            <a:spLocks noGrp="1" noChangeArrowheads="1"/>
          </p:cNvSpPr>
          <p:nvPr>
            <p:ph type="body"/>
          </p:nvPr>
        </p:nvSpPr>
        <p:spPr bwMode="auto">
          <a:xfrm>
            <a:off x="914400" y="4343400"/>
            <a:ext cx="5024438" cy="4111625"/>
          </a:xfrm>
          <a:noFill/>
        </p:spPr>
        <p:txBody>
          <a:bodyPr wrap="none" numCol="1" anchor="ctr" anchorCtr="0" compatLnSpc="1">
            <a:prstTxWarp prst="textNoShape">
              <a:avLst/>
            </a:prstTxWarp>
          </a:bodyPr>
          <a:lstStyle/>
          <a:p>
            <a:endParaRPr lang="en-US">
              <a:latin typeface="Times New Roman"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584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b="1" i="1" dirty="0"/>
              <a:t>MOUSE CLICK</a:t>
            </a:r>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hlinkClick r:id="rId3"/>
              </a:rPr>
              <a:t>Mindmaps</a:t>
            </a:r>
            <a:endParaRPr lang="en-GB" dirty="0"/>
          </a:p>
          <a:p>
            <a:r>
              <a:rPr lang="en-GB" dirty="0"/>
              <a:t>Provide an example of how to use. </a:t>
            </a:r>
          </a:p>
        </p:txBody>
      </p:sp>
      <p:sp>
        <p:nvSpPr>
          <p:cNvPr id="4" name="Slide Number Placeholder 3"/>
          <p:cNvSpPr>
            <a:spLocks noGrp="1"/>
          </p:cNvSpPr>
          <p:nvPr>
            <p:ph type="sldNum" sz="quarter" idx="5"/>
          </p:nvPr>
        </p:nvSpPr>
        <p:spPr/>
        <p:txBody>
          <a:bodyPr/>
          <a:lstStyle/>
          <a:p>
            <a:fld id="{A509BFEA-EBA0-422B-8693-8C4B2AE17B06}" type="slidenum">
              <a:rPr lang="en-GB" smtClean="0"/>
              <a:t>18</a:t>
            </a:fld>
            <a:endParaRPr lang="en-GB"/>
          </a:p>
        </p:txBody>
      </p:sp>
    </p:spTree>
    <p:extLst>
      <p:ext uri="{BB962C8B-B14F-4D97-AF65-F5344CB8AC3E}">
        <p14:creationId xmlns:p14="http://schemas.microsoft.com/office/powerpoint/2010/main" val="33720013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19</a:t>
            </a:fld>
            <a:endParaRPr lang="en-GB"/>
          </a:p>
        </p:txBody>
      </p:sp>
    </p:spTree>
    <p:extLst>
      <p:ext uri="{BB962C8B-B14F-4D97-AF65-F5344CB8AC3E}">
        <p14:creationId xmlns:p14="http://schemas.microsoft.com/office/powerpoint/2010/main" val="29356573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concept board and provide a demonstration of how to use..</a:t>
            </a:r>
          </a:p>
        </p:txBody>
      </p:sp>
      <p:sp>
        <p:nvSpPr>
          <p:cNvPr id="4" name="Slide Number Placeholder 3"/>
          <p:cNvSpPr>
            <a:spLocks noGrp="1"/>
          </p:cNvSpPr>
          <p:nvPr>
            <p:ph type="sldNum" sz="quarter" idx="5"/>
          </p:nvPr>
        </p:nvSpPr>
        <p:spPr/>
        <p:txBody>
          <a:bodyPr/>
          <a:lstStyle/>
          <a:p>
            <a:fld id="{A509BFEA-EBA0-422B-8693-8C4B2AE17B06}" type="slidenum">
              <a:rPr lang="en-GB" smtClean="0"/>
              <a:t>20</a:t>
            </a:fld>
            <a:endParaRPr lang="en-GB"/>
          </a:p>
        </p:txBody>
      </p:sp>
    </p:spTree>
    <p:extLst>
      <p:ext uri="{BB962C8B-B14F-4D97-AF65-F5344CB8AC3E}">
        <p14:creationId xmlns:p14="http://schemas.microsoft.com/office/powerpoint/2010/main" val="18962115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09BFEA-EBA0-422B-8693-8C4B2AE17B06}" type="slidenum">
              <a:rPr lang="en-GB" smtClean="0"/>
              <a:t>23</a:t>
            </a:fld>
            <a:endParaRPr lang="en-GB"/>
          </a:p>
        </p:txBody>
      </p:sp>
    </p:spTree>
    <p:extLst>
      <p:ext uri="{BB962C8B-B14F-4D97-AF65-F5344CB8AC3E}">
        <p14:creationId xmlns:p14="http://schemas.microsoft.com/office/powerpoint/2010/main" val="2204331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12/01/2024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7686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12/01/2024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33922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12/01/2024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0082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12/01/2024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28917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12/01/2024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0948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12/01/2024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46495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12/01/2024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10063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12/01/2024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98964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12/01/2024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05377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12/01/2024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03489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12/01/2024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2655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392793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59977512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12/01/2024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159329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hyperlink" Target="http://www.get2test.net/get2test.html" TargetMode="External"/><Relationship Id="rId5" Type="http://schemas.openxmlformats.org/officeDocument/2006/relationships/image" Target="../media/image11.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15.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8.jpeg"/><Relationship Id="rId7" Type="http://schemas.openxmlformats.org/officeDocument/2006/relationships/diagramQuickStyle" Target="../diagrams/quickStyle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png"/><Relationship Id="rId9" Type="http://schemas.microsoft.com/office/2007/relationships/diagramDrawing" Target="../diagrams/drawing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microsoft.com/office/2007/relationships/hdphoto" Target="../media/hdphoto3.wdp"/></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3.jpe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25.wmf"/></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mindmaps.app/"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notesSlide" Target="../notesSlides/notesSlide17.xml"/><Relationship Id="rId7" Type="http://schemas.openxmlformats.org/officeDocument/2006/relationships/image" Target="../media/image7.png"/><Relationship Id="rId2" Type="http://schemas.openxmlformats.org/officeDocument/2006/relationships/slideLayout" Target="../slideLayouts/slideLayout8.xml"/><Relationship Id="rId1" Type="http://schemas.openxmlformats.org/officeDocument/2006/relationships/video" Target="https://www.youtube.com/embed/QoAOzMTLP5s?feature=oembed" TargetMode="External"/><Relationship Id="rId6" Type="http://schemas.openxmlformats.org/officeDocument/2006/relationships/hyperlink" Target="https://conceptboard.com/blog/business-model-canvas-free-conceptboard/" TargetMode="External"/><Relationship Id="rId5" Type="http://schemas.openxmlformats.org/officeDocument/2006/relationships/image" Target="../media/image28.jpeg"/><Relationship Id="rId4" Type="http://schemas.openxmlformats.org/officeDocument/2006/relationships/hyperlink" Target="https://www.youtube.com/watch?v=QoAOzMTLP5s"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3.xml"/><Relationship Id="rId4" Type="http://schemas.openxmlformats.org/officeDocument/2006/relationships/image" Target="../media/image33.jpeg"/></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12.xml"/><Relationship Id="rId5" Type="http://schemas.openxmlformats.org/officeDocument/2006/relationships/image" Target="../media/image36.jpeg"/><Relationship Id="rId4" Type="http://schemas.openxmlformats.org/officeDocument/2006/relationships/image" Target="../media/image35.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45479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BMIH5001</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Entrepreneurship</a:t>
            </a:r>
          </a:p>
        </p:txBody>
      </p:sp>
      <p:sp>
        <p:nvSpPr>
          <p:cNvPr id="6" name="TextBox 5">
            <a:extLst>
              <a:ext uri="{FF2B5EF4-FFF2-40B4-BE49-F238E27FC236}">
                <a16:creationId xmlns:a16="http://schemas.microsoft.com/office/drawing/2014/main" id="{2DDBD4A8-0007-5EFA-628C-3A9FCA50BB6B}"/>
              </a:ext>
            </a:extLst>
          </p:cNvPr>
          <p:cNvSpPr txBox="1"/>
          <p:nvPr/>
        </p:nvSpPr>
        <p:spPr>
          <a:xfrm>
            <a:off x="330691" y="3391231"/>
            <a:ext cx="6404064"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Introduction/Overview to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Module Introduction to entrepreneurship theory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Definitions of Entre/</a:t>
            </a:r>
            <a:r>
              <a:rPr kumimoji="0" lang="en-GB" sz="2400" b="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Intraprenurship</a:t>
            </a: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24000" y="2593353"/>
            <a:ext cx="9144000" cy="2900518"/>
          </a:xfrm>
        </p:spPr>
        <p:txBody>
          <a:bodyPr vert="horz" lIns="91440" tIns="45720" rIns="91440" bIns="45720" rtlCol="0" anchor="b">
            <a:normAutofit fontScale="90000"/>
          </a:bodyPr>
          <a:lstStyle/>
          <a:p>
            <a:pPr algn="ctr"/>
            <a:r>
              <a:rPr lang="en-US" sz="4900" dirty="0">
                <a:solidFill>
                  <a:srgbClr val="FFFFFF"/>
                </a:solidFill>
                <a:latin typeface="+mj-lt"/>
                <a:cs typeface="+mj-cs"/>
              </a:rPr>
              <a:t>Before we start</a:t>
            </a:r>
            <a:br>
              <a:rPr lang="en-US" sz="1500" dirty="0">
                <a:solidFill>
                  <a:srgbClr val="FFFFFF"/>
                </a:solidFill>
                <a:latin typeface="+mj-lt"/>
                <a:cs typeface="+mj-cs"/>
              </a:rPr>
            </a:br>
            <a:br>
              <a:rPr lang="en-US" sz="2000" dirty="0">
                <a:solidFill>
                  <a:srgbClr val="FFFFFF"/>
                </a:solidFill>
                <a:latin typeface="+mj-lt"/>
                <a:cs typeface="+mj-cs"/>
              </a:rPr>
            </a:br>
            <a:r>
              <a:rPr lang="en-US" sz="2000" dirty="0">
                <a:solidFill>
                  <a:srgbClr val="FFFFFF"/>
                </a:solidFill>
                <a:latin typeface="+mj-lt"/>
                <a:cs typeface="+mj-cs"/>
              </a:rPr>
              <a:t>As there are quite a few of us here, please ensure that your microphone is muted during all teaching until you are asked a question or there is a group discussion to prevent background noise.</a:t>
            </a:r>
            <a:br>
              <a:rPr lang="en-US" sz="1500" dirty="0">
                <a:solidFill>
                  <a:srgbClr val="FFFFFF"/>
                </a:solidFill>
                <a:latin typeface="+mj-lt"/>
                <a:cs typeface="+mj-cs"/>
              </a:rPr>
            </a:br>
            <a:br>
              <a:rPr lang="en-US" sz="1500" dirty="0">
                <a:solidFill>
                  <a:srgbClr val="FF0000"/>
                </a:solidFill>
                <a:latin typeface="+mj-lt"/>
                <a:cs typeface="+mj-cs"/>
              </a:rPr>
            </a:br>
            <a:r>
              <a:rPr lang="en-US" sz="2700" dirty="0">
                <a:solidFill>
                  <a:srgbClr val="FF0000"/>
                </a:solidFill>
                <a:highlight>
                  <a:srgbClr val="FFFF00"/>
                </a:highlight>
                <a:latin typeface="+mj-lt"/>
                <a:cs typeface="+mj-cs"/>
              </a:rPr>
              <a:t>Your camera must be always on during lectures please. </a:t>
            </a:r>
            <a:br>
              <a:rPr lang="en-US" sz="2700" dirty="0">
                <a:solidFill>
                  <a:srgbClr val="FFFFFF"/>
                </a:solidFill>
                <a:highlight>
                  <a:srgbClr val="FFFF00"/>
                </a:highlight>
                <a:latin typeface="+mj-lt"/>
                <a:cs typeface="+mj-cs"/>
              </a:rPr>
            </a:br>
            <a:r>
              <a:rPr lang="en-US" sz="2700" dirty="0">
                <a:solidFill>
                  <a:srgbClr val="FFFFFF"/>
                </a:solidFill>
                <a:latin typeface="+mj-lt"/>
                <a:cs typeface="+mj-cs"/>
              </a:rPr>
              <a:t>use the Teams university background to protect your privacy.</a:t>
            </a:r>
            <a:br>
              <a:rPr lang="en-US" sz="2700" dirty="0">
                <a:solidFill>
                  <a:srgbClr val="FFFFFF"/>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must join via a laptop or PC/MAC </a:t>
            </a:r>
            <a:br>
              <a:rPr lang="en-US" sz="2700" dirty="0">
                <a:solidFill>
                  <a:srgbClr val="FF0000"/>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will be removed and logged as absent if you fail to adhere to these</a:t>
            </a:r>
            <a:br>
              <a:rPr lang="en-US" sz="2700" dirty="0">
                <a:solidFill>
                  <a:srgbClr val="FFFFFF"/>
                </a:solidFill>
                <a:latin typeface="+mj-lt"/>
                <a:cs typeface="+mj-cs"/>
              </a:rPr>
            </a:br>
            <a:br>
              <a:rPr lang="en-US" sz="2700" dirty="0">
                <a:solidFill>
                  <a:srgbClr val="FFFFFF"/>
                </a:solidFill>
                <a:latin typeface="+mj-lt"/>
                <a:cs typeface="+mj-cs"/>
              </a:rPr>
            </a:br>
            <a:r>
              <a:rPr lang="en-US" sz="2700" dirty="0">
                <a:solidFill>
                  <a:srgbClr val="FFFFFF"/>
                </a:solidFill>
                <a:latin typeface="+mj-lt"/>
                <a:cs typeface="+mj-cs"/>
              </a:rPr>
              <a:t>This and all sessions will be recorded so that you can watch it again</a:t>
            </a:r>
            <a:br>
              <a:rPr lang="en-US" sz="1500" dirty="0">
                <a:solidFill>
                  <a:srgbClr val="FFFFFF"/>
                </a:solidFill>
                <a:latin typeface="+mj-lt"/>
                <a:cs typeface="+mj-cs"/>
              </a:rPr>
            </a:br>
            <a:endParaRPr lang="en-US" sz="1500" dirty="0">
              <a:solidFill>
                <a:srgbClr val="FFFFFF"/>
              </a:solidFill>
              <a:latin typeface="+mj-lt"/>
              <a:cs typeface="+mj-cs"/>
            </a:endParaRPr>
          </a:p>
        </p:txBody>
      </p:sp>
    </p:spTree>
    <p:extLst>
      <p:ext uri="{BB962C8B-B14F-4D97-AF65-F5344CB8AC3E}">
        <p14:creationId xmlns:p14="http://schemas.microsoft.com/office/powerpoint/2010/main" val="238738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GB" sz="2400">
                <a:solidFill>
                  <a:schemeClr val="bg1"/>
                </a:solidFill>
              </a:rPr>
              <a:t> You should be using a </a:t>
            </a:r>
            <a:r>
              <a:rPr lang="en-GB" sz="2400" b="1">
                <a:solidFill>
                  <a:schemeClr val="bg1"/>
                </a:solidFill>
              </a:rPr>
              <a:t>desktop or laptop device </a:t>
            </a:r>
            <a:r>
              <a:rPr lang="en-GB" sz="2400">
                <a:solidFill>
                  <a:schemeClr val="bg1"/>
                </a:solidFill>
              </a:rPr>
              <a:t>with video, speakers and a microphone. </a:t>
            </a:r>
          </a:p>
          <a:p>
            <a:pPr>
              <a:buFont typeface="Wingdings" panose="05000000000000000000" pitchFamily="2" charset="2"/>
              <a:buChar char="Ø"/>
            </a:pPr>
            <a:endParaRPr lang="en-GB" sz="2400">
              <a:solidFill>
                <a:schemeClr val="bg1"/>
              </a:solidFill>
            </a:endParaRPr>
          </a:p>
          <a:p>
            <a:pPr>
              <a:buFont typeface="Wingdings" panose="05000000000000000000" pitchFamily="2" charset="2"/>
              <a:buChar char="Ø"/>
            </a:pPr>
            <a:r>
              <a:rPr lang="en-GB" sz="2400">
                <a:solidFill>
                  <a:schemeClr val="bg1"/>
                </a:solidFill>
              </a:rPr>
              <a:t>You will need to be able to access documents, write assignments and create presentations. </a:t>
            </a:r>
            <a:br>
              <a:rPr lang="en-GB" sz="2400">
                <a:solidFill>
                  <a:schemeClr val="bg1"/>
                </a:solidFill>
              </a:rPr>
            </a:br>
            <a:endParaRPr lang="en-GB" sz="2400">
              <a:solidFill>
                <a:schemeClr val="bg1"/>
              </a:solidFill>
            </a:endParaRPr>
          </a:p>
          <a:p>
            <a:pPr>
              <a:buFont typeface="Wingdings" panose="05000000000000000000" pitchFamily="2" charset="2"/>
              <a:buChar char="Ø"/>
            </a:pPr>
            <a:r>
              <a:rPr lang="en-GB" sz="2400">
                <a:solidFill>
                  <a:schemeClr val="bg1"/>
                </a:solidFill>
              </a:rPr>
              <a:t> You will be asked to share your screen and “present” your work</a:t>
            </a:r>
            <a:br>
              <a:rPr lang="en-GB" sz="2400">
                <a:solidFill>
                  <a:schemeClr val="bg1"/>
                </a:solidFill>
              </a:rPr>
            </a:br>
            <a:endParaRPr lang="en-GB" sz="2400" b="1">
              <a:solidFill>
                <a:schemeClr val="bg1"/>
              </a:solidFill>
            </a:endParaRPr>
          </a:p>
          <a:p>
            <a:pPr>
              <a:buFont typeface="Wingdings" panose="05000000000000000000" pitchFamily="2" charset="2"/>
              <a:buChar char="Ø"/>
            </a:pPr>
            <a:r>
              <a:rPr lang="en-GB" sz="2400">
                <a:solidFill>
                  <a:schemeClr val="bg1"/>
                </a:solidFill>
              </a:rPr>
              <a:t> </a:t>
            </a:r>
            <a:r>
              <a:rPr lang="en-GB" sz="2400" b="1">
                <a:solidFill>
                  <a:schemeClr val="bg1"/>
                </a:solidFill>
              </a:rPr>
              <a:t>These are all things that are either not possible or incredibly difficult to do on a phone.</a:t>
            </a:r>
            <a:br>
              <a:rPr lang="en-GB" sz="2400" b="1"/>
            </a:br>
            <a:endParaRPr lang="en-GB" sz="2400" b="1" dirty="0"/>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alphaModFix amt="35000"/>
          </a:blip>
          <a:srcRect l="2031" t="30205" r="-2031" b="19359"/>
          <a:stretch/>
        </p:blipFill>
        <p:spPr>
          <a:xfrm>
            <a:off x="628206" y="94033"/>
            <a:ext cx="10935587" cy="608293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dirty="0">
                <a:solidFill>
                  <a:srgbClr val="FFFFFF"/>
                </a:solidFill>
              </a:rPr>
              <a:t>Entrepreneurial traits cont.. </a:t>
            </a:r>
          </a:p>
          <a:p>
            <a:r>
              <a:rPr lang="en-US" dirty="0">
                <a:solidFill>
                  <a:srgbClr val="FFFFFF"/>
                </a:solidFill>
              </a:rPr>
              <a:t>Developing Entrepreneurial thinking-Innovation and Invention</a:t>
            </a:r>
          </a:p>
          <a:p>
            <a:r>
              <a:rPr lang="en-US" dirty="0">
                <a:solidFill>
                  <a:srgbClr val="FFFFFF"/>
                </a:solidFill>
              </a:rPr>
              <a:t>The Business Model Canvas </a:t>
            </a:r>
          </a:p>
          <a:p>
            <a:pPr marL="0"/>
            <a:endParaRPr lang="en-US" dirty="0">
              <a:solidFill>
                <a:srgbClr val="FFFFFF"/>
              </a:solidFill>
            </a:endParaRPr>
          </a:p>
        </p:txBody>
      </p:sp>
      <p:pic>
        <p:nvPicPr>
          <p:cNvPr id="5" name="Picture 4">
            <a:extLst>
              <a:ext uri="{FF2B5EF4-FFF2-40B4-BE49-F238E27FC236}">
                <a16:creationId xmlns:a16="http://schemas.microsoft.com/office/drawing/2014/main" id="{B0D3E40F-04EF-3B29-8ED3-AC7744742991}"/>
              </a:ext>
            </a:extLst>
          </p:cNvPr>
          <p:cNvPicPr>
            <a:picLocks noChangeAspect="1"/>
          </p:cNvPicPr>
          <p:nvPr/>
        </p:nvPicPr>
        <p:blipFill>
          <a:blip r:embed="rId4"/>
          <a:stretch>
            <a:fillRect/>
          </a:stretch>
        </p:blipFill>
        <p:spPr>
          <a:xfrm>
            <a:off x="-46" y="5848346"/>
            <a:ext cx="12192046" cy="1009654"/>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0" y="0"/>
            <a:ext cx="12160337" cy="5825382"/>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463662" y="1240059"/>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820382" y="744733"/>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4067" y="1104900"/>
            <a:ext cx="3080334" cy="3915537"/>
          </a:xfrm>
        </p:spPr>
        <p:txBody>
          <a:bodyPr anchor="ctr">
            <a:normAutofit fontScale="32500" lnSpcReduction="20000"/>
          </a:bodyPr>
          <a:lstStyle/>
          <a:p>
            <a:pPr marL="0" indent="0">
              <a:buNone/>
            </a:pPr>
            <a:r>
              <a:rPr lang="en-GB" altLang="en-US" sz="5500" b="1" dirty="0">
                <a:solidFill>
                  <a:schemeClr val="bg1"/>
                </a:solidFill>
              </a:rPr>
              <a:t>Last week gave an overview of..</a:t>
            </a:r>
          </a:p>
          <a:p>
            <a:pPr marL="0" indent="0">
              <a:buNone/>
            </a:pPr>
            <a:endParaRPr lang="en-GB" altLang="en-US" sz="5500" b="1" dirty="0">
              <a:solidFill>
                <a:schemeClr val="bg1"/>
              </a:solidFill>
            </a:endParaRPr>
          </a:p>
          <a:p>
            <a:pPr marL="0" indent="0">
              <a:buNone/>
            </a:pPr>
            <a:r>
              <a:rPr lang="en-US" sz="5500" b="1" dirty="0">
                <a:solidFill>
                  <a:schemeClr val="bg1"/>
                </a:solidFill>
              </a:rPr>
              <a:t>where and how entrepreneurship arose.. </a:t>
            </a:r>
          </a:p>
          <a:p>
            <a:pPr marL="0" indent="0">
              <a:buNone/>
            </a:pPr>
            <a:endParaRPr lang="en-US" sz="5500" b="1" dirty="0">
              <a:solidFill>
                <a:schemeClr val="bg1"/>
              </a:solidFill>
            </a:endParaRPr>
          </a:p>
          <a:p>
            <a:pPr marL="0" indent="0">
              <a:buNone/>
            </a:pPr>
            <a:r>
              <a:rPr lang="en-GB" altLang="en-US" sz="5500" b="1" dirty="0">
                <a:solidFill>
                  <a:schemeClr val="bg1"/>
                </a:solidFill>
              </a:rPr>
              <a:t>Assessments 1&amp;2</a:t>
            </a:r>
          </a:p>
          <a:p>
            <a:pPr marL="0" indent="0">
              <a:buNone/>
            </a:pPr>
            <a:endParaRPr lang="en-GB" altLang="en-US" sz="5500" b="1" dirty="0">
              <a:solidFill>
                <a:schemeClr val="bg1"/>
              </a:solidFill>
            </a:endParaRPr>
          </a:p>
          <a:p>
            <a:pPr marL="0" indent="0">
              <a:buNone/>
            </a:pPr>
            <a:r>
              <a:rPr lang="en-GB" altLang="en-US" sz="5500" b="1" dirty="0">
                <a:solidFill>
                  <a:schemeClr val="bg1"/>
                </a:solidFill>
              </a:rPr>
              <a:t>Entrepreneurship in economics</a:t>
            </a:r>
          </a:p>
          <a:p>
            <a:pPr marL="0" indent="0">
              <a:buNone/>
            </a:pPr>
            <a:endParaRPr lang="en-GB" altLang="en-US" sz="5500" b="1" dirty="0">
              <a:solidFill>
                <a:schemeClr val="bg1"/>
              </a:solidFill>
            </a:endParaRPr>
          </a:p>
          <a:p>
            <a:pPr marL="0" indent="0">
              <a:buNone/>
            </a:pPr>
            <a:r>
              <a:rPr lang="en-GB" altLang="en-US" sz="5500" b="1" dirty="0">
                <a:solidFill>
                  <a:schemeClr val="bg1"/>
                </a:solidFill>
              </a:rPr>
              <a:t>Entrepreneurial traits </a:t>
            </a:r>
          </a:p>
          <a:p>
            <a:pPr marL="0" indent="0">
              <a:buNone/>
            </a:pPr>
            <a:endParaRPr lang="en-GB" altLang="en-US" sz="1900" dirty="0">
              <a:solidFill>
                <a:schemeClr val="bg1"/>
              </a:solidFill>
              <a:latin typeface="Trebuchet MS" panose="020B0603020202020204" pitchFamily="34" charset="0"/>
            </a:endParaRP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4710889" y="389099"/>
            <a:ext cx="5896469" cy="1810911"/>
            <a:chOff x="4710889" y="389099"/>
            <a:chExt cx="5896469" cy="1810911"/>
          </a:xfrm>
        </p:grpSpPr>
        <p:sp>
          <p:nvSpPr>
            <p:cNvPr id="15" name="TextBox 14">
              <a:extLst>
                <a:ext uri="{FF2B5EF4-FFF2-40B4-BE49-F238E27FC236}">
                  <a16:creationId xmlns:a16="http://schemas.microsoft.com/office/drawing/2014/main" id="{CE882F72-B111-B686-C4BD-EB7B0A4DBA9C}"/>
                </a:ext>
              </a:extLst>
            </p:cNvPr>
            <p:cNvSpPr txBox="1"/>
            <p:nvPr/>
          </p:nvSpPr>
          <p:spPr>
            <a:xfrm>
              <a:off x="5986852" y="389099"/>
              <a:ext cx="385501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Who coined the word Entrepreneur? For bonus points what was the name of the book?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7" name="Picture 6" descr=" ... may 2000 cobden richard">
              <a:extLst>
                <a:ext uri="{FF2B5EF4-FFF2-40B4-BE49-F238E27FC236}">
                  <a16:creationId xmlns:a16="http://schemas.microsoft.com/office/drawing/2014/main" id="{FCE74238-9169-C8E2-DF7B-EFB975843681}"/>
                </a:ext>
              </a:extLst>
            </p:cNvPr>
            <p:cNvPicPr>
              <a:picLocks noChangeAspect="1" noChangeArrowheads="1"/>
            </p:cNvPicPr>
            <p:nvPr/>
          </p:nvPicPr>
          <p:blipFill>
            <a:blip r:embed="rId4" cstate="print"/>
            <a:srcRect/>
            <a:stretch>
              <a:fillRect/>
            </a:stretch>
          </p:blipFill>
          <p:spPr bwMode="auto">
            <a:xfrm>
              <a:off x="4710889" y="498726"/>
              <a:ext cx="1275963" cy="1701284"/>
            </a:xfrm>
            <a:prstGeom prst="rect">
              <a:avLst/>
            </a:prstGeom>
            <a:noFill/>
            <a:ln w="9525">
              <a:noFill/>
              <a:miter lim="800000"/>
              <a:headEnd/>
              <a:tailEnd/>
            </a:ln>
          </p:spPr>
        </p:pic>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81907" y="389099"/>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a:extLst>
              <a:ext uri="{FF2B5EF4-FFF2-40B4-BE49-F238E27FC236}">
                <a16:creationId xmlns:a16="http://schemas.microsoft.com/office/drawing/2014/main" id="{BE3ECC55-9971-9AAB-88B5-A65F35F8B8B9}"/>
              </a:ext>
            </a:extLst>
          </p:cNvPr>
          <p:cNvGrpSpPr/>
          <p:nvPr/>
        </p:nvGrpSpPr>
        <p:grpSpPr>
          <a:xfrm>
            <a:off x="7117700" y="1809052"/>
            <a:ext cx="4576538" cy="3211385"/>
            <a:chOff x="7117700" y="1809052"/>
            <a:chExt cx="4576538" cy="3211385"/>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2"/>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We introduced Trait theory, </a:t>
              </a:r>
            </a:p>
            <a:p>
              <a:pPr defTabSz="457200"/>
              <a:r>
                <a:rPr lang="en-US" dirty="0">
                  <a:solidFill>
                    <a:prstClr val="black"/>
                  </a:solidFill>
                </a:rPr>
                <a:t>how many trait’s can you remember?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8" name="Picture 7">
              <a:extLst>
                <a:ext uri="{FF2B5EF4-FFF2-40B4-BE49-F238E27FC236}">
                  <a16:creationId xmlns:a16="http://schemas.microsoft.com/office/drawing/2014/main" id="{5127623E-1CB6-EEC9-5A60-C3B8018E40D3}"/>
                </a:ext>
              </a:extLst>
            </p:cNvPr>
            <p:cNvPicPr>
              <a:picLocks noChangeAspect="1"/>
            </p:cNvPicPr>
            <p:nvPr/>
          </p:nvPicPr>
          <p:blipFill rotWithShape="1">
            <a:blip r:embed="rId6"/>
            <a:srcRect l="37463" r="38508" b="33342"/>
            <a:stretch/>
          </p:blipFill>
          <p:spPr>
            <a:xfrm>
              <a:off x="9992330" y="2366142"/>
              <a:ext cx="1701908" cy="2654295"/>
            </a:xfrm>
            <a:prstGeom prst="rect">
              <a:avLst/>
            </a:prstGeom>
          </p:spPr>
        </p:pic>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10104" y="2370843"/>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6" name="Group 25">
            <a:extLst>
              <a:ext uri="{FF2B5EF4-FFF2-40B4-BE49-F238E27FC236}">
                <a16:creationId xmlns:a16="http://schemas.microsoft.com/office/drawing/2014/main" id="{0B71081B-E96E-FB89-13F6-DD7A27AC2B8F}"/>
              </a:ext>
            </a:extLst>
          </p:cNvPr>
          <p:cNvGrpSpPr/>
          <p:nvPr/>
        </p:nvGrpSpPr>
        <p:grpSpPr>
          <a:xfrm>
            <a:off x="3580728" y="3458226"/>
            <a:ext cx="4815451" cy="2476783"/>
            <a:chOff x="3580728" y="3458226"/>
            <a:chExt cx="4815451" cy="2476783"/>
          </a:xfrm>
        </p:grpSpPr>
        <p:sp>
          <p:nvSpPr>
            <p:cNvPr id="21" name="TextBox 20">
              <a:extLst>
                <a:ext uri="{FF2B5EF4-FFF2-40B4-BE49-F238E27FC236}">
                  <a16:creationId xmlns:a16="http://schemas.microsoft.com/office/drawing/2014/main" id="{1E704EF5-3CDA-5859-F4BA-6A79F2C925CD}"/>
                </a:ext>
              </a:extLst>
            </p:cNvPr>
            <p:cNvSpPr txBox="1"/>
            <p:nvPr/>
          </p:nvSpPr>
          <p:spPr>
            <a:xfrm>
              <a:off x="3580728" y="3586322"/>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What character flaws in Entrepreneurship did we discuss?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16" name="Picture 2" descr="How to nail your critical analysis">
              <a:extLst>
                <a:ext uri="{FF2B5EF4-FFF2-40B4-BE49-F238E27FC236}">
                  <a16:creationId xmlns:a16="http://schemas.microsoft.com/office/drawing/2014/main" id="{E0E88FF1-86BC-3C19-A4CE-C056A6C408A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81770" y="4233725"/>
              <a:ext cx="2714409" cy="1701284"/>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Amazon.co.uk: Question of the Day : Alexa Skills">
              <a:extLst>
                <a:ext uri="{FF2B5EF4-FFF2-40B4-BE49-F238E27FC236}">
                  <a16:creationId xmlns:a16="http://schemas.microsoft.com/office/drawing/2014/main" id="{FF2FEB10-EB7A-65ED-5E59-732FD8C03F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97372" y="34582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esting &amp; Evaluation">
            <a:extLst>
              <a:ext uri="{FF2B5EF4-FFF2-40B4-BE49-F238E27FC236}">
                <a16:creationId xmlns:a16="http://schemas.microsoft.com/office/drawing/2014/main" id="{BC2793B6-61F4-29BD-9D48-8C736995A6A9}"/>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artisticCutout/>
                    </a14:imgEffect>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0" y="-4062"/>
            <a:ext cx="12192000" cy="579526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2254B00-1FB6-2794-5F09-10361000BB7C}"/>
              </a:ext>
            </a:extLst>
          </p:cNvPr>
          <p:cNvSpPr>
            <a:spLocks noGrp="1"/>
          </p:cNvSpPr>
          <p:nvPr>
            <p:ph type="title"/>
          </p:nvPr>
        </p:nvSpPr>
        <p:spPr>
          <a:xfrm>
            <a:off x="219075" y="-967911"/>
            <a:ext cx="3932237" cy="1600200"/>
          </a:xfrm>
        </p:spPr>
        <p:txBody>
          <a:bodyPr>
            <a:normAutofit/>
          </a:bodyPr>
          <a:lstStyle/>
          <a:p>
            <a:r>
              <a:rPr lang="en-GB" b="1" u="sng" dirty="0">
                <a:solidFill>
                  <a:schemeClr val="bg1"/>
                </a:solidFill>
              </a:rPr>
              <a:t>Your GET2 results!</a:t>
            </a:r>
          </a:p>
        </p:txBody>
      </p:sp>
      <p:pic>
        <p:nvPicPr>
          <p:cNvPr id="6" name="Content Placeholder 5" descr="A qr code on a white background&#10;&#10;Description automatically generated">
            <a:extLst>
              <a:ext uri="{FF2B5EF4-FFF2-40B4-BE49-F238E27FC236}">
                <a16:creationId xmlns:a16="http://schemas.microsoft.com/office/drawing/2014/main" id="{36583E88-6834-C4CF-A885-2A9E57933A93}"/>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6735219" y="217156"/>
            <a:ext cx="4876800" cy="4876800"/>
          </a:xfrm>
        </p:spPr>
      </p:pic>
      <p:sp>
        <p:nvSpPr>
          <p:cNvPr id="8" name="TextBox 7">
            <a:extLst>
              <a:ext uri="{FF2B5EF4-FFF2-40B4-BE49-F238E27FC236}">
                <a16:creationId xmlns:a16="http://schemas.microsoft.com/office/drawing/2014/main" id="{793F2523-C805-6F53-6A4E-BB42B79B348B}"/>
              </a:ext>
            </a:extLst>
          </p:cNvPr>
          <p:cNvSpPr txBox="1"/>
          <p:nvPr/>
        </p:nvSpPr>
        <p:spPr>
          <a:xfrm>
            <a:off x="219075" y="884460"/>
            <a:ext cx="5876925" cy="2308324"/>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buNone/>
            </a:pPr>
            <a:r>
              <a:rPr lang="en-US" dirty="0"/>
              <a:t>Please ensure you have completed and sent me your completed GET2 entrepreneurial test results, </a:t>
            </a:r>
          </a:p>
          <a:p>
            <a:pPr>
              <a:buNone/>
            </a:pPr>
            <a:r>
              <a:rPr lang="en-US" b="1" u="sng" dirty="0">
                <a:solidFill>
                  <a:srgbClr val="FF0000"/>
                </a:solidFill>
              </a:rPr>
              <a:t>Every student must submit a copy by the end of this week! </a:t>
            </a:r>
          </a:p>
          <a:p>
            <a:pPr>
              <a:buNone/>
            </a:pPr>
            <a:endParaRPr lang="en-US" dirty="0"/>
          </a:p>
          <a:p>
            <a:pPr>
              <a:buNone/>
            </a:pPr>
            <a:r>
              <a:rPr lang="en-US" dirty="0"/>
              <a:t>To save a copy at the bottom of your results click “Print report” and save as a PDF.  </a:t>
            </a:r>
          </a:p>
          <a:p>
            <a:pPr>
              <a:buNone/>
            </a:pPr>
            <a:endParaRPr lang="en-US" dirty="0"/>
          </a:p>
          <a:p>
            <a:endParaRPr lang="en-GB" b="1" i="0" dirty="0">
              <a:effectLst/>
              <a:latin typeface="Roboto" panose="02000000000000000000" pitchFamily="2" charset="0"/>
            </a:endParaRPr>
          </a:p>
        </p:txBody>
      </p:sp>
      <p:sp>
        <p:nvSpPr>
          <p:cNvPr id="10" name="TextBox 9">
            <a:extLst>
              <a:ext uri="{FF2B5EF4-FFF2-40B4-BE49-F238E27FC236}">
                <a16:creationId xmlns:a16="http://schemas.microsoft.com/office/drawing/2014/main" id="{CF97DD15-341D-C92F-6779-099AB716E68B}"/>
              </a:ext>
            </a:extLst>
          </p:cNvPr>
          <p:cNvSpPr txBox="1"/>
          <p:nvPr/>
        </p:nvSpPr>
        <p:spPr>
          <a:xfrm>
            <a:off x="6646138" y="5084956"/>
            <a:ext cx="6096000" cy="646331"/>
          </a:xfrm>
          <a:prstGeom prst="rect">
            <a:avLst/>
          </a:prstGeom>
          <a:noFill/>
        </p:spPr>
        <p:txBody>
          <a:bodyPr wrap="square">
            <a:spAutoFit/>
          </a:bodyPr>
          <a:lstStyle/>
          <a:p>
            <a:r>
              <a:rPr lang="en-GB" dirty="0">
                <a:solidFill>
                  <a:schemeClr val="bg1"/>
                </a:solidFill>
                <a:hlinkClick r:id="rId6">
                  <a:extLst>
                    <a:ext uri="{A12FA001-AC4F-418D-AE19-62706E023703}">
                      <ahyp:hlinkClr xmlns:ahyp="http://schemas.microsoft.com/office/drawing/2018/hyperlinkcolor" val="tx"/>
                    </a:ext>
                  </a:extLst>
                </a:hlinkClick>
              </a:rPr>
              <a:t>General Measure of Enterprising Tendency v2 - GET2 (get2test.net)</a:t>
            </a:r>
            <a:endParaRPr lang="en-GB" dirty="0">
              <a:solidFill>
                <a:schemeClr val="bg1"/>
              </a:solidFill>
            </a:endParaRPr>
          </a:p>
        </p:txBody>
      </p:sp>
      <p:pic>
        <p:nvPicPr>
          <p:cNvPr id="4" name="Picture 3">
            <a:extLst>
              <a:ext uri="{FF2B5EF4-FFF2-40B4-BE49-F238E27FC236}">
                <a16:creationId xmlns:a16="http://schemas.microsoft.com/office/drawing/2014/main" id="{B543CB62-EFD8-1BEA-56E4-6DFF05082AA4}"/>
              </a:ext>
            </a:extLst>
          </p:cNvPr>
          <p:cNvPicPr>
            <a:picLocks noChangeAspect="1"/>
          </p:cNvPicPr>
          <p:nvPr/>
        </p:nvPicPr>
        <p:blipFill>
          <a:blip r:embed="rId7"/>
          <a:stretch>
            <a:fillRect/>
          </a:stretch>
        </p:blipFill>
        <p:spPr>
          <a:xfrm>
            <a:off x="367997" y="2645224"/>
            <a:ext cx="3339600" cy="1599831"/>
          </a:xfrm>
          <a:prstGeom prst="rect">
            <a:avLst/>
          </a:prstGeom>
        </p:spPr>
      </p:pic>
      <p:sp>
        <p:nvSpPr>
          <p:cNvPr id="5" name="Oval 4">
            <a:extLst>
              <a:ext uri="{FF2B5EF4-FFF2-40B4-BE49-F238E27FC236}">
                <a16:creationId xmlns:a16="http://schemas.microsoft.com/office/drawing/2014/main" id="{F55B989C-2F65-63EA-F51A-AE8859B69EC2}"/>
              </a:ext>
            </a:extLst>
          </p:cNvPr>
          <p:cNvSpPr/>
          <p:nvPr/>
        </p:nvSpPr>
        <p:spPr>
          <a:xfrm>
            <a:off x="2035175" y="3584341"/>
            <a:ext cx="571500" cy="525883"/>
          </a:xfrm>
          <a:prstGeom prst="ellipse">
            <a:avLst/>
          </a:prstGeom>
          <a:noFill/>
          <a:ln>
            <a:solidFill>
              <a:srgbClr val="FFFF00"/>
            </a:solidFill>
          </a:ln>
          <a:effectLst>
            <a:glow rad="228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D3CE10B6-DD55-8D9C-AE9B-1054E57E554D}"/>
              </a:ext>
            </a:extLst>
          </p:cNvPr>
          <p:cNvPicPr>
            <a:picLocks noChangeAspect="1"/>
          </p:cNvPicPr>
          <p:nvPr/>
        </p:nvPicPr>
        <p:blipFill rotWithShape="1">
          <a:blip r:embed="rId8"/>
          <a:srcRect r="13131"/>
          <a:stretch/>
        </p:blipFill>
        <p:spPr>
          <a:xfrm>
            <a:off x="365375" y="4235116"/>
            <a:ext cx="3339600" cy="1342291"/>
          </a:xfrm>
          <a:prstGeom prst="rect">
            <a:avLst/>
          </a:prstGeom>
        </p:spPr>
      </p:pic>
      <p:sp>
        <p:nvSpPr>
          <p:cNvPr id="12" name="Oval 11">
            <a:extLst>
              <a:ext uri="{FF2B5EF4-FFF2-40B4-BE49-F238E27FC236}">
                <a16:creationId xmlns:a16="http://schemas.microsoft.com/office/drawing/2014/main" id="{099CF25C-3BCB-A714-8A00-910576A70B91}"/>
              </a:ext>
            </a:extLst>
          </p:cNvPr>
          <p:cNvSpPr/>
          <p:nvPr/>
        </p:nvSpPr>
        <p:spPr>
          <a:xfrm>
            <a:off x="394200" y="4491415"/>
            <a:ext cx="571500" cy="525883"/>
          </a:xfrm>
          <a:prstGeom prst="ellipse">
            <a:avLst/>
          </a:prstGeom>
          <a:noFill/>
          <a:ln>
            <a:solidFill>
              <a:srgbClr val="FFFF00"/>
            </a:solidFill>
          </a:ln>
          <a:effectLst>
            <a:glow rad="228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00320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323258" y="1649811"/>
            <a:ext cx="5582699" cy="4267200"/>
          </a:xfrm>
        </p:spPr>
        <p:txBody>
          <a:bodyPr vert="horz" lIns="91440" tIns="45720" rIns="91440" bIns="45720" rtlCol="0" anchor="b">
            <a:normAutofit fontScale="90000"/>
          </a:bodyPr>
          <a:lstStyle/>
          <a:p>
            <a:pPr>
              <a:spcAft>
                <a:spcPts val="1000"/>
              </a:spcAft>
            </a:pPr>
            <a:r>
              <a:rPr lang="en-US" sz="1800" b="1" dirty="0">
                <a:solidFill>
                  <a:schemeClr val="tx1"/>
                </a:solidFill>
                <a:latin typeface="+mj-lt"/>
                <a:cs typeface="+mj-cs"/>
              </a:rPr>
              <a:t>Assessment 1 recap</a:t>
            </a:r>
            <a:br>
              <a:rPr lang="en-US" sz="1800" b="1" dirty="0">
                <a:solidFill>
                  <a:schemeClr val="tx1"/>
                </a:solidFill>
                <a:latin typeface="+mj-lt"/>
                <a:cs typeface="+mj-cs"/>
              </a:rPr>
            </a:br>
            <a:r>
              <a:rPr lang="en-US" sz="1800" b="1" dirty="0">
                <a:solidFill>
                  <a:schemeClr val="tx1"/>
                </a:solidFill>
                <a:latin typeface="+mj-lt"/>
                <a:cs typeface="+mj-cs"/>
              </a:rPr>
              <a:t>Due: </a:t>
            </a:r>
            <a:r>
              <a:rPr lang="en-US" sz="1800" b="1" dirty="0">
                <a:solidFill>
                  <a:srgbClr val="FF0000"/>
                </a:solidFill>
                <a:highlight>
                  <a:srgbClr val="FFFF00"/>
                </a:highlight>
                <a:latin typeface="+mj-lt"/>
                <a:cs typeface="+mj-cs"/>
              </a:rPr>
              <a:t>5</a:t>
            </a:r>
            <a:r>
              <a:rPr lang="en-US" sz="1800" b="1" baseline="30000" dirty="0">
                <a:solidFill>
                  <a:srgbClr val="FF0000"/>
                </a:solidFill>
                <a:highlight>
                  <a:srgbClr val="FFFF00"/>
                </a:highlight>
                <a:latin typeface="+mj-lt"/>
                <a:cs typeface="+mj-cs"/>
              </a:rPr>
              <a:t>th</a:t>
            </a:r>
            <a:r>
              <a:rPr lang="en-US" sz="1800" b="1" dirty="0">
                <a:solidFill>
                  <a:srgbClr val="FF0000"/>
                </a:solidFill>
                <a:highlight>
                  <a:srgbClr val="FFFF00"/>
                </a:highlight>
                <a:latin typeface="+mj-lt"/>
                <a:cs typeface="+mj-cs"/>
              </a:rPr>
              <a:t> February 23:59</a:t>
            </a:r>
            <a:br>
              <a:rPr lang="en-US" sz="1800" b="1" dirty="0">
                <a:solidFill>
                  <a:schemeClr val="tx1"/>
                </a:solidFill>
                <a:latin typeface="+mj-lt"/>
                <a:cs typeface="+mj-cs"/>
              </a:rPr>
            </a:br>
            <a:r>
              <a:rPr lang="en-US" sz="1800" b="1" dirty="0">
                <a:solidFill>
                  <a:schemeClr val="tx1"/>
                </a:solidFill>
                <a:latin typeface="+mj-lt"/>
                <a:cs typeface="+mj-cs"/>
              </a:rPr>
              <a:t>An individual essay discussing your Business model Canvas and entrepreneurial reflection</a:t>
            </a:r>
            <a:br>
              <a:rPr lang="en-US" sz="1800" b="1" dirty="0">
                <a:solidFill>
                  <a:schemeClr val="tx1"/>
                </a:solidFill>
                <a:latin typeface="+mj-lt"/>
                <a:cs typeface="+mj-cs"/>
              </a:rPr>
            </a:br>
            <a:r>
              <a:rPr lang="en-US" sz="1800" b="1" dirty="0">
                <a:solidFill>
                  <a:schemeClr val="tx1"/>
                </a:solidFill>
                <a:latin typeface="+mj-lt"/>
                <a:cs typeface="+mj-cs"/>
              </a:rPr>
              <a:t>2000 words -/+ 10%</a:t>
            </a:r>
            <a:br>
              <a:rPr lang="en-US" sz="1100" dirty="0">
                <a:solidFill>
                  <a:schemeClr val="tx1"/>
                </a:solidFill>
                <a:latin typeface="+mj-lt"/>
                <a:cs typeface="+mj-cs"/>
              </a:rPr>
            </a:br>
            <a:br>
              <a:rPr lang="en-US" sz="1100" dirty="0">
                <a:solidFill>
                  <a:schemeClr val="tx1"/>
                </a:solidFill>
                <a:latin typeface="+mj-lt"/>
                <a:cs typeface="+mj-cs"/>
              </a:rPr>
            </a:br>
            <a:r>
              <a:rPr lang="en-GB" sz="1300" b="1" dirty="0">
                <a:solidFill>
                  <a:schemeClr val="tx1"/>
                </a:solidFill>
                <a:latin typeface="+mj-lt"/>
                <a:cs typeface="+mj-cs"/>
              </a:rPr>
              <a:t>Part 1</a:t>
            </a:r>
            <a:br>
              <a:rPr lang="en-GB" sz="1300" dirty="0">
                <a:solidFill>
                  <a:schemeClr val="tx1"/>
                </a:solidFill>
                <a:latin typeface="+mj-lt"/>
                <a:cs typeface="+mj-cs"/>
              </a:rPr>
            </a:br>
            <a:r>
              <a:rPr lang="en-GB" sz="1300" b="1" dirty="0">
                <a:solidFill>
                  <a:schemeClr val="tx1"/>
                </a:solidFill>
                <a:latin typeface="+mj-lt"/>
                <a:cs typeface="+mj-cs"/>
              </a:rPr>
              <a:t>1500 Word Essay </a:t>
            </a:r>
            <a:br>
              <a:rPr lang="en-GB" sz="1100" dirty="0">
                <a:solidFill>
                  <a:schemeClr val="tx1"/>
                </a:solidFill>
                <a:latin typeface="+mj-lt"/>
                <a:cs typeface="+mj-cs"/>
              </a:rPr>
            </a:br>
            <a:r>
              <a:rPr lang="en-GB" sz="1200" dirty="0">
                <a:solidFill>
                  <a:schemeClr val="tx1"/>
                </a:solidFill>
                <a:latin typeface="+mj-lt"/>
                <a:cs typeface="+mj-cs"/>
              </a:rPr>
              <a:t>You will discuss and justify a hospitality business concept of your own creation using the Business Model Canvass (BMC) you will outline the concept with the BMC sections discussed in class and provide justifications for your decisions by providing contemporary examples and sources which inform your business concept decisions. (You must include a completed business model canvas template as part of the submission.)</a:t>
            </a:r>
            <a:br>
              <a:rPr lang="en-GB" sz="1200" dirty="0">
                <a:solidFill>
                  <a:schemeClr val="tx1"/>
                </a:solidFill>
                <a:latin typeface="+mj-lt"/>
                <a:cs typeface="+mj-cs"/>
              </a:rPr>
            </a:br>
            <a:br>
              <a:rPr lang="en-GB" sz="1200" dirty="0">
                <a:solidFill>
                  <a:schemeClr val="tx1"/>
                </a:solidFill>
                <a:latin typeface="+mj-lt"/>
                <a:cs typeface="+mj-cs"/>
              </a:rPr>
            </a:br>
            <a:r>
              <a:rPr lang="en-GB" sz="1200" dirty="0">
                <a:solidFill>
                  <a:schemeClr val="tx1"/>
                </a:solidFill>
                <a:latin typeface="+mj-lt"/>
                <a:cs typeface="+mj-cs"/>
              </a:rPr>
              <a:t>An introduction to your hospitality venture.</a:t>
            </a:r>
            <a:br>
              <a:rPr lang="en-GB" sz="1200" dirty="0">
                <a:solidFill>
                  <a:schemeClr val="tx1"/>
                </a:solidFill>
                <a:latin typeface="+mj-lt"/>
                <a:cs typeface="+mj-cs"/>
              </a:rPr>
            </a:br>
            <a:r>
              <a:rPr lang="en-GB" sz="1200" dirty="0">
                <a:solidFill>
                  <a:schemeClr val="tx1"/>
                </a:solidFill>
                <a:latin typeface="+mj-lt"/>
                <a:cs typeface="+mj-cs"/>
              </a:rPr>
              <a:t>The choices you have made in regards to each of the sections of the BMC</a:t>
            </a:r>
            <a:br>
              <a:rPr lang="en-GB" sz="1200" dirty="0">
                <a:solidFill>
                  <a:schemeClr val="tx1"/>
                </a:solidFill>
                <a:latin typeface="+mj-lt"/>
                <a:cs typeface="+mj-cs"/>
              </a:rPr>
            </a:br>
            <a:r>
              <a:rPr lang="en-GB" sz="1200" dirty="0">
                <a:solidFill>
                  <a:schemeClr val="tx1"/>
                </a:solidFill>
                <a:latin typeface="+mj-lt"/>
                <a:cs typeface="+mj-cs"/>
              </a:rPr>
              <a:t>The driving factors that informed your decisions and critically evaluate the factors that you believe will contribute to the success of the concept and provide justifications for your decisions by providing contemporary examples and sources which inform your business concept decisions</a:t>
            </a:r>
            <a:br>
              <a:rPr lang="en-GB" sz="1100" dirty="0">
                <a:solidFill>
                  <a:schemeClr val="tx1"/>
                </a:solidFill>
                <a:latin typeface="+mj-lt"/>
                <a:cs typeface="+mj-cs"/>
              </a:rPr>
            </a:br>
            <a:br>
              <a:rPr lang="en-GB" sz="1100" dirty="0">
                <a:solidFill>
                  <a:schemeClr val="tx1"/>
                </a:solidFill>
                <a:latin typeface="+mj-lt"/>
                <a:cs typeface="+mj-cs"/>
              </a:rPr>
            </a:br>
            <a:br>
              <a:rPr lang="en-GB" sz="1300" dirty="0">
                <a:solidFill>
                  <a:schemeClr val="tx1"/>
                </a:solidFill>
                <a:latin typeface="+mj-lt"/>
                <a:cs typeface="+mj-cs"/>
              </a:rPr>
            </a:br>
            <a:r>
              <a:rPr lang="en-GB" sz="1300" b="1" dirty="0">
                <a:solidFill>
                  <a:schemeClr val="tx1"/>
                </a:solidFill>
                <a:latin typeface="+mj-lt"/>
                <a:cs typeface="+mj-cs"/>
              </a:rPr>
              <a:t>Part 2</a:t>
            </a:r>
            <a:br>
              <a:rPr lang="en-GB" sz="1300" dirty="0">
                <a:solidFill>
                  <a:schemeClr val="tx1"/>
                </a:solidFill>
                <a:latin typeface="+mj-lt"/>
                <a:cs typeface="+mj-cs"/>
              </a:rPr>
            </a:br>
            <a:r>
              <a:rPr lang="en-GB" sz="1300" b="1" dirty="0">
                <a:solidFill>
                  <a:schemeClr val="tx1"/>
                </a:solidFill>
                <a:latin typeface="+mj-lt"/>
                <a:cs typeface="+mj-cs"/>
              </a:rPr>
              <a:t>500 Word reflective essay (to be included in your essay document)</a:t>
            </a:r>
            <a:br>
              <a:rPr lang="en-GB" sz="1100" dirty="0">
                <a:solidFill>
                  <a:schemeClr val="tx1"/>
                </a:solidFill>
                <a:latin typeface="+mj-lt"/>
                <a:cs typeface="+mj-cs"/>
              </a:rPr>
            </a:br>
            <a:r>
              <a:rPr lang="en-GB" sz="1200" dirty="0">
                <a:solidFill>
                  <a:schemeClr val="tx1"/>
                </a:solidFill>
                <a:latin typeface="+mj-lt"/>
                <a:cs typeface="+mj-cs"/>
              </a:rPr>
              <a:t>Using the Gibbs reflective model you will reflect upon your in class personal entrepreneurial trait results from the entrepreneurial traits/team roles and leadership questionnaires, critically evaluate your entrepreneurial motivations and characteristics using appropriate academic models and frameworks.</a:t>
            </a:r>
            <a:br>
              <a:rPr lang="en-GB" sz="1200" dirty="0">
                <a:solidFill>
                  <a:schemeClr val="tx1"/>
                </a:solidFill>
                <a:latin typeface="+mj-lt"/>
                <a:cs typeface="+mj-cs"/>
              </a:rPr>
            </a:br>
            <a:r>
              <a:rPr lang="en-GB" sz="1200" dirty="0">
                <a:solidFill>
                  <a:schemeClr val="tx1"/>
                </a:solidFill>
                <a:latin typeface="+mj-lt"/>
                <a:cs typeface="+mj-cs"/>
              </a:rPr>
              <a:t> </a:t>
            </a:r>
            <a:br>
              <a:rPr lang="en-US" sz="1200" u="sng" dirty="0">
                <a:solidFill>
                  <a:schemeClr val="tx1"/>
                </a:solidFill>
                <a:latin typeface="+mj-lt"/>
                <a:cs typeface="+mj-cs"/>
              </a:rPr>
            </a:br>
            <a:r>
              <a:rPr lang="en-GB" sz="1200" dirty="0">
                <a:solidFill>
                  <a:schemeClr val="tx1"/>
                </a:solidFill>
                <a:latin typeface="+mj-lt"/>
                <a:cs typeface="+mj-cs"/>
              </a:rPr>
              <a:t>A  reflection of your personal entrepreneurial characteristics and motivations supported by </a:t>
            </a:r>
            <a:br>
              <a:rPr lang="en-GB" sz="1200" dirty="0">
                <a:solidFill>
                  <a:schemeClr val="tx1"/>
                </a:solidFill>
                <a:latin typeface="+mj-lt"/>
                <a:cs typeface="+mj-cs"/>
              </a:rPr>
            </a:br>
            <a:r>
              <a:rPr lang="en-GB" sz="1200" dirty="0">
                <a:solidFill>
                  <a:schemeClr val="tx1"/>
                </a:solidFill>
                <a:latin typeface="+mj-lt"/>
                <a:cs typeface="+mj-cs"/>
              </a:rPr>
              <a:t>entrepreneurial theories and models that align to your results and your entrepreneurial development. </a:t>
            </a:r>
            <a:br>
              <a:rPr lang="en-GB" sz="1100" dirty="0">
                <a:solidFill>
                  <a:schemeClr val="tx1"/>
                </a:solidFill>
                <a:latin typeface="+mj-lt"/>
                <a:cs typeface="+mj-cs"/>
              </a:rPr>
            </a:br>
            <a:r>
              <a:rPr lang="en-GB" sz="1100" dirty="0">
                <a:solidFill>
                  <a:schemeClr val="tx1"/>
                </a:solidFill>
                <a:latin typeface="+mj-lt"/>
                <a:cs typeface="+mj-cs"/>
              </a:rPr>
              <a:t>.</a:t>
            </a:r>
            <a:br>
              <a:rPr lang="en-GB" sz="1100" u="sng" dirty="0">
                <a:solidFill>
                  <a:schemeClr val="tx1"/>
                </a:solidFill>
                <a:latin typeface="+mj-lt"/>
                <a:cs typeface="+mj-cs"/>
              </a:rPr>
            </a:br>
            <a:br>
              <a:rPr lang="en-US" sz="1100" dirty="0">
                <a:solidFill>
                  <a:schemeClr val="tx1"/>
                </a:solidFill>
                <a:latin typeface="+mj-lt"/>
                <a:cs typeface="+mj-cs"/>
              </a:rPr>
            </a:br>
            <a:br>
              <a:rPr lang="en-US" sz="1100" dirty="0">
                <a:solidFill>
                  <a:schemeClr val="tx1"/>
                </a:solidFill>
                <a:latin typeface="+mj-lt"/>
                <a:cs typeface="+mj-cs"/>
              </a:rPr>
            </a:br>
            <a:endParaRPr lang="en-US" sz="1100" dirty="0">
              <a:solidFill>
                <a:schemeClr val="tx1"/>
              </a:solidFill>
              <a:latin typeface="+mj-lt"/>
              <a:cs typeface="+mj-cs"/>
            </a:endParaRPr>
          </a:p>
        </p:txBody>
      </p:sp>
      <p:pic>
        <p:nvPicPr>
          <p:cNvPr id="3074" name="Picture 2" descr="Assessing Across Modalities: Strengthening the Intentionality of Curricular  Design - OLC">
            <a:extLst>
              <a:ext uri="{FF2B5EF4-FFF2-40B4-BE49-F238E27FC236}">
                <a16:creationId xmlns:a16="http://schemas.microsoft.com/office/drawing/2014/main" id="{3647697D-55F0-91C9-2A91-B97586FFB7CD}"/>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l="18712" r="19773"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D54F84D-D269-AD80-634D-1F0740B015ED}"/>
              </a:ext>
            </a:extLst>
          </p:cNvPr>
          <p:cNvPicPr>
            <a:picLocks noChangeAspect="1"/>
          </p:cNvPicPr>
          <p:nvPr/>
        </p:nvPicPr>
        <p:blipFill>
          <a:blip r:embed="rId5"/>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1131935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Understanding Your &quot;Why&quot; Is All That Really Matters - Personal Trainer  Dublin">
            <a:extLst>
              <a:ext uri="{FF2B5EF4-FFF2-40B4-BE49-F238E27FC236}">
                <a16:creationId xmlns:a16="http://schemas.microsoft.com/office/drawing/2014/main" id="{34F5062E-190A-1670-AEEA-5F90D0FF5363}"/>
              </a:ext>
            </a:extLst>
          </p:cNvPr>
          <p:cNvPicPr>
            <a:picLocks noChangeAspect="1" noChangeArrowheads="1"/>
          </p:cNvPicPr>
          <p:nvPr/>
        </p:nvPicPr>
        <p:blipFill>
          <a:blip r:embed="rId2">
            <a:alphaModFix amt="2000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635000"/>
            <a:ext cx="12192000" cy="558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0" y="-176454"/>
            <a:ext cx="9930632" cy="1362075"/>
          </a:xfrm>
        </p:spPr>
        <p:txBody>
          <a:bodyPr>
            <a:normAutofit/>
          </a:bodyPr>
          <a:lstStyle/>
          <a:p>
            <a:pPr algn="ctr"/>
            <a:r>
              <a:rPr lang="en-GB" dirty="0"/>
              <a:t>Traits, Motivations and barriers</a:t>
            </a:r>
          </a:p>
        </p:txBody>
      </p:sp>
      <p:sp>
        <p:nvSpPr>
          <p:cNvPr id="6" name="TextBox 5">
            <a:extLst>
              <a:ext uri="{FF2B5EF4-FFF2-40B4-BE49-F238E27FC236}">
                <a16:creationId xmlns:a16="http://schemas.microsoft.com/office/drawing/2014/main" id="{0A32C5C6-A2DC-9EA9-0B52-9DA2427CD85D}"/>
              </a:ext>
            </a:extLst>
          </p:cNvPr>
          <p:cNvSpPr txBox="1"/>
          <p:nvPr/>
        </p:nvSpPr>
        <p:spPr>
          <a:xfrm>
            <a:off x="541545" y="4041900"/>
            <a:ext cx="3346292"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defRPr/>
            </a:pPr>
            <a:r>
              <a:rPr lang="en-GB" sz="1800" dirty="0"/>
              <a:t>Why do you think people start up their own businesses?</a:t>
            </a:r>
          </a:p>
          <a:p>
            <a:pPr lvl="0" defTabSz="457200">
              <a:defRPr/>
            </a:pP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7" name="Picture 2" descr="Amazon.co.uk: Question of the Day : Alexa Skills">
            <a:extLst>
              <a:ext uri="{FF2B5EF4-FFF2-40B4-BE49-F238E27FC236}">
                <a16:creationId xmlns:a16="http://schemas.microsoft.com/office/drawing/2014/main" id="{28B0E70E-6034-46C3-9FA4-648F765563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9991" y="4503565"/>
            <a:ext cx="1025451" cy="1025451"/>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F1D58118-5824-FAE6-D204-27A09A8195D0}"/>
              </a:ext>
            </a:extLst>
          </p:cNvPr>
          <p:cNvSpPr txBox="1">
            <a:spLocks/>
          </p:cNvSpPr>
          <p:nvPr/>
        </p:nvSpPr>
        <p:spPr>
          <a:xfrm>
            <a:off x="5257800" y="1361661"/>
            <a:ext cx="5953539" cy="4174435"/>
          </a:xfrm>
          <a:prstGeom prst="rect">
            <a:avLst/>
          </a:prstGeom>
        </p:spPr>
        <p:txBody>
          <a:bodyPr vert="horz" lIns="91440" tIns="45720" rIns="91440" bIns="45720" rtlCol="0">
            <a:normAutofit fontScale="85000"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3200" dirty="0">
                <a:solidFill>
                  <a:schemeClr val="tx1"/>
                </a:solidFill>
              </a:rPr>
              <a:t>To fulfil a need for personal development</a:t>
            </a:r>
          </a:p>
          <a:p>
            <a:endParaRPr lang="en-GB" sz="3200" dirty="0">
              <a:solidFill>
                <a:schemeClr val="tx1"/>
              </a:solidFill>
            </a:endParaRPr>
          </a:p>
          <a:p>
            <a:r>
              <a:rPr lang="en-GB" sz="3200" dirty="0">
                <a:solidFill>
                  <a:schemeClr val="tx1"/>
                </a:solidFill>
              </a:rPr>
              <a:t>To achieve financial success</a:t>
            </a:r>
          </a:p>
          <a:p>
            <a:r>
              <a:rPr lang="en-GB" sz="3200" dirty="0">
                <a:solidFill>
                  <a:schemeClr val="tx1"/>
                </a:solidFill>
              </a:rPr>
              <a:t>To gain more autonomy</a:t>
            </a:r>
          </a:p>
          <a:p>
            <a:endParaRPr lang="en-GB" sz="3200" dirty="0">
              <a:solidFill>
                <a:schemeClr val="tx1"/>
              </a:solidFill>
            </a:endParaRPr>
          </a:p>
          <a:p>
            <a:r>
              <a:rPr lang="en-GB" sz="3200" dirty="0">
                <a:solidFill>
                  <a:schemeClr val="tx1"/>
                </a:solidFill>
              </a:rPr>
              <a:t>Independence</a:t>
            </a:r>
          </a:p>
          <a:p>
            <a:endParaRPr lang="en-GB" sz="3200" dirty="0">
              <a:solidFill>
                <a:schemeClr val="tx1"/>
              </a:solidFill>
            </a:endParaRPr>
          </a:p>
          <a:p>
            <a:r>
              <a:rPr lang="en-GB" sz="3200" dirty="0">
                <a:solidFill>
                  <a:schemeClr val="tx1"/>
                </a:solidFill>
              </a:rPr>
              <a:t>To control one’s time schedule and tasks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0">
            <a:extLst>
              <a:ext uri="{FF2B5EF4-FFF2-40B4-BE49-F238E27FC236}">
                <a16:creationId xmlns:a16="http://schemas.microsoft.com/office/drawing/2014/main" id="{BC70CB4C-4AC9-136D-FCD4-029E8B61628D}"/>
              </a:ext>
            </a:extLst>
          </p:cNvPr>
          <p:cNvGrpSpPr>
            <a:grpSpLocks/>
          </p:cNvGrpSpPr>
          <p:nvPr/>
        </p:nvGrpSpPr>
        <p:grpSpPr bwMode="auto">
          <a:xfrm>
            <a:off x="5308497" y="160268"/>
            <a:ext cx="6727789" cy="5485158"/>
            <a:chOff x="975" y="845"/>
            <a:chExt cx="4536" cy="3311"/>
          </a:xfrm>
          <a:solidFill>
            <a:srgbClr val="FFC000"/>
          </a:solidFill>
        </p:grpSpPr>
        <p:sp>
          <p:nvSpPr>
            <p:cNvPr id="6" name="Text Box 11">
              <a:extLst>
                <a:ext uri="{FF2B5EF4-FFF2-40B4-BE49-F238E27FC236}">
                  <a16:creationId xmlns:a16="http://schemas.microsoft.com/office/drawing/2014/main" id="{22938A24-B410-A045-C9B5-CD96F9E1030F}"/>
                </a:ext>
              </a:extLst>
            </p:cNvPr>
            <p:cNvSpPr txBox="1">
              <a:spLocks noChangeArrowheads="1"/>
            </p:cNvSpPr>
            <p:nvPr/>
          </p:nvSpPr>
          <p:spPr bwMode="auto">
            <a:xfrm>
              <a:off x="3696" y="2568"/>
              <a:ext cx="1815" cy="1588"/>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tabLst>
                  <a:tab pos="228600" algn="l"/>
                </a:tabLst>
              </a:pPr>
              <a:r>
                <a:rPr lang="en-US" sz="1600" b="1" dirty="0">
                  <a:solidFill>
                    <a:srgbClr val="FF0000"/>
                  </a:solidFill>
                  <a:latin typeface="Constantia" pitchFamily="18" charset="0"/>
                  <a:cs typeface="Times New Roman" pitchFamily="18" charset="0"/>
                </a:rPr>
                <a:t>Antecedent Influences</a:t>
              </a:r>
              <a:endParaRPr lang="en-US" sz="1600" b="1" dirty="0">
                <a:solidFill>
                  <a:srgbClr val="FF0000"/>
                </a:solidFill>
                <a:latin typeface="Constantia" pitchFamily="18" charset="0"/>
              </a:endParaRPr>
            </a:p>
          </p:txBody>
        </p:sp>
        <p:sp>
          <p:nvSpPr>
            <p:cNvPr id="7" name="Text Box 10">
              <a:extLst>
                <a:ext uri="{FF2B5EF4-FFF2-40B4-BE49-F238E27FC236}">
                  <a16:creationId xmlns:a16="http://schemas.microsoft.com/office/drawing/2014/main" id="{E9D04C87-42CE-6DDE-3B11-858CFC43152B}"/>
                </a:ext>
              </a:extLst>
            </p:cNvPr>
            <p:cNvSpPr txBox="1">
              <a:spLocks noChangeArrowheads="1"/>
            </p:cNvSpPr>
            <p:nvPr/>
          </p:nvSpPr>
          <p:spPr bwMode="auto">
            <a:xfrm>
              <a:off x="975" y="845"/>
              <a:ext cx="4264" cy="122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endParaRPr lang="en-GB">
                <a:latin typeface="Constantia" pitchFamily="18" charset="0"/>
              </a:endParaRPr>
            </a:p>
          </p:txBody>
        </p:sp>
        <p:sp>
          <p:nvSpPr>
            <p:cNvPr id="8" name="Text Box 9">
              <a:extLst>
                <a:ext uri="{FF2B5EF4-FFF2-40B4-BE49-F238E27FC236}">
                  <a16:creationId xmlns:a16="http://schemas.microsoft.com/office/drawing/2014/main" id="{670E2090-E063-4DFD-4B4D-D0ABB6541A71}"/>
                </a:ext>
              </a:extLst>
            </p:cNvPr>
            <p:cNvSpPr txBox="1">
              <a:spLocks noChangeArrowheads="1"/>
            </p:cNvSpPr>
            <p:nvPr/>
          </p:nvSpPr>
          <p:spPr bwMode="auto">
            <a:xfrm>
              <a:off x="2562" y="2344"/>
              <a:ext cx="1044" cy="49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US" b="1" dirty="0">
                  <a:solidFill>
                    <a:srgbClr val="FF0000"/>
                  </a:solidFill>
                  <a:latin typeface="Constantia" pitchFamily="18" charset="0"/>
                  <a:cs typeface="Times New Roman" pitchFamily="18" charset="0"/>
                </a:rPr>
                <a:t>Start-up Influences</a:t>
              </a:r>
              <a:endParaRPr lang="en-US" b="1" dirty="0">
                <a:latin typeface="Constantia" pitchFamily="18" charset="0"/>
              </a:endParaRPr>
            </a:p>
          </p:txBody>
        </p:sp>
        <p:sp>
          <p:nvSpPr>
            <p:cNvPr id="9" name="AutoShape 8">
              <a:extLst>
                <a:ext uri="{FF2B5EF4-FFF2-40B4-BE49-F238E27FC236}">
                  <a16:creationId xmlns:a16="http://schemas.microsoft.com/office/drawing/2014/main" id="{E42B3CEC-A7A7-92C1-9977-E52636B1FD48}"/>
                </a:ext>
              </a:extLst>
            </p:cNvPr>
            <p:cNvSpPr>
              <a:spLocks noChangeArrowheads="1"/>
            </p:cNvSpPr>
            <p:nvPr/>
          </p:nvSpPr>
          <p:spPr bwMode="auto">
            <a:xfrm rot="-3188595">
              <a:off x="3316" y="2812"/>
              <a:ext cx="504" cy="288"/>
            </a:xfrm>
            <a:prstGeom prst="upArrow">
              <a:avLst>
                <a:gd name="adj1" fmla="val 50000"/>
                <a:gd name="adj2" fmla="val 25000"/>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eaVert"/>
            <a:lstStyle/>
            <a:p>
              <a:endParaRPr lang="en-GB">
                <a:latin typeface="Constantia" pitchFamily="18" charset="0"/>
              </a:endParaRPr>
            </a:p>
          </p:txBody>
        </p:sp>
        <p:sp>
          <p:nvSpPr>
            <p:cNvPr id="10" name="AutoShape 7">
              <a:extLst>
                <a:ext uri="{FF2B5EF4-FFF2-40B4-BE49-F238E27FC236}">
                  <a16:creationId xmlns:a16="http://schemas.microsoft.com/office/drawing/2014/main" id="{7FEF20C9-23BC-C6AC-95A8-BAF082FF8F65}"/>
                </a:ext>
              </a:extLst>
            </p:cNvPr>
            <p:cNvSpPr>
              <a:spLocks noChangeArrowheads="1"/>
            </p:cNvSpPr>
            <p:nvPr/>
          </p:nvSpPr>
          <p:spPr bwMode="auto">
            <a:xfrm flipV="1">
              <a:off x="2875" y="2024"/>
              <a:ext cx="504" cy="288"/>
            </a:xfrm>
            <a:prstGeom prst="upArrow">
              <a:avLst>
                <a:gd name="adj1" fmla="val 50000"/>
                <a:gd name="adj2" fmla="val 25000"/>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eaVert"/>
            <a:lstStyle/>
            <a:p>
              <a:endParaRPr lang="en-GB">
                <a:latin typeface="Constantia" pitchFamily="18" charset="0"/>
              </a:endParaRPr>
            </a:p>
          </p:txBody>
        </p:sp>
        <p:sp>
          <p:nvSpPr>
            <p:cNvPr id="11" name="Text Box 6">
              <a:extLst>
                <a:ext uri="{FF2B5EF4-FFF2-40B4-BE49-F238E27FC236}">
                  <a16:creationId xmlns:a16="http://schemas.microsoft.com/office/drawing/2014/main" id="{2E4A4131-0A16-582F-827E-3704D0C50F1B}"/>
                </a:ext>
              </a:extLst>
            </p:cNvPr>
            <p:cNvSpPr txBox="1">
              <a:spLocks noChangeArrowheads="1"/>
            </p:cNvSpPr>
            <p:nvPr/>
          </p:nvSpPr>
          <p:spPr bwMode="auto">
            <a:xfrm>
              <a:off x="1048" y="2931"/>
              <a:ext cx="1605" cy="1043"/>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tabLst>
                  <a:tab pos="228600" algn="l"/>
                </a:tabLst>
              </a:pPr>
              <a:r>
                <a:rPr lang="en-US" sz="1600" b="1" dirty="0">
                  <a:solidFill>
                    <a:srgbClr val="FF0000"/>
                  </a:solidFill>
                  <a:latin typeface="Constantia" pitchFamily="18" charset="0"/>
                  <a:cs typeface="Times New Roman" pitchFamily="18" charset="0"/>
                </a:rPr>
                <a:t>Situational Factors</a:t>
              </a:r>
              <a:endParaRPr lang="en-US" sz="1600" b="1" dirty="0">
                <a:solidFill>
                  <a:srgbClr val="FF0000"/>
                </a:solidFill>
                <a:latin typeface="Constantia" pitchFamily="18" charset="0"/>
              </a:endParaRPr>
            </a:p>
          </p:txBody>
        </p:sp>
        <p:sp>
          <p:nvSpPr>
            <p:cNvPr id="12" name="AutoShape 5">
              <a:extLst>
                <a:ext uri="{FF2B5EF4-FFF2-40B4-BE49-F238E27FC236}">
                  <a16:creationId xmlns:a16="http://schemas.microsoft.com/office/drawing/2014/main" id="{B0DD4AD6-DACE-C8CF-574B-BC96AAFDBB55}"/>
                </a:ext>
              </a:extLst>
            </p:cNvPr>
            <p:cNvSpPr>
              <a:spLocks noChangeArrowheads="1"/>
            </p:cNvSpPr>
            <p:nvPr/>
          </p:nvSpPr>
          <p:spPr bwMode="auto">
            <a:xfrm rot="3213505">
              <a:off x="2384" y="2806"/>
              <a:ext cx="504" cy="288"/>
            </a:xfrm>
            <a:prstGeom prst="upArrow">
              <a:avLst>
                <a:gd name="adj1" fmla="val 50000"/>
                <a:gd name="adj2" fmla="val 25000"/>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eaVert"/>
            <a:lstStyle/>
            <a:p>
              <a:endParaRPr lang="en-GB">
                <a:latin typeface="Constantia" pitchFamily="18" charset="0"/>
              </a:endParaRPr>
            </a:p>
          </p:txBody>
        </p:sp>
      </p:grpSp>
      <p:graphicFrame>
        <p:nvGraphicFramePr>
          <p:cNvPr id="13" name="Group 36">
            <a:extLst>
              <a:ext uri="{FF2B5EF4-FFF2-40B4-BE49-F238E27FC236}">
                <a16:creationId xmlns:a16="http://schemas.microsoft.com/office/drawing/2014/main" id="{26720C50-2464-4387-3467-A3152900F43F}"/>
              </a:ext>
            </a:extLst>
          </p:cNvPr>
          <p:cNvGraphicFramePr>
            <a:graphicFrameLocks noGrp="1"/>
          </p:cNvGraphicFramePr>
          <p:nvPr>
            <p:extLst>
              <p:ext uri="{D42A27DB-BD31-4B8C-83A1-F6EECF244321}">
                <p14:modId xmlns:p14="http://schemas.microsoft.com/office/powerpoint/2010/main" val="3285531889"/>
              </p:ext>
            </p:extLst>
          </p:nvPr>
        </p:nvGraphicFramePr>
        <p:xfrm>
          <a:off x="5728195" y="234478"/>
          <a:ext cx="5585817" cy="1618543"/>
        </p:xfrm>
        <a:graphic>
          <a:graphicData uri="http://schemas.openxmlformats.org/drawingml/2006/table">
            <a:tbl>
              <a:tblPr/>
              <a:tblGrid>
                <a:gridCol w="2667794">
                  <a:extLst>
                    <a:ext uri="{9D8B030D-6E8A-4147-A177-3AD203B41FA5}">
                      <a16:colId xmlns:a16="http://schemas.microsoft.com/office/drawing/2014/main" val="20000"/>
                    </a:ext>
                  </a:extLst>
                </a:gridCol>
                <a:gridCol w="2918023">
                  <a:extLst>
                    <a:ext uri="{9D8B030D-6E8A-4147-A177-3AD203B41FA5}">
                      <a16:colId xmlns:a16="http://schemas.microsoft.com/office/drawing/2014/main" val="20001"/>
                    </a:ext>
                  </a:extLst>
                </a:gridCol>
              </a:tblGrid>
              <a:tr h="1618543">
                <a:tc>
                  <a:txBody>
                    <a:bodyPr/>
                    <a:lstStyle/>
                    <a:p>
                      <a:pPr marL="0" marR="0" lvl="0" indent="0" algn="l" defTabSz="914400" rtl="0" eaLnBrk="1" fontAlgn="base" latinLnBrk="0" hangingPunct="1">
                        <a:lnSpc>
                          <a:spcPct val="100000"/>
                        </a:lnSpc>
                        <a:spcBef>
                          <a:spcPct val="0"/>
                        </a:spcBef>
                        <a:spcAft>
                          <a:spcPct val="0"/>
                        </a:spcAft>
                        <a:buClr>
                          <a:srgbClr val="FF0000"/>
                        </a:buClr>
                        <a:buSzTx/>
                        <a:buFont typeface="Symbol" pitchFamily="18" charset="2"/>
                        <a:buNone/>
                        <a:tabLst>
                          <a:tab pos="228600" algn="l"/>
                        </a:tabLst>
                      </a:pPr>
                      <a:r>
                        <a:rPr kumimoji="0" lang="en-US" sz="1600" b="1" i="0" u="none" strike="noStrike" cap="none" normalizeH="0" baseline="0" dirty="0">
                          <a:ln>
                            <a:noFill/>
                          </a:ln>
                          <a:solidFill>
                            <a:srgbClr val="FF0000"/>
                          </a:solidFill>
                          <a:effectLst/>
                          <a:latin typeface="Arial" charset="0"/>
                          <a:cs typeface="Times New Roman" pitchFamily="18" charset="0"/>
                        </a:rPr>
                        <a:t>Personal Character Traits</a:t>
                      </a:r>
                    </a:p>
                  </a:txBody>
                  <a:tcPr horzOverflow="overflow">
                    <a:lnL cap="flat">
                      <a:noFill/>
                    </a:lnL>
                    <a:lnR>
                      <a:noFill/>
                    </a:lnR>
                    <a:lnT cap="fla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rgbClr val="FF0000"/>
                        </a:buClr>
                        <a:buSzTx/>
                        <a:buFont typeface="Symbol" pitchFamily="18" charset="2"/>
                        <a:buChar char="·"/>
                        <a:tabLst>
                          <a:tab pos="228600" algn="l"/>
                        </a:tabLst>
                      </a:pPr>
                      <a:endParaRPr kumimoji="0" lang="en-US" sz="1600" b="1" i="0" u="none" strike="noStrike" cap="none" normalizeH="0" baseline="0" dirty="0">
                        <a:ln>
                          <a:noFill/>
                        </a:ln>
                        <a:solidFill>
                          <a:schemeClr val="tx1"/>
                        </a:solidFill>
                        <a:effectLst/>
                        <a:latin typeface="Arial" charset="0"/>
                        <a:cs typeface="Arial" charset="0"/>
                      </a:endParaRPr>
                    </a:p>
                  </a:txBody>
                  <a:tcP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9" name="TextBox 18">
            <a:extLst>
              <a:ext uri="{FF2B5EF4-FFF2-40B4-BE49-F238E27FC236}">
                <a16:creationId xmlns:a16="http://schemas.microsoft.com/office/drawing/2014/main" id="{1285DD7F-56FC-5C33-C188-E610899FB3B4}"/>
              </a:ext>
            </a:extLst>
          </p:cNvPr>
          <p:cNvSpPr txBox="1"/>
          <p:nvPr/>
        </p:nvSpPr>
        <p:spPr>
          <a:xfrm>
            <a:off x="294321" y="339777"/>
            <a:ext cx="4636644" cy="5016758"/>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spcBef>
                <a:spcPct val="0"/>
              </a:spcBef>
            </a:pPr>
            <a:endParaRPr lang="en-GB" sz="1600" baseline="0" dirty="0"/>
          </a:p>
          <a:p>
            <a:pPr>
              <a:spcBef>
                <a:spcPct val="0"/>
              </a:spcBef>
            </a:pPr>
            <a:r>
              <a:rPr lang="en-GB" sz="1600" baseline="0" dirty="0"/>
              <a:t>According to economists, “as we discussed last week” people start up businesses in a particular industry when there is an expectation that new businesses will do well in that area </a:t>
            </a:r>
            <a:endParaRPr lang="en-GB" sz="1600" dirty="0"/>
          </a:p>
          <a:p>
            <a:pPr>
              <a:spcBef>
                <a:spcPct val="0"/>
              </a:spcBef>
            </a:pPr>
            <a:endParaRPr lang="en-GB" sz="1600" baseline="0" dirty="0"/>
          </a:p>
          <a:p>
            <a:pPr>
              <a:spcBef>
                <a:spcPct val="0"/>
              </a:spcBef>
            </a:pPr>
            <a:r>
              <a:rPr lang="en-GB" sz="1600" baseline="0" dirty="0"/>
              <a:t>However, there is more than the economic argument.  </a:t>
            </a:r>
          </a:p>
          <a:p>
            <a:pPr>
              <a:spcBef>
                <a:spcPct val="0"/>
              </a:spcBef>
            </a:pPr>
            <a:r>
              <a:rPr lang="en-GB" sz="1600" baseline="0" dirty="0"/>
              <a:t>There is also a need to consider the way people are!  </a:t>
            </a:r>
          </a:p>
          <a:p>
            <a:pPr>
              <a:spcBef>
                <a:spcPct val="0"/>
              </a:spcBef>
            </a:pPr>
            <a:endParaRPr lang="en-GB" sz="1600" baseline="0" dirty="0"/>
          </a:p>
          <a:p>
            <a:pPr>
              <a:spcBef>
                <a:spcPct val="0"/>
              </a:spcBef>
            </a:pPr>
            <a:endParaRPr lang="en-GB" sz="1600" baseline="0" dirty="0"/>
          </a:p>
          <a:p>
            <a:pPr>
              <a:spcBef>
                <a:spcPct val="0"/>
              </a:spcBef>
            </a:pPr>
            <a:r>
              <a:rPr lang="en-GB" sz="1600" baseline="0" dirty="0"/>
              <a:t>Are entrepreneurs born or made? The Burns model suggests that both aspects are true.  </a:t>
            </a:r>
          </a:p>
          <a:p>
            <a:pPr>
              <a:spcBef>
                <a:spcPct val="0"/>
              </a:spcBef>
            </a:pPr>
            <a:endParaRPr lang="en-GB" sz="1600" baseline="0" dirty="0"/>
          </a:p>
          <a:p>
            <a:pPr>
              <a:spcBef>
                <a:spcPct val="0"/>
              </a:spcBef>
            </a:pPr>
            <a:r>
              <a:rPr lang="en-GB" sz="1600" baseline="0" dirty="0"/>
              <a:t>However, it is suggested that owner-managers have one set of personal character traits whilst entrepreneurs have others, Entrepreneurs have the traits associated with owner-managers but also additional “almost magical qualities that the average owner-manager does not possess” (quote from Burns, p33).</a:t>
            </a:r>
          </a:p>
        </p:txBody>
      </p:sp>
      <p:sp>
        <p:nvSpPr>
          <p:cNvPr id="21" name="TextBox 20">
            <a:extLst>
              <a:ext uri="{FF2B5EF4-FFF2-40B4-BE49-F238E27FC236}">
                <a16:creationId xmlns:a16="http://schemas.microsoft.com/office/drawing/2014/main" id="{F894D849-DFAC-6CE1-FCF1-BEA6551E23F5}"/>
              </a:ext>
            </a:extLst>
          </p:cNvPr>
          <p:cNvSpPr txBox="1"/>
          <p:nvPr/>
        </p:nvSpPr>
        <p:spPr>
          <a:xfrm>
            <a:off x="6305056" y="5399167"/>
            <a:ext cx="6096000" cy="369332"/>
          </a:xfrm>
          <a:prstGeom prst="rect">
            <a:avLst/>
          </a:prstGeom>
          <a:noFill/>
        </p:spPr>
        <p:txBody>
          <a:bodyPr wrap="square">
            <a:spAutoFit/>
          </a:bodyPr>
          <a:lstStyle/>
          <a:p>
            <a:r>
              <a:rPr lang="en-GB" dirty="0"/>
              <a:t>Burns (2011)</a:t>
            </a:r>
            <a:r>
              <a:rPr lang="en-GB" baseline="0" dirty="0"/>
              <a:t> </a:t>
            </a:r>
            <a:endParaRPr lang="en-GB" dirty="0"/>
          </a:p>
        </p:txBody>
      </p:sp>
      <p:sp>
        <p:nvSpPr>
          <p:cNvPr id="3" name="TextBox 2">
            <a:extLst>
              <a:ext uri="{FF2B5EF4-FFF2-40B4-BE49-F238E27FC236}">
                <a16:creationId xmlns:a16="http://schemas.microsoft.com/office/drawing/2014/main" id="{E6DB43D9-551A-665E-033C-9DBCA187F95E}"/>
              </a:ext>
            </a:extLst>
          </p:cNvPr>
          <p:cNvSpPr txBox="1"/>
          <p:nvPr/>
        </p:nvSpPr>
        <p:spPr>
          <a:xfrm>
            <a:off x="5416771" y="3626581"/>
            <a:ext cx="2534422" cy="1754326"/>
          </a:xfrm>
          <a:prstGeom prst="rect">
            <a:avLst/>
          </a:prstGeom>
          <a:noFill/>
        </p:spPr>
        <p:txBody>
          <a:bodyPr wrap="square">
            <a:spAutoFit/>
          </a:bodyPr>
          <a:lstStyle/>
          <a:p>
            <a:pPr>
              <a:tabLst>
                <a:tab pos="228600" algn="l"/>
              </a:tabLst>
            </a:pPr>
            <a:endParaRPr lang="en-US" sz="1800" b="1" dirty="0">
              <a:solidFill>
                <a:srgbClr val="FF0000"/>
              </a:solidFill>
              <a:latin typeface="Constantia" pitchFamily="18" charset="0"/>
            </a:endParaRPr>
          </a:p>
          <a:p>
            <a:pPr eaLnBrk="0" hangingPunct="0">
              <a:buClr>
                <a:srgbClr val="FF0000"/>
              </a:buClr>
              <a:buFontTx/>
              <a:buChar char="•"/>
              <a:tabLst>
                <a:tab pos="228600" algn="l"/>
              </a:tabLst>
            </a:pPr>
            <a:r>
              <a:rPr lang="en-US" sz="1800" b="1" dirty="0">
                <a:latin typeface="Constantia" pitchFamily="18" charset="0"/>
                <a:cs typeface="Times New Roman" pitchFamily="18" charset="0"/>
              </a:rPr>
              <a:t> Employment</a:t>
            </a:r>
            <a:endParaRPr lang="en-US" sz="1800" b="1" dirty="0">
              <a:latin typeface="Constantia" pitchFamily="18" charset="0"/>
            </a:endParaRPr>
          </a:p>
          <a:p>
            <a:pPr eaLnBrk="0" hangingPunct="0">
              <a:buClr>
                <a:srgbClr val="FF0000"/>
              </a:buClr>
              <a:buFontTx/>
              <a:buChar char="•"/>
              <a:tabLst>
                <a:tab pos="228600" algn="l"/>
              </a:tabLst>
            </a:pPr>
            <a:r>
              <a:rPr lang="en-US" sz="1800" b="1" dirty="0">
                <a:latin typeface="Constantia" pitchFamily="18" charset="0"/>
                <a:cs typeface="Times New Roman" pitchFamily="18" charset="0"/>
              </a:rPr>
              <a:t> Unemployment</a:t>
            </a:r>
            <a:endParaRPr lang="en-US" sz="1800" b="1" dirty="0">
              <a:latin typeface="Constantia" pitchFamily="18" charset="0"/>
            </a:endParaRPr>
          </a:p>
          <a:p>
            <a:pPr eaLnBrk="0" hangingPunct="0">
              <a:buClr>
                <a:srgbClr val="FF0000"/>
              </a:buClr>
              <a:buFontTx/>
              <a:buChar char="•"/>
              <a:tabLst>
                <a:tab pos="228600" algn="l"/>
              </a:tabLst>
            </a:pPr>
            <a:r>
              <a:rPr lang="en-US" sz="1800" b="1" dirty="0">
                <a:latin typeface="Constantia" pitchFamily="18" charset="0"/>
                <a:cs typeface="Times New Roman" pitchFamily="18" charset="0"/>
              </a:rPr>
              <a:t> Immigration</a:t>
            </a:r>
            <a:endParaRPr lang="en-US" sz="1800" b="1" dirty="0">
              <a:latin typeface="Constantia" pitchFamily="18" charset="0"/>
            </a:endParaRPr>
          </a:p>
          <a:p>
            <a:pPr eaLnBrk="0" hangingPunct="0">
              <a:buClr>
                <a:srgbClr val="FF0000"/>
              </a:buClr>
              <a:buFontTx/>
              <a:buChar char="•"/>
              <a:tabLst>
                <a:tab pos="228600" algn="l"/>
              </a:tabLst>
            </a:pPr>
            <a:r>
              <a:rPr lang="en-US" sz="1800" b="1" dirty="0">
                <a:latin typeface="Constantia" pitchFamily="18" charset="0"/>
                <a:cs typeface="Times New Roman" pitchFamily="18" charset="0"/>
              </a:rPr>
              <a:t> Economic opportunity</a:t>
            </a:r>
            <a:endParaRPr lang="en-US" sz="1800" b="1" dirty="0">
              <a:latin typeface="Constantia" pitchFamily="18" charset="0"/>
            </a:endParaRPr>
          </a:p>
        </p:txBody>
      </p:sp>
      <p:sp>
        <p:nvSpPr>
          <p:cNvPr id="14" name="TextBox 13">
            <a:extLst>
              <a:ext uri="{FF2B5EF4-FFF2-40B4-BE49-F238E27FC236}">
                <a16:creationId xmlns:a16="http://schemas.microsoft.com/office/drawing/2014/main" id="{B791C02E-4714-59FC-B14A-C98B1849BEDE}"/>
              </a:ext>
            </a:extLst>
          </p:cNvPr>
          <p:cNvSpPr txBox="1"/>
          <p:nvPr/>
        </p:nvSpPr>
        <p:spPr>
          <a:xfrm>
            <a:off x="9344280" y="2948001"/>
            <a:ext cx="2776600" cy="2585323"/>
          </a:xfrm>
          <a:prstGeom prst="rect">
            <a:avLst/>
          </a:prstGeom>
          <a:noFill/>
        </p:spPr>
        <p:txBody>
          <a:bodyPr wrap="square">
            <a:spAutoFit/>
          </a:bodyPr>
          <a:lstStyle/>
          <a:p>
            <a:pPr>
              <a:tabLst>
                <a:tab pos="228600" algn="l"/>
              </a:tabLst>
            </a:pPr>
            <a:endParaRPr lang="en-US" sz="1800" b="1" dirty="0">
              <a:solidFill>
                <a:srgbClr val="FF0000"/>
              </a:solidFill>
              <a:latin typeface="Constantia" pitchFamily="18" charset="0"/>
            </a:endParaRPr>
          </a:p>
          <a:p>
            <a:pPr eaLnBrk="0" hangingPunct="0">
              <a:buClr>
                <a:srgbClr val="FF0000"/>
              </a:buClr>
              <a:buFontTx/>
              <a:buChar char="•"/>
              <a:tabLst>
                <a:tab pos="228600" algn="l"/>
              </a:tabLst>
            </a:pPr>
            <a:r>
              <a:rPr lang="en-US" sz="1800" b="1" dirty="0">
                <a:latin typeface="Constantia" pitchFamily="18" charset="0"/>
                <a:cs typeface="Times New Roman" pitchFamily="18" charset="0"/>
              </a:rPr>
              <a:t> Family</a:t>
            </a:r>
            <a:endParaRPr lang="en-US" sz="1800" b="1" dirty="0">
              <a:latin typeface="Constantia" pitchFamily="18" charset="0"/>
            </a:endParaRPr>
          </a:p>
          <a:p>
            <a:pPr eaLnBrk="0" hangingPunct="0">
              <a:buClr>
                <a:srgbClr val="FF0000"/>
              </a:buClr>
              <a:buFontTx/>
              <a:buChar char="•"/>
              <a:tabLst>
                <a:tab pos="228600" algn="l"/>
              </a:tabLst>
            </a:pPr>
            <a:r>
              <a:rPr lang="en-US" sz="1800" b="1" dirty="0">
                <a:latin typeface="Constantia" pitchFamily="18" charset="0"/>
                <a:cs typeface="Times New Roman" pitchFamily="18" charset="0"/>
              </a:rPr>
              <a:t> Ethnicity</a:t>
            </a:r>
            <a:endParaRPr lang="en-US" sz="1800" b="1" dirty="0">
              <a:latin typeface="Constantia" pitchFamily="18" charset="0"/>
            </a:endParaRPr>
          </a:p>
          <a:p>
            <a:pPr eaLnBrk="0" hangingPunct="0">
              <a:buClr>
                <a:srgbClr val="FF0000"/>
              </a:buClr>
              <a:buFontTx/>
              <a:buChar char="•"/>
              <a:tabLst>
                <a:tab pos="228600" algn="l"/>
              </a:tabLst>
            </a:pPr>
            <a:r>
              <a:rPr lang="en-US" sz="1800" b="1" dirty="0">
                <a:latin typeface="Constantia" pitchFamily="18" charset="0"/>
                <a:cs typeface="Times New Roman" pitchFamily="18" charset="0"/>
              </a:rPr>
              <a:t> Gender</a:t>
            </a:r>
            <a:endParaRPr lang="en-US" sz="1800" b="1" dirty="0">
              <a:latin typeface="Constantia" pitchFamily="18" charset="0"/>
            </a:endParaRPr>
          </a:p>
          <a:p>
            <a:pPr eaLnBrk="0" hangingPunct="0">
              <a:buClr>
                <a:srgbClr val="FF0000"/>
              </a:buClr>
              <a:buFontTx/>
              <a:buChar char="•"/>
              <a:tabLst>
                <a:tab pos="228600" algn="l"/>
              </a:tabLst>
            </a:pPr>
            <a:r>
              <a:rPr lang="en-US" sz="1800" b="1" dirty="0">
                <a:latin typeface="Constantia" pitchFamily="18" charset="0"/>
                <a:cs typeface="Times New Roman" pitchFamily="18" charset="0"/>
              </a:rPr>
              <a:t> Education</a:t>
            </a:r>
            <a:endParaRPr lang="en-US" sz="1800" b="1" dirty="0">
              <a:latin typeface="Constantia" pitchFamily="18" charset="0"/>
            </a:endParaRPr>
          </a:p>
          <a:p>
            <a:pPr eaLnBrk="0" hangingPunct="0">
              <a:buClr>
                <a:srgbClr val="FF0000"/>
              </a:buClr>
              <a:buFontTx/>
              <a:buChar char="•"/>
              <a:tabLst>
                <a:tab pos="228600" algn="l"/>
              </a:tabLst>
            </a:pPr>
            <a:r>
              <a:rPr lang="en-US" sz="1800" b="1" dirty="0">
                <a:latin typeface="Constantia" pitchFamily="18" charset="0"/>
                <a:cs typeface="Times New Roman" pitchFamily="18" charset="0"/>
              </a:rPr>
              <a:t> Previous employment</a:t>
            </a:r>
            <a:endParaRPr lang="en-US" sz="1800" b="1" dirty="0">
              <a:latin typeface="Constantia" pitchFamily="18" charset="0"/>
            </a:endParaRPr>
          </a:p>
          <a:p>
            <a:pPr eaLnBrk="0" hangingPunct="0">
              <a:buClr>
                <a:srgbClr val="FF0000"/>
              </a:buClr>
              <a:buFontTx/>
              <a:buChar char="•"/>
              <a:tabLst>
                <a:tab pos="228600" algn="l"/>
              </a:tabLst>
            </a:pPr>
            <a:r>
              <a:rPr lang="en-US" sz="1800" b="1" dirty="0">
                <a:latin typeface="Constantia" pitchFamily="18" charset="0"/>
                <a:cs typeface="Times New Roman" pitchFamily="18" charset="0"/>
              </a:rPr>
              <a:t> Religion</a:t>
            </a:r>
            <a:endParaRPr lang="en-US" sz="1800" b="1" dirty="0">
              <a:latin typeface="Constantia" pitchFamily="18" charset="0"/>
            </a:endParaRPr>
          </a:p>
          <a:p>
            <a:pPr eaLnBrk="0" hangingPunct="0">
              <a:buClr>
                <a:srgbClr val="FF0000"/>
              </a:buClr>
              <a:buFontTx/>
              <a:buChar char="•"/>
              <a:tabLst>
                <a:tab pos="228600" algn="l"/>
              </a:tabLst>
            </a:pPr>
            <a:r>
              <a:rPr lang="en-US" sz="1800" b="1" dirty="0">
                <a:latin typeface="Constantia" pitchFamily="18" charset="0"/>
                <a:cs typeface="Times New Roman" pitchFamily="18" charset="0"/>
              </a:rPr>
              <a:t> Social group</a:t>
            </a:r>
            <a:endParaRPr lang="en-US" sz="1800" b="1" dirty="0">
              <a:latin typeface="Constantia" pitchFamily="18" charset="0"/>
            </a:endParaRPr>
          </a:p>
          <a:p>
            <a:pPr eaLnBrk="0" hangingPunct="0">
              <a:buClr>
                <a:srgbClr val="FF0000"/>
              </a:buClr>
              <a:buFontTx/>
              <a:buChar char="•"/>
              <a:tabLst>
                <a:tab pos="228600" algn="l"/>
              </a:tabLst>
            </a:pPr>
            <a:r>
              <a:rPr lang="en-US" sz="1800" b="1" dirty="0">
                <a:latin typeface="Constantia" pitchFamily="18" charset="0"/>
                <a:cs typeface="Times New Roman" pitchFamily="18" charset="0"/>
              </a:rPr>
              <a:t> National culture</a:t>
            </a:r>
            <a:endParaRPr lang="en-US" sz="1800" b="1" dirty="0">
              <a:latin typeface="Constantia" pitchFamily="18" charset="0"/>
            </a:endParaRPr>
          </a:p>
        </p:txBody>
      </p:sp>
      <p:graphicFrame>
        <p:nvGraphicFramePr>
          <p:cNvPr id="15" name="Group 36">
            <a:extLst>
              <a:ext uri="{FF2B5EF4-FFF2-40B4-BE49-F238E27FC236}">
                <a16:creationId xmlns:a16="http://schemas.microsoft.com/office/drawing/2014/main" id="{78B3DFA5-1FE1-784B-6580-94110FACE461}"/>
              </a:ext>
            </a:extLst>
          </p:cNvPr>
          <p:cNvGraphicFramePr>
            <a:graphicFrameLocks noGrp="1"/>
          </p:cNvGraphicFramePr>
          <p:nvPr>
            <p:extLst>
              <p:ext uri="{D42A27DB-BD31-4B8C-83A1-F6EECF244321}">
                <p14:modId xmlns:p14="http://schemas.microsoft.com/office/powerpoint/2010/main" val="4239476422"/>
              </p:ext>
            </p:extLst>
          </p:nvPr>
        </p:nvGraphicFramePr>
        <p:xfrm>
          <a:off x="5707431" y="339777"/>
          <a:ext cx="5585817" cy="1798320"/>
        </p:xfrm>
        <a:graphic>
          <a:graphicData uri="http://schemas.openxmlformats.org/drawingml/2006/table">
            <a:tbl>
              <a:tblPr/>
              <a:tblGrid>
                <a:gridCol w="2667794">
                  <a:extLst>
                    <a:ext uri="{9D8B030D-6E8A-4147-A177-3AD203B41FA5}">
                      <a16:colId xmlns:a16="http://schemas.microsoft.com/office/drawing/2014/main" val="20000"/>
                    </a:ext>
                  </a:extLst>
                </a:gridCol>
                <a:gridCol w="2918023">
                  <a:extLst>
                    <a:ext uri="{9D8B030D-6E8A-4147-A177-3AD203B41FA5}">
                      <a16:colId xmlns:a16="http://schemas.microsoft.com/office/drawing/2014/main" val="20001"/>
                    </a:ext>
                  </a:extLst>
                </a:gridCol>
              </a:tblGrid>
              <a:tr h="1618543">
                <a:tc>
                  <a:txBody>
                    <a:bodyPr/>
                    <a:lstStyle/>
                    <a:p>
                      <a:pPr marL="0" marR="0" lvl="0" indent="0" algn="l" defTabSz="914400" rtl="0" eaLnBrk="1" fontAlgn="base" latinLnBrk="0" hangingPunct="1">
                        <a:lnSpc>
                          <a:spcPct val="100000"/>
                        </a:lnSpc>
                        <a:spcBef>
                          <a:spcPct val="0"/>
                        </a:spcBef>
                        <a:spcAft>
                          <a:spcPct val="0"/>
                        </a:spcAft>
                        <a:buClr>
                          <a:srgbClr val="FF0000"/>
                        </a:buClr>
                        <a:buSzTx/>
                        <a:buFont typeface="Symbol" pitchFamily="18" charset="2"/>
                        <a:buNone/>
                        <a:tabLst>
                          <a:tab pos="228600" algn="l"/>
                        </a:tabLst>
                      </a:pPr>
                      <a:endParaRPr kumimoji="0" lang="en-US" sz="1600" b="1" i="0" u="none" strike="noStrike" cap="none" normalizeH="0" baseline="0" dirty="0">
                        <a:ln>
                          <a:noFill/>
                        </a:ln>
                        <a:solidFill>
                          <a:srgbClr val="FF0000"/>
                        </a:solidFill>
                        <a:effectLst/>
                        <a:latin typeface="Arial" charset="0"/>
                        <a:cs typeface="Times New Roman" pitchFamily="18" charset="0"/>
                      </a:endParaRPr>
                    </a:p>
                    <a:p>
                      <a:pPr marL="0" marR="0" lvl="0" indent="0" algn="l" defTabSz="914400" rtl="0" eaLnBrk="1" fontAlgn="base" latinLnBrk="0" hangingPunct="1">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Need for independence</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Need for achievement</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Internal locus of control</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Ability to live with uncertainty &amp; take risks</a:t>
                      </a:r>
                      <a:endParaRPr kumimoji="0" lang="en-US" sz="1600" b="1" i="0" u="none" strike="noStrike" cap="none" normalizeH="0" baseline="0" dirty="0">
                        <a:ln>
                          <a:noFill/>
                        </a:ln>
                        <a:solidFill>
                          <a:schemeClr val="tx1"/>
                        </a:solidFill>
                        <a:effectLst/>
                        <a:latin typeface="Arial" charset="0"/>
                        <a:cs typeface="Arial" charset="0"/>
                      </a:endParaRPr>
                    </a:p>
                  </a:txBody>
                  <a:tcPr horzOverflow="overflow">
                    <a:lnL cap="flat">
                      <a:noFill/>
                    </a:lnL>
                    <a:lnR>
                      <a:noFill/>
                    </a:lnR>
                    <a:lnT cap="fla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rgbClr val="FF0000"/>
                        </a:buClr>
                        <a:buSzTx/>
                        <a:buFont typeface="Symbol" pitchFamily="18" charset="2"/>
                        <a:buChar char="·"/>
                        <a:tabLst>
                          <a:tab pos="228600" algn="l"/>
                        </a:tabLst>
                      </a:pPr>
                      <a:r>
                        <a:rPr kumimoji="0" lang="en-US" sz="1400" b="1" i="0" u="none" strike="noStrike" cap="none" normalizeH="0" baseline="0" dirty="0">
                          <a:ln>
                            <a:noFill/>
                          </a:ln>
                          <a:solidFill>
                            <a:schemeClr val="tx1"/>
                          </a:solidFill>
                          <a:effectLst/>
                          <a:latin typeface="Arial" charset="0"/>
                          <a:cs typeface="Times New Roman" pitchFamily="18" charset="0"/>
                        </a:rPr>
                        <a:t> </a:t>
                      </a:r>
                      <a:r>
                        <a:rPr kumimoji="0" lang="en-US" sz="1600" b="1" i="0" u="none" strike="noStrike" cap="none" normalizeH="0" baseline="0" dirty="0">
                          <a:ln>
                            <a:noFill/>
                          </a:ln>
                          <a:solidFill>
                            <a:schemeClr val="tx1"/>
                          </a:solidFill>
                          <a:effectLst/>
                          <a:latin typeface="Arial" charset="0"/>
                          <a:cs typeface="Times New Roman" pitchFamily="18" charset="0"/>
                        </a:rPr>
                        <a:t>Opportunistic</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Innovative</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Self-confident</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Proactive &amp; self motivated</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Visionary with flair</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Ability to live with uncertainty &amp; take risks</a:t>
                      </a:r>
                      <a:endParaRPr kumimoji="0" lang="en-US" sz="1600" b="1" i="0" u="none" strike="noStrike" cap="none" normalizeH="0" baseline="0" dirty="0">
                        <a:ln>
                          <a:noFill/>
                        </a:ln>
                        <a:solidFill>
                          <a:schemeClr val="tx1"/>
                        </a:solidFill>
                        <a:effectLst/>
                        <a:latin typeface="Arial" charset="0"/>
                        <a:cs typeface="Arial" charset="0"/>
                      </a:endParaRPr>
                    </a:p>
                  </a:txBody>
                  <a:tcP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Push And Pull Images – Browse 24,514 Stock Photos, Vectors, and Video |  Adobe Stock">
            <a:extLst>
              <a:ext uri="{FF2B5EF4-FFF2-40B4-BE49-F238E27FC236}">
                <a16:creationId xmlns:a16="http://schemas.microsoft.com/office/drawing/2014/main" id="{3E6A90E2-F0B1-774D-8B37-0C5E0C6D5E90}"/>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a:stretch>
            <a:fillRect/>
          </a:stretch>
        </p:blipFill>
        <p:spPr bwMode="auto">
          <a:xfrm>
            <a:off x="3725280" y="1793479"/>
            <a:ext cx="4426818" cy="34052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20874" y="126207"/>
            <a:ext cx="7931224" cy="1143000"/>
          </a:xfrm>
        </p:spPr>
        <p:txBody>
          <a:bodyPr>
            <a:normAutofit fontScale="90000"/>
          </a:bodyPr>
          <a:lstStyle/>
          <a:p>
            <a:r>
              <a:rPr lang="en-GB" b="1" dirty="0">
                <a:solidFill>
                  <a:schemeClr val="accent2"/>
                </a:solidFill>
              </a:rPr>
              <a:t>Two main types of entrepreneurship</a:t>
            </a:r>
          </a:p>
        </p:txBody>
      </p:sp>
      <p:sp>
        <p:nvSpPr>
          <p:cNvPr id="5" name="Text Placeholder 4"/>
          <p:cNvSpPr>
            <a:spLocks noGrp="1"/>
          </p:cNvSpPr>
          <p:nvPr>
            <p:ph type="body" idx="1"/>
          </p:nvPr>
        </p:nvSpPr>
        <p:spPr>
          <a:xfrm>
            <a:off x="489662" y="1119601"/>
            <a:ext cx="3669804" cy="639762"/>
          </a:xfrm>
        </p:spPr>
        <p:txBody>
          <a:bodyPr/>
          <a:lstStyle/>
          <a:p>
            <a:r>
              <a:rPr lang="en-GB" dirty="0"/>
              <a:t>Opportunity based</a:t>
            </a:r>
          </a:p>
        </p:txBody>
      </p:sp>
      <p:sp>
        <p:nvSpPr>
          <p:cNvPr id="6" name="Content Placeholder 5"/>
          <p:cNvSpPr>
            <a:spLocks noGrp="1"/>
          </p:cNvSpPr>
          <p:nvPr>
            <p:ph sz="half" idx="2"/>
          </p:nvPr>
        </p:nvSpPr>
        <p:spPr>
          <a:xfrm>
            <a:off x="489662" y="1793479"/>
            <a:ext cx="3669804" cy="3921299"/>
          </a:xfrm>
        </p:spPr>
        <p:txBody>
          <a:bodyPr>
            <a:normAutofit fontScale="92500"/>
          </a:bodyPr>
          <a:lstStyle/>
          <a:p>
            <a:r>
              <a:rPr lang="en-GB" dirty="0"/>
              <a:t>The individual is </a:t>
            </a:r>
            <a:r>
              <a:rPr lang="en-GB" b="1" i="1" dirty="0">
                <a:solidFill>
                  <a:srgbClr val="FF0000"/>
                </a:solidFill>
              </a:rPr>
              <a:t>pulled</a:t>
            </a:r>
            <a:r>
              <a:rPr lang="en-GB" dirty="0"/>
              <a:t> into entrepreneurship	</a:t>
            </a:r>
          </a:p>
          <a:p>
            <a:r>
              <a:rPr lang="en-GB" dirty="0">
                <a:solidFill>
                  <a:srgbClr val="7030A0"/>
                </a:solidFill>
              </a:rPr>
              <a:t>Objective</a:t>
            </a:r>
            <a:r>
              <a:rPr lang="en-GB" dirty="0"/>
              <a:t>: The individual seeks greater autonomy, independence, freedom, financial gain, social status or recognition</a:t>
            </a:r>
          </a:p>
        </p:txBody>
      </p:sp>
      <p:sp>
        <p:nvSpPr>
          <p:cNvPr id="7" name="Text Placeholder 6"/>
          <p:cNvSpPr>
            <a:spLocks noGrp="1"/>
          </p:cNvSpPr>
          <p:nvPr>
            <p:ph type="body" sz="quarter" idx="3"/>
          </p:nvPr>
        </p:nvSpPr>
        <p:spPr>
          <a:xfrm>
            <a:off x="8043655" y="969567"/>
            <a:ext cx="5183188" cy="823912"/>
          </a:xfrm>
        </p:spPr>
        <p:txBody>
          <a:bodyPr/>
          <a:lstStyle/>
          <a:p>
            <a:r>
              <a:rPr lang="en-GB" dirty="0"/>
              <a:t>Necessity based</a:t>
            </a:r>
          </a:p>
        </p:txBody>
      </p:sp>
      <p:sp>
        <p:nvSpPr>
          <p:cNvPr id="8" name="Content Placeholder 7"/>
          <p:cNvSpPr>
            <a:spLocks noGrp="1"/>
          </p:cNvSpPr>
          <p:nvPr>
            <p:ph sz="quarter" idx="4"/>
          </p:nvPr>
        </p:nvSpPr>
        <p:spPr>
          <a:xfrm>
            <a:off x="7854812" y="1854684"/>
            <a:ext cx="4181475" cy="3684588"/>
          </a:xfrm>
        </p:spPr>
        <p:txBody>
          <a:bodyPr>
            <a:normAutofit fontScale="92500"/>
          </a:bodyPr>
          <a:lstStyle/>
          <a:p>
            <a:r>
              <a:rPr lang="en-GB" dirty="0"/>
              <a:t>The individual is </a:t>
            </a:r>
            <a:r>
              <a:rPr lang="en-GB" i="1" dirty="0">
                <a:solidFill>
                  <a:srgbClr val="92D050"/>
                </a:solidFill>
              </a:rPr>
              <a:t>pushed</a:t>
            </a:r>
            <a:r>
              <a:rPr lang="en-GB" dirty="0"/>
              <a:t> into entrepreneurship</a:t>
            </a:r>
          </a:p>
          <a:p>
            <a:pPr>
              <a:buNone/>
            </a:pPr>
            <a:endParaRPr lang="en-GB" dirty="0"/>
          </a:p>
          <a:p>
            <a:r>
              <a:rPr lang="en-GB" dirty="0">
                <a:solidFill>
                  <a:srgbClr val="7030A0"/>
                </a:solidFill>
              </a:rPr>
              <a:t>Objective</a:t>
            </a:r>
            <a:r>
              <a:rPr lang="en-GB" dirty="0"/>
              <a:t>: The individual needs a source of income or pursues self-employment because there are no better options of work</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5" name="Rectangle 2"/>
          <p:cNvSpPr>
            <a:spLocks noGrp="1" noChangeArrowheads="1"/>
          </p:cNvSpPr>
          <p:nvPr>
            <p:ph type="title"/>
          </p:nvPr>
        </p:nvSpPr>
        <p:spPr>
          <a:xfrm>
            <a:off x="481013" y="3752849"/>
            <a:ext cx="3290887" cy="2452687"/>
          </a:xfrm>
        </p:spPr>
        <p:txBody>
          <a:bodyPr anchor="ctr">
            <a:normAutofit/>
          </a:bodyPr>
          <a:lstStyle/>
          <a:p>
            <a:r>
              <a:rPr lang="en-GB" sz="3600" b="1" dirty="0"/>
              <a:t>Methodological Problems with trait theory</a:t>
            </a:r>
          </a:p>
        </p:txBody>
      </p:sp>
      <p:pic>
        <p:nvPicPr>
          <p:cNvPr id="5122" name="Picture 2" descr="How to nail your critical analysis">
            <a:extLst>
              <a:ext uri="{FF2B5EF4-FFF2-40B4-BE49-F238E27FC236}">
                <a16:creationId xmlns:a16="http://schemas.microsoft.com/office/drawing/2014/main" id="{34EA3A02-91B2-DB59-C143-8F5A9961436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625" b="27505"/>
          <a:stretch/>
        </p:blipFill>
        <p:spPr bwMode="auto">
          <a:xfrm>
            <a:off x="0" y="1"/>
            <a:ext cx="12191980" cy="375284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C77BB04-4B16-FECB-3D8A-E0C6FB909B95}"/>
              </a:ext>
            </a:extLst>
          </p:cNvPr>
          <p:cNvPicPr>
            <a:picLocks noChangeAspect="1"/>
          </p:cNvPicPr>
          <p:nvPr/>
        </p:nvPicPr>
        <p:blipFill>
          <a:blip r:embed="rId4"/>
          <a:stretch>
            <a:fillRect/>
          </a:stretch>
        </p:blipFill>
        <p:spPr>
          <a:xfrm>
            <a:off x="-55" y="5903843"/>
            <a:ext cx="12192055" cy="1009655"/>
          </a:xfrm>
          <a:prstGeom prst="rect">
            <a:avLst/>
          </a:prstGeom>
        </p:spPr>
      </p:pic>
      <p:graphicFrame>
        <p:nvGraphicFramePr>
          <p:cNvPr id="423941" name="Rectangle 3">
            <a:extLst>
              <a:ext uri="{FF2B5EF4-FFF2-40B4-BE49-F238E27FC236}">
                <a16:creationId xmlns:a16="http://schemas.microsoft.com/office/drawing/2014/main" id="{A39CB1EB-BC47-80A9-B66B-340D2B2B8C0E}"/>
              </a:ext>
            </a:extLst>
          </p:cNvPr>
          <p:cNvGraphicFramePr/>
          <p:nvPr>
            <p:extLst>
              <p:ext uri="{D42A27DB-BD31-4B8C-83A1-F6EECF244321}">
                <p14:modId xmlns:p14="http://schemas.microsoft.com/office/powerpoint/2010/main" val="1810489250"/>
              </p:ext>
            </p:extLst>
          </p:nvPr>
        </p:nvGraphicFramePr>
        <p:xfrm>
          <a:off x="3241089" y="3289851"/>
          <a:ext cx="8773954" cy="29156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An Employee Every Boss Needs Right Now: The Intrapreneur - XPLANE |  Organizational Change Management Consulting">
            <a:extLst>
              <a:ext uri="{FF2B5EF4-FFF2-40B4-BE49-F238E27FC236}">
                <a16:creationId xmlns:a16="http://schemas.microsoft.com/office/drawing/2014/main" id="{36C5A1FD-C765-705A-2ACC-691012771C27}"/>
              </a:ext>
            </a:extLst>
          </p:cNvPr>
          <p:cNvPicPr>
            <a:picLocks noChangeAspect="1" noChangeArrowheads="1"/>
          </p:cNvPicPr>
          <p:nvPr/>
        </p:nvPicPr>
        <p:blipFill>
          <a:blip r:embed="rId3">
            <a:lum bright="70000" contrast="-70000"/>
            <a:extLst>
              <a:ext uri="{BEBA8EAE-BF5A-486C-A8C5-ECC9F3942E4B}">
                <a14:imgProps xmlns:a14="http://schemas.microsoft.com/office/drawing/2010/main">
                  <a14:imgLayer r:embed="rId4">
                    <a14:imgEffect>
                      <a14:artisticBlur/>
                    </a14:imgEffect>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3175" y="0"/>
            <a:ext cx="12185650" cy="572008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2E60BB4-E709-01D6-F590-AB2FCCFE89E3}"/>
              </a:ext>
            </a:extLst>
          </p:cNvPr>
          <p:cNvSpPr>
            <a:spLocks noGrp="1"/>
          </p:cNvSpPr>
          <p:nvPr>
            <p:ph type="title"/>
          </p:nvPr>
        </p:nvSpPr>
        <p:spPr>
          <a:xfrm>
            <a:off x="263319" y="5555"/>
            <a:ext cx="10515600" cy="1325563"/>
          </a:xfrm>
        </p:spPr>
        <p:txBody>
          <a:bodyPr/>
          <a:lstStyle/>
          <a:p>
            <a:r>
              <a:rPr lang="en-GB" dirty="0"/>
              <a:t>What is an Intrapreneur?</a:t>
            </a:r>
          </a:p>
        </p:txBody>
      </p:sp>
      <p:sp>
        <p:nvSpPr>
          <p:cNvPr id="3" name="Text Placeholder 2">
            <a:extLst>
              <a:ext uri="{FF2B5EF4-FFF2-40B4-BE49-F238E27FC236}">
                <a16:creationId xmlns:a16="http://schemas.microsoft.com/office/drawing/2014/main" id="{BEEC08EE-569D-ADB4-16AC-64EC9D478245}"/>
              </a:ext>
            </a:extLst>
          </p:cNvPr>
          <p:cNvSpPr>
            <a:spLocks noGrp="1"/>
          </p:cNvSpPr>
          <p:nvPr>
            <p:ph type="body" idx="1"/>
          </p:nvPr>
        </p:nvSpPr>
        <p:spPr>
          <a:xfrm>
            <a:off x="432623" y="919162"/>
            <a:ext cx="10606440" cy="823912"/>
          </a:xfrm>
        </p:spPr>
        <p:txBody>
          <a:bodyPr>
            <a:normAutofit fontScale="70000" lnSpcReduction="20000"/>
          </a:bodyPr>
          <a:lstStyle/>
          <a:p>
            <a:r>
              <a:rPr lang="en-GB" dirty="0"/>
              <a:t>Intrapreneurship </a:t>
            </a:r>
          </a:p>
          <a:p>
            <a:r>
              <a:rPr lang="en-GB" b="0" i="1" dirty="0"/>
              <a:t>“The process of creating new enterprises withing existing organisations whereby employees take responsibility for turning ideas into products or ventures for the benefit of the employing organisation” (Pinchot, 1985) </a:t>
            </a:r>
          </a:p>
        </p:txBody>
      </p:sp>
      <p:sp>
        <p:nvSpPr>
          <p:cNvPr id="11" name="Rectangle 2">
            <a:extLst>
              <a:ext uri="{FF2B5EF4-FFF2-40B4-BE49-F238E27FC236}">
                <a16:creationId xmlns:a16="http://schemas.microsoft.com/office/drawing/2014/main" id="{1B0F5973-A80F-CA29-660C-AB06C3DB3611}"/>
              </a:ext>
            </a:extLst>
          </p:cNvPr>
          <p:cNvSpPr txBox="1">
            <a:spLocks noChangeArrowheads="1"/>
          </p:cNvSpPr>
          <p:nvPr/>
        </p:nvSpPr>
        <p:spPr>
          <a:xfrm>
            <a:off x="263319" y="1492248"/>
            <a:ext cx="11496058" cy="4114800"/>
          </a:xfrm>
          <a:prstGeom prst="rect">
            <a:avLst/>
          </a:prstGeom>
        </p:spPr>
        <p:txBody>
          <a:bodyPr vert="horz" lIns="45720" tIns="0" rIns="45720" bIns="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Ross &amp; </a:t>
            </a:r>
            <a:r>
              <a:rPr lang="en-US" sz="2400" dirty="0" err="1"/>
              <a:t>Unwalla</a:t>
            </a:r>
            <a:r>
              <a:rPr lang="en-US" sz="2400" dirty="0"/>
              <a:t> (1986) suggest that the best intrapreneurs are results orientated, ambitious, rational, competitive and questioning.  They dislike bureaucracy and are challenged by innovation.</a:t>
            </a:r>
          </a:p>
          <a:p>
            <a:r>
              <a:rPr lang="en-US" sz="2400" dirty="0"/>
              <a:t>“Manager’s, professionals and artisans of the future who would set up new and small businesses within old and existing </a:t>
            </a:r>
            <a:r>
              <a:rPr lang="en-US" sz="2400" dirty="0" err="1"/>
              <a:t>organisations</a:t>
            </a:r>
            <a:r>
              <a:rPr lang="en-US" sz="2400" dirty="0"/>
              <a:t>” Norman Macrae (1976)</a:t>
            </a:r>
          </a:p>
          <a:p>
            <a:r>
              <a:rPr lang="en-US" sz="2400" dirty="0"/>
              <a:t>Pinchot (1985) suggests that like entrepreneurs they are self-confident, optimistic, strongly intuitive and risk-takers</a:t>
            </a:r>
          </a:p>
          <a:p>
            <a:r>
              <a:rPr lang="en-US" sz="2400" dirty="0"/>
              <a:t>Gibb (1988) employees of an </a:t>
            </a:r>
            <a:r>
              <a:rPr lang="en-US" sz="2400" dirty="0" err="1"/>
              <a:t>organisation</a:t>
            </a:r>
            <a:r>
              <a:rPr lang="en-US" sz="2400" dirty="0"/>
              <a:t> with entrepreneurial qualities of drive, creativity, vision, ambition</a:t>
            </a:r>
            <a:endParaRPr lang="en-US" dirty="0"/>
          </a:p>
        </p:txBody>
      </p:sp>
    </p:spTree>
    <p:extLst>
      <p:ext uri="{BB962C8B-B14F-4D97-AF65-F5344CB8AC3E}">
        <p14:creationId xmlns:p14="http://schemas.microsoft.com/office/powerpoint/2010/main" val="1467681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Entrepreneur vs intrapreneur: What's The Difference? 👀">
            <a:extLst>
              <a:ext uri="{FF2B5EF4-FFF2-40B4-BE49-F238E27FC236}">
                <a16:creationId xmlns:a16="http://schemas.microsoft.com/office/drawing/2014/main" id="{5FA60A80-9BFE-3BB5-837A-3E53378F4EB4}"/>
              </a:ext>
            </a:extLst>
          </p:cNvPr>
          <p:cNvPicPr>
            <a:picLocks noChangeAspect="1" noChangeArrowheads="1"/>
          </p:cNvPicPr>
          <p:nvPr/>
        </p:nvPicPr>
        <p:blipFill rotWithShape="1">
          <a:blip r:embed="rId2">
            <a:alphaModFix amt="85000"/>
            <a:extLst>
              <a:ext uri="{28A0092B-C50C-407E-A947-70E740481C1C}">
                <a14:useLocalDpi xmlns:a14="http://schemas.microsoft.com/office/drawing/2010/main" val="0"/>
              </a:ext>
            </a:extLst>
          </a:blip>
          <a:srcRect b="10145"/>
          <a:stretch/>
        </p:blipFill>
        <p:spPr bwMode="auto">
          <a:xfrm>
            <a:off x="-1" y="0"/>
            <a:ext cx="12192001" cy="5791200"/>
          </a:xfrm>
          <a:prstGeom prst="rect">
            <a:avLst/>
          </a:prstGeom>
          <a:noFill/>
          <a:extLst>
            <a:ext uri="{909E8E84-426E-40DD-AFC4-6F175D3DCCD1}">
              <a14:hiddenFill xmlns:a14="http://schemas.microsoft.com/office/drawing/2010/main">
                <a:solidFill>
                  <a:srgbClr val="FFFFFF"/>
                </a:solidFill>
              </a14:hiddenFill>
            </a:ext>
          </a:extLst>
        </p:spPr>
      </p:pic>
      <p:sp>
        <p:nvSpPr>
          <p:cNvPr id="28675" name="Rectangle 2"/>
          <p:cNvSpPr>
            <a:spLocks noGrp="1" noChangeArrowheads="1"/>
          </p:cNvSpPr>
          <p:nvPr>
            <p:ph type="body" idx="4294967295"/>
          </p:nvPr>
        </p:nvSpPr>
        <p:spPr>
          <a:xfrm>
            <a:off x="222583" y="1409939"/>
            <a:ext cx="5793432" cy="4381262"/>
          </a:xfr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vert="horz" lIns="45720" tIns="0" rIns="45720" bIns="0" rtlCol="0" anchor="ctr">
            <a:normAutofit fontScale="92500" lnSpcReduction="20000"/>
          </a:bodyPr>
          <a:lstStyle/>
          <a:p>
            <a:pPr marL="498475" indent="-498475">
              <a:buNone/>
              <a:tabLst>
                <a:tab pos="342900" algn="l"/>
                <a:tab pos="914400" algn="l"/>
              </a:tabLst>
            </a:pPr>
            <a:r>
              <a:rPr lang="en-US" dirty="0">
                <a:solidFill>
                  <a:schemeClr val="bg1"/>
                </a:solidFill>
              </a:rPr>
              <a:t>Both of them;</a:t>
            </a:r>
          </a:p>
          <a:p>
            <a:pPr marL="498475" indent="-498475">
              <a:tabLst>
                <a:tab pos="342900" algn="l"/>
                <a:tab pos="914400" algn="l"/>
              </a:tabLst>
            </a:pPr>
            <a:r>
              <a:rPr lang="en-US" dirty="0">
                <a:solidFill>
                  <a:schemeClr val="bg1"/>
                </a:solidFill>
              </a:rPr>
              <a:t>Focus on innovation </a:t>
            </a:r>
          </a:p>
          <a:p>
            <a:pPr marL="498475" indent="-498475">
              <a:tabLst>
                <a:tab pos="342900" algn="l"/>
                <a:tab pos="914400" algn="l"/>
              </a:tabLst>
            </a:pPr>
            <a:r>
              <a:rPr lang="en-US" dirty="0">
                <a:solidFill>
                  <a:schemeClr val="bg1"/>
                </a:solidFill>
              </a:rPr>
              <a:t>Focus on creation of value-added products</a:t>
            </a:r>
          </a:p>
          <a:p>
            <a:pPr marL="498475" indent="-498475">
              <a:tabLst>
                <a:tab pos="342900" algn="l"/>
                <a:tab pos="914400" algn="l"/>
              </a:tabLst>
            </a:pPr>
            <a:r>
              <a:rPr lang="en-US" dirty="0">
                <a:solidFill>
                  <a:schemeClr val="bg1"/>
                </a:solidFill>
              </a:rPr>
              <a:t>Require investment in ‘risky’ activities</a:t>
            </a:r>
          </a:p>
          <a:p>
            <a:pPr marL="498475" indent="-498475">
              <a:tabLst>
                <a:tab pos="342900" algn="l"/>
                <a:tab pos="914400" algn="l"/>
              </a:tabLst>
            </a:pPr>
            <a:r>
              <a:rPr lang="en-US" dirty="0">
                <a:solidFill>
                  <a:schemeClr val="bg1"/>
                </a:solidFill>
              </a:rPr>
              <a:t>Take personal risks to make ideas happen</a:t>
            </a:r>
          </a:p>
          <a:p>
            <a:pPr marL="498475" indent="-498475">
              <a:tabLst>
                <a:tab pos="342900" algn="l"/>
                <a:tab pos="914400" algn="l"/>
              </a:tabLst>
            </a:pPr>
            <a:r>
              <a:rPr lang="en-US" dirty="0">
                <a:solidFill>
                  <a:schemeClr val="bg1"/>
                </a:solidFill>
              </a:rPr>
              <a:t>Share characteristics e.g. vision, flexibility, action-orientated, dedicated, persistent, self-determined, goal-setting</a:t>
            </a:r>
          </a:p>
          <a:p>
            <a:pPr marL="498475" indent="-498475">
              <a:buNone/>
              <a:tabLst>
                <a:tab pos="342900" algn="l"/>
                <a:tab pos="914400" algn="l"/>
              </a:tabLst>
            </a:pPr>
            <a:r>
              <a:rPr lang="en-US" dirty="0">
                <a:solidFill>
                  <a:schemeClr val="bg1"/>
                </a:solidFill>
              </a:rPr>
              <a:t> </a:t>
            </a:r>
          </a:p>
        </p:txBody>
      </p:sp>
      <p:sp>
        <p:nvSpPr>
          <p:cNvPr id="2" name="Rectangle 2">
            <a:extLst>
              <a:ext uri="{FF2B5EF4-FFF2-40B4-BE49-F238E27FC236}">
                <a16:creationId xmlns:a16="http://schemas.microsoft.com/office/drawing/2014/main" id="{7858B1A8-715C-D393-081A-0808F605754C}"/>
              </a:ext>
            </a:extLst>
          </p:cNvPr>
          <p:cNvSpPr txBox="1">
            <a:spLocks noChangeArrowheads="1"/>
          </p:cNvSpPr>
          <p:nvPr/>
        </p:nvSpPr>
        <p:spPr>
          <a:xfrm>
            <a:off x="6016015" y="1409939"/>
            <a:ext cx="6175985" cy="438126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vert="horz" lIns="45720" tIns="0" rIns="45720" bIns="0" rtlCol="0"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65150" indent="-565150">
              <a:lnSpc>
                <a:spcPct val="80000"/>
              </a:lnSpc>
              <a:tabLst>
                <a:tab pos="342900" algn="l"/>
                <a:tab pos="914400" algn="l"/>
              </a:tabLst>
            </a:pPr>
            <a:endParaRPr lang="en-US" sz="2400" dirty="0">
              <a:solidFill>
                <a:schemeClr val="bg1"/>
              </a:solidFill>
            </a:endParaRPr>
          </a:p>
          <a:p>
            <a:pPr marL="565150" indent="-565150">
              <a:lnSpc>
                <a:spcPct val="80000"/>
              </a:lnSpc>
              <a:tabLst>
                <a:tab pos="342900" algn="l"/>
                <a:tab pos="914400" algn="l"/>
              </a:tabLst>
            </a:pPr>
            <a:r>
              <a:rPr lang="en-US" sz="2400" dirty="0">
                <a:solidFill>
                  <a:schemeClr val="bg1"/>
                </a:solidFill>
              </a:rPr>
              <a:t>Entrepreneurs – time and capital is placed at risk</a:t>
            </a:r>
          </a:p>
          <a:p>
            <a:pPr marL="565150" indent="-565150">
              <a:lnSpc>
                <a:spcPct val="80000"/>
              </a:lnSpc>
              <a:tabLst>
                <a:tab pos="342900" algn="l"/>
                <a:tab pos="914400" algn="l"/>
              </a:tabLst>
            </a:pPr>
            <a:r>
              <a:rPr lang="en-US" sz="2400" dirty="0">
                <a:solidFill>
                  <a:schemeClr val="bg1"/>
                </a:solidFill>
              </a:rPr>
              <a:t>Intrapreneur – takes </a:t>
            </a:r>
            <a:r>
              <a:rPr lang="en-US" sz="2400" dirty="0" err="1">
                <a:solidFill>
                  <a:schemeClr val="bg1"/>
                </a:solidFill>
              </a:rPr>
              <a:t>organisation</a:t>
            </a:r>
            <a:r>
              <a:rPr lang="en-US" sz="2400" dirty="0">
                <a:solidFill>
                  <a:schemeClr val="bg1"/>
                </a:solidFill>
              </a:rPr>
              <a:t> into new products and markets, away from core business, causes risks for firm. Intrapreneurs personal position in the company.</a:t>
            </a:r>
          </a:p>
          <a:p>
            <a:pPr marL="565150" indent="-565150">
              <a:lnSpc>
                <a:spcPct val="80000"/>
              </a:lnSpc>
              <a:tabLst>
                <a:tab pos="342900" algn="l"/>
                <a:tab pos="914400" algn="l"/>
              </a:tabLst>
            </a:pPr>
            <a:r>
              <a:rPr lang="en-US" sz="2400" dirty="0">
                <a:solidFill>
                  <a:schemeClr val="bg1"/>
                </a:solidFill>
              </a:rPr>
              <a:t>Intrapreneur – may have similar qualities to entrepreneur, but wants to stay in security of established company, advance internally, receive support, gain recognition</a:t>
            </a:r>
          </a:p>
          <a:p>
            <a:pPr marL="565150" indent="-565150">
              <a:lnSpc>
                <a:spcPct val="80000"/>
              </a:lnSpc>
              <a:tabLst>
                <a:tab pos="342900" algn="l"/>
                <a:tab pos="914400" algn="l"/>
              </a:tabLst>
            </a:pPr>
            <a:r>
              <a:rPr lang="en-US" sz="2400" dirty="0">
                <a:solidFill>
                  <a:schemeClr val="bg1"/>
                </a:solidFill>
              </a:rPr>
              <a:t>Entrepreneurs resources often limited, but intrapreneur can benefit from assets of larger firm – staff, resources and brand name.</a:t>
            </a:r>
            <a:r>
              <a:rPr lang="en-US" dirty="0">
                <a:solidFill>
                  <a:schemeClr val="bg1"/>
                </a:solidFill>
              </a:rPr>
              <a:t> </a:t>
            </a:r>
          </a:p>
          <a:p>
            <a:pPr marL="565150" indent="-565150">
              <a:lnSpc>
                <a:spcPct val="80000"/>
              </a:lnSpc>
              <a:buFont typeface="Arial" panose="020B0604020202020204" pitchFamily="34" charset="0"/>
              <a:buNone/>
              <a:tabLst>
                <a:tab pos="342900" algn="l"/>
                <a:tab pos="914400" algn="l"/>
              </a:tabLst>
            </a:pPr>
            <a:r>
              <a:rPr lang="en-US" dirty="0">
                <a:solidFill>
                  <a:schemeClr val="bg1"/>
                </a:solidFill>
              </a:rPr>
              <a:t> </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18" name="Picture 2" descr="Innovation vs Invention - EM Solutions">
            <a:extLst>
              <a:ext uri="{FF2B5EF4-FFF2-40B4-BE49-F238E27FC236}">
                <a16:creationId xmlns:a16="http://schemas.microsoft.com/office/drawing/2014/main" id="{86C69640-2D7D-482C-D2F4-6AA3A5966F6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01245" y="1774842"/>
            <a:ext cx="3546231" cy="2189796"/>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D83BDBE-2B0F-9411-7B2A-9009EB0C0EC8}"/>
              </a:ext>
            </a:extLst>
          </p:cNvPr>
          <p:cNvSpPr>
            <a:spLocks noGrp="1"/>
          </p:cNvSpPr>
          <p:nvPr>
            <p:ph type="title"/>
          </p:nvPr>
        </p:nvSpPr>
        <p:spPr>
          <a:xfrm>
            <a:off x="97610" y="99732"/>
            <a:ext cx="5412538" cy="485108"/>
          </a:xfrm>
        </p:spPr>
        <p:txBody>
          <a:bodyPr vert="horz" lIns="91440" tIns="45720" rIns="91440" bIns="45720" rtlCol="0" anchor="b">
            <a:normAutofit fontScale="90000"/>
          </a:bodyPr>
          <a:lstStyle/>
          <a:p>
            <a:r>
              <a:rPr lang="en-US" sz="3200" kern="1200" dirty="0">
                <a:latin typeface="+mj-lt"/>
                <a:ea typeface="+mj-ea"/>
                <a:cs typeface="+mj-cs"/>
              </a:rPr>
              <a:t>You will need a business idea! </a:t>
            </a:r>
          </a:p>
        </p:txBody>
      </p:sp>
      <p:grpSp>
        <p:nvGrpSpPr>
          <p:cNvPr id="9230" name="Group 9229">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9231" name="Rectangle 9230">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2" name="Rectangle 9231">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00008F04-40A2-2F3B-9664-576F5CB6E696}"/>
              </a:ext>
            </a:extLst>
          </p:cNvPr>
          <p:cNvPicPr>
            <a:picLocks noChangeAspect="1"/>
          </p:cNvPicPr>
          <p:nvPr/>
        </p:nvPicPr>
        <p:blipFill>
          <a:blip r:embed="rId4"/>
          <a:stretch>
            <a:fillRect/>
          </a:stretch>
        </p:blipFill>
        <p:spPr>
          <a:xfrm>
            <a:off x="1326" y="5864004"/>
            <a:ext cx="12192055" cy="1009655"/>
          </a:xfrm>
          <a:prstGeom prst="rect">
            <a:avLst/>
          </a:prstGeom>
        </p:spPr>
      </p:pic>
      <p:sp>
        <p:nvSpPr>
          <p:cNvPr id="7" name="Rectangle 3">
            <a:extLst>
              <a:ext uri="{FF2B5EF4-FFF2-40B4-BE49-F238E27FC236}">
                <a16:creationId xmlns:a16="http://schemas.microsoft.com/office/drawing/2014/main" id="{BC06AB69-6A77-92D1-6334-3816831DEBEA}"/>
              </a:ext>
            </a:extLst>
          </p:cNvPr>
          <p:cNvSpPr txBox="1">
            <a:spLocks noChangeArrowheads="1"/>
          </p:cNvSpPr>
          <p:nvPr/>
        </p:nvSpPr>
        <p:spPr>
          <a:xfrm>
            <a:off x="7647476" y="899192"/>
            <a:ext cx="4544524" cy="1166079"/>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buFontTx/>
              <a:buNone/>
            </a:pPr>
            <a:r>
              <a:rPr lang="en-GB" sz="4800" dirty="0"/>
              <a:t>An </a:t>
            </a:r>
            <a:r>
              <a:rPr lang="en-GB" sz="4800" dirty="0">
                <a:solidFill>
                  <a:srgbClr val="000099"/>
                </a:solidFill>
              </a:rPr>
              <a:t>invention</a:t>
            </a:r>
            <a:r>
              <a:rPr lang="en-GB" sz="4800" dirty="0"/>
              <a:t> is a </a:t>
            </a:r>
            <a:r>
              <a:rPr lang="en-GB" sz="4800" dirty="0">
                <a:solidFill>
                  <a:srgbClr val="000099"/>
                </a:solidFill>
              </a:rPr>
              <a:t>unique</a:t>
            </a:r>
            <a:r>
              <a:rPr lang="en-GB" sz="4800" dirty="0"/>
              <a:t> idea that takes some tangible form such as a model, detailed description, sketch etc.</a:t>
            </a:r>
          </a:p>
        </p:txBody>
      </p:sp>
      <p:sp>
        <p:nvSpPr>
          <p:cNvPr id="8" name="Rectangle 3">
            <a:extLst>
              <a:ext uri="{FF2B5EF4-FFF2-40B4-BE49-F238E27FC236}">
                <a16:creationId xmlns:a16="http://schemas.microsoft.com/office/drawing/2014/main" id="{AC3683FE-7ED1-0E31-87ED-9ED5B7E78DDB}"/>
              </a:ext>
            </a:extLst>
          </p:cNvPr>
          <p:cNvSpPr txBox="1">
            <a:spLocks noChangeArrowheads="1"/>
          </p:cNvSpPr>
          <p:nvPr/>
        </p:nvSpPr>
        <p:spPr>
          <a:xfrm>
            <a:off x="97610" y="858139"/>
            <a:ext cx="4872624" cy="138197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sz="2300" dirty="0"/>
              <a:t>An </a:t>
            </a:r>
            <a:r>
              <a:rPr lang="en-GB" sz="2300" dirty="0">
                <a:solidFill>
                  <a:srgbClr val="000099"/>
                </a:solidFill>
              </a:rPr>
              <a:t>innovation</a:t>
            </a:r>
            <a:r>
              <a:rPr lang="en-GB" sz="2300" dirty="0"/>
              <a:t> is a </a:t>
            </a:r>
            <a:r>
              <a:rPr lang="en-GB" sz="2300" dirty="0">
                <a:solidFill>
                  <a:srgbClr val="000099"/>
                </a:solidFill>
              </a:rPr>
              <a:t>relatively</a:t>
            </a:r>
            <a:r>
              <a:rPr lang="en-GB" sz="2300" dirty="0">
                <a:solidFill>
                  <a:srgbClr val="FF0000"/>
                </a:solidFill>
              </a:rPr>
              <a:t> </a:t>
            </a:r>
            <a:r>
              <a:rPr lang="en-GB" sz="2300" dirty="0"/>
              <a:t>unique idea that has been adopted for </a:t>
            </a:r>
            <a:r>
              <a:rPr lang="en-GB" sz="2300" dirty="0">
                <a:solidFill>
                  <a:srgbClr val="000099"/>
                </a:solidFill>
              </a:rPr>
              <a:t>commercial exploitation</a:t>
            </a:r>
            <a:r>
              <a:rPr lang="en-GB" sz="2300" dirty="0"/>
              <a:t>.</a:t>
            </a:r>
          </a:p>
        </p:txBody>
      </p:sp>
      <p:sp>
        <p:nvSpPr>
          <p:cNvPr id="9" name="Content Placeholder 2">
            <a:extLst>
              <a:ext uri="{FF2B5EF4-FFF2-40B4-BE49-F238E27FC236}">
                <a16:creationId xmlns:a16="http://schemas.microsoft.com/office/drawing/2014/main" id="{C2422B9E-5B00-3B74-4844-A93068585209}"/>
              </a:ext>
            </a:extLst>
          </p:cNvPr>
          <p:cNvSpPr>
            <a:spLocks noGrp="1"/>
          </p:cNvSpPr>
          <p:nvPr>
            <p:ph idx="1"/>
          </p:nvPr>
        </p:nvSpPr>
        <p:spPr>
          <a:xfrm>
            <a:off x="8405469" y="2065271"/>
            <a:ext cx="3688921" cy="3934590"/>
          </a:xfrm>
        </p:spPr>
        <p:txBody>
          <a:bodyPr>
            <a:normAutofit fontScale="47500" lnSpcReduction="20000"/>
          </a:bodyPr>
          <a:lstStyle/>
          <a:p>
            <a:r>
              <a:rPr lang="en-US" sz="2600" b="1" dirty="0">
                <a:solidFill>
                  <a:srgbClr val="C00000"/>
                </a:solidFill>
              </a:rPr>
              <a:t>Step 1 – identification of the problem</a:t>
            </a:r>
          </a:p>
          <a:p>
            <a:r>
              <a:rPr lang="en-US" sz="2600" dirty="0"/>
              <a:t>Recognising an unsolved problem or one with an unsatisfactory current solution and determining to solve it.</a:t>
            </a:r>
          </a:p>
          <a:p>
            <a:r>
              <a:rPr lang="en-US" sz="2600" b="1" dirty="0">
                <a:solidFill>
                  <a:srgbClr val="C00000"/>
                </a:solidFill>
              </a:rPr>
              <a:t>Step 2 – exploration</a:t>
            </a:r>
            <a:endParaRPr lang="en-US" sz="2600" dirty="0">
              <a:solidFill>
                <a:srgbClr val="C00000"/>
              </a:solidFill>
            </a:endParaRPr>
          </a:p>
          <a:p>
            <a:r>
              <a:rPr lang="en-US" sz="2600" dirty="0"/>
              <a:t>Collecting information to help understand the problem better and produce initial solutions.</a:t>
            </a:r>
          </a:p>
          <a:p>
            <a:r>
              <a:rPr lang="en-US" sz="2600" b="1" dirty="0">
                <a:solidFill>
                  <a:srgbClr val="C00000"/>
                </a:solidFill>
              </a:rPr>
              <a:t>Step 3 – incubation</a:t>
            </a:r>
          </a:p>
          <a:p>
            <a:r>
              <a:rPr lang="en-US" sz="2600" dirty="0"/>
              <a:t>Periods of relaxation allow subconscious thought.</a:t>
            </a:r>
          </a:p>
          <a:p>
            <a:r>
              <a:rPr lang="en-US" sz="2600" b="1" dirty="0">
                <a:solidFill>
                  <a:srgbClr val="C00000"/>
                </a:solidFill>
              </a:rPr>
              <a:t>Step 4 – act of insight</a:t>
            </a:r>
          </a:p>
          <a:p>
            <a:r>
              <a:rPr lang="en-US" sz="2600" dirty="0"/>
              <a:t>A solution suddenly appears by a mental act that goes beyond the act of skill normally expected of a trained professional in that field.</a:t>
            </a:r>
          </a:p>
          <a:p>
            <a:r>
              <a:rPr lang="en-US" sz="2600" b="1" dirty="0">
                <a:solidFill>
                  <a:srgbClr val="C00000"/>
                </a:solidFill>
              </a:rPr>
              <a:t>Step 5 – critical revision</a:t>
            </a:r>
          </a:p>
          <a:p>
            <a:r>
              <a:rPr lang="en-US" sz="2600" dirty="0"/>
              <a:t>The solution is fully explored, tested and revised into a workable solution, possibly involving further acts of insight.</a:t>
            </a:r>
          </a:p>
          <a:p>
            <a:endParaRPr lang="en-US" dirty="0"/>
          </a:p>
        </p:txBody>
      </p:sp>
      <p:sp>
        <p:nvSpPr>
          <p:cNvPr id="11" name="TextBox 10">
            <a:extLst>
              <a:ext uri="{FF2B5EF4-FFF2-40B4-BE49-F238E27FC236}">
                <a16:creationId xmlns:a16="http://schemas.microsoft.com/office/drawing/2014/main" id="{9E510523-32DE-A7C3-EC37-C021831764F9}"/>
              </a:ext>
            </a:extLst>
          </p:cNvPr>
          <p:cNvSpPr txBox="1"/>
          <p:nvPr/>
        </p:nvSpPr>
        <p:spPr>
          <a:xfrm>
            <a:off x="54456" y="2023543"/>
            <a:ext cx="3874500" cy="1271630"/>
          </a:xfrm>
          <a:prstGeom prst="rect">
            <a:avLst/>
          </a:prstGeom>
          <a:noFill/>
        </p:spPr>
        <p:txBody>
          <a:bodyPr wrap="square">
            <a:spAutoFit/>
          </a:bodyPr>
          <a:lstStyle/>
          <a:p>
            <a:pPr marL="285750" indent="-285750" defTabSz="358775" eaLnBrk="0" hangingPunct="0">
              <a:lnSpc>
                <a:spcPct val="85000"/>
              </a:lnSpc>
              <a:buFont typeface="Arial" panose="020B0604020202020204" pitchFamily="34" charset="0"/>
              <a:buChar char="•"/>
            </a:pPr>
            <a:r>
              <a:rPr lang="en-GB" dirty="0"/>
              <a:t>F</a:t>
            </a:r>
            <a:r>
              <a:rPr lang="en-GB" sz="1800" dirty="0"/>
              <a:t>undamentally new type of product or service</a:t>
            </a:r>
          </a:p>
          <a:p>
            <a:pPr marL="285750" indent="-285750" defTabSz="358775" eaLnBrk="0" hangingPunct="0">
              <a:lnSpc>
                <a:spcPct val="85000"/>
              </a:lnSpc>
              <a:buFont typeface="Arial" panose="020B0604020202020204" pitchFamily="34" charset="0"/>
              <a:buChar char="•"/>
            </a:pPr>
            <a:r>
              <a:rPr lang="en-GB" dirty="0"/>
              <a:t>O</a:t>
            </a:r>
            <a:r>
              <a:rPr lang="en-GB" sz="1800" dirty="0"/>
              <a:t>ffering customers a new benefit</a:t>
            </a:r>
          </a:p>
          <a:p>
            <a:pPr marL="285750" indent="-285750" defTabSz="358775" eaLnBrk="0" hangingPunct="0">
              <a:lnSpc>
                <a:spcPct val="85000"/>
              </a:lnSpc>
              <a:buFont typeface="Arial" panose="020B0604020202020204" pitchFamily="34" charset="0"/>
              <a:buChar char="•"/>
            </a:pPr>
            <a:r>
              <a:rPr lang="en-GB" dirty="0"/>
              <a:t>D</a:t>
            </a:r>
            <a:r>
              <a:rPr lang="en-GB" sz="1800" dirty="0"/>
              <a:t>elivered in a new way</a:t>
            </a:r>
          </a:p>
          <a:p>
            <a:pPr marL="285750" indent="-285750" defTabSz="358775" eaLnBrk="0" hangingPunct="0">
              <a:lnSpc>
                <a:spcPct val="85000"/>
              </a:lnSpc>
              <a:buFont typeface="Arial" panose="020B0604020202020204" pitchFamily="34" charset="0"/>
              <a:buChar char="•"/>
            </a:pPr>
            <a:r>
              <a:rPr lang="en-GB" dirty="0"/>
              <a:t>P</a:t>
            </a:r>
            <a:r>
              <a:rPr lang="en-GB" sz="1800" dirty="0"/>
              <a:t>romoted in a new way</a:t>
            </a:r>
          </a:p>
        </p:txBody>
      </p:sp>
      <p:pic>
        <p:nvPicPr>
          <p:cNvPr id="12" name="Picture 6" descr="Outside Icehotel">
            <a:extLst>
              <a:ext uri="{FF2B5EF4-FFF2-40B4-BE49-F238E27FC236}">
                <a16:creationId xmlns:a16="http://schemas.microsoft.com/office/drawing/2014/main" id="{5E1C5FF1-C3C5-FF57-8A24-8543C0B9F623}"/>
              </a:ext>
            </a:extLst>
          </p:cNvPr>
          <p:cNvPicPr>
            <a:picLocks noChangeAspect="1" noChangeArrowheads="1"/>
          </p:cNvPicPr>
          <p:nvPr/>
        </p:nvPicPr>
        <p:blipFill>
          <a:blip r:embed="rId5" cstate="print"/>
          <a:srcRect/>
          <a:stretch>
            <a:fillRect/>
          </a:stretch>
        </p:blipFill>
        <p:spPr bwMode="auto">
          <a:xfrm>
            <a:off x="960942" y="5327004"/>
            <a:ext cx="2484437" cy="1074000"/>
          </a:xfrm>
          <a:prstGeom prst="rect">
            <a:avLst/>
          </a:prstGeom>
          <a:noFill/>
        </p:spPr>
      </p:pic>
      <p:sp>
        <p:nvSpPr>
          <p:cNvPr id="14" name="TextBox 13">
            <a:extLst>
              <a:ext uri="{FF2B5EF4-FFF2-40B4-BE49-F238E27FC236}">
                <a16:creationId xmlns:a16="http://schemas.microsoft.com/office/drawing/2014/main" id="{B12A1AC7-CE5F-B55E-FC7E-8132C671A5A4}"/>
              </a:ext>
            </a:extLst>
          </p:cNvPr>
          <p:cNvSpPr txBox="1"/>
          <p:nvPr/>
        </p:nvSpPr>
        <p:spPr>
          <a:xfrm>
            <a:off x="52231" y="3506810"/>
            <a:ext cx="5503295" cy="1726627"/>
          </a:xfrm>
          <a:prstGeom prst="rect">
            <a:avLst/>
          </a:prstGeom>
          <a:noFill/>
        </p:spPr>
        <p:txBody>
          <a:bodyPr wrap="square">
            <a:spAutoFit/>
          </a:bodyPr>
          <a:lstStyle/>
          <a:p>
            <a:pPr>
              <a:lnSpc>
                <a:spcPct val="90000"/>
              </a:lnSpc>
            </a:pPr>
            <a:r>
              <a:rPr lang="en-GB" sz="1800" b="1" dirty="0"/>
              <a:t>The Ice Hotel</a:t>
            </a:r>
            <a:r>
              <a:rPr lang="en-GB" sz="1800" dirty="0"/>
              <a:t>, Sweden</a:t>
            </a:r>
          </a:p>
          <a:p>
            <a:pPr>
              <a:lnSpc>
                <a:spcPct val="90000"/>
              </a:lnSpc>
              <a:buNone/>
            </a:pPr>
            <a:endParaRPr lang="en-GB" sz="500" dirty="0"/>
          </a:p>
          <a:p>
            <a:pPr>
              <a:lnSpc>
                <a:spcPct val="90000"/>
              </a:lnSpc>
            </a:pPr>
            <a:r>
              <a:rPr lang="en-GB" dirty="0"/>
              <a:t>From December through to April it will accommodate some 5,000 guests at rates of $165 to $250 per night</a:t>
            </a:r>
          </a:p>
          <a:p>
            <a:pPr>
              <a:lnSpc>
                <a:spcPct val="90000"/>
              </a:lnSpc>
            </a:pPr>
            <a:r>
              <a:rPr lang="en-GB" dirty="0"/>
              <a:t>Everything </a:t>
            </a:r>
            <a:r>
              <a:rPr lang="en-GB" sz="1800" dirty="0"/>
              <a:t>in the hotel is made from ice.</a:t>
            </a:r>
          </a:p>
          <a:p>
            <a:pPr>
              <a:lnSpc>
                <a:spcPct val="90000"/>
              </a:lnSpc>
              <a:buNone/>
            </a:pPr>
            <a:endParaRPr lang="en-GB" sz="500" dirty="0"/>
          </a:p>
          <a:p>
            <a:pPr>
              <a:lnSpc>
                <a:spcPct val="90000"/>
              </a:lnSpc>
            </a:pPr>
            <a:r>
              <a:rPr lang="en-GB" sz="1800" dirty="0"/>
              <a:t>Guests sleep in insulated sleeping bags on ice beds covered with thin mattresses and reindeer blankets. </a:t>
            </a:r>
            <a:endParaRPr lang="en-GB" dirty="0"/>
          </a:p>
        </p:txBody>
      </p:sp>
    </p:spTree>
    <p:extLst>
      <p:ext uri="{BB962C8B-B14F-4D97-AF65-F5344CB8AC3E}">
        <p14:creationId xmlns:p14="http://schemas.microsoft.com/office/powerpoint/2010/main" val="598891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2" descr="Activity time!' surrounded by art | Free Photo - rawpixel">
            <a:extLst>
              <a:ext uri="{FF2B5EF4-FFF2-40B4-BE49-F238E27FC236}">
                <a16:creationId xmlns:a16="http://schemas.microsoft.com/office/drawing/2014/main" id="{7C46E483-CCA9-FFA9-751B-D87E9F0878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57" t="24185" r="21144" b="23096"/>
          <a:stretch/>
        </p:blipFill>
        <p:spPr bwMode="auto">
          <a:xfrm>
            <a:off x="7761676" y="407814"/>
            <a:ext cx="4040870" cy="2572918"/>
          </a:xfrm>
          <a:prstGeom prst="rect">
            <a:avLst/>
          </a:prstGeom>
          <a:noFill/>
          <a:extLst>
            <a:ext uri="{909E8E84-426E-40DD-AFC4-6F175D3DCCD1}">
              <a14:hiddenFill xmlns:a14="http://schemas.microsoft.com/office/drawing/2010/main">
                <a:solidFill>
                  <a:srgbClr val="FFFFFF"/>
                </a:solidFill>
              </a14:hiddenFill>
            </a:ext>
          </a:extLst>
        </p:spPr>
      </p:pic>
      <p:sp>
        <p:nvSpPr>
          <p:cNvPr id="5122" name="Rectangle 1"/>
          <p:cNvSpPr>
            <a:spLocks noGrp="1" noChangeArrowheads="1"/>
          </p:cNvSpPr>
          <p:nvPr>
            <p:ph type="title"/>
          </p:nvPr>
        </p:nvSpPr>
        <p:spPr>
          <a:xfrm>
            <a:off x="-1869830" y="101356"/>
            <a:ext cx="10515600" cy="1325563"/>
          </a:xfrm>
        </p:spPr>
        <p:txBody>
          <a:bodyPr vert="horz" lIns="90000" tIns="46800" rIns="90000" bIns="46800" rtlCol="0" anchor="t">
            <a:normAutofit/>
          </a:body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b="1" dirty="0">
                <a:solidFill>
                  <a:srgbClr val="C00000"/>
                </a:solidFill>
              </a:rPr>
              <a:t>Idea-Generating Questions</a:t>
            </a:r>
          </a:p>
        </p:txBody>
      </p:sp>
      <p:sp>
        <p:nvSpPr>
          <p:cNvPr id="5123" name="Rectangle 2"/>
          <p:cNvSpPr>
            <a:spLocks noGrp="1" noChangeArrowheads="1"/>
          </p:cNvSpPr>
          <p:nvPr>
            <p:ph sz="half" idx="1"/>
          </p:nvPr>
        </p:nvSpPr>
        <p:spPr>
          <a:xfrm>
            <a:off x="498719" y="981398"/>
            <a:ext cx="4428387" cy="4513880"/>
          </a:xfrm>
        </p:spPr>
        <p:txBody>
          <a:bodyPr>
            <a:normAutofit fontScale="92500"/>
          </a:bodyPr>
          <a:lstStyle/>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What else can it be used for (without any changes)?</a:t>
            </a:r>
          </a:p>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What could be used instead? What else is like this?</a:t>
            </a:r>
          </a:p>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How could it be adopted or modified for a new use?</a:t>
            </a:r>
          </a:p>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What if it was larger/thicker/ heavier/stronger?</a:t>
            </a:r>
          </a:p>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What if it was smaller/thinner/lighter/shorter?</a:t>
            </a:r>
          </a:p>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How might it be rearranged/reversed?</a:t>
            </a:r>
          </a:p>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What else?</a:t>
            </a:r>
          </a:p>
        </p:txBody>
      </p:sp>
      <p:sp>
        <p:nvSpPr>
          <p:cNvPr id="3" name="TextBox 2">
            <a:extLst>
              <a:ext uri="{FF2B5EF4-FFF2-40B4-BE49-F238E27FC236}">
                <a16:creationId xmlns:a16="http://schemas.microsoft.com/office/drawing/2014/main" id="{0E7DC015-E1AF-98C4-E2B4-3CA26A746E62}"/>
              </a:ext>
            </a:extLst>
          </p:cNvPr>
          <p:cNvSpPr txBox="1"/>
          <p:nvPr/>
        </p:nvSpPr>
        <p:spPr>
          <a:xfrm>
            <a:off x="5992427" y="2852743"/>
            <a:ext cx="6136690" cy="2031325"/>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dirty="0"/>
              <a:t>20 mins In breakout groups –</a:t>
            </a:r>
          </a:p>
          <a:p>
            <a:r>
              <a:rPr lang="en-GB" dirty="0"/>
              <a:t>Your organisation has a huge surplus of black umbrellas which are no longer needed.  To avoid a massive loss, an innovative solution is needed!</a:t>
            </a:r>
          </a:p>
          <a:p>
            <a:endParaRPr lang="en-GB" dirty="0"/>
          </a:p>
          <a:p>
            <a:r>
              <a:rPr lang="en-GB" dirty="0"/>
              <a:t>Come back with your top 3 ideas from your team </a:t>
            </a:r>
          </a:p>
          <a:p>
            <a:r>
              <a:rPr lang="en-GB" dirty="0"/>
              <a:t>to discuss!</a:t>
            </a:r>
          </a:p>
        </p:txBody>
      </p:sp>
      <p:pic>
        <p:nvPicPr>
          <p:cNvPr id="10244" name="Picture 3"/>
          <p:cNvPicPr>
            <a:picLocks noChangeAspect="1" noChangeArrowheads="1"/>
          </p:cNvPicPr>
          <p:nvPr/>
        </p:nvPicPr>
        <p:blipFill>
          <a:blip r:embed="rId4" cstate="print"/>
          <a:srcRect/>
          <a:stretch>
            <a:fillRect/>
          </a:stretch>
        </p:blipFill>
        <p:spPr bwMode="auto">
          <a:xfrm>
            <a:off x="10649299" y="3904467"/>
            <a:ext cx="1446038" cy="1405203"/>
          </a:xfrm>
          <a:prstGeom prst="rect">
            <a:avLst/>
          </a:prstGeom>
          <a:noFill/>
          <a:ln w="9525">
            <a:noFill/>
            <a:round/>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ntr" presetSubtype="0" fill="hold" grpId="0" nodeType="withEffect">
                                  <p:stCondLst>
                                    <p:cond delay="0"/>
                                  </p:stCondLst>
                                  <p:iterate type="lt">
                                    <p:tmPct val="10000"/>
                                  </p:iterate>
                                  <p:childTnLst>
                                    <p:set>
                                      <p:cBhvr>
                                        <p:cTn id="6" dur="1" fill="hold">
                                          <p:stCondLst>
                                            <p:cond delay="0"/>
                                          </p:stCondLst>
                                        </p:cTn>
                                        <p:tgtEl>
                                          <p:spTgt spid="5122"/>
                                        </p:tgtEl>
                                        <p:attrNameLst>
                                          <p:attrName>style.visibility</p:attrName>
                                        </p:attrNameLst>
                                      </p:cBhvr>
                                      <p:to>
                                        <p:strVal val="visible"/>
                                      </p:to>
                                    </p:set>
                                    <p:animEffect transition="in" filter="fade">
                                      <p:cBhvr>
                                        <p:cTn id="7" dur="600">
                                          <p:stCondLst>
                                            <p:cond delay="0"/>
                                          </p:stCondLst>
                                        </p:cTn>
                                        <p:tgtEl>
                                          <p:spTgt spid="5122"/>
                                        </p:tgtEl>
                                      </p:cBhvr>
                                    </p:animEffect>
                                    <p:anim calcmode="lin" valueType="num">
                                      <p:cBhvr>
                                        <p:cTn id="8" dur="600" fill="hold">
                                          <p:stCondLst>
                                            <p:cond delay="0"/>
                                          </p:stCondLst>
                                        </p:cTn>
                                        <p:tgtEl>
                                          <p:spTgt spid="5122"/>
                                        </p:tgtEl>
                                        <p:attrNameLst>
                                          <p:attrName>style.rotation</p:attrName>
                                        </p:attrNameLst>
                                      </p:cBhvr>
                                      <p:tavLst>
                                        <p:tav tm="0">
                                          <p:val>
                                            <p:fltVal val="720"/>
                                          </p:val>
                                        </p:tav>
                                        <p:tav tm="100000">
                                          <p:val>
                                            <p:fltVal val="0"/>
                                          </p:val>
                                        </p:tav>
                                      </p:tavLst>
                                    </p:anim>
                                    <p:anim calcmode="lin" valueType="num">
                                      <p:cBhvr>
                                        <p:cTn id="9" dur="600" fill="hold">
                                          <p:stCondLst>
                                            <p:cond delay="0"/>
                                          </p:stCondLst>
                                        </p:cTn>
                                        <p:tgtEl>
                                          <p:spTgt spid="5122"/>
                                        </p:tgtEl>
                                        <p:attrNameLst>
                                          <p:attrName>ppt_h</p:attrName>
                                        </p:attrNameLst>
                                      </p:cBhvr>
                                      <p:tavLst>
                                        <p:tav tm="0">
                                          <p:val>
                                            <p:fltVal val="0"/>
                                          </p:val>
                                        </p:tav>
                                        <p:tav tm="100000">
                                          <p:val>
                                            <p:strVal val="#ppt_h"/>
                                          </p:val>
                                        </p:tav>
                                      </p:tavLst>
                                    </p:anim>
                                    <p:anim calcmode="lin" valueType="num">
                                      <p:cBhvr>
                                        <p:cTn id="10" dur="600" fill="hold">
                                          <p:stCondLst>
                                            <p:cond delay="0"/>
                                          </p:stCondLst>
                                        </p:cTn>
                                        <p:tgtEl>
                                          <p:spTgt spid="5122"/>
                                        </p:tgtEl>
                                        <p:attrNameLst>
                                          <p:attrName>ppt_w</p:attrName>
                                        </p:attrNameLst>
                                      </p:cBhvr>
                                      <p:tavLst>
                                        <p:tav tm="0">
                                          <p:val>
                                            <p:fltVal val="0"/>
                                          </p:val>
                                        </p:tav>
                                        <p:tav tm="100000">
                                          <p:val>
                                            <p:strVal val="#ppt_w"/>
                                          </p:val>
                                        </p:tav>
                                      </p:tavLst>
                                    </p:anim>
                                  </p:childTnLst>
                                </p:cTn>
                              </p:par>
                            </p:childTnLst>
                          </p:cTn>
                        </p:par>
                      </p:childTnLst>
                    </p:cTn>
                  </p:par>
                  <p:par>
                    <p:cTn id="11" fill="hold">
                      <p:stCondLst>
                        <p:cond delay="indefinite"/>
                      </p:stCondLst>
                      <p:childTnLst>
                        <p:par>
                          <p:cTn id="12" fill="hold">
                            <p:stCondLst>
                              <p:cond delay="0"/>
                            </p:stCondLst>
                            <p:childTnLst>
                              <p:par>
                                <p:cTn id="13" presetID="12" presetClass="entr" presetSubtype="4" fill="hold" grpId="0" nodeType="clickEffect">
                                  <p:stCondLst>
                                    <p:cond delay="0"/>
                                  </p:stCondLst>
                                  <p:childTnLst>
                                    <p:set>
                                      <p:cBhvr>
                                        <p:cTn id="14" dur="1" fill="hold">
                                          <p:stCondLst>
                                            <p:cond delay="0"/>
                                          </p:stCondLst>
                                        </p:cTn>
                                        <p:tgtEl>
                                          <p:spTgt spid="5123">
                                            <p:txEl>
                                              <p:pRg st="0" end="0"/>
                                            </p:txEl>
                                          </p:spTgt>
                                        </p:tgtEl>
                                        <p:attrNameLst>
                                          <p:attrName>style.visibility</p:attrName>
                                        </p:attrNameLst>
                                      </p:cBhvr>
                                      <p:to>
                                        <p:strVal val="visible"/>
                                      </p:to>
                                    </p:set>
                                    <p:animEffect transition="in" filter="slide(fromBottom)">
                                      <p:cBhvr>
                                        <p:cTn id="15" dur="500">
                                          <p:stCondLst>
                                            <p:cond delay="0"/>
                                          </p:stCondLst>
                                        </p:cTn>
                                        <p:tgtEl>
                                          <p:spTgt spid="512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5123">
                                            <p:txEl>
                                              <p:pRg st="1" end="1"/>
                                            </p:txEl>
                                          </p:spTgt>
                                        </p:tgtEl>
                                        <p:attrNameLst>
                                          <p:attrName>style.visibility</p:attrName>
                                        </p:attrNameLst>
                                      </p:cBhvr>
                                      <p:to>
                                        <p:strVal val="visible"/>
                                      </p:to>
                                    </p:set>
                                    <p:animEffect transition="in" filter="slide(fromBottom)">
                                      <p:cBhvr>
                                        <p:cTn id="20" dur="500">
                                          <p:stCondLst>
                                            <p:cond delay="0"/>
                                          </p:stCondLst>
                                        </p:cTn>
                                        <p:tgtEl>
                                          <p:spTgt spid="512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5123">
                                            <p:txEl>
                                              <p:pRg st="2" end="2"/>
                                            </p:txEl>
                                          </p:spTgt>
                                        </p:tgtEl>
                                        <p:attrNameLst>
                                          <p:attrName>style.visibility</p:attrName>
                                        </p:attrNameLst>
                                      </p:cBhvr>
                                      <p:to>
                                        <p:strVal val="visible"/>
                                      </p:to>
                                    </p:set>
                                    <p:animEffect transition="in" filter="slide(fromBottom)">
                                      <p:cBhvr>
                                        <p:cTn id="25" dur="500">
                                          <p:stCondLst>
                                            <p:cond delay="0"/>
                                          </p:stCondLst>
                                        </p:cTn>
                                        <p:tgtEl>
                                          <p:spTgt spid="512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grpId="0" nodeType="clickEffect">
                                  <p:stCondLst>
                                    <p:cond delay="0"/>
                                  </p:stCondLst>
                                  <p:childTnLst>
                                    <p:set>
                                      <p:cBhvr>
                                        <p:cTn id="29" dur="1" fill="hold">
                                          <p:stCondLst>
                                            <p:cond delay="0"/>
                                          </p:stCondLst>
                                        </p:cTn>
                                        <p:tgtEl>
                                          <p:spTgt spid="5123">
                                            <p:txEl>
                                              <p:pRg st="3" end="3"/>
                                            </p:txEl>
                                          </p:spTgt>
                                        </p:tgtEl>
                                        <p:attrNameLst>
                                          <p:attrName>style.visibility</p:attrName>
                                        </p:attrNameLst>
                                      </p:cBhvr>
                                      <p:to>
                                        <p:strVal val="visible"/>
                                      </p:to>
                                    </p:set>
                                    <p:animEffect transition="in" filter="slide(fromBottom)">
                                      <p:cBhvr>
                                        <p:cTn id="30" dur="500">
                                          <p:stCondLst>
                                            <p:cond delay="0"/>
                                          </p:stCondLst>
                                        </p:cTn>
                                        <p:tgtEl>
                                          <p:spTgt spid="512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5123">
                                            <p:txEl>
                                              <p:pRg st="4" end="4"/>
                                            </p:txEl>
                                          </p:spTgt>
                                        </p:tgtEl>
                                        <p:attrNameLst>
                                          <p:attrName>style.visibility</p:attrName>
                                        </p:attrNameLst>
                                      </p:cBhvr>
                                      <p:to>
                                        <p:strVal val="visible"/>
                                      </p:to>
                                    </p:set>
                                    <p:animEffect transition="in" filter="slide(fromBottom)">
                                      <p:cBhvr>
                                        <p:cTn id="35" dur="500">
                                          <p:stCondLst>
                                            <p:cond delay="0"/>
                                          </p:stCondLst>
                                        </p:cTn>
                                        <p:tgtEl>
                                          <p:spTgt spid="512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5123">
                                            <p:txEl>
                                              <p:pRg st="5" end="5"/>
                                            </p:txEl>
                                          </p:spTgt>
                                        </p:tgtEl>
                                        <p:attrNameLst>
                                          <p:attrName>style.visibility</p:attrName>
                                        </p:attrNameLst>
                                      </p:cBhvr>
                                      <p:to>
                                        <p:strVal val="visible"/>
                                      </p:to>
                                    </p:set>
                                    <p:animEffect transition="in" filter="slide(fromBottom)">
                                      <p:cBhvr>
                                        <p:cTn id="40" dur="500">
                                          <p:stCondLst>
                                            <p:cond delay="0"/>
                                          </p:stCondLst>
                                        </p:cTn>
                                        <p:tgtEl>
                                          <p:spTgt spid="5123">
                                            <p:txEl>
                                              <p:pRg st="5" end="5"/>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2" presetClass="entr" presetSubtype="4" fill="hold" grpId="0" nodeType="clickEffect">
                                  <p:stCondLst>
                                    <p:cond delay="0"/>
                                  </p:stCondLst>
                                  <p:childTnLst>
                                    <p:set>
                                      <p:cBhvr>
                                        <p:cTn id="44" dur="1" fill="hold">
                                          <p:stCondLst>
                                            <p:cond delay="0"/>
                                          </p:stCondLst>
                                        </p:cTn>
                                        <p:tgtEl>
                                          <p:spTgt spid="5123">
                                            <p:txEl>
                                              <p:pRg st="6" end="6"/>
                                            </p:txEl>
                                          </p:spTgt>
                                        </p:tgtEl>
                                        <p:attrNameLst>
                                          <p:attrName>style.visibility</p:attrName>
                                        </p:attrNameLst>
                                      </p:cBhvr>
                                      <p:to>
                                        <p:strVal val="visible"/>
                                      </p:to>
                                    </p:set>
                                    <p:animEffect transition="in" filter="slide(fromBottom)">
                                      <p:cBhvr>
                                        <p:cTn id="45" dur="500">
                                          <p:stCondLst>
                                            <p:cond delay="0"/>
                                          </p:stCondLst>
                                        </p:cTn>
                                        <p:tgtEl>
                                          <p:spTgt spid="512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title" idx="4294967295"/>
          </p:nvPr>
        </p:nvSpPr>
        <p:spPr>
          <a:xfrm>
            <a:off x="335280" y="-520258"/>
            <a:ext cx="11018520" cy="1434415"/>
          </a:xfrm>
        </p:spPr>
        <p:txBody>
          <a:bodyPr vert="horz" lIns="91440" tIns="45720" rIns="91440" bIns="45720" rtlCol="0" anchor="b">
            <a:normAutofit/>
          </a:bodyPr>
          <a:lstStyle/>
          <a:p>
            <a:r>
              <a:rPr lang="en-US" sz="5400" dirty="0"/>
              <a:t>Business vision</a:t>
            </a:r>
          </a:p>
        </p:txBody>
      </p:sp>
      <p:sp>
        <p:nvSpPr>
          <p:cNvPr id="14340" name="Content Placeholder 2"/>
          <p:cNvSpPr>
            <a:spLocks noGrp="1"/>
          </p:cNvSpPr>
          <p:nvPr>
            <p:ph idx="4294967295"/>
          </p:nvPr>
        </p:nvSpPr>
        <p:spPr>
          <a:xfrm>
            <a:off x="335280" y="843524"/>
            <a:ext cx="11264134" cy="4119172"/>
          </a:xfrm>
        </p:spPr>
        <p:txBody>
          <a:bodyPr vert="horz" lIns="91440" tIns="45720" rIns="91440" bIns="45720" rtlCol="0" anchor="t">
            <a:normAutofit/>
          </a:bodyPr>
          <a:lstStyle/>
          <a:p>
            <a:pPr marL="0" indent="0">
              <a:buNone/>
            </a:pPr>
            <a:r>
              <a:rPr lang="en-US" sz="1600" dirty="0"/>
              <a:t>“</a:t>
            </a:r>
            <a:r>
              <a:rPr lang="en-US" sz="1600" i="1" dirty="0"/>
              <a:t>Business must run at a profit else it will die. But when anyone tries to run a business solely for profit… then also the business must die, for it no longer has a reason for existence</a:t>
            </a:r>
            <a:r>
              <a:rPr lang="en-US" sz="1600" dirty="0"/>
              <a:t>”.     </a:t>
            </a:r>
          </a:p>
          <a:p>
            <a:pPr marL="0" indent="0">
              <a:buFont typeface="Arial" panose="020B0604020202020204" pitchFamily="34" charset="0"/>
              <a:buNone/>
            </a:pPr>
            <a:endParaRPr lang="en-GB" sz="2400" b="1" i="1" dirty="0">
              <a:solidFill>
                <a:srgbClr val="FF0000"/>
              </a:solidFill>
            </a:endParaRPr>
          </a:p>
          <a:p>
            <a:pPr marL="0" indent="0">
              <a:buFont typeface="Arial" panose="020B0604020202020204" pitchFamily="34" charset="0"/>
              <a:buNone/>
            </a:pPr>
            <a:endParaRPr lang="en-GB" sz="800" dirty="0"/>
          </a:p>
          <a:p>
            <a:pPr marL="0" indent="0">
              <a:buNone/>
            </a:pPr>
            <a:endParaRPr lang="en-US" sz="2200" i="1" dirty="0"/>
          </a:p>
        </p:txBody>
      </p:sp>
      <p:sp>
        <p:nvSpPr>
          <p:cNvPr id="14338"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AC947BE7-F57B-4ACF-A917-10005A30ADD9}" type="slidenum">
              <a:rPr lang="en-US" smtClean="0">
                <a:solidFill>
                  <a:prstClr val="black">
                    <a:tint val="75000"/>
                  </a:prstClr>
                </a:solidFill>
                <a:latin typeface="Calibri" panose="020F0502020204030204"/>
              </a:rPr>
              <a:pPr>
                <a:spcAft>
                  <a:spcPts val="600"/>
                </a:spcAft>
                <a:defRPr/>
              </a:pPr>
              <a:t>17</a:t>
            </a:fld>
            <a:endParaRPr lang="en-US">
              <a:solidFill>
                <a:prstClr val="black">
                  <a:tint val="75000"/>
                </a:prstClr>
              </a:solidFill>
              <a:latin typeface="Calibri" panose="020F0502020204030204"/>
            </a:endParaRPr>
          </a:p>
        </p:txBody>
      </p:sp>
      <p:sp>
        <p:nvSpPr>
          <p:cNvPr id="3" name="TextBox 2">
            <a:extLst>
              <a:ext uri="{FF2B5EF4-FFF2-40B4-BE49-F238E27FC236}">
                <a16:creationId xmlns:a16="http://schemas.microsoft.com/office/drawing/2014/main" id="{F8BB33A8-E077-1955-BE62-D37247289C94}"/>
              </a:ext>
            </a:extLst>
          </p:cNvPr>
          <p:cNvSpPr txBox="1"/>
          <p:nvPr/>
        </p:nvSpPr>
        <p:spPr>
          <a:xfrm>
            <a:off x="3884646" y="1064293"/>
            <a:ext cx="6097554" cy="369332"/>
          </a:xfrm>
          <a:prstGeom prst="rect">
            <a:avLst/>
          </a:prstGeom>
          <a:noFill/>
        </p:spPr>
        <p:txBody>
          <a:bodyPr wrap="square">
            <a:spAutoFit/>
          </a:bodyPr>
          <a:lstStyle/>
          <a:p>
            <a:pPr marL="0" indent="0">
              <a:buNone/>
            </a:pPr>
            <a:r>
              <a:rPr lang="en-US" sz="1800" i="1" dirty="0"/>
              <a:t>(Henry Ford, 1940)</a:t>
            </a:r>
            <a:endParaRPr lang="en-US" sz="1800" b="1" dirty="0"/>
          </a:p>
        </p:txBody>
      </p:sp>
      <p:pic>
        <p:nvPicPr>
          <p:cNvPr id="7" name="Picture 2">
            <a:extLst>
              <a:ext uri="{FF2B5EF4-FFF2-40B4-BE49-F238E27FC236}">
                <a16:creationId xmlns:a16="http://schemas.microsoft.com/office/drawing/2014/main" id="{DB0E2B0E-68B8-AB1A-F23C-EB880B42DB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798" b="4635"/>
          <a:stretch/>
        </p:blipFill>
        <p:spPr bwMode="auto">
          <a:xfrm>
            <a:off x="2202334" y="1783687"/>
            <a:ext cx="7367121" cy="393675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8" name="TextBox 7">
            <a:extLst>
              <a:ext uri="{FF2B5EF4-FFF2-40B4-BE49-F238E27FC236}">
                <a16:creationId xmlns:a16="http://schemas.microsoft.com/office/drawing/2014/main" id="{A41C063A-219E-B2CB-3381-9F19BCF6B658}"/>
              </a:ext>
            </a:extLst>
          </p:cNvPr>
          <p:cNvSpPr txBox="1"/>
          <p:nvPr/>
        </p:nvSpPr>
        <p:spPr>
          <a:xfrm>
            <a:off x="7615918" y="1358750"/>
            <a:ext cx="4146495"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reasons can you think of other than profit for an organisation</a:t>
            </a:r>
          </a:p>
        </p:txBody>
      </p:sp>
      <p:pic>
        <p:nvPicPr>
          <p:cNvPr id="9" name="Picture 2" descr="Amazon.co.uk: Question of the Day : Alexa Skills">
            <a:extLst>
              <a:ext uri="{FF2B5EF4-FFF2-40B4-BE49-F238E27FC236}">
                <a16:creationId xmlns:a16="http://schemas.microsoft.com/office/drawing/2014/main" id="{B4BDC160-8A82-C034-FD1D-FF6B4A555B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16810" y="1579012"/>
            <a:ext cx="1025451" cy="102545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AF577-057C-1EBF-E747-75E56C4585CB}"/>
              </a:ext>
            </a:extLst>
          </p:cNvPr>
          <p:cNvSpPr>
            <a:spLocks noGrp="1"/>
          </p:cNvSpPr>
          <p:nvPr>
            <p:ph type="title"/>
          </p:nvPr>
        </p:nvSpPr>
        <p:spPr>
          <a:xfrm>
            <a:off x="372207" y="-188791"/>
            <a:ext cx="10515600" cy="1325563"/>
          </a:xfrm>
        </p:spPr>
        <p:txBody>
          <a:bodyPr/>
          <a:lstStyle/>
          <a:p>
            <a:r>
              <a:rPr lang="en-GB" dirty="0"/>
              <a:t>Mind mapping</a:t>
            </a:r>
          </a:p>
        </p:txBody>
      </p:sp>
      <p:sp>
        <p:nvSpPr>
          <p:cNvPr id="3" name="Content Placeholder 2">
            <a:extLst>
              <a:ext uri="{FF2B5EF4-FFF2-40B4-BE49-F238E27FC236}">
                <a16:creationId xmlns:a16="http://schemas.microsoft.com/office/drawing/2014/main" id="{630C5D05-6D18-0A67-80C1-8BB25B42ADA3}"/>
              </a:ext>
            </a:extLst>
          </p:cNvPr>
          <p:cNvSpPr>
            <a:spLocks noGrp="1"/>
          </p:cNvSpPr>
          <p:nvPr>
            <p:ph idx="1"/>
          </p:nvPr>
        </p:nvSpPr>
        <p:spPr>
          <a:xfrm>
            <a:off x="503069" y="1356153"/>
            <a:ext cx="11075378" cy="4891698"/>
          </a:xfrm>
        </p:spPr>
        <p:txBody>
          <a:bodyPr>
            <a:normAutofit/>
          </a:bodyPr>
          <a:lstStyle/>
          <a:p>
            <a:endParaRPr lang="en-GB" dirty="0"/>
          </a:p>
          <a:p>
            <a:pPr marL="0" indent="0">
              <a:buNone/>
            </a:pPr>
            <a:endParaRPr lang="en-GB" dirty="0"/>
          </a:p>
        </p:txBody>
      </p:sp>
      <p:pic>
        <p:nvPicPr>
          <p:cNvPr id="9" name="Picture 8">
            <a:extLst>
              <a:ext uri="{FF2B5EF4-FFF2-40B4-BE49-F238E27FC236}">
                <a16:creationId xmlns:a16="http://schemas.microsoft.com/office/drawing/2014/main" id="{02006093-ADDC-FFA6-3012-CC26F306FFCF}"/>
              </a:ext>
            </a:extLst>
          </p:cNvPr>
          <p:cNvPicPr>
            <a:picLocks noChangeAspect="1"/>
          </p:cNvPicPr>
          <p:nvPr/>
        </p:nvPicPr>
        <p:blipFill rotWithShape="1">
          <a:blip r:embed="rId3"/>
          <a:srcRect l="24990"/>
          <a:stretch/>
        </p:blipFill>
        <p:spPr>
          <a:xfrm>
            <a:off x="5917199" y="284708"/>
            <a:ext cx="6004199" cy="3744658"/>
          </a:xfrm>
          <a:prstGeom prst="rect">
            <a:avLst/>
          </a:prstGeom>
        </p:spPr>
      </p:pic>
      <p:sp>
        <p:nvSpPr>
          <p:cNvPr id="10" name="Oval 9">
            <a:extLst>
              <a:ext uri="{FF2B5EF4-FFF2-40B4-BE49-F238E27FC236}">
                <a16:creationId xmlns:a16="http://schemas.microsoft.com/office/drawing/2014/main" id="{B8AB6867-BFD4-4522-30FF-0D852A26108E}"/>
              </a:ext>
            </a:extLst>
          </p:cNvPr>
          <p:cNvSpPr/>
          <p:nvPr/>
        </p:nvSpPr>
        <p:spPr>
          <a:xfrm>
            <a:off x="11107317" y="1056551"/>
            <a:ext cx="642606" cy="525883"/>
          </a:xfrm>
          <a:prstGeom prst="ellipse">
            <a:avLst/>
          </a:prstGeom>
          <a:noFill/>
          <a:ln>
            <a:solidFill>
              <a:srgbClr val="FFFF00"/>
            </a:solidFill>
          </a:ln>
          <a:effectLst>
            <a:glow rad="228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46C9815-5CEE-D44B-7AFA-50C491B3E612}"/>
              </a:ext>
            </a:extLst>
          </p:cNvPr>
          <p:cNvSpPr txBox="1"/>
          <p:nvPr/>
        </p:nvSpPr>
        <p:spPr>
          <a:xfrm>
            <a:off x="7983000" y="4102687"/>
            <a:ext cx="2609943" cy="646331"/>
          </a:xfrm>
          <a:prstGeom prst="rect">
            <a:avLst/>
          </a:prstGeom>
          <a:noFill/>
        </p:spPr>
        <p:txBody>
          <a:bodyPr wrap="square">
            <a:spAutoFit/>
          </a:bodyPr>
          <a:lstStyle/>
          <a:p>
            <a:r>
              <a:rPr lang="en-GB" dirty="0" err="1">
                <a:hlinkClick r:id="rId4"/>
              </a:rPr>
              <a:t>Mindmaps</a:t>
            </a:r>
            <a:endParaRPr lang="en-GB" dirty="0"/>
          </a:p>
          <a:p>
            <a:r>
              <a:rPr lang="en-GB" dirty="0"/>
              <a:t>www.mindmaps.app</a:t>
            </a:r>
          </a:p>
        </p:txBody>
      </p:sp>
      <p:grpSp>
        <p:nvGrpSpPr>
          <p:cNvPr id="4" name="Group 3">
            <a:extLst>
              <a:ext uri="{FF2B5EF4-FFF2-40B4-BE49-F238E27FC236}">
                <a16:creationId xmlns:a16="http://schemas.microsoft.com/office/drawing/2014/main" id="{50634FA7-20A9-D71B-713A-4503C28A2772}"/>
              </a:ext>
            </a:extLst>
          </p:cNvPr>
          <p:cNvGrpSpPr/>
          <p:nvPr/>
        </p:nvGrpSpPr>
        <p:grpSpPr>
          <a:xfrm>
            <a:off x="548080" y="849679"/>
            <a:ext cx="5547920" cy="3295475"/>
            <a:chOff x="3582374" y="3935745"/>
            <a:chExt cx="3899579" cy="3295475"/>
          </a:xfrm>
        </p:grpSpPr>
        <p:sp>
          <p:nvSpPr>
            <p:cNvPr id="6" name="TextBox 5">
              <a:extLst>
                <a:ext uri="{FF2B5EF4-FFF2-40B4-BE49-F238E27FC236}">
                  <a16:creationId xmlns:a16="http://schemas.microsoft.com/office/drawing/2014/main" id="{229D7802-5EB1-DE29-0595-32647693A121}"/>
                </a:ext>
              </a:extLst>
            </p:cNvPr>
            <p:cNvSpPr txBox="1"/>
            <p:nvPr/>
          </p:nvSpPr>
          <p:spPr>
            <a:xfrm>
              <a:off x="3582374" y="4368898"/>
              <a:ext cx="3417465" cy="286232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r>
                <a:rPr lang="en-GB" dirty="0"/>
                <a:t>Create a mind map using the website </a:t>
              </a:r>
            </a:p>
            <a:p>
              <a:pPr marL="0" indent="0">
                <a:buNone/>
              </a:pPr>
              <a:r>
                <a:rPr lang="en-GB" dirty="0"/>
                <a:t>developing your ideas, You are to </a:t>
              </a:r>
            </a:p>
            <a:p>
              <a:pPr marL="0" indent="0">
                <a:buNone/>
              </a:pPr>
              <a:r>
                <a:rPr lang="en-GB" dirty="0"/>
                <a:t>conceptualise what you feel is a viable </a:t>
              </a:r>
            </a:p>
            <a:p>
              <a:pPr marL="0" indent="0">
                <a:buNone/>
              </a:pPr>
              <a:r>
                <a:rPr lang="en-GB" u="sng" dirty="0"/>
                <a:t>Hospitality business</a:t>
              </a:r>
            </a:p>
            <a:p>
              <a:pPr marL="0" indent="0">
                <a:buNone/>
              </a:pPr>
              <a:endParaRPr lang="en-GB" dirty="0"/>
            </a:p>
            <a:p>
              <a:pPr marL="0" indent="0">
                <a:buNone/>
              </a:pPr>
              <a:r>
                <a:rPr lang="en-GB" b="1" u="sng" dirty="0">
                  <a:solidFill>
                    <a:srgbClr val="FF0000"/>
                  </a:solidFill>
                </a:rPr>
                <a:t>Send me your mind maps on the Teams chat </a:t>
              </a:r>
            </a:p>
            <a:p>
              <a:pPr marL="0" indent="0">
                <a:buNone/>
              </a:pPr>
              <a:r>
                <a:rPr lang="en-GB" dirty="0"/>
                <a:t>The business concept will be the foundation for your BMC and you will begin developing the concept as we fill out the BMC.</a:t>
              </a:r>
              <a:endParaRPr lang="en-GB" u="sng" dirty="0"/>
            </a:p>
            <a:p>
              <a:pPr marL="0" indent="0">
                <a:buNone/>
              </a:pPr>
              <a:r>
                <a:rPr lang="en-GB" b="1" dirty="0"/>
                <a:t>20</a:t>
              </a:r>
              <a:r>
                <a:rPr lang="en-GB" sz="1800" b="1" dirty="0"/>
                <a:t> mins</a:t>
              </a:r>
            </a:p>
          </p:txBody>
        </p:sp>
        <p:pic>
          <p:nvPicPr>
            <p:cNvPr id="7" name="Picture 2" descr="Amazon.co.uk: Question of the Day : Alexa Skills">
              <a:extLst>
                <a:ext uri="{FF2B5EF4-FFF2-40B4-BE49-F238E27FC236}">
                  <a16:creationId xmlns:a16="http://schemas.microsoft.com/office/drawing/2014/main" id="{5F100A66-A02D-6880-A1C4-0071A938AB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0885" y="3935745"/>
              <a:ext cx="851068"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876213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08690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169035" y="-954157"/>
            <a:ext cx="6201948" cy="1600200"/>
          </a:xfrm>
        </p:spPr>
        <p:txBody>
          <a:bodyPr/>
          <a:lstStyle/>
          <a:p>
            <a:r>
              <a:rPr lang="en-GB" dirty="0"/>
              <a:t>The Business Model Canvas (BMC)</a:t>
            </a:r>
          </a:p>
        </p:txBody>
      </p:sp>
      <p:sp>
        <p:nvSpPr>
          <p:cNvPr id="4" name="Text Placeholder 3">
            <a:extLst>
              <a:ext uri="{FF2B5EF4-FFF2-40B4-BE49-F238E27FC236}">
                <a16:creationId xmlns:a16="http://schemas.microsoft.com/office/drawing/2014/main" id="{805E60E5-53B5-9DEC-2AD7-9545123BFF99}"/>
              </a:ext>
            </a:extLst>
          </p:cNvPr>
          <p:cNvSpPr>
            <a:spLocks noGrp="1"/>
          </p:cNvSpPr>
          <p:nvPr>
            <p:ph type="body" sz="half" idx="2"/>
          </p:nvPr>
        </p:nvSpPr>
        <p:spPr>
          <a:xfrm>
            <a:off x="193379" y="646043"/>
            <a:ext cx="3919122" cy="5303672"/>
          </a:xfrm>
        </p:spPr>
        <p:txBody>
          <a:bodyPr>
            <a:normAutofit/>
          </a:bodyPr>
          <a:lstStyle/>
          <a:p>
            <a:r>
              <a:rPr lang="en-GB" dirty="0"/>
              <a:t>The BMC is a business planning framework which helps provide a strategic overview of the business concept and help Identify and analyse key operations and functions for a business model.</a:t>
            </a:r>
          </a:p>
          <a:p>
            <a:endParaRPr lang="en-GB" dirty="0"/>
          </a:p>
          <a:p>
            <a:r>
              <a:rPr lang="en-GB" dirty="0"/>
              <a:t>This is the basis of your 1</a:t>
            </a:r>
            <a:r>
              <a:rPr lang="en-GB" baseline="30000" dirty="0"/>
              <a:t>st</a:t>
            </a:r>
            <a:r>
              <a:rPr lang="en-GB" dirty="0"/>
              <a:t> assessment.</a:t>
            </a:r>
          </a:p>
          <a:p>
            <a:r>
              <a:rPr lang="en-GB" dirty="0"/>
              <a:t> </a:t>
            </a:r>
          </a:p>
          <a:p>
            <a:r>
              <a:rPr lang="en-GB" dirty="0"/>
              <a:t>Over the coming sessions and importantly in your own time, you will be completing the sections of the BMC for your own </a:t>
            </a:r>
            <a:r>
              <a:rPr lang="en-GB" b="1" u="sng" dirty="0"/>
              <a:t>hospitality</a:t>
            </a:r>
            <a:r>
              <a:rPr lang="en-GB" dirty="0"/>
              <a:t> business concept, your essay assessment will discuss your business model and offer justifications with evidence/examples to support your business models viability.  </a:t>
            </a:r>
          </a:p>
        </p:txBody>
      </p:sp>
      <p:sp>
        <p:nvSpPr>
          <p:cNvPr id="6" name="TextBox 5">
            <a:extLst>
              <a:ext uri="{FF2B5EF4-FFF2-40B4-BE49-F238E27FC236}">
                <a16:creationId xmlns:a16="http://schemas.microsoft.com/office/drawing/2014/main" id="{982E7ACE-116D-7B34-A8ED-5BDEEDDBFD63}"/>
              </a:ext>
            </a:extLst>
          </p:cNvPr>
          <p:cNvSpPr txBox="1"/>
          <p:nvPr/>
        </p:nvSpPr>
        <p:spPr>
          <a:xfrm>
            <a:off x="5901157" y="5341299"/>
            <a:ext cx="6097464" cy="369332"/>
          </a:xfrm>
          <a:prstGeom prst="rect">
            <a:avLst/>
          </a:prstGeom>
          <a:noFill/>
        </p:spPr>
        <p:txBody>
          <a:bodyPr wrap="square">
            <a:spAutoFit/>
          </a:bodyPr>
          <a:lstStyle/>
          <a:p>
            <a:r>
              <a:rPr lang="en-GB" dirty="0">
                <a:hlinkClick r:id="rId4"/>
              </a:rPr>
              <a:t>Business Model Canvas Explained - YouTube</a:t>
            </a:r>
            <a:endParaRPr lang="en-GB" dirty="0"/>
          </a:p>
        </p:txBody>
      </p:sp>
      <p:pic>
        <p:nvPicPr>
          <p:cNvPr id="7" name="Online Media 6" title="Business Model Canvas Explained">
            <a:hlinkClick r:id="" action="ppaction://media"/>
            <a:extLst>
              <a:ext uri="{FF2B5EF4-FFF2-40B4-BE49-F238E27FC236}">
                <a16:creationId xmlns:a16="http://schemas.microsoft.com/office/drawing/2014/main" id="{627A6A2E-A0E1-D5BE-11D1-3E43ECE9BEA9}"/>
              </a:ext>
            </a:extLst>
          </p:cNvPr>
          <p:cNvPicPr>
            <a:picLocks noRot="1" noChangeAspect="1"/>
          </p:cNvPicPr>
          <p:nvPr>
            <a:videoFile r:link="rId1"/>
          </p:nvPr>
        </p:nvPicPr>
        <p:blipFill>
          <a:blip r:embed="rId5"/>
          <a:stretch>
            <a:fillRect/>
          </a:stretch>
        </p:blipFill>
        <p:spPr>
          <a:xfrm>
            <a:off x="4266174" y="791307"/>
            <a:ext cx="7626653" cy="4309059"/>
          </a:xfrm>
          <a:prstGeom prst="rect">
            <a:avLst/>
          </a:prstGeom>
        </p:spPr>
      </p:pic>
      <p:sp>
        <p:nvSpPr>
          <p:cNvPr id="3" name="TextBox 10">
            <a:extLst>
              <a:ext uri="{FF2B5EF4-FFF2-40B4-BE49-F238E27FC236}">
                <a16:creationId xmlns:a16="http://schemas.microsoft.com/office/drawing/2014/main" id="{C87ECE01-B181-966C-196E-0C7C2EB63606}"/>
              </a:ext>
            </a:extLst>
          </p:cNvPr>
          <p:cNvSpPr txBox="1"/>
          <p:nvPr/>
        </p:nvSpPr>
        <p:spPr>
          <a:xfrm>
            <a:off x="426623" y="4826629"/>
            <a:ext cx="4324279"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Go to </a:t>
            </a:r>
            <a:r>
              <a:rPr lang="en-GB" dirty="0">
                <a:hlinkClick r:id="rId6"/>
              </a:rPr>
              <a:t>Business Model and it's 9 sections Template | </a:t>
            </a:r>
            <a:r>
              <a:rPr lang="en-GB" dirty="0" err="1">
                <a:hlinkClick r:id="rId6"/>
              </a:rPr>
              <a:t>Conceptboard</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5" name="Picture 4" descr="Amazon.co.uk: Question of the Day : Alexa Skills">
            <a:extLst>
              <a:ext uri="{FF2B5EF4-FFF2-40B4-BE49-F238E27FC236}">
                <a16:creationId xmlns:a16="http://schemas.microsoft.com/office/drawing/2014/main" id="{94460FFD-3AB7-9762-38A8-EE67E8C872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37261" y="5069528"/>
            <a:ext cx="1025451" cy="102545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Emoji Meanings: make sure you use them right">
            <a:extLst>
              <a:ext uri="{FF2B5EF4-FFF2-40B4-BE49-F238E27FC236}">
                <a16:creationId xmlns:a16="http://schemas.microsoft.com/office/drawing/2014/main" id="{BBE80AB0-9BC3-EA4D-4859-CCF10EA1752D}"/>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5931" r="86471" b="88502"/>
          <a:stretch/>
        </p:blipFill>
        <p:spPr bwMode="auto">
          <a:xfrm>
            <a:off x="3992894" y="5127303"/>
            <a:ext cx="1025452" cy="872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7693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817" y="-1797391"/>
            <a:ext cx="10515600" cy="2852737"/>
          </a:xfrm>
        </p:spPr>
        <p:txBody>
          <a:bodyPr/>
          <a:lstStyle/>
          <a:p>
            <a:r>
              <a:rPr lang="en-GB" dirty="0"/>
              <a:t>Value Proposition</a:t>
            </a:r>
          </a:p>
        </p:txBody>
      </p:sp>
      <p:sp>
        <p:nvSpPr>
          <p:cNvPr id="3" name="Content Placeholder 2">
            <a:extLst>
              <a:ext uri="{FF2B5EF4-FFF2-40B4-BE49-F238E27FC236}">
                <a16:creationId xmlns:a16="http://schemas.microsoft.com/office/drawing/2014/main" id="{765D2B0F-72CD-5996-AA05-2EA3F4BC0E82}"/>
              </a:ext>
            </a:extLst>
          </p:cNvPr>
          <p:cNvSpPr txBox="1">
            <a:spLocks/>
          </p:cNvSpPr>
          <p:nvPr/>
        </p:nvSpPr>
        <p:spPr>
          <a:xfrm>
            <a:off x="278838" y="1117547"/>
            <a:ext cx="6049942" cy="4351338"/>
          </a:xfrm>
          <a:prstGeom prst="rect">
            <a:avLst/>
          </a:prstGeom>
        </p:spPr>
        <p:txBody>
          <a:bodyPr vert="horz" lIns="91440" tIns="45720" rIns="91440" bIns="45720" rtlCol="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b="1" dirty="0">
                <a:solidFill>
                  <a:schemeClr val="tx1"/>
                </a:solidFill>
              </a:rPr>
              <a:t>Pain Relievers</a:t>
            </a:r>
          </a:p>
          <a:p>
            <a:pPr lvl="1"/>
            <a:r>
              <a:rPr lang="en-GB" dirty="0">
                <a:solidFill>
                  <a:schemeClr val="tx1"/>
                </a:solidFill>
              </a:rPr>
              <a:t>Products/Services are solutions to problems, what problems do you solve?</a:t>
            </a:r>
          </a:p>
          <a:p>
            <a:pPr lvl="1"/>
            <a:r>
              <a:rPr lang="en-GB" dirty="0">
                <a:solidFill>
                  <a:schemeClr val="tx1"/>
                </a:solidFill>
              </a:rPr>
              <a:t>Describe how your products and services alleviate customer pains “issues/problems”. </a:t>
            </a:r>
          </a:p>
          <a:p>
            <a:pPr lvl="1"/>
            <a:endParaRPr lang="en-GB" dirty="0">
              <a:solidFill>
                <a:schemeClr val="tx1"/>
              </a:solidFill>
            </a:endParaRPr>
          </a:p>
          <a:p>
            <a:r>
              <a:rPr lang="en-GB" b="1" dirty="0">
                <a:solidFill>
                  <a:schemeClr val="tx1"/>
                </a:solidFill>
              </a:rPr>
              <a:t>Gain Creators</a:t>
            </a:r>
          </a:p>
          <a:p>
            <a:pPr lvl="1"/>
            <a:r>
              <a:rPr lang="en-GB" dirty="0">
                <a:solidFill>
                  <a:schemeClr val="tx1"/>
                </a:solidFill>
              </a:rPr>
              <a:t>Describe how your products/services create customer gains</a:t>
            </a:r>
          </a:p>
          <a:p>
            <a:pPr lvl="1"/>
            <a:r>
              <a:rPr lang="en-GB" dirty="0">
                <a:solidFill>
                  <a:schemeClr val="tx1"/>
                </a:solidFill>
              </a:rPr>
              <a:t>How does your solution benefit the customers? why do they come to us instead of alternative solutions?</a:t>
            </a:r>
          </a:p>
          <a:p>
            <a:pPr lvl="1"/>
            <a:endParaRPr lang="en-GB" dirty="0">
              <a:solidFill>
                <a:schemeClr val="tx1"/>
              </a:solidFill>
            </a:endParaRPr>
          </a:p>
          <a:p>
            <a:r>
              <a:rPr lang="en-GB" b="1" dirty="0">
                <a:solidFill>
                  <a:schemeClr val="tx1"/>
                </a:solidFill>
              </a:rPr>
              <a:t>Products/Services</a:t>
            </a:r>
          </a:p>
          <a:p>
            <a:pPr lvl="1"/>
            <a:r>
              <a:rPr lang="en-GB" dirty="0">
                <a:solidFill>
                  <a:schemeClr val="tx1"/>
                </a:solidFill>
              </a:rPr>
              <a:t>List all of the products and services of your business and consider what value you offer to different types of customer (segments)</a:t>
            </a:r>
          </a:p>
        </p:txBody>
      </p:sp>
      <p:grpSp>
        <p:nvGrpSpPr>
          <p:cNvPr id="4" name="Group 3">
            <a:extLst>
              <a:ext uri="{FF2B5EF4-FFF2-40B4-BE49-F238E27FC236}">
                <a16:creationId xmlns:a16="http://schemas.microsoft.com/office/drawing/2014/main" id="{F794AA78-4162-E22B-D5F4-92909337FF03}"/>
              </a:ext>
            </a:extLst>
          </p:cNvPr>
          <p:cNvGrpSpPr/>
          <p:nvPr/>
        </p:nvGrpSpPr>
        <p:grpSpPr>
          <a:xfrm>
            <a:off x="6505340" y="3198180"/>
            <a:ext cx="5610063" cy="3416320"/>
            <a:chOff x="3538694" y="3935745"/>
            <a:chExt cx="3943259" cy="3416320"/>
          </a:xfrm>
        </p:grpSpPr>
        <p:sp>
          <p:nvSpPr>
            <p:cNvPr id="5" name="TextBox 4">
              <a:extLst>
                <a:ext uri="{FF2B5EF4-FFF2-40B4-BE49-F238E27FC236}">
                  <a16:creationId xmlns:a16="http://schemas.microsoft.com/office/drawing/2014/main" id="{2F3707D6-8670-8022-2FEA-156DCED89402}"/>
                </a:ext>
              </a:extLst>
            </p:cNvPr>
            <p:cNvSpPr txBox="1"/>
            <p:nvPr/>
          </p:nvSpPr>
          <p:spPr>
            <a:xfrm>
              <a:off x="3538694" y="3935745"/>
              <a:ext cx="3417465" cy="341632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pPr>
              <a:r>
                <a:rPr lang="en-GB" sz="1800" dirty="0"/>
                <a:t>Fill in the Value proposition section, it is at the heart of your business as it is in the BMC</a:t>
              </a:r>
            </a:p>
            <a:p>
              <a:pPr marL="0" indent="0">
                <a:buNone/>
              </a:pPr>
              <a:r>
                <a:rPr lang="en-GB" dirty="0"/>
                <a:t>Consider why should customers buy from you?</a:t>
              </a:r>
            </a:p>
            <a:p>
              <a:pPr marL="0" indent="0">
                <a:buNone/>
              </a:pPr>
              <a:r>
                <a:rPr lang="en-GB" dirty="0"/>
                <a:t>How are you different unique from competitors (Be Specific!)</a:t>
              </a:r>
            </a:p>
            <a:p>
              <a:pPr marL="0" indent="0">
                <a:buNone/>
              </a:pPr>
              <a:r>
                <a:rPr lang="en-GB" dirty="0"/>
                <a:t>W</a:t>
              </a:r>
              <a:r>
                <a:rPr lang="en-GB" sz="1800" dirty="0"/>
                <a:t>hat innovations?</a:t>
              </a:r>
            </a:p>
            <a:p>
              <a:pPr marL="0" indent="0">
                <a:buNone/>
              </a:pPr>
              <a:r>
                <a:rPr lang="en-GB" dirty="0"/>
                <a:t>List the products/services you will offer.</a:t>
              </a:r>
            </a:p>
            <a:p>
              <a:pPr marL="0" indent="0">
                <a:buNone/>
              </a:pPr>
              <a:r>
                <a:rPr lang="en-GB" dirty="0"/>
                <a:t>Look at competitor websites and reviews, you will need to research the area you intend to set up your business to ensure there is a market opportunity. </a:t>
              </a:r>
            </a:p>
            <a:p>
              <a:pPr marL="0" indent="0">
                <a:buNone/>
              </a:pPr>
              <a:r>
                <a:rPr lang="en-GB" sz="1800" b="1" dirty="0"/>
                <a:t>1 hour</a:t>
              </a:r>
            </a:p>
          </p:txBody>
        </p:sp>
        <p:pic>
          <p:nvPicPr>
            <p:cNvPr id="6" name="Picture 2" descr="Amazon.co.uk: Question of the Day : Alexa Skills">
              <a:extLst>
                <a:ext uri="{FF2B5EF4-FFF2-40B4-BE49-F238E27FC236}">
                  <a16:creationId xmlns:a16="http://schemas.microsoft.com/office/drawing/2014/main" id="{DE2BEA23-0D0F-4077-45BF-A202604AD4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0885" y="3935745"/>
              <a:ext cx="851068"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7170" name="Picture 2" descr="The concept of value in marketing – Blue Horizons">
            <a:extLst>
              <a:ext uri="{FF2B5EF4-FFF2-40B4-BE49-F238E27FC236}">
                <a16:creationId xmlns:a16="http://schemas.microsoft.com/office/drawing/2014/main" id="{C096F6D8-6CEA-8C93-A048-2A9F513DA34F}"/>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rcRect/>
          <a:stretch>
            <a:fillRect/>
          </a:stretch>
        </p:blipFill>
        <p:spPr bwMode="auto">
          <a:xfrm>
            <a:off x="6400801" y="600714"/>
            <a:ext cx="5430937" cy="2405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303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52426" y="-888803"/>
            <a:ext cx="7886700" cy="2139553"/>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48095" y="1298936"/>
            <a:ext cx="7478190" cy="4677658"/>
          </a:xfrm>
        </p:spPr>
        <p:txBody>
          <a:bodyPr>
            <a:normAutofit/>
          </a:bodyPr>
          <a:lstStyle/>
          <a:p>
            <a:r>
              <a:rPr lang="en-GB" sz="3200" dirty="0"/>
              <a:t>BMC sections – </a:t>
            </a:r>
          </a:p>
          <a:p>
            <a:r>
              <a:rPr lang="en-GB" sz="3200" dirty="0"/>
              <a:t>Customer segments,</a:t>
            </a:r>
          </a:p>
          <a:p>
            <a:r>
              <a:rPr lang="en-GB" sz="3200" dirty="0"/>
              <a:t>Relationships, </a:t>
            </a:r>
          </a:p>
          <a:p>
            <a:r>
              <a:rPr lang="en-GB" sz="3200" dirty="0"/>
              <a:t>Channels and </a:t>
            </a:r>
          </a:p>
          <a:p>
            <a:r>
              <a:rPr lang="en-GB" sz="3200" dirty="0"/>
              <a:t>revenue streams </a:t>
            </a:r>
          </a:p>
          <a:p>
            <a:endParaRPr lang="en-GB" dirty="0"/>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9776" y="147369"/>
            <a:ext cx="4234129" cy="4234129"/>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Entrepreneurship | 8 Important Signs If Entrepreneurship is Right For You?">
            <a:extLst>
              <a:ext uri="{FF2B5EF4-FFF2-40B4-BE49-F238E27FC236}">
                <a16:creationId xmlns:a16="http://schemas.microsoft.com/office/drawing/2014/main" id="{8526A4A9-2CED-EEDA-D279-5FB52A4D4F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4" t="7984" r="9369" b="10324"/>
          <a:stretch/>
        </p:blipFill>
        <p:spPr bwMode="auto">
          <a:xfrm>
            <a:off x="8334375" y="3320222"/>
            <a:ext cx="3795979" cy="2122553"/>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Key Activities in a Business Model Canvas - Digital Enterprise">
            <a:extLst>
              <a:ext uri="{FF2B5EF4-FFF2-40B4-BE49-F238E27FC236}">
                <a16:creationId xmlns:a16="http://schemas.microsoft.com/office/drawing/2014/main" id="{06D20E9E-D64C-8962-BCB2-0ECD9D91801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532"/>
          <a:stretch/>
        </p:blipFill>
        <p:spPr bwMode="auto">
          <a:xfrm>
            <a:off x="3746202" y="3903018"/>
            <a:ext cx="4063574" cy="2478293"/>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3806D1ED-C3B8-0920-D6F8-85D1051BEB4B}"/>
              </a:ext>
            </a:extLst>
          </p:cNvPr>
          <p:cNvSpPr/>
          <p:nvPr/>
        </p:nvSpPr>
        <p:spPr>
          <a:xfrm>
            <a:off x="5708342" y="3616555"/>
            <a:ext cx="2363733" cy="3015064"/>
          </a:xfrm>
          <a:prstGeom prst="ellipse">
            <a:avLst/>
          </a:prstGeom>
          <a:noFill/>
          <a:ln>
            <a:solidFill>
              <a:srgbClr val="FFFF00"/>
            </a:solidFill>
          </a:ln>
          <a:effectLst>
            <a:glow rad="228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9793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9" name="Rectangle 14348">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58" r="12413" b="3"/>
          <a:stretch/>
        </p:blipFill>
        <p:spPr bwMode="auto">
          <a:xfrm>
            <a:off x="-1219" y="-8"/>
            <a:ext cx="12191695" cy="6858000"/>
          </a:xfrm>
          <a:prstGeom prst="rect">
            <a:avLst/>
          </a:prstGeom>
          <a:noFill/>
          <a:extLst>
            <a:ext uri="{909E8E84-426E-40DD-AFC4-6F175D3DCCD1}">
              <a14:hiddenFill xmlns:a14="http://schemas.microsoft.com/office/drawing/2010/main">
                <a:solidFill>
                  <a:srgbClr val="FFFFFF"/>
                </a:solidFill>
              </a14:hiddenFill>
            </a:ext>
          </a:extLst>
        </p:spPr>
      </p:pic>
      <p:sp>
        <p:nvSpPr>
          <p:cNvPr id="14351" name="Freeform: Shape 14350">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84996" y="1290918"/>
            <a:ext cx="4656579" cy="4208733"/>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53" name="Freeform: Shape 14352">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07827" y="1378821"/>
            <a:ext cx="4333482" cy="401886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14355" name="Freeform: Shape 14354">
            <a:extLst>
              <a:ext uri="{FF2B5EF4-FFF2-40B4-BE49-F238E27FC236}">
                <a16:creationId xmlns:a16="http://schemas.microsoft.com/office/drawing/2014/main" id="{9A5160F0-6244-48E8-9E71-1F51EA90C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720717" y="756951"/>
            <a:ext cx="2843929" cy="2556327"/>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57" name="Freeform: Shape 14356">
            <a:extLst>
              <a:ext uri="{FF2B5EF4-FFF2-40B4-BE49-F238E27FC236}">
                <a16:creationId xmlns:a16="http://schemas.microsoft.com/office/drawing/2014/main" id="{9BDFF5CA-602C-465F-8BC3-59C996302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82263" y="628018"/>
            <a:ext cx="3172430" cy="288713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59" name="Freeform: Shape 14358">
            <a:extLst>
              <a:ext uri="{FF2B5EF4-FFF2-40B4-BE49-F238E27FC236}">
                <a16:creationId xmlns:a16="http://schemas.microsoft.com/office/drawing/2014/main" id="{D289228A-771B-48F6-B5DF-7A63EA324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3982" y="3576909"/>
            <a:ext cx="2685901" cy="245888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61" name="Freeform: Shape 14360">
            <a:extLst>
              <a:ext uri="{FF2B5EF4-FFF2-40B4-BE49-F238E27FC236}">
                <a16:creationId xmlns:a16="http://schemas.microsoft.com/office/drawing/2014/main" id="{31D5EF21-94C4-481A-BD01-3D29FB305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1178" y="3487951"/>
            <a:ext cx="3051507" cy="274203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63" name="Freeform: Shape 14362">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987224" y="1122042"/>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515632" y="1872171"/>
            <a:ext cx="3797450" cy="2014116"/>
          </a:xfrm>
        </p:spPr>
        <p:txBody>
          <a:bodyPr vert="horz" lIns="91440" tIns="45720" rIns="91440" bIns="45720" rtlCol="0" anchor="b">
            <a:normAutofit/>
          </a:bodyPr>
          <a:lstStyle/>
          <a:p>
            <a:pPr algn="ctr"/>
            <a:r>
              <a:rPr lang="en-US" sz="1600" b="1" i="1" kern="1200">
                <a:solidFill>
                  <a:schemeClr val="tx1">
                    <a:lumMod val="75000"/>
                    <a:lumOff val="25000"/>
                  </a:schemeClr>
                </a:solidFill>
                <a:latin typeface="+mj-lt"/>
                <a:ea typeface="+mj-ea"/>
                <a:cs typeface="+mj-cs"/>
              </a:rPr>
              <a:t>I look forward to seeing you next week.</a:t>
            </a:r>
            <a:br>
              <a:rPr lang="en-US" sz="1600" b="1" i="1" kern="1200">
                <a:solidFill>
                  <a:schemeClr val="tx1">
                    <a:lumMod val="75000"/>
                    <a:lumOff val="25000"/>
                  </a:schemeClr>
                </a:solidFill>
                <a:latin typeface="+mj-lt"/>
                <a:ea typeface="+mj-ea"/>
                <a:cs typeface="+mj-cs"/>
              </a:rPr>
            </a:br>
            <a:br>
              <a:rPr lang="en-US" sz="1600" b="1" i="1" kern="1200">
                <a:solidFill>
                  <a:schemeClr val="tx1">
                    <a:lumMod val="75000"/>
                    <a:lumOff val="25000"/>
                  </a:schemeClr>
                </a:solidFill>
                <a:latin typeface="+mj-lt"/>
                <a:ea typeface="+mj-ea"/>
                <a:cs typeface="+mj-cs"/>
              </a:rPr>
            </a:br>
            <a:r>
              <a:rPr lang="en-US" sz="1600" b="1" i="1" kern="1200">
                <a:solidFill>
                  <a:schemeClr val="tx1">
                    <a:lumMod val="75000"/>
                    <a:lumOff val="25000"/>
                  </a:schemeClr>
                </a:solidFill>
                <a:latin typeface="+mj-lt"/>
                <a:ea typeface="+mj-ea"/>
                <a:cs typeface="+mj-cs"/>
              </a:rPr>
              <a:t>If you have any questions in the meantime, please send an email from your student account</a:t>
            </a:r>
            <a:br>
              <a:rPr lang="en-US" sz="1600" b="1" i="1" kern="1200">
                <a:solidFill>
                  <a:schemeClr val="tx1">
                    <a:lumMod val="75000"/>
                    <a:lumOff val="25000"/>
                  </a:schemeClr>
                </a:solidFill>
                <a:latin typeface="+mj-lt"/>
                <a:ea typeface="+mj-ea"/>
                <a:cs typeface="+mj-cs"/>
              </a:rPr>
            </a:br>
            <a:br>
              <a:rPr lang="en-US" sz="1600" b="1" i="1" kern="1200">
                <a:solidFill>
                  <a:schemeClr val="tx1">
                    <a:lumMod val="75000"/>
                    <a:lumOff val="25000"/>
                  </a:schemeClr>
                </a:solidFill>
                <a:latin typeface="+mj-lt"/>
                <a:ea typeface="+mj-ea"/>
                <a:cs typeface="+mj-cs"/>
              </a:rPr>
            </a:br>
            <a:r>
              <a:rPr lang="en-US" sz="1600" b="1" i="1" kern="1200">
                <a:solidFill>
                  <a:schemeClr val="tx1">
                    <a:lumMod val="75000"/>
                    <a:lumOff val="25000"/>
                  </a:schemeClr>
                </a:solidFill>
                <a:latin typeface="+mj-lt"/>
                <a:ea typeface="+mj-ea"/>
                <a:cs typeface="+mj-cs"/>
              </a:rPr>
              <a:t>C.wilkin@UWTSD.AC.UK</a:t>
            </a:r>
            <a:endParaRPr lang="en-US" sz="1600" kern="1200">
              <a:solidFill>
                <a:schemeClr val="tx1">
                  <a:lumMod val="75000"/>
                  <a:lumOff val="25000"/>
                </a:schemeClr>
              </a:solidFill>
              <a:latin typeface="+mj-lt"/>
              <a:ea typeface="+mj-ea"/>
              <a:cs typeface="+mj-cs"/>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24" r="-3" b="-3"/>
          <a:stretch/>
        </p:blipFill>
        <p:spPr bwMode="auto">
          <a:xfrm>
            <a:off x="7854697" y="822204"/>
            <a:ext cx="2606312" cy="2405492"/>
          </a:xfrm>
          <a:custGeom>
            <a:avLst/>
            <a:gdLst/>
            <a:ahLst/>
            <a:cxnLst/>
            <a:rect l="l" t="t" r="r" b="b"/>
            <a:pathLst>
              <a:path w="2442835" h="2236365">
                <a:moveTo>
                  <a:pt x="1178694" y="0"/>
                </a:moveTo>
                <a:cubicBezTo>
                  <a:pt x="1426542" y="0"/>
                  <a:pt x="1608393" y="124353"/>
                  <a:pt x="1857551" y="314024"/>
                </a:cubicBezTo>
                <a:cubicBezTo>
                  <a:pt x="1885386" y="335216"/>
                  <a:pt x="1913222" y="356156"/>
                  <a:pt x="1940168" y="376379"/>
                </a:cubicBezTo>
                <a:cubicBezTo>
                  <a:pt x="2086213" y="486125"/>
                  <a:pt x="2224133" y="589796"/>
                  <a:pt x="2315923" y="702353"/>
                </a:cubicBezTo>
                <a:cubicBezTo>
                  <a:pt x="2403676" y="809955"/>
                  <a:pt x="2442835" y="917915"/>
                  <a:pt x="2442835" y="1052431"/>
                </a:cubicBezTo>
                <a:cubicBezTo>
                  <a:pt x="2442835" y="1389589"/>
                  <a:pt x="2341663" y="1692735"/>
                  <a:pt x="2157925" y="1906050"/>
                </a:cubicBezTo>
                <a:cubicBezTo>
                  <a:pt x="2068023" y="2010385"/>
                  <a:pt x="1960192" y="2091482"/>
                  <a:pt x="1837422" y="2147045"/>
                </a:cubicBezTo>
                <a:cubicBezTo>
                  <a:pt x="1706420" y="2206285"/>
                  <a:pt x="1558592" y="2236365"/>
                  <a:pt x="1397973" y="2236365"/>
                </a:cubicBezTo>
                <a:cubicBezTo>
                  <a:pt x="1227656" y="2236365"/>
                  <a:pt x="1055033" y="2204038"/>
                  <a:pt x="885082" y="2140253"/>
                </a:cubicBezTo>
                <a:cubicBezTo>
                  <a:pt x="719588" y="2078255"/>
                  <a:pt x="562062" y="1986944"/>
                  <a:pt x="429436" y="1876226"/>
                </a:cubicBezTo>
                <a:cubicBezTo>
                  <a:pt x="294504" y="1763618"/>
                  <a:pt x="188455" y="1635487"/>
                  <a:pt x="114279" y="1495506"/>
                </a:cubicBezTo>
                <a:cubicBezTo>
                  <a:pt x="38477" y="1352411"/>
                  <a:pt x="0" y="1203340"/>
                  <a:pt x="0" y="1052431"/>
                </a:cubicBezTo>
                <a:cubicBezTo>
                  <a:pt x="0" y="900449"/>
                  <a:pt x="61386" y="811692"/>
                  <a:pt x="189137" y="641019"/>
                </a:cubicBezTo>
                <a:cubicBezTo>
                  <a:pt x="219961" y="599856"/>
                  <a:pt x="251833" y="557266"/>
                  <a:pt x="284438" y="510435"/>
                </a:cubicBezTo>
                <a:cubicBezTo>
                  <a:pt x="533598" y="152646"/>
                  <a:pt x="801051" y="0"/>
                  <a:pt x="1178694" y="0"/>
                </a:cubicBezTo>
                <a:close/>
              </a:path>
            </a:pathLst>
          </a:cu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104" r="19085" b="3"/>
          <a:stretch/>
        </p:blipFill>
        <p:spPr bwMode="auto">
          <a:xfrm>
            <a:off x="6243077" y="3675142"/>
            <a:ext cx="2438717" cy="2265923"/>
          </a:xfrm>
          <a:custGeom>
            <a:avLst/>
            <a:gdLst/>
            <a:ahLst/>
            <a:cxnLst/>
            <a:rect l="l" t="t" r="r" b="b"/>
            <a:pathLst>
              <a:path w="2442835" h="2236365">
                <a:moveTo>
                  <a:pt x="1044862" y="0"/>
                </a:moveTo>
                <a:cubicBezTo>
                  <a:pt x="1215179" y="0"/>
                  <a:pt x="1387802" y="32328"/>
                  <a:pt x="1557753" y="96112"/>
                </a:cubicBezTo>
                <a:cubicBezTo>
                  <a:pt x="1723247" y="158111"/>
                  <a:pt x="1880773" y="249422"/>
                  <a:pt x="2013399" y="360139"/>
                </a:cubicBezTo>
                <a:cubicBezTo>
                  <a:pt x="2148332" y="472747"/>
                  <a:pt x="2254380" y="600878"/>
                  <a:pt x="2328556" y="740859"/>
                </a:cubicBezTo>
                <a:cubicBezTo>
                  <a:pt x="2404358" y="883954"/>
                  <a:pt x="2442835" y="1033026"/>
                  <a:pt x="2442835" y="1183934"/>
                </a:cubicBezTo>
                <a:cubicBezTo>
                  <a:pt x="2442835" y="1335916"/>
                  <a:pt x="2381449" y="1424674"/>
                  <a:pt x="2253698" y="1595346"/>
                </a:cubicBezTo>
                <a:cubicBezTo>
                  <a:pt x="2222875" y="1636509"/>
                  <a:pt x="2191002" y="1679100"/>
                  <a:pt x="2158397" y="1725930"/>
                </a:cubicBezTo>
                <a:cubicBezTo>
                  <a:pt x="1909237" y="2083719"/>
                  <a:pt x="1641784" y="2236365"/>
                  <a:pt x="1264141" y="2236365"/>
                </a:cubicBezTo>
                <a:cubicBezTo>
                  <a:pt x="1016293" y="2236365"/>
                  <a:pt x="834443" y="2112012"/>
                  <a:pt x="585284" y="1922342"/>
                </a:cubicBezTo>
                <a:cubicBezTo>
                  <a:pt x="557449" y="1901149"/>
                  <a:pt x="529613" y="1880210"/>
                  <a:pt x="502667" y="1859987"/>
                </a:cubicBezTo>
                <a:cubicBezTo>
                  <a:pt x="356623" y="1750240"/>
                  <a:pt x="218702" y="1646569"/>
                  <a:pt x="126912" y="1534012"/>
                </a:cubicBezTo>
                <a:cubicBezTo>
                  <a:pt x="39159" y="1426410"/>
                  <a:pt x="0" y="1318451"/>
                  <a:pt x="0" y="1183934"/>
                </a:cubicBezTo>
                <a:cubicBezTo>
                  <a:pt x="0" y="846776"/>
                  <a:pt x="101173" y="543630"/>
                  <a:pt x="284911" y="330315"/>
                </a:cubicBezTo>
                <a:cubicBezTo>
                  <a:pt x="374812" y="225981"/>
                  <a:pt x="482643" y="144883"/>
                  <a:pt x="605414" y="89320"/>
                </a:cubicBezTo>
                <a:cubicBezTo>
                  <a:pt x="736415" y="30080"/>
                  <a:pt x="884243" y="0"/>
                  <a:pt x="104486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26DE-263F-754A-CB74-E9854D9FD04E}"/>
              </a:ext>
            </a:extLst>
          </p:cNvPr>
          <p:cNvSpPr>
            <a:spLocks noGrp="1"/>
          </p:cNvSpPr>
          <p:nvPr>
            <p:ph type="title"/>
          </p:nvPr>
        </p:nvSpPr>
        <p:spPr>
          <a:xfrm>
            <a:off x="639417" y="59889"/>
            <a:ext cx="10515600" cy="1325563"/>
          </a:xfrm>
        </p:spPr>
        <p:txBody>
          <a:bodyPr/>
          <a:lstStyle/>
          <a:p>
            <a:r>
              <a:rPr lang="en-GB" dirty="0"/>
              <a:t>Refs </a:t>
            </a:r>
            <a:br>
              <a:rPr lang="en-GB" dirty="0"/>
            </a:br>
            <a:endParaRPr lang="en-GB" dirty="0"/>
          </a:p>
        </p:txBody>
      </p:sp>
      <p:sp>
        <p:nvSpPr>
          <p:cNvPr id="3" name="Content Placeholder 2">
            <a:extLst>
              <a:ext uri="{FF2B5EF4-FFF2-40B4-BE49-F238E27FC236}">
                <a16:creationId xmlns:a16="http://schemas.microsoft.com/office/drawing/2014/main" id="{F3F1BF33-3406-B7C3-B377-4B7D03E94992}"/>
              </a:ext>
            </a:extLst>
          </p:cNvPr>
          <p:cNvSpPr>
            <a:spLocks noGrp="1"/>
          </p:cNvSpPr>
          <p:nvPr>
            <p:ph idx="1"/>
          </p:nvPr>
        </p:nvSpPr>
        <p:spPr>
          <a:xfrm>
            <a:off x="639417" y="722670"/>
            <a:ext cx="11267448" cy="4999704"/>
          </a:xfrm>
        </p:spPr>
        <p:txBody>
          <a:bodyPr>
            <a:normAutofit fontScale="40000" lnSpcReduction="20000"/>
          </a:bodyPr>
          <a:lstStyle/>
          <a:p>
            <a:pPr marL="0" indent="0">
              <a:buNone/>
            </a:pPr>
            <a:r>
              <a:rPr lang="en-GB" dirty="0"/>
              <a:t>Burns, P (2011),</a:t>
            </a:r>
            <a:r>
              <a:rPr lang="en-GB" baseline="0" dirty="0"/>
              <a:t> Entrepreneurship &amp; Small Business: Start-Up, Growth &amp; Maturity” 3</a:t>
            </a:r>
            <a:r>
              <a:rPr lang="en-GB" baseline="30000" dirty="0"/>
              <a:t>rd</a:t>
            </a:r>
            <a:r>
              <a:rPr lang="en-GB" baseline="0" dirty="0"/>
              <a:t> edition, Basingstoke: Palgrave MacMillan, p34.</a:t>
            </a:r>
          </a:p>
          <a:p>
            <a:pPr marL="0" indent="0">
              <a:lnSpc>
                <a:spcPct val="90000"/>
              </a:lnSpc>
              <a:buNone/>
            </a:pPr>
            <a:r>
              <a:rPr lang="en-GB" sz="2800" dirty="0"/>
              <a:t>Bolton, B. and Thompson, J. (2003), “The entrepreneur in focus: achieve your potential”, London: Thomson Learning.</a:t>
            </a:r>
          </a:p>
          <a:p>
            <a:pPr marL="0" indent="0">
              <a:lnSpc>
                <a:spcPct val="90000"/>
              </a:lnSpc>
              <a:buNone/>
            </a:pPr>
            <a:r>
              <a:rPr lang="en-GB" sz="2800" dirty="0"/>
              <a:t>Bolton, B. and Thompson, J. (2004), “Entrepreneurs: Talent, Temperament, Technique” 2</a:t>
            </a:r>
            <a:r>
              <a:rPr lang="en-GB" sz="2800" baseline="30000" dirty="0"/>
              <a:t>nd</a:t>
            </a:r>
            <a:r>
              <a:rPr lang="en-GB" sz="2800" dirty="0"/>
              <a:t> edition, Oxford: Elsevier Butterworth-Heinemann.</a:t>
            </a:r>
          </a:p>
          <a:p>
            <a:pPr marL="0" indent="0">
              <a:lnSpc>
                <a:spcPct val="90000"/>
              </a:lnSpc>
              <a:buNone/>
            </a:pPr>
            <a:r>
              <a:rPr lang="en-GB" sz="2800" dirty="0"/>
              <a:t>Burns, P. (2011), “Entrepreneurship &amp; small business: Start-up, growth &amp; maturity” 3</a:t>
            </a:r>
            <a:r>
              <a:rPr lang="en-GB" sz="2800" baseline="30000" dirty="0"/>
              <a:t>rd</a:t>
            </a:r>
            <a:r>
              <a:rPr lang="en-GB" sz="2800" dirty="0"/>
              <a:t> edition, Basingstoke: Palgrave MacMillan.</a:t>
            </a:r>
          </a:p>
          <a:p>
            <a:pPr marL="0" indent="0">
              <a:lnSpc>
                <a:spcPct val="90000"/>
              </a:lnSpc>
              <a:buNone/>
            </a:pPr>
            <a:r>
              <a:rPr lang="en-GB" sz="2800" dirty="0"/>
              <a:t>Lowe, R. and Marriott, S. (2006), “Enterprise: Entrepreneurship and Innovation: concepts, Contexts and Commercialization”, Oxford: Elsevier.</a:t>
            </a:r>
          </a:p>
          <a:p>
            <a:pPr marL="0" indent="0">
              <a:lnSpc>
                <a:spcPct val="90000"/>
              </a:lnSpc>
              <a:buNone/>
            </a:pPr>
            <a:r>
              <a:rPr lang="en-GB" sz="2800" dirty="0"/>
              <a:t>Nielsen, S.L., </a:t>
            </a:r>
            <a:r>
              <a:rPr lang="en-GB" sz="2800" dirty="0" err="1"/>
              <a:t>Klyver</a:t>
            </a:r>
            <a:r>
              <a:rPr lang="en-GB" sz="2800" dirty="0"/>
              <a:t>, K., </a:t>
            </a:r>
            <a:r>
              <a:rPr lang="en-GB" sz="2800" dirty="0" err="1"/>
              <a:t>Evald</a:t>
            </a:r>
            <a:r>
              <a:rPr lang="en-GB" sz="2800" dirty="0"/>
              <a:t>, M.R. And </a:t>
            </a:r>
            <a:r>
              <a:rPr lang="en-GB" sz="2800" dirty="0" err="1"/>
              <a:t>Bager</a:t>
            </a:r>
            <a:r>
              <a:rPr lang="en-GB" sz="2800" dirty="0"/>
              <a:t>, T. (2012), “Entrepreneurship in Theory and Practice”, Cheltenham: Edward Elgar.</a:t>
            </a:r>
          </a:p>
          <a:p>
            <a:pPr marL="0" indent="0">
              <a:lnSpc>
                <a:spcPct val="90000"/>
              </a:lnSpc>
              <a:buNone/>
            </a:pPr>
            <a:r>
              <a:rPr lang="en-GB" sz="2800" dirty="0"/>
              <a:t>Read, S., </a:t>
            </a:r>
            <a:r>
              <a:rPr lang="en-GB" sz="2800" dirty="0" err="1"/>
              <a:t>Sarasvathy</a:t>
            </a:r>
            <a:r>
              <a:rPr lang="en-GB" sz="2800" dirty="0"/>
              <a:t>, S., Dew, N., </a:t>
            </a:r>
            <a:r>
              <a:rPr lang="en-GB" sz="2800" dirty="0" err="1"/>
              <a:t>Wiltbank</a:t>
            </a:r>
            <a:r>
              <a:rPr lang="en-GB" sz="2800" dirty="0"/>
              <a:t>, R. and Ohlsson, A. (2011), “Effectual entrepreneurship”, Abingdon: Routledge.</a:t>
            </a:r>
          </a:p>
          <a:p>
            <a:pPr>
              <a:buNone/>
            </a:pPr>
            <a:r>
              <a:rPr lang="en-GB" dirty="0"/>
              <a:t>Hodges, J.  (2012),  “</a:t>
            </a:r>
            <a:r>
              <a:rPr lang="en-US" dirty="0"/>
              <a:t>The transition of midlife women </a:t>
            </a:r>
            <a:r>
              <a:rPr lang="en-GB" dirty="0"/>
              <a:t>from organisational into self-employment”, </a:t>
            </a:r>
            <a:r>
              <a:rPr lang="en-GB" i="1" dirty="0"/>
              <a:t>Gender in Management: An International Journal, </a:t>
            </a:r>
            <a:r>
              <a:rPr lang="en-GB" dirty="0"/>
              <a:t>Vol. 27 No. 3, 2012pp. 186-201.</a:t>
            </a:r>
          </a:p>
          <a:p>
            <a:pPr>
              <a:buNone/>
            </a:pPr>
            <a:r>
              <a:rPr lang="en-GB" dirty="0"/>
              <a:t>Humbert, A.L. And Drew, E. (2010) “Gender, entrepreneurship and motivational factors in an Irish context”, </a:t>
            </a:r>
            <a:r>
              <a:rPr lang="en-US" i="1" dirty="0"/>
              <a:t>International Journal of Gender and </a:t>
            </a:r>
            <a:r>
              <a:rPr lang="en-GB" i="1" dirty="0"/>
              <a:t>Entrepreneurship</a:t>
            </a:r>
            <a:r>
              <a:rPr lang="en-GB" dirty="0"/>
              <a:t>, Vol. 2 No. 2, pp. 173-196.</a:t>
            </a:r>
          </a:p>
          <a:p>
            <a:pPr>
              <a:buNone/>
            </a:pPr>
            <a:r>
              <a:rPr lang="en-GB" dirty="0"/>
              <a:t>Kariv, D. (2013), “Female Entrepreneurship and the New Venture Creation: An International Overview”, Abingdon: Routledge. (especially Chapter 2 Motivations for Becoming Entrepreneurs: A Woman’s Perspective)</a:t>
            </a:r>
          </a:p>
          <a:p>
            <a:pPr>
              <a:buNone/>
            </a:pPr>
            <a:r>
              <a:rPr lang="en-GB" dirty="0"/>
              <a:t> </a:t>
            </a:r>
            <a:r>
              <a:rPr lang="en-GB" dirty="0" err="1"/>
              <a:t>Kautonen</a:t>
            </a:r>
            <a:r>
              <a:rPr lang="en-GB" dirty="0"/>
              <a:t>, T. Et al (2010 ), ““Involuntary self-employment”</a:t>
            </a:r>
            <a:r>
              <a:rPr lang="en-US" dirty="0"/>
              <a:t>as a public policy issue:</a:t>
            </a:r>
            <a:r>
              <a:rPr lang="en-GB" dirty="0"/>
              <a:t>a cross- country European review, </a:t>
            </a:r>
            <a:r>
              <a:rPr lang="en-GB" i="1" dirty="0"/>
              <a:t>International Journal of Entrepreneurial Behaviour &amp; Research</a:t>
            </a:r>
            <a:r>
              <a:rPr lang="en-GB" dirty="0"/>
              <a:t>, Vol. 16 No. 2, pp. 112-129.</a:t>
            </a:r>
          </a:p>
          <a:p>
            <a:pPr>
              <a:buNone/>
            </a:pPr>
            <a:r>
              <a:rPr lang="en-GB" dirty="0"/>
              <a:t>Kirkwood, J. (2007), “Igniting the entrepreneurial </a:t>
            </a:r>
            <a:r>
              <a:rPr lang="en-US" dirty="0"/>
              <a:t>spirit: is the role parents play </a:t>
            </a:r>
            <a:r>
              <a:rPr lang="en-GB" dirty="0"/>
              <a:t>gendered?”, </a:t>
            </a:r>
            <a:r>
              <a:rPr lang="en-GB" i="1" dirty="0"/>
              <a:t>International Journal of Entrepreneurial Behaviour &amp; Research, </a:t>
            </a:r>
            <a:r>
              <a:rPr lang="en-GB" dirty="0"/>
              <a:t>Vol. 13 No. 1, pp. 39-59.</a:t>
            </a:r>
          </a:p>
          <a:p>
            <a:pPr>
              <a:buNone/>
            </a:pPr>
            <a:r>
              <a:rPr lang="en-GB" dirty="0" err="1"/>
              <a:t>Kno¨rr</a:t>
            </a:r>
            <a:r>
              <a:rPr lang="en-GB" dirty="0"/>
              <a:t>, H. (2011),  “From top management to entrepreneurship: women’s next move?”, </a:t>
            </a:r>
            <a:r>
              <a:rPr lang="en-GB" i="1" dirty="0"/>
              <a:t>International Journal of Manpower</a:t>
            </a:r>
            <a:r>
              <a:rPr lang="en-GB" dirty="0"/>
              <a:t>, Vol. 32 No. 1, pp. 99-116.</a:t>
            </a:r>
          </a:p>
          <a:p>
            <a:pPr>
              <a:buNone/>
            </a:pPr>
            <a:r>
              <a:rPr lang="en-GB" dirty="0"/>
              <a:t>Greene, F.J. Et al (2013) “Like Mother, Like Daughter? </a:t>
            </a:r>
            <a:r>
              <a:rPr lang="en-GB" dirty="0" err="1"/>
              <a:t>Analyzing</a:t>
            </a:r>
            <a:r>
              <a:rPr lang="en-GB" dirty="0"/>
              <a:t> Maternal Influences Upon Women’s Entrepreneurial</a:t>
            </a:r>
          </a:p>
          <a:p>
            <a:pPr>
              <a:buNone/>
            </a:pPr>
            <a:r>
              <a:rPr lang="en-GB" dirty="0"/>
              <a:t>Propensity”, </a:t>
            </a:r>
            <a:r>
              <a:rPr lang="en-GB" i="1" dirty="0"/>
              <a:t>Entrepreneurship Theory &amp; Practice</a:t>
            </a:r>
            <a:r>
              <a:rPr lang="en-GB" dirty="0"/>
              <a:t>, pp. 687-711.</a:t>
            </a:r>
          </a:p>
          <a:p>
            <a:pPr>
              <a:buNone/>
            </a:pPr>
            <a:r>
              <a:rPr lang="en-GB" b="0" i="0" dirty="0">
                <a:solidFill>
                  <a:srgbClr val="505050"/>
                </a:solidFill>
                <a:effectLst/>
                <a:latin typeface="NexusSansWebPro"/>
              </a:rPr>
              <a:t>Pinchot, Gifford III. (1985) </a:t>
            </a:r>
            <a:r>
              <a:rPr lang="en-GB" b="0" i="0" dirty="0" err="1">
                <a:solidFill>
                  <a:srgbClr val="505050"/>
                </a:solidFill>
                <a:effectLst/>
                <a:latin typeface="NexusSansWebPro"/>
              </a:rPr>
              <a:t>Intrapreneuring</a:t>
            </a:r>
            <a:r>
              <a:rPr lang="en-GB" b="0" i="0" dirty="0">
                <a:solidFill>
                  <a:srgbClr val="505050"/>
                </a:solidFill>
                <a:effectLst/>
                <a:latin typeface="NexusSansWebPro"/>
              </a:rPr>
              <a:t>: Why You Don't Have to Leave the Corporation to Become an Entrepreneur. University of Illinois at Urbana-Champaign's Academy for Entrepreneurial Leadership Historical Research Reference in Entrepreneurship, </a:t>
            </a:r>
          </a:p>
          <a:p>
            <a:pPr>
              <a:buNone/>
            </a:pPr>
            <a:r>
              <a:rPr lang="en-GB" dirty="0"/>
              <a:t>Still, L.V. And Timms, W. (2000) “Women's business: the flexible alternative workstyle for women”, </a:t>
            </a:r>
            <a:r>
              <a:rPr lang="en-GB" i="1" dirty="0"/>
              <a:t>Women in Management Review, </a:t>
            </a:r>
            <a:r>
              <a:rPr lang="en-US" dirty="0"/>
              <a:t>Vol. 15 . No. 5/6,  pp. 272-282.</a:t>
            </a:r>
            <a:endParaRPr lang="en-GB" dirty="0"/>
          </a:p>
          <a:p>
            <a:pPr>
              <a:lnSpc>
                <a:spcPct val="90000"/>
              </a:lnSpc>
            </a:pPr>
            <a:endParaRPr lang="en-GB" sz="2800" dirty="0"/>
          </a:p>
          <a:p>
            <a:endParaRPr lang="en-GB" baseline="0" dirty="0"/>
          </a:p>
          <a:p>
            <a:endParaRPr lang="en-GB" dirty="0"/>
          </a:p>
        </p:txBody>
      </p:sp>
    </p:spTree>
    <p:extLst>
      <p:ext uri="{BB962C8B-B14F-4D97-AF65-F5344CB8AC3E}">
        <p14:creationId xmlns:p14="http://schemas.microsoft.com/office/powerpoint/2010/main" val="137825713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3057</Words>
  <Application>Microsoft Office PowerPoint</Application>
  <PresentationFormat>Widescreen</PresentationFormat>
  <Paragraphs>282</Paragraphs>
  <Slides>24</Slides>
  <Notes>18</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24</vt:i4>
      </vt:variant>
    </vt:vector>
  </HeadingPairs>
  <TitlesOfParts>
    <vt:vector size="37" baseType="lpstr">
      <vt:lpstr>Meiryo</vt:lpstr>
      <vt:lpstr>NexusSansWebPro</vt:lpstr>
      <vt:lpstr>Abadi</vt:lpstr>
      <vt:lpstr>Arial</vt:lpstr>
      <vt:lpstr>Calibri</vt:lpstr>
      <vt:lpstr>Calibri Light</vt:lpstr>
      <vt:lpstr>Constantia</vt:lpstr>
      <vt:lpstr>Roboto</vt:lpstr>
      <vt:lpstr>Symbol</vt:lpstr>
      <vt:lpstr>Times New Roman</vt:lpstr>
      <vt:lpstr>Trebuchet MS</vt:lpstr>
      <vt:lpstr>Wingdings</vt:lpstr>
      <vt:lpstr>1_Office Theme</vt:lpstr>
      <vt:lpstr>PowerPoint Presentation</vt:lpstr>
      <vt:lpstr>Before we start  As there are quite a few of us here, please ensure that your microphone is muted during all teaching until you are asked a question or there is a group discussion to prevent background noise.  Your camera must be always on during lectures please.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Aims for today</vt:lpstr>
      <vt:lpstr>Recap</vt:lpstr>
      <vt:lpstr>Your GET2 results!</vt:lpstr>
      <vt:lpstr>Assessment 1 recap Due: 5th February 23:59 An individual essay discussing your Business model Canvas and entrepreneurial reflection 2000 words -/+ 10%  Part 1 1500 Word Essay  You will discuss and justify a hospitality business concept of your own creation using the Business Model Canvass (BMC) you will outline the concept with the BMC sections discussed in class and provide justifications for your decisions by providing contemporary examples and sources which inform your business concept decisions. (You must include a completed business model canvas template as part of the submission.)  An introduction to your hospitality venture. The choices you have made in regards to each of the sections of the BMC The driving factors that informed your decisions and critically evaluate the factors that you believe will contribute to the success of the concept and provide justifications for your decisions by providing contemporary examples and sources which inform your business concept decisions   Part 2 500 Word reflective essay (to be included in your essay document) Using the Gibbs reflective model you will reflect upon your in class personal entrepreneurial trait results from the entrepreneurial traits/team roles and leadership questionnaires, critically evaluate your entrepreneurial motivations and characteristics using appropriate academic models and frameworks.   A  reflection of your personal entrepreneurial characteristics and motivations supported by  entrepreneurial theories and models that align to your results and your entrepreneurial development.  .   </vt:lpstr>
      <vt:lpstr>Traits, Motivations and barriers</vt:lpstr>
      <vt:lpstr>PowerPoint Presentation</vt:lpstr>
      <vt:lpstr>Two main types of entrepreneurship</vt:lpstr>
      <vt:lpstr>Methodological Problems with trait theory</vt:lpstr>
      <vt:lpstr>What is an Intrapreneur?</vt:lpstr>
      <vt:lpstr>PowerPoint Presentation</vt:lpstr>
      <vt:lpstr>  We are going to take a 15 min break…  See you soon!</vt:lpstr>
      <vt:lpstr>You will need a business idea! </vt:lpstr>
      <vt:lpstr>Idea-Generating Questions</vt:lpstr>
      <vt:lpstr>Business vision</vt:lpstr>
      <vt:lpstr>Mind mapping</vt:lpstr>
      <vt:lpstr>  We are going to take a 15 min break…  See you soon!</vt:lpstr>
      <vt:lpstr>The Business Model Canvas (BMC)</vt:lpstr>
      <vt:lpstr>Value Proposition</vt:lpstr>
      <vt:lpstr>Next Week!</vt:lpstr>
      <vt:lpstr>I look forward to seeing you next week.  If you have any questions in the meantime, please send an email from your student account  C.wilkin@UWTSD.AC.UK</vt:lpstr>
      <vt:lpstr>Refs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4</cp:revision>
  <dcterms:created xsi:type="dcterms:W3CDTF">2023-09-21T14:33:21Z</dcterms:created>
  <dcterms:modified xsi:type="dcterms:W3CDTF">2024-01-12T10:19:08Z</dcterms:modified>
</cp:coreProperties>
</file>