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303"/>
    <p:restoredTop sz="78247" autoAdjust="0"/>
  </p:normalViewPr>
  <p:slideViewPr>
    <p:cSldViewPr>
      <p:cViewPr varScale="1">
        <p:scale>
          <a:sx n="81" d="100"/>
          <a:sy n="81" d="100"/>
        </p:scale>
        <p:origin x="2312" y="19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72BAEDF-EB98-49E4-BCCB-A75D4EB92345}" type="datetimeFigureOut">
              <a:rPr lang="en-US" smtClean="0"/>
              <a:t>11/12/25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CE47121-30F4-4F76-A533-51E0ADC68B3A}"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CE47121-30F4-4F76-A533-51E0ADC68B3A}" type="slidenum">
              <a:rPr lang="en-US" smtClean="0"/>
              <a:t>1</a:t>
            </a:fld>
            <a:endParaRPr lang="en-US"/>
          </a:p>
        </p:txBody>
      </p:sp>
    </p:spTree>
    <p:extLst>
      <p:ext uri="{BB962C8B-B14F-4D97-AF65-F5344CB8AC3E}">
        <p14:creationId xmlns:p14="http://schemas.microsoft.com/office/powerpoint/2010/main" val="30979290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latin typeface="+mn-lt"/>
                <a:ea typeface="+mn-ea"/>
                <a:cs typeface="+mn-cs"/>
              </a:rPr>
              <a:t>This presentation explores the decisive nexus of health, wellbeing and sustainable development as such which are paramount in defining the healthcare policies of the modern world. This report will assess these ideas, as reflected in global and national efforts, with two particular Sustainable Development Goals (SDGs) being </a:t>
            </a:r>
            <a:r>
              <a:rPr lang="en-US" sz="1200" b="0" i="0" kern="1200" dirty="0" err="1">
                <a:solidFill>
                  <a:schemeClr val="tx1"/>
                </a:solidFill>
                <a:latin typeface="+mn-lt"/>
                <a:ea typeface="+mn-ea"/>
                <a:cs typeface="+mn-cs"/>
              </a:rPr>
              <a:t>analysed</a:t>
            </a:r>
            <a:r>
              <a:rPr lang="en-US" sz="1200" b="0" i="0" kern="1200" dirty="0">
                <a:solidFill>
                  <a:schemeClr val="tx1"/>
                </a:solidFill>
                <a:latin typeface="+mn-lt"/>
                <a:ea typeface="+mn-ea"/>
                <a:cs typeface="+mn-cs"/>
              </a:rPr>
              <a:t>, SDG 3, which aims to focus on health and wellbeing, and SDG 10, which is aimed at focusing on inequalities. We will also give recommendations to make these policies and programs more effective by analyzing the existing initiatives and how they affect the health of the people. </a:t>
            </a:r>
            <a:br>
              <a:rPr lang="en-US" dirty="0">
                <a:solidFill>
                  <a:schemeClr val="tx1"/>
                </a:solidFill>
              </a:rPr>
            </a:br>
            <a:endParaRPr lang="en-US" dirty="0">
              <a:solidFill>
                <a:schemeClr val="tx1"/>
              </a:solidFill>
            </a:endParaRPr>
          </a:p>
        </p:txBody>
      </p:sp>
      <p:sp>
        <p:nvSpPr>
          <p:cNvPr id="4" name="Slide Number Placeholder 3"/>
          <p:cNvSpPr>
            <a:spLocks noGrp="1"/>
          </p:cNvSpPr>
          <p:nvPr>
            <p:ph type="sldNum" sz="quarter" idx="10"/>
          </p:nvPr>
        </p:nvSpPr>
        <p:spPr/>
        <p:txBody>
          <a:bodyPr/>
          <a:lstStyle/>
          <a:p>
            <a:fld id="{DCE47121-30F4-4F76-A533-51E0ADC68B3A}"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latin typeface="+mn-lt"/>
                <a:ea typeface="+mn-ea"/>
                <a:cs typeface="+mn-cs"/>
              </a:rPr>
              <a:t>The definition of health according to World Health Organization (1948) is the state of utmost physical, mental and social wellbeing and not just the absence of disease or infirmity. Wellbeing takes this idea a bit further to include emotional, mental, and social aspects that make the difference in the quality of life of a person. According to the United Nations (2015), sustainable development includes ensuring the current generation satisfies its needs without jeopardizing the future generation to satisfy their own needs, which demonstrates the interdependence of human health and wellbeing and the environmental sustainability. </a:t>
            </a:r>
            <a:br>
              <a:rPr lang="en-US" dirty="0"/>
            </a:br>
            <a:endParaRPr lang="en-US" dirty="0"/>
          </a:p>
        </p:txBody>
      </p:sp>
      <p:sp>
        <p:nvSpPr>
          <p:cNvPr id="4" name="Slide Number Placeholder 3"/>
          <p:cNvSpPr>
            <a:spLocks noGrp="1"/>
          </p:cNvSpPr>
          <p:nvPr>
            <p:ph type="sldNum" sz="quarter" idx="10"/>
          </p:nvPr>
        </p:nvSpPr>
        <p:spPr/>
        <p:txBody>
          <a:bodyPr/>
          <a:lstStyle/>
          <a:p>
            <a:fld id="{DCE47121-30F4-4F76-A533-51E0ADC68B3A}" type="slidenum">
              <a:rPr lang="en-US" smtClean="0"/>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latin typeface="+mn-lt"/>
                <a:ea typeface="+mn-ea"/>
                <a:cs typeface="+mn-cs"/>
              </a:rPr>
              <a:t>The SDGs of WHO indicate that health and sustainability cannot be separated. The Health in All Policies promotes cross-</a:t>
            </a:r>
            <a:r>
              <a:rPr lang="en-US" sz="1200" b="0" i="0" kern="1200" dirty="0" err="1">
                <a:solidFill>
                  <a:schemeClr val="tx1"/>
                </a:solidFill>
                <a:latin typeface="+mn-lt"/>
                <a:ea typeface="+mn-ea"/>
                <a:cs typeface="+mn-cs"/>
              </a:rPr>
              <a:t>sectoral</a:t>
            </a:r>
            <a:r>
              <a:rPr lang="en-US" sz="1200" b="0" i="0" kern="1200" dirty="0">
                <a:solidFill>
                  <a:schemeClr val="tx1"/>
                </a:solidFill>
                <a:latin typeface="+mn-lt"/>
                <a:ea typeface="+mn-ea"/>
                <a:cs typeface="+mn-cs"/>
              </a:rPr>
              <a:t> co-operation such as housing, transport, and education. In the UK, prevention, mental health, and sustainability are incorporated in NHS Long Term Plan. The health services should have a reduced carbon footprint and encourage population health by reducing its reliance on prevention measures. </a:t>
            </a:r>
            <a:endParaRPr lang="en-US" dirty="0"/>
          </a:p>
        </p:txBody>
      </p:sp>
      <p:sp>
        <p:nvSpPr>
          <p:cNvPr id="4" name="Slide Number Placeholder 3"/>
          <p:cNvSpPr>
            <a:spLocks noGrp="1"/>
          </p:cNvSpPr>
          <p:nvPr>
            <p:ph type="sldNum" sz="quarter" idx="10"/>
          </p:nvPr>
        </p:nvSpPr>
        <p:spPr/>
        <p:txBody>
          <a:bodyPr/>
          <a:lstStyle/>
          <a:p>
            <a:fld id="{DCE47121-30F4-4F76-A533-51E0ADC68B3A}" type="slidenum">
              <a:rPr lang="en-US" smtClean="0"/>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dirty="0" err="1"/>
              <a:t>Goal</a:t>
            </a:r>
            <a:r>
              <a:rPr lang="en-US" dirty="0" err="1"/>
              <a:t>:</a:t>
            </a:r>
            <a:r>
              <a:rPr lang="en-US" sz="1200" b="0" i="0" kern="1200" dirty="0" err="1">
                <a:solidFill>
                  <a:schemeClr val="tx1"/>
                </a:solidFill>
                <a:latin typeface="+mn-lt"/>
                <a:ea typeface="+mn-ea"/>
                <a:cs typeface="+mn-cs"/>
              </a:rPr>
              <a:t>SDG</a:t>
            </a:r>
            <a:r>
              <a:rPr lang="en-US" sz="1200" b="0" i="0" kern="1200" dirty="0">
                <a:solidFill>
                  <a:schemeClr val="tx1"/>
                </a:solidFill>
                <a:latin typeface="+mn-lt"/>
                <a:ea typeface="+mn-ea"/>
                <a:cs typeface="+mn-cs"/>
              </a:rPr>
              <a:t> 3 aims at guaranteeing the healthy lives of all people and their wellbeing, at all ages. It underlines the need to have accessible healthcare, prevention of disease, and overall mental, physical and social wellbeing of people in the world. This is aimed at providing the environments in which individuals will be able to flourish, with or without age, gender and background and ensure a healthier, more equal future of all and help communities to cope with emergent health issues. </a:t>
            </a:r>
          </a:p>
          <a:p>
            <a:r>
              <a:rPr lang="en-US" sz="1200" b="1" i="0" kern="1200" dirty="0">
                <a:solidFill>
                  <a:schemeClr val="tx1"/>
                </a:solidFill>
                <a:latin typeface="+mn-lt"/>
                <a:ea typeface="+mn-ea"/>
                <a:cs typeface="+mn-cs"/>
              </a:rPr>
              <a:t>Targets: </a:t>
            </a:r>
            <a:r>
              <a:rPr lang="en-US" sz="1200" b="0" i="0" kern="1200" dirty="0">
                <a:solidFill>
                  <a:schemeClr val="tx1"/>
                </a:solidFill>
                <a:latin typeface="+mn-lt"/>
                <a:ea typeface="+mn-ea"/>
                <a:cs typeface="+mn-cs"/>
              </a:rPr>
              <a:t>SDG 3 targets have goals that are geared towards the enhancement of health outcomes, such as the reduction of maternal and child mortality, the fight against communicable diseases, such as HIV/AIDS and malaria, mental health, and universal health coverage. These are aimed at averting early mortality, provision of accessible health services and the quality of life of individuals. It focuses on meeting the short-term health care requirements and long-term systemic health care provision advancement. </a:t>
            </a:r>
          </a:p>
          <a:p>
            <a:r>
              <a:rPr lang="en-US" sz="1200" b="1" i="0" kern="1200" dirty="0">
                <a:solidFill>
                  <a:schemeClr val="tx1"/>
                </a:solidFill>
                <a:latin typeface="+mn-lt"/>
                <a:ea typeface="+mn-ea"/>
                <a:cs typeface="+mn-cs"/>
              </a:rPr>
              <a:t>Impact: </a:t>
            </a:r>
            <a:r>
              <a:rPr lang="en-US" sz="1200" b="0" i="0" kern="1200" dirty="0">
                <a:solidFill>
                  <a:schemeClr val="tx1"/>
                </a:solidFill>
                <a:latin typeface="+mn-lt"/>
                <a:ea typeface="+mn-ea"/>
                <a:cs typeface="+mn-cs"/>
              </a:rPr>
              <a:t>SDG 3 has an immense impact because it enhances the resilience by ensuring that the healthcare systems are more resilient to any crisis and their preparedness in any future health crisis. SDG 3 helps even a fairer society because it reduces the health disparities and makes care more accessible. Furthermore, its emphasis on preventing diseases and mental health care makes it possible to live longer and healthy, which makes people more productive, socially stable, and healthy in any community across the world. </a:t>
            </a:r>
          </a:p>
          <a:p>
            <a:br>
              <a:rPr lang="en-US" dirty="0"/>
            </a:br>
            <a:endParaRPr lang="en-US" dirty="0"/>
          </a:p>
        </p:txBody>
      </p:sp>
      <p:sp>
        <p:nvSpPr>
          <p:cNvPr id="4" name="Slide Number Placeholder 3"/>
          <p:cNvSpPr>
            <a:spLocks noGrp="1"/>
          </p:cNvSpPr>
          <p:nvPr>
            <p:ph type="sldNum" sz="quarter" idx="10"/>
          </p:nvPr>
        </p:nvSpPr>
        <p:spPr/>
        <p:txBody>
          <a:bodyPr/>
          <a:lstStyle/>
          <a:p>
            <a:fld id="{DCE47121-30F4-4F76-A533-51E0ADC68B3A}" type="slidenum">
              <a:rPr lang="en-US" smtClean="0"/>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US" sz="1200" b="1" i="0" kern="1200" dirty="0">
                <a:solidFill>
                  <a:schemeClr val="tx1"/>
                </a:solidFill>
                <a:latin typeface="+mn-lt"/>
                <a:ea typeface="+mn-ea"/>
                <a:cs typeface="+mn-cs"/>
              </a:rPr>
              <a:t>Health Systems Strengthening: </a:t>
            </a:r>
            <a:r>
              <a:rPr lang="en-US" sz="1200" b="0" i="0" kern="1200" dirty="0">
                <a:solidFill>
                  <a:schemeClr val="tx1"/>
                </a:solidFill>
                <a:latin typeface="+mn-lt"/>
                <a:ea typeface="+mn-ea"/>
                <a:cs typeface="+mn-cs"/>
              </a:rPr>
              <a:t>SDG 3 leads to the development of health systems by enabling the provision of accessible and affordable healthcare to every citizen. This emphasis is to make sure that all people irrespective of geographic position or wealth status can afford basic health care services. It promotes investments in healthcare infrastructure, the labor force, and technology to enhance the efficiency and responsiveness of health systems. </a:t>
            </a:r>
          </a:p>
          <a:p>
            <a:r>
              <a:rPr lang="en-US" sz="1200" b="1" i="0" kern="1200" dirty="0">
                <a:solidFill>
                  <a:schemeClr val="tx1"/>
                </a:solidFill>
                <a:latin typeface="+mn-lt"/>
                <a:ea typeface="+mn-ea"/>
                <a:cs typeface="+mn-cs"/>
              </a:rPr>
              <a:t>Mental Health: </a:t>
            </a:r>
            <a:r>
              <a:rPr lang="en-US" sz="1200" b="0" i="0" kern="1200" dirty="0">
                <a:solidFill>
                  <a:schemeClr val="tx1"/>
                </a:solidFill>
                <a:latin typeface="+mn-lt"/>
                <a:ea typeface="+mn-ea"/>
                <a:cs typeface="+mn-cs"/>
              </a:rPr>
              <a:t>SDG 3 focuses on mental health and involves mental illnesses being </a:t>
            </a:r>
            <a:r>
              <a:rPr lang="en-US" sz="1200" b="0" i="0" kern="1200" dirty="0" err="1">
                <a:solidFill>
                  <a:schemeClr val="tx1"/>
                </a:solidFill>
                <a:latin typeface="+mn-lt"/>
                <a:ea typeface="+mn-ea"/>
                <a:cs typeface="+mn-cs"/>
              </a:rPr>
              <a:t>destigmatised</a:t>
            </a:r>
            <a:r>
              <a:rPr lang="en-US" sz="1200" b="0" i="0" kern="1200" dirty="0">
                <a:solidFill>
                  <a:schemeClr val="tx1"/>
                </a:solidFill>
                <a:latin typeface="+mn-lt"/>
                <a:ea typeface="+mn-ea"/>
                <a:cs typeface="+mn-cs"/>
              </a:rPr>
              <a:t> and appreciated across the world. Through its promotion of mental health as a component of overall health, the objective aims at making mental health services a part of mainstream healthcare. The goal of this change is to decrease the stigma of mental health that is present in society, raise awareness, and enhance care and support access. </a:t>
            </a:r>
          </a:p>
          <a:p>
            <a:r>
              <a:rPr lang="en-US" sz="1200" b="1" i="0" kern="1200" dirty="0">
                <a:solidFill>
                  <a:schemeClr val="tx1"/>
                </a:solidFill>
                <a:latin typeface="+mn-lt"/>
                <a:ea typeface="+mn-ea"/>
                <a:cs typeface="+mn-cs"/>
              </a:rPr>
              <a:t>Environmental Health: </a:t>
            </a:r>
            <a:r>
              <a:rPr lang="en-US" sz="1200" b="0" i="0" kern="1200" dirty="0">
                <a:solidFill>
                  <a:schemeClr val="tx1"/>
                </a:solidFill>
                <a:latin typeface="+mn-lt"/>
                <a:ea typeface="+mn-ea"/>
                <a:cs typeface="+mn-cs"/>
              </a:rPr>
              <a:t>SDG 3 focuses on pollution, nutrition, and sanitation as some of the determinants of environmental factors and health. It aims at decreasing environmental burden on health by addressing such challenges as air and water pollution, waste management, and access to clean nutrition and sanitation. Better environment conditions can help to avoid a variety of diseases, improve the living standard, and lead to improved health outcomes, especially in the vulnerable group. </a:t>
            </a:r>
          </a:p>
          <a:p>
            <a:r>
              <a:rPr lang="en-US" sz="1200" b="1" i="0" kern="1200" dirty="0">
                <a:solidFill>
                  <a:schemeClr val="tx1"/>
                </a:solidFill>
                <a:latin typeface="+mn-lt"/>
                <a:ea typeface="+mn-ea"/>
                <a:cs typeface="+mn-cs"/>
              </a:rPr>
              <a:t>Equity: </a:t>
            </a:r>
            <a:r>
              <a:rPr lang="en-US" sz="1200" b="0" i="0" kern="1200" dirty="0">
                <a:solidFill>
                  <a:schemeClr val="tx1"/>
                </a:solidFill>
                <a:latin typeface="+mn-lt"/>
                <a:ea typeface="+mn-ea"/>
                <a:cs typeface="+mn-cs"/>
              </a:rPr>
              <a:t>SDG 3 focuses on the vulnerable groups, such as children, women, and old-aged, to guarantee that they get equal access to the healthcare and wellbeing opportunities. The objective targets inequalities in health and enhancing equity in health outcomes by targeting those marginalized populations. There is a special focus on the fact that the unique needs of these groups are satisfied, which covers such aspects as maternal health, child nutrition, and geriatric care. </a:t>
            </a:r>
          </a:p>
          <a:p>
            <a:br>
              <a:rPr lang="en-US" dirty="0"/>
            </a:br>
            <a:endParaRPr lang="en-US" dirty="0"/>
          </a:p>
        </p:txBody>
      </p:sp>
      <p:sp>
        <p:nvSpPr>
          <p:cNvPr id="4" name="Slide Number Placeholder 3"/>
          <p:cNvSpPr>
            <a:spLocks noGrp="1"/>
          </p:cNvSpPr>
          <p:nvPr>
            <p:ph type="sldNum" sz="quarter" idx="10"/>
          </p:nvPr>
        </p:nvSpPr>
        <p:spPr/>
        <p:txBody>
          <a:bodyPr/>
          <a:lstStyle/>
          <a:p>
            <a:fld id="{DCE47121-30F4-4F76-A533-51E0ADC68B3A}" type="slidenum">
              <a:rPr lang="en-US" smtClean="0"/>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kern="1200" dirty="0">
                <a:solidFill>
                  <a:schemeClr val="tx1"/>
                </a:solidFill>
                <a:latin typeface="+mn-lt"/>
                <a:ea typeface="+mn-ea"/>
                <a:cs typeface="+mn-cs"/>
              </a:rPr>
              <a:t>SDG 13 -Climate Action will reduce the effects of climate change and its extensive consequences on the environment and human well-being. The increased temperature of the earth is a contributing factor to extreme weather conditions such as heat waves, storms and floods that directly affect food security, dislocation and infrastructure destruction. These violations lead to the aggravation of health problems by evidencing the spread of infectious diseases, deteriorating the quality of air, and overloading the health care systems. Speedy and long-term intervention is required in cutting down carbon emissions, defending endangered populations, and fostering sustainable circumstances, guaranteeing healthier surroundings and lessening the health outcomes costs in the long-term outcomes of climate change.</a:t>
            </a:r>
          </a:p>
          <a:p>
            <a:br>
              <a:rPr lang="en-US" dirty="0"/>
            </a:br>
            <a:endParaRPr lang="en-US" dirty="0"/>
          </a:p>
        </p:txBody>
      </p:sp>
      <p:sp>
        <p:nvSpPr>
          <p:cNvPr id="4" name="Slide Number Placeholder 3"/>
          <p:cNvSpPr>
            <a:spLocks noGrp="1"/>
          </p:cNvSpPr>
          <p:nvPr>
            <p:ph type="sldNum" sz="quarter" idx="10"/>
          </p:nvPr>
        </p:nvSpPr>
        <p:spPr/>
        <p:txBody>
          <a:bodyPr/>
          <a:lstStyle/>
          <a:p>
            <a:fld id="{DCE47121-30F4-4F76-A533-51E0ADC68B3A}" type="slidenum">
              <a:rPr lang="en-US" smtClean="0"/>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latin typeface="+mn-lt"/>
                <a:ea typeface="+mn-ea"/>
                <a:cs typeface="+mn-cs"/>
              </a:rPr>
              <a:t>SDG 13 has a positive impact on health and wellbeing because it encourages sustainable healthcare facilities which lessen emissions and enhance efficiency, as in the case of green NHS. By combating climate change, it will lower environmental risk determinants associated with the chronic illness, such as air pollution, heat stress, and low quality water. Also, SDG 13 boosts the resilience of communities by promoting policies on climate adaptation, enhancing the ability of populations in exposure to severe weather, and protecting their health, as well as promoting long-term wellbeing of vulnerable and at-risk populations.</a:t>
            </a:r>
            <a:endParaRPr lang="en-US" dirty="0"/>
          </a:p>
        </p:txBody>
      </p:sp>
      <p:sp>
        <p:nvSpPr>
          <p:cNvPr id="4" name="Slide Number Placeholder 3"/>
          <p:cNvSpPr>
            <a:spLocks noGrp="1"/>
          </p:cNvSpPr>
          <p:nvPr>
            <p:ph type="sldNum" sz="quarter" idx="10"/>
          </p:nvPr>
        </p:nvSpPr>
        <p:spPr/>
        <p:txBody>
          <a:bodyPr/>
          <a:lstStyle/>
          <a:p>
            <a:fld id="{DCE47121-30F4-4F76-A533-51E0ADC68B3A}" type="slidenum">
              <a:rPr lang="en-US" smtClean="0"/>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latin typeface="+mn-lt"/>
                <a:ea typeface="+mn-ea"/>
                <a:cs typeface="+mn-cs"/>
              </a:rPr>
              <a:t>The theoretical approaches to health focus on holistic view of wellbeing. </a:t>
            </a:r>
            <a:r>
              <a:rPr lang="en-US" sz="1200" b="0" i="0" kern="1200" dirty="0" err="1">
                <a:solidFill>
                  <a:schemeClr val="tx1"/>
                </a:solidFill>
                <a:latin typeface="+mn-lt"/>
                <a:ea typeface="+mn-ea"/>
                <a:cs typeface="+mn-cs"/>
              </a:rPr>
              <a:t>Biopsychosocial</a:t>
            </a:r>
            <a:r>
              <a:rPr lang="en-US" sz="1200" b="0" i="0" kern="1200" dirty="0">
                <a:solidFill>
                  <a:schemeClr val="tx1"/>
                </a:solidFill>
                <a:latin typeface="+mn-lt"/>
                <a:ea typeface="+mn-ea"/>
                <a:cs typeface="+mn-cs"/>
              </a:rPr>
              <a:t> Model incorporates biological, psychological, and social variables because they acknowledge that such things as physical conditions, mental states, and social environments affect health. It is further expanded to the Ecological Model that focuses on individual, community, and environmental factors, emphasizing how these spheres are interdependent to form the health outcomes. The Holistic Frameworks also facilitate this combined methodology in the way of person-</a:t>
            </a:r>
            <a:r>
              <a:rPr lang="en-US" sz="1200" b="0" i="0" kern="1200" dirty="0" err="1">
                <a:solidFill>
                  <a:schemeClr val="tx1"/>
                </a:solidFill>
                <a:latin typeface="+mn-lt"/>
                <a:ea typeface="+mn-ea"/>
                <a:cs typeface="+mn-cs"/>
              </a:rPr>
              <a:t>centred</a:t>
            </a:r>
            <a:r>
              <a:rPr lang="en-US" sz="1200" b="0" i="0" kern="1200" dirty="0">
                <a:solidFill>
                  <a:schemeClr val="tx1"/>
                </a:solidFill>
                <a:latin typeface="+mn-lt"/>
                <a:ea typeface="+mn-ea"/>
                <a:cs typeface="+mn-cs"/>
              </a:rPr>
              <a:t>, preventative healthcare that supports the entire person, not treating the symptoms only, enhancing long-term health and prevention. </a:t>
            </a:r>
            <a:br>
              <a:rPr lang="en-US" dirty="0"/>
            </a:br>
            <a:endParaRPr lang="en-US" dirty="0"/>
          </a:p>
        </p:txBody>
      </p:sp>
      <p:sp>
        <p:nvSpPr>
          <p:cNvPr id="4" name="Slide Number Placeholder 3"/>
          <p:cNvSpPr>
            <a:spLocks noGrp="1"/>
          </p:cNvSpPr>
          <p:nvPr>
            <p:ph type="sldNum" sz="quarter" idx="10"/>
          </p:nvPr>
        </p:nvSpPr>
        <p:spPr/>
        <p:txBody>
          <a:bodyPr/>
          <a:lstStyle/>
          <a:p>
            <a:fld id="{DCE47121-30F4-4F76-A533-51E0ADC68B3A}" type="slidenum">
              <a:rPr lang="en-US" smtClean="0"/>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kern="1200" dirty="0">
                <a:solidFill>
                  <a:schemeClr val="tx1"/>
                </a:solidFill>
                <a:latin typeface="Times New Roman" pitchFamily="18" charset="0"/>
                <a:ea typeface="+mn-ea"/>
                <a:cs typeface="Times New Roman" pitchFamily="18" charset="0"/>
              </a:rPr>
              <a:t>The NHS Long Term Plan (2019) focuses more on prevention, better mental health care, and greater digital care to drive the accessibility and involvement of patients. It is set to alleviate the burden of healthcare systems through the shift of treatment to early intervention, embrace to an integrated model of care, and reinforce community-based care to the chronic and mental health needs. </a:t>
            </a:r>
          </a:p>
          <a:p>
            <a:r>
              <a:rPr lang="en-US" sz="1200" b="0" i="0" kern="1200" dirty="0">
                <a:solidFill>
                  <a:schemeClr val="tx1"/>
                </a:solidFill>
                <a:latin typeface="Times New Roman" pitchFamily="18" charset="0"/>
                <a:ea typeface="+mn-ea"/>
                <a:cs typeface="Times New Roman" pitchFamily="18" charset="0"/>
              </a:rPr>
              <a:t>The Better Health Campaign (202021) of Public Health England promotes healthier </a:t>
            </a:r>
            <a:r>
              <a:rPr lang="en-US" sz="1200" b="0" i="0" kern="1200" dirty="0" err="1">
                <a:solidFill>
                  <a:schemeClr val="tx1"/>
                </a:solidFill>
                <a:latin typeface="Times New Roman" pitchFamily="18" charset="0"/>
                <a:ea typeface="+mn-ea"/>
                <a:cs typeface="Times New Roman" pitchFamily="18" charset="0"/>
              </a:rPr>
              <a:t>lifeways</a:t>
            </a:r>
            <a:r>
              <a:rPr lang="en-US" sz="1200" b="0" i="0" kern="1200" dirty="0">
                <a:solidFill>
                  <a:schemeClr val="tx1"/>
                </a:solidFill>
                <a:latin typeface="Times New Roman" pitchFamily="18" charset="0"/>
                <a:ea typeface="+mn-ea"/>
                <a:cs typeface="Times New Roman" pitchFamily="18" charset="0"/>
              </a:rPr>
              <a:t> by providing information on nutrition, exercise, quitting smoking, and weight loss. It seeks to enable people to engage in positive </a:t>
            </a:r>
            <a:r>
              <a:rPr lang="en-US" sz="1200" b="0" i="0" kern="1200" dirty="0" err="1">
                <a:solidFill>
                  <a:schemeClr val="tx1"/>
                </a:solidFill>
                <a:latin typeface="Times New Roman" pitchFamily="18" charset="0"/>
                <a:ea typeface="+mn-ea"/>
                <a:cs typeface="Times New Roman" pitchFamily="18" charset="0"/>
              </a:rPr>
              <a:t>behaviour</a:t>
            </a:r>
            <a:r>
              <a:rPr lang="en-US" sz="1200" b="0" i="0" kern="1200" dirty="0">
                <a:solidFill>
                  <a:schemeClr val="tx1"/>
                </a:solidFill>
                <a:latin typeface="Times New Roman" pitchFamily="18" charset="0"/>
                <a:ea typeface="+mn-ea"/>
                <a:cs typeface="Times New Roman" pitchFamily="18" charset="0"/>
              </a:rPr>
              <a:t> change, minimize health risk and enhance overall wellbeing among the population.</a:t>
            </a:r>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DCE47121-30F4-4F76-A533-51E0ADC68B3A}" type="slidenum">
              <a:rPr lang="en-US" smtClean="0"/>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US" sz="1200" b="0" i="0" kern="1200" dirty="0">
                <a:solidFill>
                  <a:schemeClr val="tx1"/>
                </a:solidFill>
                <a:latin typeface="+mn-lt"/>
                <a:ea typeface="+mn-ea"/>
                <a:cs typeface="+mn-cs"/>
              </a:rPr>
              <a:t>The national wellbeing initiatives show distinct strengths such as the increased awareness of the people on the matters related to health, the increased recognition of mental health as the same as the physical health, and the accessibility of the preventative resources. The campaigns, including Better Health and the NHS Long Term Plan have helped to create more healthy </a:t>
            </a:r>
            <a:r>
              <a:rPr lang="en-US" sz="1200" b="0" i="0" kern="1200" dirty="0" err="1">
                <a:solidFill>
                  <a:schemeClr val="tx1"/>
                </a:solidFill>
                <a:latin typeface="+mn-lt"/>
                <a:ea typeface="+mn-ea"/>
                <a:cs typeface="+mn-cs"/>
              </a:rPr>
              <a:t>behaviours</a:t>
            </a:r>
            <a:r>
              <a:rPr lang="en-US" sz="1200" b="0" i="0" kern="1200" dirty="0">
                <a:solidFill>
                  <a:schemeClr val="tx1"/>
                </a:solidFill>
                <a:latin typeface="+mn-lt"/>
                <a:ea typeface="+mn-ea"/>
                <a:cs typeface="+mn-cs"/>
              </a:rPr>
              <a:t> and remove stigmas regarding mental health, providing digital and community-based resources to help people become more proactive when it comes to managing their wellbeing. </a:t>
            </a:r>
            <a:br>
              <a:rPr lang="en-US" dirty="0"/>
            </a:br>
            <a:r>
              <a:rPr lang="en-US" sz="1200" b="0" i="0" kern="1200" dirty="0">
                <a:solidFill>
                  <a:schemeClr val="tx1"/>
                </a:solidFill>
                <a:latin typeface="+mn-lt"/>
                <a:ea typeface="+mn-ea"/>
                <a:cs typeface="+mn-cs"/>
              </a:rPr>
              <a:t>However, these initiatives have a number of challenges that constrain their effectiveness to the fullest. The NHS and the public health systems are under pressure due to persistent funding constraints, workforce shortages, and the growing demands on the service. Also, there are digital inequalities, especially in older adults, low-income groups, and rural communities, which generate obstacles to the equal use of digital health services and preventive </a:t>
            </a:r>
            <a:r>
              <a:rPr lang="en-US" sz="1200" b="0" i="0" kern="1200" dirty="0" err="1">
                <a:solidFill>
                  <a:schemeClr val="tx1"/>
                </a:solidFill>
                <a:latin typeface="+mn-lt"/>
                <a:ea typeface="+mn-ea"/>
                <a:cs typeface="+mn-cs"/>
              </a:rPr>
              <a:t>programmes</a:t>
            </a:r>
            <a:r>
              <a:rPr lang="en-US" sz="1200" b="0" i="0" kern="1200" dirty="0">
                <a:solidFill>
                  <a:schemeClr val="tx1"/>
                </a:solidFill>
                <a:latin typeface="+mn-lt"/>
                <a:ea typeface="+mn-ea"/>
                <a:cs typeface="+mn-cs"/>
              </a:rPr>
              <a:t>. These structural problems threaten with increasing the existing health disparities unless properly addressed. </a:t>
            </a:r>
          </a:p>
          <a:p>
            <a:r>
              <a:rPr lang="en-US" sz="1200" b="0" i="0" kern="1200" dirty="0">
                <a:solidFill>
                  <a:schemeClr val="tx1"/>
                </a:solidFill>
                <a:latin typeface="+mn-lt"/>
                <a:ea typeface="+mn-ea"/>
                <a:cs typeface="+mn-cs"/>
              </a:rPr>
              <a:t>In order to build national wellbeing strategies, it is necessary to make a number of recommendations. Increasing the community-based wellness centers would ensure that the community has local access to customized support, physical activity </a:t>
            </a:r>
            <a:r>
              <a:rPr lang="en-US" sz="1200" b="0" i="0" kern="1200" dirty="0" err="1">
                <a:solidFill>
                  <a:schemeClr val="tx1"/>
                </a:solidFill>
                <a:latin typeface="+mn-lt"/>
                <a:ea typeface="+mn-ea"/>
                <a:cs typeface="+mn-cs"/>
              </a:rPr>
              <a:t>programmes</a:t>
            </a:r>
            <a:r>
              <a:rPr lang="en-US" sz="1200" b="0" i="0" kern="1200" dirty="0">
                <a:solidFill>
                  <a:schemeClr val="tx1"/>
                </a:solidFill>
                <a:latin typeface="+mn-lt"/>
                <a:ea typeface="+mn-ea"/>
                <a:cs typeface="+mn-cs"/>
              </a:rPr>
              <a:t> and mental health services. A sustainability challenge can be improved by investing more in the long term and through </a:t>
            </a:r>
            <a:r>
              <a:rPr lang="en-US" sz="1200" b="0" i="0" kern="1200" dirty="0" err="1">
                <a:solidFill>
                  <a:schemeClr val="tx1"/>
                </a:solidFill>
                <a:latin typeface="+mn-lt"/>
                <a:ea typeface="+mn-ea"/>
                <a:cs typeface="+mn-cs"/>
              </a:rPr>
              <a:t>intersector</a:t>
            </a:r>
            <a:r>
              <a:rPr lang="en-US" sz="1200" b="0" i="0" kern="1200" dirty="0">
                <a:solidFill>
                  <a:schemeClr val="tx1"/>
                </a:solidFill>
                <a:latin typeface="+mn-lt"/>
                <a:ea typeface="+mn-ea"/>
                <a:cs typeface="+mn-cs"/>
              </a:rPr>
              <a:t> collaboration and integration of health, education, housing, and environmental initiatives. It is the incorporation of sustainability into policy structures that will make the systems more resilient to both climate and economic demands to provide equitable healthcare systems in the future that would address the entire population wellbeing. </a:t>
            </a:r>
            <a:br>
              <a:rPr lang="en-US" dirty="0"/>
            </a:br>
            <a:br>
              <a:rPr lang="en-US" dirty="0"/>
            </a:br>
            <a:endParaRPr lang="en-US" dirty="0"/>
          </a:p>
        </p:txBody>
      </p:sp>
      <p:sp>
        <p:nvSpPr>
          <p:cNvPr id="4" name="Slide Number Placeholder 3"/>
          <p:cNvSpPr>
            <a:spLocks noGrp="1"/>
          </p:cNvSpPr>
          <p:nvPr>
            <p:ph type="sldNum" sz="quarter" idx="10"/>
          </p:nvPr>
        </p:nvSpPr>
        <p:spPr/>
        <p:txBody>
          <a:bodyPr/>
          <a:lstStyle/>
          <a:p>
            <a:fld id="{DCE47121-30F4-4F76-A533-51E0ADC68B3A}" type="slidenum">
              <a:rPr lang="en-US" smtClean="0"/>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kern="1200" dirty="0">
                <a:solidFill>
                  <a:schemeClr val="tx1"/>
                </a:solidFill>
                <a:latin typeface="+mn-lt"/>
                <a:ea typeface="+mn-ea"/>
                <a:cs typeface="+mn-cs"/>
              </a:rPr>
              <a:t>Healthy Cities </a:t>
            </a:r>
            <a:r>
              <a:rPr lang="en-US" sz="1200" b="0" i="0" kern="1200" dirty="0" err="1">
                <a:solidFill>
                  <a:schemeClr val="tx1"/>
                </a:solidFill>
                <a:latin typeface="+mn-lt"/>
                <a:ea typeface="+mn-ea"/>
                <a:cs typeface="+mn-cs"/>
              </a:rPr>
              <a:t>Programme</a:t>
            </a:r>
            <a:r>
              <a:rPr lang="en-US" sz="1200" b="0" i="0" kern="1200" dirty="0">
                <a:solidFill>
                  <a:schemeClr val="tx1"/>
                </a:solidFill>
                <a:latin typeface="+mn-lt"/>
                <a:ea typeface="+mn-ea"/>
                <a:cs typeface="+mn-cs"/>
              </a:rPr>
              <a:t> is a local government initiative that deals with urban planning aimed at the promotion of active lifestyles. It will make residents do physical activity as a normal part of their lives by incorporating green spaces, pedestrian streets, and recreational facilities that are easy to access. Such a project does not only improve the health of the people by increasing their levels of physical activity, but it helps build a sense of community and belonging, which also helps the overall wellness of the urban population. </a:t>
            </a:r>
            <a:br>
              <a:rPr lang="en-US" dirty="0"/>
            </a:br>
            <a:r>
              <a:rPr lang="en-US" sz="1200" b="0" i="0" kern="1200" dirty="0">
                <a:solidFill>
                  <a:schemeClr val="tx1"/>
                </a:solidFill>
                <a:latin typeface="+mn-lt"/>
                <a:ea typeface="+mn-ea"/>
                <a:cs typeface="+mn-cs"/>
              </a:rPr>
              <a:t>There are Community Wellbeing Hubs like the one in Greater Manchester that provide integrated services, which cover both mental and physical wellbeing. These centers allow the combination of healthcare professionals, mental health, social services, and community activities in a single roof, as a result of which people can receive holistic care. These hubs contribute to the reduction of barriers to access, early intervention, and enable the local communities to control and enhance their wellbeing and health in a supportive and well-coordinated setting by facilitating one-stop access to wellbeing services. </a:t>
            </a:r>
            <a:br>
              <a:rPr lang="en-US" dirty="0"/>
            </a:br>
            <a:endParaRPr lang="en-US" dirty="0"/>
          </a:p>
        </p:txBody>
      </p:sp>
      <p:sp>
        <p:nvSpPr>
          <p:cNvPr id="4" name="Slide Number Placeholder 3"/>
          <p:cNvSpPr>
            <a:spLocks noGrp="1"/>
          </p:cNvSpPr>
          <p:nvPr>
            <p:ph type="sldNum" sz="quarter" idx="10"/>
          </p:nvPr>
        </p:nvSpPr>
        <p:spPr/>
        <p:txBody>
          <a:bodyPr/>
          <a:lstStyle/>
          <a:p>
            <a:fld id="{DCE47121-30F4-4F76-A533-51E0ADC68B3A}" type="slidenum">
              <a:rPr lang="en-US" smtClean="0"/>
              <a:t>12</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kern="1200" dirty="0">
                <a:solidFill>
                  <a:schemeClr val="tx1"/>
                </a:solidFill>
                <a:latin typeface="+mn-lt"/>
                <a:ea typeface="+mn-ea"/>
                <a:cs typeface="+mn-cs"/>
              </a:rPr>
              <a:t>The local wellbeing programs have a number of strengths especially its holistic nature, which incorporates physical, mental, and social health services. This is because such community-driven health and wellbeing programs as the Healthy Cities </a:t>
            </a:r>
            <a:r>
              <a:rPr lang="en-US" sz="1200" b="0" i="0" kern="1200" dirty="0" err="1">
                <a:solidFill>
                  <a:schemeClr val="tx1"/>
                </a:solidFill>
                <a:latin typeface="+mn-lt"/>
                <a:ea typeface="+mn-ea"/>
                <a:cs typeface="+mn-cs"/>
              </a:rPr>
              <a:t>Programme</a:t>
            </a:r>
            <a:r>
              <a:rPr lang="en-US" sz="1200" b="0" i="0" kern="1200" dirty="0">
                <a:solidFill>
                  <a:schemeClr val="tx1"/>
                </a:solidFill>
                <a:latin typeface="+mn-lt"/>
                <a:ea typeface="+mn-ea"/>
                <a:cs typeface="+mn-cs"/>
              </a:rPr>
              <a:t> and Community Wellbeing Hubs enable communities to own their health and wellbeing. Such programs contribute to the enhancement of social ties, better health access, and environments conducive to active lifestyles and resulting in the positive outcome of both individuals and the community. </a:t>
            </a:r>
          </a:p>
          <a:p>
            <a:r>
              <a:rPr lang="en-US" sz="1200" b="0" i="0" kern="1200" dirty="0">
                <a:solidFill>
                  <a:schemeClr val="tx1"/>
                </a:solidFill>
                <a:latin typeface="+mn-lt"/>
                <a:ea typeface="+mn-ea"/>
                <a:cs typeface="+mn-cs"/>
              </a:rPr>
              <a:t>Rather, local efforts also have their strong flaws, including unequal coverage of services, especially in those areas that are not served properly, or in marginalized populations. The problem of limited funding of sustainability brings a challenge in sustaining and growing such initiatives in the long run. In order to overcome these problems, it is important to enhance data monitoring at the local level to determine the effect of wellbeing programs, gaps in service delivery, and make sure that interventions are effective. Furthermore, the establishment of multi-stakeholders inclusive collaboration among the local governments, healthcare providers, and community organizations may enhance resource distribution and the likelihood of service access. Lastly, funding of long term environmental sustainability is required to have these programs sustainable and effective, to respond to health and environmental challenges in the future. </a:t>
            </a:r>
            <a:br>
              <a:rPr lang="en-US" dirty="0"/>
            </a:br>
            <a:endParaRPr lang="en-US" dirty="0"/>
          </a:p>
        </p:txBody>
      </p:sp>
      <p:sp>
        <p:nvSpPr>
          <p:cNvPr id="4" name="Slide Number Placeholder 3"/>
          <p:cNvSpPr>
            <a:spLocks noGrp="1"/>
          </p:cNvSpPr>
          <p:nvPr>
            <p:ph type="sldNum" sz="quarter" idx="10"/>
          </p:nvPr>
        </p:nvSpPr>
        <p:spPr/>
        <p:txBody>
          <a:bodyPr/>
          <a:lstStyle/>
          <a:p>
            <a:fld id="{DCE47121-30F4-4F76-A533-51E0ADC68B3A}" type="slidenum">
              <a:rPr lang="en-US" smtClean="0"/>
              <a:t>13</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US" sz="1200" b="0" i="0" kern="1200" dirty="0">
                <a:solidFill>
                  <a:schemeClr val="tx1"/>
                </a:solidFill>
                <a:latin typeface="+mn-lt"/>
                <a:ea typeface="+mn-ea"/>
                <a:cs typeface="+mn-cs"/>
              </a:rPr>
              <a:t>The remedies to enhance wellbeing programs salient barriers to wellbeing programs development encompass the massive funding disparities, which postpone the scalability and sustainability of health programs. Also, the arising situation of policy fragmentation in various sectors renders variation in health outcomes and access to services. Health disparities are further widened by persistent inequality, especially among the vulnerable groups of people. Climate change and pollution are also environmental factors that affect the population health, which makes the wellbeing campaigns more complicated. </a:t>
            </a:r>
          </a:p>
          <a:p>
            <a:br>
              <a:rPr lang="en-US" dirty="0"/>
            </a:br>
            <a:r>
              <a:rPr lang="en-US" sz="1200" b="0" i="0" kern="1200" dirty="0">
                <a:solidFill>
                  <a:schemeClr val="tx1"/>
                </a:solidFill>
                <a:latin typeface="+mn-lt"/>
                <a:ea typeface="+mn-ea"/>
                <a:cs typeface="+mn-cs"/>
              </a:rPr>
              <a:t>These barriers can be handled in a number of ways. The emergence of digital health and telemedicine has provided new means of increasing access to healthcare, including in geographically distant or underserved regions. Also, a sustainable infrastructure, such as green urbanism and energy-saving healthcare, may be developed to facilitate long-term health and environmental outcomes. These opportunities offer avenues to become better in service delivery and lessening health disparities. </a:t>
            </a:r>
          </a:p>
          <a:p>
            <a:br>
              <a:rPr lang="en-US" dirty="0"/>
            </a:br>
            <a:r>
              <a:rPr lang="en-US" sz="1200" b="0" i="0" kern="1200" dirty="0">
                <a:solidFill>
                  <a:schemeClr val="tx1"/>
                </a:solidFill>
                <a:latin typeface="+mn-lt"/>
                <a:ea typeface="+mn-ea"/>
                <a:cs typeface="+mn-cs"/>
              </a:rPr>
              <a:t>In order to have maximum advantages of these opportunities, enhanced </a:t>
            </a:r>
            <a:r>
              <a:rPr lang="en-US" sz="1200" b="0" i="0" kern="1200" dirty="0" err="1">
                <a:solidFill>
                  <a:schemeClr val="tx1"/>
                </a:solidFill>
                <a:latin typeface="+mn-lt"/>
                <a:ea typeface="+mn-ea"/>
                <a:cs typeface="+mn-cs"/>
              </a:rPr>
              <a:t>intersectoral</a:t>
            </a:r>
            <a:r>
              <a:rPr lang="en-US" sz="1200" b="0" i="0" kern="1200" dirty="0">
                <a:solidFill>
                  <a:schemeClr val="tx1"/>
                </a:solidFill>
                <a:latin typeface="+mn-lt"/>
                <a:ea typeface="+mn-ea"/>
                <a:cs typeface="+mn-cs"/>
              </a:rPr>
              <a:t> governance, which integrates the health, education, housing, and environmental policies, is required. Healthcare delivery and service modeling innovation is also necessary to meet the changing needs. Finally, policies driven by equity should be given priority in order to make sure that every person, irrespective of his/her socio-economic status, has access to high-quality and sustainable wellbeing services. </a:t>
            </a:r>
            <a:br>
              <a:rPr lang="en-US" dirty="0"/>
            </a:br>
            <a:endParaRPr lang="en-US" dirty="0"/>
          </a:p>
        </p:txBody>
      </p:sp>
      <p:sp>
        <p:nvSpPr>
          <p:cNvPr id="4" name="Slide Number Placeholder 3"/>
          <p:cNvSpPr>
            <a:spLocks noGrp="1"/>
          </p:cNvSpPr>
          <p:nvPr>
            <p:ph type="sldNum" sz="quarter" idx="10"/>
          </p:nvPr>
        </p:nvSpPr>
        <p:spPr/>
        <p:txBody>
          <a:bodyPr/>
          <a:lstStyle/>
          <a:p>
            <a:fld id="{DCE47121-30F4-4F76-A533-51E0ADC68B3A}" type="slidenum">
              <a:rPr lang="en-US" smtClean="0"/>
              <a:t>14</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EF4DD33D-43B7-464D-A3D3-889F68F20913}" type="datetimeFigureOut">
              <a:rPr lang="en-US" smtClean="0"/>
              <a:t>11/12/25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03D8D0-FC7C-4E3F-8528-99450BA3B947}"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F4DD33D-43B7-464D-A3D3-889F68F20913}" type="datetimeFigureOut">
              <a:rPr lang="en-US" smtClean="0"/>
              <a:t>11/12/25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03D8D0-FC7C-4E3F-8528-99450BA3B947}"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F4DD33D-43B7-464D-A3D3-889F68F20913}" type="datetimeFigureOut">
              <a:rPr lang="en-US" smtClean="0"/>
              <a:t>11/12/25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03D8D0-FC7C-4E3F-8528-99450BA3B947}"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F4DD33D-43B7-464D-A3D3-889F68F20913}" type="datetimeFigureOut">
              <a:rPr lang="en-US" smtClean="0"/>
              <a:t>11/12/25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503D8D0-FC7C-4E3F-8528-99450BA3B947}"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F4DD33D-43B7-464D-A3D3-889F68F20913}" type="datetimeFigureOut">
              <a:rPr lang="en-US" smtClean="0"/>
              <a:t>11/12/25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503D8D0-FC7C-4E3F-8528-99450BA3B947}"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F4DD33D-43B7-464D-A3D3-889F68F20913}" type="datetimeFigureOut">
              <a:rPr lang="en-US" smtClean="0"/>
              <a:t>11/12/25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503D8D0-FC7C-4E3F-8528-99450BA3B947}"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4DD33D-43B7-464D-A3D3-889F68F20913}" type="datetimeFigureOut">
              <a:rPr lang="en-US" smtClean="0"/>
              <a:t>11/12/25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503D8D0-FC7C-4E3F-8528-99450BA3B947}"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F4DD33D-43B7-464D-A3D3-889F68F20913}" type="datetimeFigureOut">
              <a:rPr lang="en-US" smtClean="0"/>
              <a:t>11/12/25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503D8D0-FC7C-4E3F-8528-99450BA3B947}"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F4DD33D-43B7-464D-A3D3-889F68F20913}" type="datetimeFigureOut">
              <a:rPr lang="en-US" smtClean="0"/>
              <a:t>11/12/25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503D8D0-FC7C-4E3F-8528-99450BA3B947}"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F4DD33D-43B7-464D-A3D3-889F68F20913}" type="datetimeFigureOut">
              <a:rPr lang="en-US" smtClean="0"/>
              <a:t>11/12/25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03D8D0-FC7C-4E3F-8528-99450BA3B947}"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F4DD33D-43B7-464D-A3D3-889F68F20913}" type="datetimeFigureOut">
              <a:rPr lang="en-US" smtClean="0"/>
              <a:t>11/12/25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03D8D0-FC7C-4E3F-8528-99450BA3B947}"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F4DD33D-43B7-464D-A3D3-889F68F20913}" type="datetimeFigureOut">
              <a:rPr lang="en-US" smtClean="0"/>
              <a:t>11/12/25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503D8D0-FC7C-4E3F-8528-99450BA3B947}"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62000" y="0"/>
            <a:ext cx="7772400" cy="1470025"/>
          </a:xfrm>
        </p:spPr>
        <p:txBody>
          <a:bodyPr/>
          <a:lstStyle/>
          <a:p>
            <a:r>
              <a:rPr lang="en-US" b="1" dirty="0">
                <a:latin typeface="Times New Roman" pitchFamily="18" charset="0"/>
                <a:cs typeface="Times New Roman" pitchFamily="18" charset="0"/>
              </a:rPr>
              <a:t>Health, Wellbeing, and Sustainable Development</a:t>
            </a:r>
          </a:p>
        </p:txBody>
      </p:sp>
      <p:pic>
        <p:nvPicPr>
          <p:cNvPr id="18434" name="Picture 2" descr="Sustainable Development in Health and Ecology - Online Course - FutureLearn"/>
          <p:cNvPicPr>
            <a:picLocks noChangeAspect="1" noChangeArrowheads="1"/>
          </p:cNvPicPr>
          <p:nvPr/>
        </p:nvPicPr>
        <p:blipFill>
          <a:blip r:embed="rId3" cstate="print"/>
          <a:srcRect/>
          <a:stretch>
            <a:fillRect/>
          </a:stretch>
        </p:blipFill>
        <p:spPr bwMode="auto">
          <a:xfrm>
            <a:off x="1447800" y="1784228"/>
            <a:ext cx="5334000" cy="2930769"/>
          </a:xfrm>
          <a:prstGeom prst="rect">
            <a:avLst/>
          </a:prstGeom>
          <a:noFill/>
        </p:spPr>
      </p:pic>
      <p:sp>
        <p:nvSpPr>
          <p:cNvPr id="3" name="TextBox 2">
            <a:extLst>
              <a:ext uri="{FF2B5EF4-FFF2-40B4-BE49-F238E27FC236}">
                <a16:creationId xmlns:a16="http://schemas.microsoft.com/office/drawing/2014/main" id="{92335B8C-0067-1BD5-A1BC-CB861640EFC9}"/>
              </a:ext>
            </a:extLst>
          </p:cNvPr>
          <p:cNvSpPr txBox="1"/>
          <p:nvPr/>
        </p:nvSpPr>
        <p:spPr>
          <a:xfrm>
            <a:off x="173636" y="5029200"/>
            <a:ext cx="7543800" cy="1569660"/>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Student name: </a:t>
            </a:r>
            <a:r>
              <a:rPr lang="en-GB" sz="2400" dirty="0">
                <a:latin typeface="Arial" panose="020B0604020202020204" pitchFamily="34" charset="0"/>
                <a:cs typeface="Arial" panose="020B0604020202020204" pitchFamily="34" charset="0"/>
              </a:rPr>
              <a:t>Ana Carina Venancio Dos Santos</a:t>
            </a:r>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Student ID: </a:t>
            </a:r>
            <a:r>
              <a:rPr lang="en-GB" sz="2400" dirty="0">
                <a:latin typeface="Arial" panose="020B0604020202020204" pitchFamily="34" charset="0"/>
                <a:cs typeface="Arial" panose="020B0604020202020204" pitchFamily="34" charset="0"/>
              </a:rPr>
              <a:t>2224733</a:t>
            </a:r>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Module code: </a:t>
            </a:r>
            <a:r>
              <a:rPr lang="en-GB" sz="2400" dirty="0">
                <a:latin typeface="Arial" panose="020B0604020202020204" pitchFamily="34" charset="0"/>
                <a:cs typeface="Arial" panose="020B0604020202020204" pitchFamily="34" charset="0"/>
              </a:rPr>
              <a:t>BMHP6030</a:t>
            </a:r>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Lecturer name: </a:t>
            </a:r>
            <a:r>
              <a:rPr lang="en-GB" sz="2400" dirty="0">
                <a:latin typeface="Arial" panose="020B0604020202020204" pitchFamily="34" charset="0"/>
                <a:cs typeface="Arial" panose="020B0604020202020204" pitchFamily="34" charset="0"/>
              </a:rPr>
              <a:t>Shepherd </a:t>
            </a:r>
            <a:r>
              <a:rPr lang="en-GB" sz="2400" dirty="0" err="1">
                <a:latin typeface="Arial" panose="020B0604020202020204" pitchFamily="34" charset="0"/>
                <a:cs typeface="Arial" panose="020B0604020202020204" pitchFamily="34" charset="0"/>
              </a:rPr>
              <a:t>Ziko</a:t>
            </a:r>
            <a:endParaRPr lang="en-GB" sz="2400" b="1" dirty="0">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dirty="0">
                <a:latin typeface="Times New Roman" pitchFamily="18" charset="0"/>
                <a:cs typeface="Times New Roman" pitchFamily="18" charset="0"/>
              </a:rPr>
              <a:t>Introduction</a:t>
            </a:r>
          </a:p>
        </p:txBody>
      </p:sp>
      <p:sp>
        <p:nvSpPr>
          <p:cNvPr id="3" name="Content Placeholder 2"/>
          <p:cNvSpPr>
            <a:spLocks noGrp="1"/>
          </p:cNvSpPr>
          <p:nvPr>
            <p:ph idx="1"/>
          </p:nvPr>
        </p:nvSpPr>
        <p:spPr/>
        <p:txBody>
          <a:bodyPr>
            <a:noAutofit/>
          </a:bodyPr>
          <a:lstStyle/>
          <a:p>
            <a:r>
              <a:rPr lang="en-US" sz="2800" dirty="0">
                <a:latin typeface="Times New Roman" pitchFamily="18" charset="0"/>
                <a:cs typeface="Times New Roman" pitchFamily="18" charset="0"/>
              </a:rPr>
              <a:t>The concepts of health, wellbeing, and sustainable development are interrelated factors that define the contemporary healthcare (</a:t>
            </a:r>
            <a:r>
              <a:rPr lang="en-US" sz="2800" dirty="0" err="1">
                <a:latin typeface="Times New Roman" pitchFamily="18" charset="0"/>
                <a:cs typeface="Times New Roman" pitchFamily="18" charset="0"/>
              </a:rPr>
              <a:t>Lakioti</a:t>
            </a:r>
            <a:r>
              <a:rPr lang="en-US" sz="2800" dirty="0">
                <a:latin typeface="Times New Roman" pitchFamily="18" charset="0"/>
                <a:cs typeface="Times New Roman" pitchFamily="18" charset="0"/>
              </a:rPr>
              <a:t> et al., 2025).  </a:t>
            </a:r>
          </a:p>
          <a:p>
            <a:r>
              <a:rPr lang="en-US" sz="2800" dirty="0">
                <a:latin typeface="Times New Roman" pitchFamily="18" charset="0"/>
                <a:cs typeface="Times New Roman" pitchFamily="18" charset="0"/>
              </a:rPr>
              <a:t>This presentation discusses the effectiveness of holistic and sustainable approaches in enhancing services delivery and health of the population. </a:t>
            </a:r>
          </a:p>
          <a:p>
            <a:r>
              <a:rPr lang="en-US" sz="2800" dirty="0">
                <a:latin typeface="Times New Roman" pitchFamily="18" charset="0"/>
                <a:cs typeface="Times New Roman" pitchFamily="18" charset="0"/>
              </a:rPr>
              <a:t>It refers to the main Sustainable Development Goals (SDGs), national and local initiatives, and their effects on the wellbeing of citizens. </a:t>
            </a:r>
            <a:br>
              <a:rPr lang="en-US" sz="2800" dirty="0">
                <a:latin typeface="Times New Roman" pitchFamily="18" charset="0"/>
                <a:cs typeface="Times New Roman" pitchFamily="18" charset="0"/>
              </a:rPr>
            </a:br>
            <a:endParaRPr lang="en-US" sz="2800" dirty="0">
              <a:latin typeface="Times New Roman" pitchFamily="18" charset="0"/>
              <a:cs typeface="Times New Roman"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Key Concepts</a:t>
            </a:r>
            <a:br>
              <a:rPr lang="en-US" b="1" dirty="0"/>
            </a:br>
            <a:endParaRPr lang="en-US" dirty="0"/>
          </a:p>
        </p:txBody>
      </p:sp>
      <p:sp>
        <p:nvSpPr>
          <p:cNvPr id="3" name="Content Placeholder 2"/>
          <p:cNvSpPr>
            <a:spLocks noGrp="1"/>
          </p:cNvSpPr>
          <p:nvPr>
            <p:ph idx="1"/>
          </p:nvPr>
        </p:nvSpPr>
        <p:spPr/>
        <p:txBody>
          <a:bodyPr>
            <a:normAutofit lnSpcReduction="10000"/>
          </a:bodyPr>
          <a:lstStyle/>
          <a:p>
            <a:r>
              <a:rPr lang="en-US" b="1" dirty="0">
                <a:latin typeface="Times New Roman" pitchFamily="18" charset="0"/>
                <a:cs typeface="Times New Roman" pitchFamily="18" charset="0"/>
              </a:rPr>
              <a:t>Health: </a:t>
            </a:r>
            <a:r>
              <a:rPr lang="en-US" dirty="0">
                <a:latin typeface="Times New Roman" pitchFamily="18" charset="0"/>
                <a:cs typeface="Times New Roman" pitchFamily="18" charset="0"/>
              </a:rPr>
              <a:t>Physical, mental, and social wellbeing and not just absence of disease (</a:t>
            </a:r>
            <a:r>
              <a:rPr lang="en-US" dirty="0" err="1">
                <a:latin typeface="Times New Roman" pitchFamily="18" charset="0"/>
                <a:cs typeface="Times New Roman" pitchFamily="18" charset="0"/>
              </a:rPr>
              <a:t>Ugwu</a:t>
            </a:r>
            <a:r>
              <a:rPr lang="en-US" dirty="0">
                <a:latin typeface="Times New Roman" pitchFamily="18" charset="0"/>
                <a:cs typeface="Times New Roman" pitchFamily="18" charset="0"/>
              </a:rPr>
              <a:t> et al., 2025). </a:t>
            </a:r>
          </a:p>
          <a:p>
            <a:r>
              <a:rPr lang="en-US" b="1" dirty="0">
                <a:latin typeface="Times New Roman" pitchFamily="18" charset="0"/>
                <a:cs typeface="Times New Roman" pitchFamily="18" charset="0"/>
              </a:rPr>
              <a:t>Wellbeing:</a:t>
            </a:r>
            <a:r>
              <a:rPr lang="en-US" dirty="0">
                <a:latin typeface="Times New Roman" pitchFamily="18" charset="0"/>
                <a:cs typeface="Times New Roman" pitchFamily="18" charset="0"/>
              </a:rPr>
              <a:t> refers to quality of life as emotional, mental, and social. </a:t>
            </a:r>
          </a:p>
          <a:p>
            <a:r>
              <a:rPr lang="en-US" b="1" dirty="0">
                <a:latin typeface="Times New Roman" pitchFamily="18" charset="0"/>
                <a:cs typeface="Times New Roman" pitchFamily="18" charset="0"/>
              </a:rPr>
              <a:t>Sustainable development: </a:t>
            </a:r>
            <a:r>
              <a:rPr lang="en-US" dirty="0">
                <a:latin typeface="Times New Roman" pitchFamily="18" charset="0"/>
                <a:cs typeface="Times New Roman" pitchFamily="18" charset="0"/>
              </a:rPr>
              <a:t>Achieving the present needs without complicating the future generations (Das et al., 2021). </a:t>
            </a:r>
            <a:br>
              <a:rPr lang="en-US" dirty="0">
                <a:latin typeface="Times New Roman" pitchFamily="18" charset="0"/>
                <a:cs typeface="Times New Roman" pitchFamily="18" charset="0"/>
              </a:rPr>
            </a:br>
            <a:endParaRPr lang="en-US" dirty="0">
              <a:latin typeface="Times New Roman" pitchFamily="18" charset="0"/>
              <a:cs typeface="Times New Roman"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b="1" dirty="0">
                <a:latin typeface="Times New Roman" pitchFamily="18" charset="0"/>
                <a:cs typeface="Times New Roman" pitchFamily="18" charset="0"/>
              </a:rPr>
              <a:t>Relevance in Healthcare</a:t>
            </a:r>
          </a:p>
        </p:txBody>
      </p:sp>
      <p:sp>
        <p:nvSpPr>
          <p:cNvPr id="3" name="Content Placeholder 2"/>
          <p:cNvSpPr>
            <a:spLocks noGrp="1"/>
          </p:cNvSpPr>
          <p:nvPr>
            <p:ph idx="1"/>
          </p:nvPr>
        </p:nvSpPr>
        <p:spPr>
          <a:xfrm>
            <a:off x="457200" y="1600200"/>
            <a:ext cx="4724400" cy="4525963"/>
          </a:xfrm>
        </p:spPr>
        <p:txBody>
          <a:bodyPr>
            <a:normAutofit fontScale="92500" lnSpcReduction="20000"/>
          </a:bodyPr>
          <a:lstStyle/>
          <a:p>
            <a:r>
              <a:rPr lang="en-US" dirty="0">
                <a:latin typeface="Times New Roman" pitchFamily="18" charset="0"/>
                <a:cs typeface="Times New Roman" pitchFamily="18" charset="0"/>
              </a:rPr>
              <a:t>The main focus of WHO sustainable development goals (SDGs). </a:t>
            </a:r>
          </a:p>
          <a:p>
            <a:r>
              <a:rPr lang="en-US" dirty="0">
                <a:latin typeface="Times New Roman" pitchFamily="18" charset="0"/>
                <a:cs typeface="Times New Roman" pitchFamily="18" charset="0"/>
              </a:rPr>
              <a:t>Endorses Health in All Policies strategy. </a:t>
            </a:r>
          </a:p>
          <a:p>
            <a:r>
              <a:rPr lang="en-US" dirty="0">
                <a:latin typeface="Times New Roman" pitchFamily="18" charset="0"/>
                <a:cs typeface="Times New Roman" pitchFamily="18" charset="0"/>
              </a:rPr>
              <a:t>Promotes community-based and preventive care. </a:t>
            </a:r>
          </a:p>
          <a:p>
            <a:r>
              <a:rPr lang="en-US" dirty="0">
                <a:latin typeface="Times New Roman" pitchFamily="18" charset="0"/>
                <a:cs typeface="Times New Roman" pitchFamily="18" charset="0"/>
              </a:rPr>
              <a:t>In line with NHS Long Term Plan and UN 2030 Agenda (</a:t>
            </a:r>
            <a:r>
              <a:rPr lang="en-US" dirty="0" err="1">
                <a:latin typeface="Times New Roman" pitchFamily="18" charset="0"/>
                <a:cs typeface="Times New Roman" pitchFamily="18" charset="0"/>
              </a:rPr>
              <a:t>Venkatesh</a:t>
            </a:r>
            <a:r>
              <a:rPr lang="en-US" dirty="0">
                <a:latin typeface="Times New Roman" pitchFamily="18" charset="0"/>
                <a:cs typeface="Times New Roman" pitchFamily="18" charset="0"/>
              </a:rPr>
              <a:t>, 2022). </a:t>
            </a:r>
            <a:br>
              <a:rPr lang="en-US" dirty="0">
                <a:latin typeface="Times New Roman" pitchFamily="18" charset="0"/>
                <a:cs typeface="Times New Roman" pitchFamily="18" charset="0"/>
              </a:rPr>
            </a:br>
            <a:endParaRPr lang="en-US" dirty="0">
              <a:latin typeface="Times New Roman" pitchFamily="18" charset="0"/>
              <a:cs typeface="Times New Roman" pitchFamily="18" charset="0"/>
            </a:endParaRPr>
          </a:p>
        </p:txBody>
      </p:sp>
      <p:pic>
        <p:nvPicPr>
          <p:cNvPr id="5122" name="Picture 2" descr="Health Care and Medical Services Concept with World or Global Form and AR  Interface. Stock Photo - Image of human, digital: 124276998"/>
          <p:cNvPicPr>
            <a:picLocks noChangeAspect="1" noChangeArrowheads="1"/>
          </p:cNvPicPr>
          <p:nvPr/>
        </p:nvPicPr>
        <p:blipFill>
          <a:blip r:embed="rId3" cstate="print"/>
          <a:srcRect/>
          <a:stretch>
            <a:fillRect/>
          </a:stretch>
        </p:blipFill>
        <p:spPr bwMode="auto">
          <a:xfrm>
            <a:off x="5410200" y="2133600"/>
            <a:ext cx="3429000" cy="3200400"/>
          </a:xfrm>
          <a:prstGeom prst="rect">
            <a:avLst/>
          </a:prstGeom>
          <a:ln>
            <a:noFill/>
          </a:ln>
          <a:effectLst>
            <a:softEdge rad="112500"/>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latin typeface="Times New Roman" pitchFamily="18" charset="0"/>
                <a:cs typeface="Times New Roman" pitchFamily="18" charset="0"/>
              </a:rPr>
              <a:t>SDG 3: Good Health and Wellbeing</a:t>
            </a:r>
          </a:p>
        </p:txBody>
      </p:sp>
      <p:sp>
        <p:nvSpPr>
          <p:cNvPr id="3" name="Content Placeholder 2"/>
          <p:cNvSpPr>
            <a:spLocks noGrp="1"/>
          </p:cNvSpPr>
          <p:nvPr>
            <p:ph idx="1"/>
          </p:nvPr>
        </p:nvSpPr>
        <p:spPr/>
        <p:txBody>
          <a:bodyPr/>
          <a:lstStyle/>
          <a:p>
            <a:r>
              <a:rPr lang="en-US" b="1" dirty="0">
                <a:latin typeface="Times New Roman" pitchFamily="18" charset="0"/>
                <a:cs typeface="Times New Roman" pitchFamily="18" charset="0"/>
              </a:rPr>
              <a:t>Goal: </a:t>
            </a:r>
            <a:r>
              <a:rPr lang="en-US" dirty="0">
                <a:latin typeface="Times New Roman" pitchFamily="18" charset="0"/>
                <a:cs typeface="Times New Roman" pitchFamily="18" charset="0"/>
              </a:rPr>
              <a:t>Healthy lives and wellbeing of everyone at every age. </a:t>
            </a:r>
          </a:p>
          <a:p>
            <a:r>
              <a:rPr lang="en-US" b="1" dirty="0">
                <a:latin typeface="Times New Roman" pitchFamily="18" charset="0"/>
                <a:cs typeface="Times New Roman" pitchFamily="18" charset="0"/>
              </a:rPr>
              <a:t>Targets: </a:t>
            </a:r>
            <a:r>
              <a:rPr lang="en-US" dirty="0">
                <a:latin typeface="Times New Roman" pitchFamily="18" charset="0"/>
                <a:cs typeface="Times New Roman" pitchFamily="18" charset="0"/>
              </a:rPr>
              <a:t>1) maternal and child mortality rate, 2) fight diseases, 3) promote mental health, and 4) achieve universal health coverage. </a:t>
            </a:r>
          </a:p>
          <a:p>
            <a:r>
              <a:rPr lang="en-US" b="1" dirty="0">
                <a:latin typeface="Times New Roman" pitchFamily="18" charset="0"/>
                <a:cs typeface="Times New Roman" pitchFamily="18" charset="0"/>
              </a:rPr>
              <a:t>Impact: </a:t>
            </a:r>
            <a:r>
              <a:rPr lang="en-US" dirty="0">
                <a:latin typeface="Times New Roman" pitchFamily="18" charset="0"/>
                <a:cs typeface="Times New Roman" pitchFamily="18" charset="0"/>
              </a:rPr>
              <a:t>Resilience, minimized inequalities, increased life expectancy (Adams, 2024).  </a:t>
            </a:r>
            <a:br>
              <a:rPr lang="en-US" dirty="0">
                <a:latin typeface="Times New Roman" pitchFamily="18" charset="0"/>
                <a:cs typeface="Times New Roman" pitchFamily="18" charset="0"/>
              </a:rPr>
            </a:br>
            <a:endParaRPr lang="en-US" dirty="0">
              <a:latin typeface="Times New Roman" pitchFamily="18" charset="0"/>
              <a:cs typeface="Times New Roman"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latin typeface="Times New Roman" pitchFamily="18" charset="0"/>
                <a:cs typeface="Times New Roman" pitchFamily="18" charset="0"/>
              </a:rPr>
              <a:t>SDG 3: Impact on Citizens’ Health</a:t>
            </a:r>
          </a:p>
        </p:txBody>
      </p:sp>
      <p:sp>
        <p:nvSpPr>
          <p:cNvPr id="3" name="Content Placeholder 2"/>
          <p:cNvSpPr>
            <a:spLocks noGrp="1"/>
          </p:cNvSpPr>
          <p:nvPr>
            <p:ph idx="1"/>
          </p:nvPr>
        </p:nvSpPr>
        <p:spPr/>
        <p:txBody>
          <a:bodyPr>
            <a:noAutofit/>
          </a:bodyPr>
          <a:lstStyle/>
          <a:p>
            <a:r>
              <a:rPr lang="en-US" sz="3000" b="1" dirty="0">
                <a:latin typeface="Times New Roman" pitchFamily="18" charset="0"/>
                <a:cs typeface="Times New Roman" pitchFamily="18" charset="0"/>
              </a:rPr>
              <a:t>Health Systems Strengthening: </a:t>
            </a:r>
            <a:r>
              <a:rPr lang="en-US" sz="3000" dirty="0">
                <a:latin typeface="Times New Roman" pitchFamily="18" charset="0"/>
                <a:cs typeface="Times New Roman" pitchFamily="18" charset="0"/>
              </a:rPr>
              <a:t>Advances reachable and cheap healthcare (von Schoen-</a:t>
            </a:r>
            <a:r>
              <a:rPr lang="en-US" sz="3000" dirty="0" err="1">
                <a:latin typeface="Times New Roman" pitchFamily="18" charset="0"/>
                <a:cs typeface="Times New Roman" pitchFamily="18" charset="0"/>
              </a:rPr>
              <a:t>Angerer</a:t>
            </a:r>
            <a:r>
              <a:rPr lang="en-US" sz="3000" dirty="0">
                <a:latin typeface="Times New Roman" pitchFamily="18" charset="0"/>
                <a:cs typeface="Times New Roman" pitchFamily="18" charset="0"/>
              </a:rPr>
              <a:t> et al., 2023). </a:t>
            </a:r>
          </a:p>
          <a:p>
            <a:r>
              <a:rPr lang="en-US" sz="3000" b="1" dirty="0">
                <a:latin typeface="Times New Roman" pitchFamily="18" charset="0"/>
                <a:cs typeface="Times New Roman" pitchFamily="18" charset="0"/>
              </a:rPr>
              <a:t>Mental Health: </a:t>
            </a:r>
            <a:r>
              <a:rPr lang="en-US" sz="3000" dirty="0">
                <a:latin typeface="Times New Roman" pitchFamily="18" charset="0"/>
                <a:cs typeface="Times New Roman" pitchFamily="18" charset="0"/>
              </a:rPr>
              <a:t>Promotes international awareness and de-</a:t>
            </a:r>
            <a:r>
              <a:rPr lang="en-US" sz="3000" dirty="0" err="1">
                <a:latin typeface="Times New Roman" pitchFamily="18" charset="0"/>
                <a:cs typeface="Times New Roman" pitchFamily="18" charset="0"/>
              </a:rPr>
              <a:t>stigmatisation</a:t>
            </a:r>
            <a:r>
              <a:rPr lang="en-US" sz="3000" dirty="0">
                <a:latin typeface="Times New Roman" pitchFamily="18" charset="0"/>
                <a:cs typeface="Times New Roman" pitchFamily="18" charset="0"/>
              </a:rPr>
              <a:t>. </a:t>
            </a:r>
          </a:p>
          <a:p>
            <a:r>
              <a:rPr lang="en-US" sz="3000" b="1" dirty="0">
                <a:latin typeface="Times New Roman" pitchFamily="18" charset="0"/>
                <a:cs typeface="Times New Roman" pitchFamily="18" charset="0"/>
              </a:rPr>
              <a:t>Environmental Health: </a:t>
            </a:r>
            <a:r>
              <a:rPr lang="en-US" sz="3000" dirty="0">
                <a:latin typeface="Times New Roman" pitchFamily="18" charset="0"/>
                <a:cs typeface="Times New Roman" pitchFamily="18" charset="0"/>
              </a:rPr>
              <a:t>General has to do with pollution, nutrition and sanitation as determinants. </a:t>
            </a:r>
          </a:p>
          <a:p>
            <a:r>
              <a:rPr lang="en-US" sz="3000" b="1" dirty="0">
                <a:latin typeface="Times New Roman" pitchFamily="18" charset="0"/>
                <a:cs typeface="Times New Roman" pitchFamily="18" charset="0"/>
              </a:rPr>
              <a:t>Equity: </a:t>
            </a:r>
            <a:r>
              <a:rPr lang="en-US" sz="3000" dirty="0">
                <a:latin typeface="Times New Roman" pitchFamily="18" charset="0"/>
                <a:cs typeface="Times New Roman" pitchFamily="18" charset="0"/>
              </a:rPr>
              <a:t>Does target vulnerable populations (children, women, elderly).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latin typeface="Times New Roman" pitchFamily="18" charset="0"/>
                <a:cs typeface="Times New Roman" pitchFamily="18" charset="0"/>
              </a:rPr>
              <a:t>SDG 13 – Climate Action</a:t>
            </a:r>
          </a:p>
        </p:txBody>
      </p:sp>
      <p:sp>
        <p:nvSpPr>
          <p:cNvPr id="3" name="Content Placeholder 2"/>
          <p:cNvSpPr>
            <a:spLocks noGrp="1"/>
          </p:cNvSpPr>
          <p:nvPr>
            <p:ph idx="1"/>
          </p:nvPr>
        </p:nvSpPr>
        <p:spPr>
          <a:xfrm>
            <a:off x="457200" y="1600200"/>
            <a:ext cx="5257800" cy="4525963"/>
          </a:xfrm>
        </p:spPr>
        <p:txBody>
          <a:bodyPr>
            <a:normAutofit fontScale="85000" lnSpcReduction="10000"/>
          </a:bodyPr>
          <a:lstStyle/>
          <a:p>
            <a:r>
              <a:rPr lang="en-US" b="1" dirty="0">
                <a:latin typeface="Times New Roman" pitchFamily="18" charset="0"/>
                <a:cs typeface="Times New Roman" pitchFamily="18" charset="0"/>
              </a:rPr>
              <a:t>Target: </a:t>
            </a:r>
            <a:r>
              <a:rPr lang="en-US" dirty="0">
                <a:latin typeface="Times New Roman" pitchFamily="18" charset="0"/>
                <a:cs typeface="Times New Roman" pitchFamily="18" charset="0"/>
              </a:rPr>
              <a:t>Immediate response to address the issue of climate change. </a:t>
            </a:r>
          </a:p>
          <a:p>
            <a:r>
              <a:rPr lang="en-US" b="1" dirty="0">
                <a:latin typeface="Times New Roman" pitchFamily="18" charset="0"/>
                <a:cs typeface="Times New Roman" pitchFamily="18" charset="0"/>
              </a:rPr>
              <a:t>Rationale:</a:t>
            </a:r>
            <a:r>
              <a:rPr lang="en-US" dirty="0">
                <a:latin typeface="Times New Roman" pitchFamily="18" charset="0"/>
                <a:cs typeface="Times New Roman" pitchFamily="18" charset="0"/>
              </a:rPr>
              <a:t> Climate influences air quality, spread of infectious diseases, food security. </a:t>
            </a:r>
          </a:p>
          <a:p>
            <a:r>
              <a:rPr lang="en-US" b="1" dirty="0">
                <a:latin typeface="Times New Roman" pitchFamily="18" charset="0"/>
                <a:cs typeface="Times New Roman" pitchFamily="18" charset="0"/>
              </a:rPr>
              <a:t>Health Link: </a:t>
            </a:r>
            <a:r>
              <a:rPr lang="en-US" dirty="0">
                <a:latin typeface="Times New Roman" pitchFamily="18" charset="0"/>
                <a:cs typeface="Times New Roman" pitchFamily="18" charset="0"/>
              </a:rPr>
              <a:t>Disease burden on extreme weather, pollution, and displacement (World Health Organization, 2022). </a:t>
            </a:r>
            <a:br>
              <a:rPr lang="en-US" dirty="0">
                <a:latin typeface="Times New Roman" pitchFamily="18" charset="0"/>
                <a:cs typeface="Times New Roman" pitchFamily="18" charset="0"/>
              </a:rPr>
            </a:br>
            <a:endParaRPr lang="en-US" dirty="0">
              <a:latin typeface="Times New Roman" pitchFamily="18" charset="0"/>
              <a:cs typeface="Times New Roman" pitchFamily="18" charset="0"/>
            </a:endParaRPr>
          </a:p>
        </p:txBody>
      </p:sp>
      <p:pic>
        <p:nvPicPr>
          <p:cNvPr id="41986" name="Picture 2" descr="4 climate action trends for your business to know now | Trellis"/>
          <p:cNvPicPr>
            <a:picLocks noChangeAspect="1" noChangeArrowheads="1"/>
          </p:cNvPicPr>
          <p:nvPr/>
        </p:nvPicPr>
        <p:blipFill>
          <a:blip r:embed="rId3" cstate="print"/>
          <a:srcRect/>
          <a:stretch>
            <a:fillRect/>
          </a:stretch>
        </p:blipFill>
        <p:spPr bwMode="auto">
          <a:xfrm>
            <a:off x="5715000" y="1905000"/>
            <a:ext cx="2895600" cy="3429000"/>
          </a:xfrm>
          <a:prstGeom prst="rect">
            <a:avLst/>
          </a:prstGeom>
          <a:ln>
            <a:noFill/>
          </a:ln>
          <a:effectLst>
            <a:softEdge rad="112500"/>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200" b="1" dirty="0">
                <a:latin typeface="Times New Roman" pitchFamily="18" charset="0"/>
                <a:cs typeface="Times New Roman" pitchFamily="18" charset="0"/>
              </a:rPr>
              <a:t>SDG 13: Impact on Health and Wellbeing (continued)</a:t>
            </a:r>
            <a:endParaRPr lang="en-US" sz="32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0200"/>
            <a:ext cx="4953000" cy="4525963"/>
          </a:xfrm>
        </p:spPr>
        <p:txBody>
          <a:bodyPr>
            <a:normAutofit fontScale="92500" lnSpcReduction="10000"/>
          </a:bodyPr>
          <a:lstStyle/>
          <a:p>
            <a:r>
              <a:rPr lang="en-US" dirty="0">
                <a:latin typeface="Times New Roman" pitchFamily="18" charset="0"/>
                <a:cs typeface="Times New Roman" pitchFamily="18" charset="0"/>
              </a:rPr>
              <a:t>Encourages the sustainable healthcare facilities (green NHS) (</a:t>
            </a:r>
            <a:r>
              <a:rPr lang="en-US" dirty="0" err="1">
                <a:latin typeface="Times New Roman" pitchFamily="18" charset="0"/>
                <a:cs typeface="Times New Roman" pitchFamily="18" charset="0"/>
              </a:rPr>
              <a:t>Ugwu</a:t>
            </a:r>
            <a:r>
              <a:rPr lang="en-US" dirty="0">
                <a:latin typeface="Times New Roman" pitchFamily="18" charset="0"/>
                <a:cs typeface="Times New Roman" pitchFamily="18" charset="0"/>
              </a:rPr>
              <a:t> et al., 2025).  </a:t>
            </a:r>
          </a:p>
          <a:p>
            <a:r>
              <a:rPr lang="en-US" dirty="0">
                <a:latin typeface="Times New Roman" pitchFamily="18" charset="0"/>
                <a:cs typeface="Times New Roman" pitchFamily="18" charset="0"/>
              </a:rPr>
              <a:t>Lessens the environmental risk factors of chronic disease. </a:t>
            </a:r>
          </a:p>
          <a:p>
            <a:r>
              <a:rPr lang="en-US" dirty="0">
                <a:latin typeface="Times New Roman" pitchFamily="18" charset="0"/>
                <a:cs typeface="Times New Roman" pitchFamily="18" charset="0"/>
              </a:rPr>
              <a:t>Improves resilience of the community by the means of climate adaptation policies. </a:t>
            </a:r>
            <a:br>
              <a:rPr lang="en-US" dirty="0">
                <a:latin typeface="Times New Roman" pitchFamily="18" charset="0"/>
                <a:cs typeface="Times New Roman" pitchFamily="18" charset="0"/>
              </a:rPr>
            </a:br>
            <a:endParaRPr lang="en-US" dirty="0">
              <a:latin typeface="Times New Roman" pitchFamily="18" charset="0"/>
              <a:cs typeface="Times New Roman" pitchFamily="18" charset="0"/>
            </a:endParaRPr>
          </a:p>
        </p:txBody>
      </p:sp>
      <p:pic>
        <p:nvPicPr>
          <p:cNvPr id="40962" name="Picture 2" descr="health and wellbeing – Social Vision"/>
          <p:cNvPicPr>
            <a:picLocks noChangeAspect="1" noChangeArrowheads="1"/>
          </p:cNvPicPr>
          <p:nvPr/>
        </p:nvPicPr>
        <p:blipFill>
          <a:blip r:embed="rId3" cstate="print"/>
          <a:srcRect/>
          <a:stretch>
            <a:fillRect/>
          </a:stretch>
        </p:blipFill>
        <p:spPr bwMode="auto">
          <a:xfrm>
            <a:off x="5257800" y="2057400"/>
            <a:ext cx="3681875" cy="2911100"/>
          </a:xfrm>
          <a:prstGeom prst="rect">
            <a:avLst/>
          </a:prstGeom>
          <a:ln>
            <a:noFill/>
          </a:ln>
          <a:effectLst>
            <a:softEdge rad="112500"/>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latin typeface="Times New Roman" pitchFamily="18" charset="0"/>
                <a:cs typeface="Times New Roman" pitchFamily="18" charset="0"/>
              </a:rPr>
              <a:t>Theoretical Perspectives</a:t>
            </a:r>
          </a:p>
        </p:txBody>
      </p:sp>
      <p:sp>
        <p:nvSpPr>
          <p:cNvPr id="3" name="Content Placeholder 2"/>
          <p:cNvSpPr>
            <a:spLocks noGrp="1"/>
          </p:cNvSpPr>
          <p:nvPr>
            <p:ph idx="1"/>
          </p:nvPr>
        </p:nvSpPr>
        <p:spPr/>
        <p:txBody>
          <a:bodyPr>
            <a:noAutofit/>
          </a:bodyPr>
          <a:lstStyle/>
          <a:p>
            <a:r>
              <a:rPr lang="en-US" b="1" dirty="0" err="1">
                <a:latin typeface="Times New Roman" pitchFamily="18" charset="0"/>
                <a:cs typeface="Times New Roman" pitchFamily="18" charset="0"/>
              </a:rPr>
              <a:t>Biopsychosocial</a:t>
            </a:r>
            <a:r>
              <a:rPr lang="en-US" b="1" dirty="0">
                <a:latin typeface="Times New Roman" pitchFamily="18" charset="0"/>
                <a:cs typeface="Times New Roman" pitchFamily="18" charset="0"/>
              </a:rPr>
              <a:t> Model: </a:t>
            </a:r>
            <a:r>
              <a:rPr lang="en-US" dirty="0">
                <a:latin typeface="Times New Roman" pitchFamily="18" charset="0"/>
                <a:cs typeface="Times New Roman" pitchFamily="18" charset="0"/>
              </a:rPr>
              <a:t>This is a combination of biological, psychological and social factors of health. </a:t>
            </a:r>
          </a:p>
          <a:p>
            <a:r>
              <a:rPr lang="en-US" b="1" dirty="0">
                <a:latin typeface="Times New Roman" pitchFamily="18" charset="0"/>
                <a:cs typeface="Times New Roman" pitchFamily="18" charset="0"/>
              </a:rPr>
              <a:t>Ecological Model: </a:t>
            </a:r>
            <a:r>
              <a:rPr lang="en-US" dirty="0">
                <a:latin typeface="Times New Roman" pitchFamily="18" charset="0"/>
                <a:cs typeface="Times New Roman" pitchFamily="18" charset="0"/>
              </a:rPr>
              <a:t>Are individual, community and environmental factors (</a:t>
            </a:r>
            <a:r>
              <a:rPr lang="en-US" dirty="0" err="1">
                <a:latin typeface="Times New Roman" pitchFamily="18" charset="0"/>
                <a:cs typeface="Times New Roman" pitchFamily="18" charset="0"/>
              </a:rPr>
              <a:t>Martinelli</a:t>
            </a:r>
            <a:r>
              <a:rPr lang="en-US" dirty="0">
                <a:latin typeface="Times New Roman" pitchFamily="18" charset="0"/>
                <a:cs typeface="Times New Roman" pitchFamily="18" charset="0"/>
              </a:rPr>
              <a:t>, 2024). </a:t>
            </a:r>
          </a:p>
          <a:p>
            <a:r>
              <a:rPr lang="en-US" b="1" dirty="0">
                <a:latin typeface="Times New Roman" pitchFamily="18" charset="0"/>
                <a:cs typeface="Times New Roman" pitchFamily="18" charset="0"/>
              </a:rPr>
              <a:t>Whole person Frameworks: </a:t>
            </a:r>
            <a:r>
              <a:rPr lang="en-US" dirty="0">
                <a:latin typeface="Times New Roman" pitchFamily="18" charset="0"/>
                <a:cs typeface="Times New Roman" pitchFamily="18" charset="0"/>
              </a:rPr>
              <a:t>Clinical assistance person-</a:t>
            </a:r>
            <a:r>
              <a:rPr lang="en-US" dirty="0" err="1">
                <a:latin typeface="Times New Roman" pitchFamily="18" charset="0"/>
                <a:cs typeface="Times New Roman" pitchFamily="18" charset="0"/>
              </a:rPr>
              <a:t>centred</a:t>
            </a:r>
            <a:r>
              <a:rPr lang="en-US" dirty="0">
                <a:latin typeface="Times New Roman" pitchFamily="18" charset="0"/>
                <a:cs typeface="Times New Roman" pitchFamily="18" charset="0"/>
              </a:rPr>
              <a:t>, preventative healthcare. </a:t>
            </a:r>
            <a:br>
              <a:rPr lang="en-US" dirty="0">
                <a:latin typeface="Times New Roman" pitchFamily="18" charset="0"/>
                <a:cs typeface="Times New Roman" pitchFamily="18" charset="0"/>
              </a:rPr>
            </a:br>
            <a:endParaRPr lang="en-US" dirty="0">
              <a:latin typeface="Times New Roman" pitchFamily="18" charset="0"/>
              <a:cs typeface="Times New Roman"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latin typeface="Times New Roman" pitchFamily="18" charset="0"/>
                <a:cs typeface="Times New Roman" pitchFamily="18" charset="0"/>
              </a:rPr>
              <a:t>National Wellbeing Initiatives</a:t>
            </a:r>
          </a:p>
        </p:txBody>
      </p:sp>
      <p:sp>
        <p:nvSpPr>
          <p:cNvPr id="3" name="Content Placeholder 2"/>
          <p:cNvSpPr>
            <a:spLocks noGrp="1"/>
          </p:cNvSpPr>
          <p:nvPr>
            <p:ph idx="1"/>
          </p:nvPr>
        </p:nvSpPr>
        <p:spPr/>
        <p:txBody>
          <a:bodyPr/>
          <a:lstStyle/>
          <a:p>
            <a:r>
              <a:rPr lang="en-US" b="1" dirty="0">
                <a:latin typeface="Times New Roman" pitchFamily="18" charset="0"/>
                <a:cs typeface="Times New Roman" pitchFamily="18" charset="0"/>
              </a:rPr>
              <a:t>NHS Long Term Plan (2019): </a:t>
            </a:r>
            <a:r>
              <a:rPr lang="en-US" dirty="0">
                <a:latin typeface="Times New Roman" pitchFamily="18" charset="0"/>
                <a:cs typeface="Times New Roman" pitchFamily="18" charset="0"/>
              </a:rPr>
              <a:t>Dwelling on prevention, mental health, and digital care.</a:t>
            </a:r>
          </a:p>
          <a:p>
            <a:r>
              <a:rPr lang="en-US" b="1" dirty="0">
                <a:latin typeface="Times New Roman" pitchFamily="18" charset="0"/>
                <a:cs typeface="Times New Roman" pitchFamily="18" charset="0"/>
              </a:rPr>
              <a:t>Better Health Campaign (2021): </a:t>
            </a:r>
            <a:r>
              <a:rPr lang="en-US" dirty="0">
                <a:latin typeface="Times New Roman" pitchFamily="18" charset="0"/>
                <a:cs typeface="Times New Roman" pitchFamily="18" charset="0"/>
              </a:rPr>
              <a:t>Public Health England, Health: Better lifestyles (diet, smoking cessation, physical activity) (Gómez et al., 2021). </a:t>
            </a:r>
            <a:br>
              <a:rPr lang="en-US" dirty="0">
                <a:latin typeface="Times New Roman" pitchFamily="18" charset="0"/>
                <a:cs typeface="Times New Roman" pitchFamily="18" charset="0"/>
              </a:rPr>
            </a:br>
            <a:endParaRPr lang="en-US" dirty="0">
              <a:latin typeface="Times New Roman" pitchFamily="18" charset="0"/>
              <a:cs typeface="Times New Roman"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fr-FR" sz="3200" b="1" dirty="0">
                <a:latin typeface="Times New Roman" pitchFamily="18" charset="0"/>
                <a:cs typeface="Times New Roman" pitchFamily="18" charset="0"/>
              </a:rPr>
              <a:t>Evaluation &amp; </a:t>
            </a:r>
            <a:r>
              <a:rPr lang="fr-FR" sz="3200" b="1" dirty="0" err="1">
                <a:latin typeface="Times New Roman" pitchFamily="18" charset="0"/>
                <a:cs typeface="Times New Roman" pitchFamily="18" charset="0"/>
              </a:rPr>
              <a:t>Recommendations</a:t>
            </a:r>
            <a:r>
              <a:rPr lang="fr-FR" sz="3200" b="1" dirty="0">
                <a:latin typeface="Times New Roman" pitchFamily="18" charset="0"/>
                <a:cs typeface="Times New Roman" pitchFamily="18" charset="0"/>
              </a:rPr>
              <a:t> (National Initiatives, </a:t>
            </a:r>
            <a:r>
              <a:rPr lang="fr-FR" sz="3200" b="1" dirty="0" err="1">
                <a:latin typeface="Times New Roman" pitchFamily="18" charset="0"/>
                <a:cs typeface="Times New Roman" pitchFamily="18" charset="0"/>
              </a:rPr>
              <a:t>cont</a:t>
            </a:r>
            <a:r>
              <a:rPr lang="fr-FR" sz="3200" b="1" dirty="0">
                <a:latin typeface="Times New Roman" pitchFamily="18" charset="0"/>
                <a:cs typeface="Times New Roman" pitchFamily="18" charset="0"/>
              </a:rPr>
              <a:t>.)</a:t>
            </a:r>
            <a:endParaRPr lang="en-US" sz="3200" b="1" dirty="0">
              <a:latin typeface="Times New Roman" pitchFamily="18" charset="0"/>
              <a:cs typeface="Times New Roman" pitchFamily="18" charset="0"/>
            </a:endParaRPr>
          </a:p>
        </p:txBody>
      </p:sp>
      <p:sp>
        <p:nvSpPr>
          <p:cNvPr id="3" name="Content Placeholder 2"/>
          <p:cNvSpPr>
            <a:spLocks noGrp="1"/>
          </p:cNvSpPr>
          <p:nvPr>
            <p:ph idx="1"/>
          </p:nvPr>
        </p:nvSpPr>
        <p:spPr>
          <a:xfrm>
            <a:off x="457200" y="1371600"/>
            <a:ext cx="8229600" cy="5105400"/>
          </a:xfrm>
        </p:spPr>
        <p:txBody>
          <a:bodyPr>
            <a:noAutofit/>
          </a:bodyPr>
          <a:lstStyle/>
          <a:p>
            <a:r>
              <a:rPr lang="en-US" sz="3000" b="1" dirty="0">
                <a:latin typeface="Times New Roman" pitchFamily="18" charset="0"/>
                <a:cs typeface="Times New Roman" pitchFamily="18" charset="0"/>
              </a:rPr>
              <a:t>Strengths: </a:t>
            </a:r>
            <a:r>
              <a:rPr lang="en-US" sz="3000" dirty="0">
                <a:latin typeface="Times New Roman" pitchFamily="18" charset="0"/>
                <a:cs typeface="Times New Roman" pitchFamily="18" charset="0"/>
              </a:rPr>
              <a:t>Healthier awareness, equal mental health, available preventive services (</a:t>
            </a:r>
            <a:r>
              <a:rPr lang="en-US" sz="3000" dirty="0" err="1">
                <a:latin typeface="Times New Roman" pitchFamily="18" charset="0"/>
                <a:cs typeface="Times New Roman" pitchFamily="18" charset="0"/>
              </a:rPr>
              <a:t>Jilani</a:t>
            </a:r>
            <a:r>
              <a:rPr lang="en-US" sz="3000" dirty="0">
                <a:latin typeface="Times New Roman" pitchFamily="18" charset="0"/>
                <a:cs typeface="Times New Roman" pitchFamily="18" charset="0"/>
              </a:rPr>
              <a:t> eta l., 2021) . </a:t>
            </a:r>
          </a:p>
          <a:p>
            <a:r>
              <a:rPr lang="en-US" sz="3000" b="1" dirty="0">
                <a:latin typeface="Times New Roman" pitchFamily="18" charset="0"/>
                <a:cs typeface="Times New Roman" pitchFamily="18" charset="0"/>
              </a:rPr>
              <a:t>Issues: </a:t>
            </a:r>
            <a:r>
              <a:rPr lang="en-US" sz="3000" dirty="0">
                <a:latin typeface="Times New Roman" pitchFamily="18" charset="0"/>
                <a:cs typeface="Times New Roman" pitchFamily="18" charset="0"/>
              </a:rPr>
              <a:t>Finance, personnel strain, digital disparities. </a:t>
            </a:r>
          </a:p>
          <a:p>
            <a:r>
              <a:rPr lang="en-US" sz="3000" b="1" dirty="0">
                <a:latin typeface="Times New Roman" pitchFamily="18" charset="0"/>
                <a:cs typeface="Times New Roman" pitchFamily="18" charset="0"/>
              </a:rPr>
              <a:t>Recommendations: </a:t>
            </a:r>
          </a:p>
          <a:p>
            <a:r>
              <a:rPr lang="en-US" sz="3000" dirty="0">
                <a:latin typeface="Times New Roman" pitchFamily="18" charset="0"/>
                <a:cs typeface="Times New Roman" pitchFamily="18" charset="0"/>
              </a:rPr>
              <a:t>Increase community-based fitness centers. </a:t>
            </a:r>
          </a:p>
          <a:p>
            <a:r>
              <a:rPr lang="en-US" sz="3000" dirty="0">
                <a:latin typeface="Times New Roman" pitchFamily="18" charset="0"/>
                <a:cs typeface="Times New Roman" pitchFamily="18" charset="0"/>
              </a:rPr>
              <a:t>Grow long term funding and industry collaborations. </a:t>
            </a:r>
          </a:p>
          <a:p>
            <a:r>
              <a:rPr lang="en-US" sz="3000" dirty="0">
                <a:latin typeface="Times New Roman" pitchFamily="18" charset="0"/>
                <a:cs typeface="Times New Roman" pitchFamily="18" charset="0"/>
              </a:rPr>
              <a:t>Institutionalize sustainability.</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latin typeface="Times New Roman" pitchFamily="18" charset="0"/>
                <a:cs typeface="Times New Roman" pitchFamily="18" charset="0"/>
              </a:rPr>
              <a:t>Local Wellbeing Initiatives</a:t>
            </a:r>
          </a:p>
        </p:txBody>
      </p:sp>
      <p:sp>
        <p:nvSpPr>
          <p:cNvPr id="3" name="Content Placeholder 2"/>
          <p:cNvSpPr>
            <a:spLocks noGrp="1"/>
          </p:cNvSpPr>
          <p:nvPr>
            <p:ph idx="1"/>
          </p:nvPr>
        </p:nvSpPr>
        <p:spPr/>
        <p:txBody>
          <a:bodyPr/>
          <a:lstStyle/>
          <a:p>
            <a:r>
              <a:rPr lang="en-US" b="1" dirty="0">
                <a:latin typeface="Times New Roman" pitchFamily="18" charset="0"/>
                <a:cs typeface="Times New Roman" pitchFamily="18" charset="0"/>
              </a:rPr>
              <a:t>Healthy Cities </a:t>
            </a:r>
            <a:r>
              <a:rPr lang="en-US" b="1" dirty="0" err="1">
                <a:latin typeface="Times New Roman" pitchFamily="18" charset="0"/>
                <a:cs typeface="Times New Roman" pitchFamily="18" charset="0"/>
              </a:rPr>
              <a:t>Programme</a:t>
            </a:r>
            <a:r>
              <a:rPr lang="en-US" b="1" dirty="0">
                <a:latin typeface="Times New Roman" pitchFamily="18" charset="0"/>
                <a:cs typeface="Times New Roman" pitchFamily="18" charset="0"/>
              </a:rPr>
              <a:t>: </a:t>
            </a:r>
            <a:r>
              <a:rPr lang="en-US" dirty="0">
                <a:latin typeface="Times New Roman" pitchFamily="18" charset="0"/>
                <a:cs typeface="Times New Roman" pitchFamily="18" charset="0"/>
              </a:rPr>
              <a:t>Active living city planning. </a:t>
            </a:r>
          </a:p>
          <a:p>
            <a:r>
              <a:rPr lang="en-US" b="1" dirty="0">
                <a:latin typeface="Times New Roman" pitchFamily="18" charset="0"/>
                <a:cs typeface="Times New Roman" pitchFamily="18" charset="0"/>
              </a:rPr>
              <a:t>Community Wellbeing Hubs : </a:t>
            </a:r>
            <a:r>
              <a:rPr lang="en-US" dirty="0">
                <a:latin typeface="Times New Roman" pitchFamily="18" charset="0"/>
                <a:cs typeface="Times New Roman" pitchFamily="18" charset="0"/>
              </a:rPr>
              <a:t>Mental and physical wellbeing incorporated services (</a:t>
            </a:r>
            <a:r>
              <a:rPr lang="en-US" dirty="0" err="1">
                <a:latin typeface="Times New Roman" pitchFamily="18" charset="0"/>
                <a:cs typeface="Times New Roman" pitchFamily="18" charset="0"/>
              </a:rPr>
              <a:t>Lakioti</a:t>
            </a:r>
            <a:r>
              <a:rPr lang="en-US" dirty="0">
                <a:latin typeface="Times New Roman" pitchFamily="18" charset="0"/>
                <a:cs typeface="Times New Roman" pitchFamily="18" charset="0"/>
              </a:rPr>
              <a:t> et al., 2025). </a:t>
            </a:r>
            <a:br>
              <a:rPr lang="en-US" dirty="0">
                <a:latin typeface="Times New Roman" pitchFamily="18" charset="0"/>
                <a:cs typeface="Times New Roman" pitchFamily="18" charset="0"/>
              </a:rPr>
            </a:br>
            <a:endParaRPr lang="en-US" dirty="0">
              <a:latin typeface="Times New Roman" pitchFamily="18" charset="0"/>
              <a:cs typeface="Times New Roman"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fr-FR" sz="3600" b="1" dirty="0">
                <a:latin typeface="Times New Roman" pitchFamily="18" charset="0"/>
                <a:cs typeface="Times New Roman" pitchFamily="18" charset="0"/>
              </a:rPr>
              <a:t>Evaluation &amp; </a:t>
            </a:r>
            <a:r>
              <a:rPr lang="fr-FR" sz="3600" b="1" dirty="0" err="1">
                <a:latin typeface="Times New Roman" pitchFamily="18" charset="0"/>
                <a:cs typeface="Times New Roman" pitchFamily="18" charset="0"/>
              </a:rPr>
              <a:t>Recommendations</a:t>
            </a:r>
            <a:r>
              <a:rPr lang="fr-FR" sz="3600" b="1" dirty="0">
                <a:latin typeface="Times New Roman" pitchFamily="18" charset="0"/>
                <a:cs typeface="Times New Roman" pitchFamily="18" charset="0"/>
              </a:rPr>
              <a:t> (Local Initiatives, </a:t>
            </a:r>
            <a:r>
              <a:rPr lang="fr-FR" sz="3600" b="1" dirty="0" err="1">
                <a:latin typeface="Times New Roman" pitchFamily="18" charset="0"/>
                <a:cs typeface="Times New Roman" pitchFamily="18" charset="0"/>
              </a:rPr>
              <a:t>cont</a:t>
            </a:r>
            <a:r>
              <a:rPr lang="fr-FR" sz="3600" b="1" dirty="0">
                <a:latin typeface="Times New Roman" pitchFamily="18" charset="0"/>
                <a:cs typeface="Times New Roman" pitchFamily="18" charset="0"/>
              </a:rPr>
              <a:t>.)</a:t>
            </a:r>
            <a:endParaRPr lang="en-US" sz="3600" b="1"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0200"/>
            <a:ext cx="8229600" cy="5029200"/>
          </a:xfrm>
        </p:spPr>
        <p:txBody>
          <a:bodyPr>
            <a:noAutofit/>
          </a:bodyPr>
          <a:lstStyle/>
          <a:p>
            <a:r>
              <a:rPr lang="en-US" b="1" dirty="0">
                <a:latin typeface="Times New Roman" pitchFamily="18" charset="0"/>
                <a:cs typeface="Times New Roman" pitchFamily="18" charset="0"/>
              </a:rPr>
              <a:t>Strengths: </a:t>
            </a:r>
            <a:r>
              <a:rPr lang="en-US" dirty="0">
                <a:latin typeface="Times New Roman" pitchFamily="18" charset="0"/>
                <a:cs typeface="Times New Roman" pitchFamily="18" charset="0"/>
              </a:rPr>
              <a:t>Collaboration, empowerment, Holistic approach (</a:t>
            </a:r>
            <a:r>
              <a:rPr lang="en-US" dirty="0" err="1">
                <a:latin typeface="Times New Roman" pitchFamily="18" charset="0"/>
                <a:cs typeface="Times New Roman" pitchFamily="18" charset="0"/>
              </a:rPr>
              <a:t>Ugwu</a:t>
            </a:r>
            <a:r>
              <a:rPr lang="en-US" dirty="0">
                <a:latin typeface="Times New Roman" pitchFamily="18" charset="0"/>
                <a:cs typeface="Times New Roman" pitchFamily="18" charset="0"/>
              </a:rPr>
              <a:t> et al., 2025). </a:t>
            </a:r>
          </a:p>
          <a:p>
            <a:r>
              <a:rPr lang="en-US" b="1" dirty="0">
                <a:latin typeface="Times New Roman" pitchFamily="18" charset="0"/>
                <a:cs typeface="Times New Roman" pitchFamily="18" charset="0"/>
              </a:rPr>
              <a:t>Weaknesses: </a:t>
            </a:r>
            <a:r>
              <a:rPr lang="en-US" dirty="0">
                <a:latin typeface="Times New Roman" pitchFamily="18" charset="0"/>
                <a:cs typeface="Times New Roman" pitchFamily="18" charset="0"/>
              </a:rPr>
              <a:t>Lack of equity, inadequate sustainability financing. </a:t>
            </a:r>
          </a:p>
          <a:p>
            <a:r>
              <a:rPr lang="en-US" b="1" dirty="0">
                <a:latin typeface="Times New Roman" pitchFamily="18" charset="0"/>
                <a:cs typeface="Times New Roman" pitchFamily="18" charset="0"/>
              </a:rPr>
              <a:t>Recommendations: </a:t>
            </a:r>
          </a:p>
          <a:p>
            <a:r>
              <a:rPr lang="en-US" dirty="0">
                <a:latin typeface="Times New Roman" pitchFamily="18" charset="0"/>
                <a:cs typeface="Times New Roman" pitchFamily="18" charset="0"/>
              </a:rPr>
              <a:t>Enhance local data surveillance. </a:t>
            </a:r>
          </a:p>
          <a:p>
            <a:r>
              <a:rPr lang="en-US" dirty="0">
                <a:latin typeface="Times New Roman" pitchFamily="18" charset="0"/>
                <a:cs typeface="Times New Roman" pitchFamily="18" charset="0"/>
              </a:rPr>
              <a:t>Develop multi-stakeholder partnership. </a:t>
            </a:r>
          </a:p>
          <a:p>
            <a:r>
              <a:rPr lang="en-US" dirty="0">
                <a:latin typeface="Times New Roman" pitchFamily="18" charset="0"/>
                <a:cs typeface="Times New Roman" pitchFamily="18" charset="0"/>
              </a:rPr>
              <a:t>Obtain long term funding on environmental sustainability.</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latin typeface="Times New Roman" pitchFamily="18" charset="0"/>
                <a:cs typeface="Times New Roman" pitchFamily="18" charset="0"/>
              </a:rPr>
              <a:t>Challenges and Future Directions</a:t>
            </a:r>
          </a:p>
        </p:txBody>
      </p:sp>
      <p:sp>
        <p:nvSpPr>
          <p:cNvPr id="3" name="Content Placeholder 2"/>
          <p:cNvSpPr>
            <a:spLocks noGrp="1"/>
          </p:cNvSpPr>
          <p:nvPr>
            <p:ph idx="1"/>
          </p:nvPr>
        </p:nvSpPr>
        <p:spPr/>
        <p:txBody>
          <a:bodyPr/>
          <a:lstStyle/>
          <a:p>
            <a:r>
              <a:rPr lang="en-US" b="1" dirty="0">
                <a:latin typeface="Times New Roman" pitchFamily="18" charset="0"/>
                <a:cs typeface="Times New Roman" pitchFamily="18" charset="0"/>
              </a:rPr>
              <a:t>Barriers: </a:t>
            </a:r>
            <a:r>
              <a:rPr lang="en-US" dirty="0">
                <a:latin typeface="Times New Roman" pitchFamily="18" charset="0"/>
                <a:cs typeface="Times New Roman" pitchFamily="18" charset="0"/>
              </a:rPr>
              <a:t>Financing shortages, policy disintegration, inequalities, environmental strains (Das et al., 2021). </a:t>
            </a:r>
          </a:p>
          <a:p>
            <a:r>
              <a:rPr lang="en-US" b="1" dirty="0">
                <a:latin typeface="Times New Roman" pitchFamily="18" charset="0"/>
                <a:cs typeface="Times New Roman" pitchFamily="18" charset="0"/>
              </a:rPr>
              <a:t>Opportunities: </a:t>
            </a:r>
            <a:r>
              <a:rPr lang="en-US" dirty="0">
                <a:latin typeface="Times New Roman" pitchFamily="18" charset="0"/>
                <a:cs typeface="Times New Roman" pitchFamily="18" charset="0"/>
              </a:rPr>
              <a:t>Digital health, telemedicine, sustainable infrastructure. </a:t>
            </a:r>
          </a:p>
          <a:p>
            <a:r>
              <a:rPr lang="en-US" b="1" dirty="0">
                <a:latin typeface="Times New Roman" pitchFamily="18" charset="0"/>
                <a:cs typeface="Times New Roman" pitchFamily="18" charset="0"/>
              </a:rPr>
              <a:t>Need: </a:t>
            </a:r>
            <a:r>
              <a:rPr lang="en-US" dirty="0">
                <a:latin typeface="Times New Roman" pitchFamily="18" charset="0"/>
                <a:cs typeface="Times New Roman" pitchFamily="18" charset="0"/>
              </a:rPr>
              <a:t>Intersectional governance, creative, policy based on equity (Adams, 2024). </a:t>
            </a:r>
            <a:br>
              <a:rPr lang="en-US" dirty="0">
                <a:latin typeface="Times New Roman" pitchFamily="18" charset="0"/>
                <a:cs typeface="Times New Roman" pitchFamily="18" charset="0"/>
              </a:rPr>
            </a:br>
            <a:endParaRPr lang="en-US" dirty="0">
              <a:latin typeface="Times New Roman" pitchFamily="18" charset="0"/>
              <a:cs typeface="Times New Roman" pitchFamily="18"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latin typeface="Times New Roman" pitchFamily="18" charset="0"/>
                <a:cs typeface="Times New Roman" pitchFamily="18" charset="0"/>
              </a:rPr>
              <a:t>Conclusion</a:t>
            </a:r>
          </a:p>
        </p:txBody>
      </p:sp>
      <p:sp>
        <p:nvSpPr>
          <p:cNvPr id="3" name="Content Placeholder 2"/>
          <p:cNvSpPr>
            <a:spLocks noGrp="1"/>
          </p:cNvSpPr>
          <p:nvPr>
            <p:ph idx="1"/>
          </p:nvPr>
        </p:nvSpPr>
        <p:spPr/>
        <p:txBody>
          <a:bodyPr/>
          <a:lstStyle/>
          <a:p>
            <a:pPr marL="0" indent="0">
              <a:buNone/>
            </a:pPr>
            <a:r>
              <a:rPr lang="en-US" dirty="0">
                <a:latin typeface="Times New Roman" pitchFamily="18" charset="0"/>
                <a:cs typeface="Times New Roman" pitchFamily="18" charset="0"/>
              </a:rPr>
              <a:t>The interrelations between health, wellbeing and sustainability are the interrelated goals that must be the basis of healthcare reform. SDGs 3 and 13 show the role of global systems in motivating national and local </a:t>
            </a:r>
            <a:r>
              <a:rPr lang="en-US" dirty="0" err="1">
                <a:latin typeface="Times New Roman" pitchFamily="18" charset="0"/>
                <a:cs typeface="Times New Roman" pitchFamily="18" charset="0"/>
              </a:rPr>
              <a:t>behaviour</a:t>
            </a:r>
            <a:r>
              <a:rPr lang="en-US" dirty="0">
                <a:latin typeface="Times New Roman" pitchFamily="18" charset="0"/>
                <a:cs typeface="Times New Roman" pitchFamily="18" charset="0"/>
              </a:rPr>
              <a:t>. The next step to resilient equitable healthcare systems is continued integration, funding, and innovation.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latin typeface="Times New Roman" pitchFamily="18" charset="0"/>
                <a:cs typeface="Times New Roman" pitchFamily="18" charset="0"/>
              </a:rPr>
              <a:t>References</a:t>
            </a:r>
          </a:p>
        </p:txBody>
      </p:sp>
      <p:sp>
        <p:nvSpPr>
          <p:cNvPr id="3" name="Content Placeholder 2"/>
          <p:cNvSpPr>
            <a:spLocks noGrp="1"/>
          </p:cNvSpPr>
          <p:nvPr>
            <p:ph idx="1"/>
          </p:nvPr>
        </p:nvSpPr>
        <p:spPr>
          <a:xfrm>
            <a:off x="381000" y="1143000"/>
            <a:ext cx="8229600" cy="5715000"/>
          </a:xfrm>
        </p:spPr>
        <p:txBody>
          <a:bodyPr>
            <a:noAutofit/>
          </a:bodyPr>
          <a:lstStyle/>
          <a:p>
            <a:pPr lvl="0"/>
            <a:r>
              <a:rPr lang="en-US" sz="1200" dirty="0">
                <a:latin typeface="Times New Roman" pitchFamily="18" charset="0"/>
                <a:cs typeface="Times New Roman" pitchFamily="18" charset="0"/>
              </a:rPr>
              <a:t>Adams, J., 2024. Personal Health A Holistic Approach to Well-Being. </a:t>
            </a:r>
            <a:r>
              <a:rPr lang="en-US" sz="1200" i="1" dirty="0">
                <a:latin typeface="Times New Roman" pitchFamily="18" charset="0"/>
                <a:cs typeface="Times New Roman" pitchFamily="18" charset="0"/>
              </a:rPr>
              <a:t>Health Science Journal</a:t>
            </a:r>
            <a:r>
              <a:rPr lang="en-US" sz="1200" dirty="0">
                <a:latin typeface="Times New Roman" pitchFamily="18" charset="0"/>
                <a:cs typeface="Times New Roman" pitchFamily="18" charset="0"/>
              </a:rPr>
              <a:t>, </a:t>
            </a:r>
            <a:r>
              <a:rPr lang="en-US" sz="1200" i="1" dirty="0">
                <a:latin typeface="Times New Roman" pitchFamily="18" charset="0"/>
                <a:cs typeface="Times New Roman" pitchFamily="18" charset="0"/>
              </a:rPr>
              <a:t>18</a:t>
            </a:r>
            <a:r>
              <a:rPr lang="en-US" sz="1200" dirty="0">
                <a:latin typeface="Times New Roman" pitchFamily="18" charset="0"/>
                <a:cs typeface="Times New Roman" pitchFamily="18" charset="0"/>
              </a:rPr>
              <a:t>(2), pp.1-2.</a:t>
            </a:r>
          </a:p>
          <a:p>
            <a:pPr lvl="0"/>
            <a:r>
              <a:rPr lang="en-US" sz="1200" dirty="0">
                <a:latin typeface="Times New Roman" pitchFamily="18" charset="0"/>
                <a:cs typeface="Times New Roman" pitchFamily="18" charset="0"/>
              </a:rPr>
              <a:t>Das, T., Holland, P., Ahmed, M., Husain, L., Ahmed, M. and Husain, L., 2021. Sustainable development goal 3: Good health and well-being. In </a:t>
            </a:r>
            <a:r>
              <a:rPr lang="en-US" sz="1200" i="1" dirty="0">
                <a:latin typeface="Times New Roman" pitchFamily="18" charset="0"/>
                <a:cs typeface="Times New Roman" pitchFamily="18" charset="0"/>
              </a:rPr>
              <a:t>South-East Asia Eye Health: Systems, Practices, and Challenges</a:t>
            </a:r>
            <a:r>
              <a:rPr lang="en-US" sz="1200" dirty="0">
                <a:latin typeface="Times New Roman" pitchFamily="18" charset="0"/>
                <a:cs typeface="Times New Roman" pitchFamily="18" charset="0"/>
              </a:rPr>
              <a:t> (pp. 61-78). Singapore: Springer Singapore.</a:t>
            </a:r>
          </a:p>
          <a:p>
            <a:pPr lvl="0"/>
            <a:r>
              <a:rPr lang="en-US" sz="1200" dirty="0" err="1">
                <a:latin typeface="Times New Roman" pitchFamily="18" charset="0"/>
                <a:cs typeface="Times New Roman" pitchFamily="18" charset="0"/>
              </a:rPr>
              <a:t>Gómez</a:t>
            </a:r>
            <a:r>
              <a:rPr lang="en-US" sz="1200" dirty="0">
                <a:latin typeface="Times New Roman" pitchFamily="18" charset="0"/>
                <a:cs typeface="Times New Roman" pitchFamily="18" charset="0"/>
              </a:rPr>
              <a:t>, C.A., </a:t>
            </a:r>
            <a:r>
              <a:rPr lang="en-US" sz="1200" dirty="0" err="1">
                <a:latin typeface="Times New Roman" pitchFamily="18" charset="0"/>
                <a:cs typeface="Times New Roman" pitchFamily="18" charset="0"/>
              </a:rPr>
              <a:t>Kleinman</a:t>
            </a:r>
            <a:r>
              <a:rPr lang="en-US" sz="1200" dirty="0">
                <a:latin typeface="Times New Roman" pitchFamily="18" charset="0"/>
                <a:cs typeface="Times New Roman" pitchFamily="18" charset="0"/>
              </a:rPr>
              <a:t>, D.V., </a:t>
            </a:r>
            <a:r>
              <a:rPr lang="en-US" sz="1200" dirty="0" err="1">
                <a:latin typeface="Times New Roman" pitchFamily="18" charset="0"/>
                <a:cs typeface="Times New Roman" pitchFamily="18" charset="0"/>
              </a:rPr>
              <a:t>Pronk</a:t>
            </a:r>
            <a:r>
              <a:rPr lang="en-US" sz="1200" dirty="0">
                <a:latin typeface="Times New Roman" pitchFamily="18" charset="0"/>
                <a:cs typeface="Times New Roman" pitchFamily="18" charset="0"/>
              </a:rPr>
              <a:t>, N., Gordon, G.L.W., </a:t>
            </a:r>
            <a:r>
              <a:rPr lang="en-US" sz="1200" dirty="0" err="1">
                <a:latin typeface="Times New Roman" pitchFamily="18" charset="0"/>
                <a:cs typeface="Times New Roman" pitchFamily="18" charset="0"/>
              </a:rPr>
              <a:t>Ochiai</a:t>
            </a:r>
            <a:r>
              <a:rPr lang="en-US" sz="1200" dirty="0">
                <a:latin typeface="Times New Roman" pitchFamily="18" charset="0"/>
                <a:cs typeface="Times New Roman" pitchFamily="18" charset="0"/>
              </a:rPr>
              <a:t>, E., </a:t>
            </a:r>
            <a:r>
              <a:rPr lang="en-US" sz="1200" dirty="0" err="1">
                <a:latin typeface="Times New Roman" pitchFamily="18" charset="0"/>
                <a:cs typeface="Times New Roman" pitchFamily="18" charset="0"/>
              </a:rPr>
              <a:t>Blakey</a:t>
            </a:r>
            <a:r>
              <a:rPr lang="en-US" sz="1200" dirty="0">
                <a:latin typeface="Times New Roman" pitchFamily="18" charset="0"/>
                <a:cs typeface="Times New Roman" pitchFamily="18" charset="0"/>
              </a:rPr>
              <a:t>, C., Johnson, A. and Brewer, K.H., 2021. Addressing health equity and social determinants of health through healthy people 2030. </a:t>
            </a:r>
            <a:r>
              <a:rPr lang="en-US" sz="1200" i="1" dirty="0">
                <a:latin typeface="Times New Roman" pitchFamily="18" charset="0"/>
                <a:cs typeface="Times New Roman" pitchFamily="18" charset="0"/>
              </a:rPr>
              <a:t>Journal of public health management and practice</a:t>
            </a:r>
            <a:r>
              <a:rPr lang="en-US" sz="1200" dirty="0">
                <a:latin typeface="Times New Roman" pitchFamily="18" charset="0"/>
                <a:cs typeface="Times New Roman" pitchFamily="18" charset="0"/>
              </a:rPr>
              <a:t>, </a:t>
            </a:r>
            <a:r>
              <a:rPr lang="en-US" sz="1200" i="1" dirty="0">
                <a:latin typeface="Times New Roman" pitchFamily="18" charset="0"/>
                <a:cs typeface="Times New Roman" pitchFamily="18" charset="0"/>
              </a:rPr>
              <a:t>27</a:t>
            </a:r>
            <a:r>
              <a:rPr lang="en-US" sz="1200" dirty="0">
                <a:latin typeface="Times New Roman" pitchFamily="18" charset="0"/>
                <a:cs typeface="Times New Roman" pitchFamily="18" charset="0"/>
              </a:rPr>
              <a:t>(Supplement 6), pp.S249-S257.</a:t>
            </a:r>
          </a:p>
          <a:p>
            <a:pPr lvl="0"/>
            <a:r>
              <a:rPr lang="en-US" sz="1200" dirty="0" err="1">
                <a:latin typeface="Times New Roman" pitchFamily="18" charset="0"/>
                <a:cs typeface="Times New Roman" pitchFamily="18" charset="0"/>
              </a:rPr>
              <a:t>Jilani</a:t>
            </a:r>
            <a:r>
              <a:rPr lang="en-US" sz="1200" dirty="0">
                <a:latin typeface="Times New Roman" pitchFamily="18" charset="0"/>
                <a:cs typeface="Times New Roman" pitchFamily="18" charset="0"/>
              </a:rPr>
              <a:t>, M.H., </a:t>
            </a:r>
            <a:r>
              <a:rPr lang="en-US" sz="1200" dirty="0" err="1">
                <a:latin typeface="Times New Roman" pitchFamily="18" charset="0"/>
                <a:cs typeface="Times New Roman" pitchFamily="18" charset="0"/>
              </a:rPr>
              <a:t>Javed</a:t>
            </a:r>
            <a:r>
              <a:rPr lang="en-US" sz="1200" dirty="0">
                <a:latin typeface="Times New Roman" pitchFamily="18" charset="0"/>
                <a:cs typeface="Times New Roman" pitchFamily="18" charset="0"/>
              </a:rPr>
              <a:t>, Z., </a:t>
            </a:r>
            <a:r>
              <a:rPr lang="en-US" sz="1200" dirty="0" err="1">
                <a:latin typeface="Times New Roman" pitchFamily="18" charset="0"/>
                <a:cs typeface="Times New Roman" pitchFamily="18" charset="0"/>
              </a:rPr>
              <a:t>Yahya</a:t>
            </a:r>
            <a:r>
              <a:rPr lang="en-US" sz="1200" dirty="0">
                <a:latin typeface="Times New Roman" pitchFamily="18" charset="0"/>
                <a:cs typeface="Times New Roman" pitchFamily="18" charset="0"/>
              </a:rPr>
              <a:t>, T., Valero-</a:t>
            </a:r>
            <a:r>
              <a:rPr lang="en-US" sz="1200" dirty="0" err="1">
                <a:latin typeface="Times New Roman" pitchFamily="18" charset="0"/>
                <a:cs typeface="Times New Roman" pitchFamily="18" charset="0"/>
              </a:rPr>
              <a:t>Elizondo</a:t>
            </a:r>
            <a:r>
              <a:rPr lang="en-US" sz="1200" dirty="0">
                <a:latin typeface="Times New Roman" pitchFamily="18" charset="0"/>
                <a:cs typeface="Times New Roman" pitchFamily="18" charset="0"/>
              </a:rPr>
              <a:t>, J., Khan, S.U., </a:t>
            </a:r>
            <a:r>
              <a:rPr lang="en-US" sz="1200" dirty="0" err="1">
                <a:latin typeface="Times New Roman" pitchFamily="18" charset="0"/>
                <a:cs typeface="Times New Roman" pitchFamily="18" charset="0"/>
              </a:rPr>
              <a:t>Kash</a:t>
            </a:r>
            <a:r>
              <a:rPr lang="en-US" sz="1200" dirty="0">
                <a:latin typeface="Times New Roman" pitchFamily="18" charset="0"/>
                <a:cs typeface="Times New Roman" pitchFamily="18" charset="0"/>
              </a:rPr>
              <a:t>, B., </a:t>
            </a:r>
            <a:r>
              <a:rPr lang="en-US" sz="1200" dirty="0" err="1">
                <a:latin typeface="Times New Roman" pitchFamily="18" charset="0"/>
                <a:cs typeface="Times New Roman" pitchFamily="18" charset="0"/>
              </a:rPr>
              <a:t>Blankstein</a:t>
            </a:r>
            <a:r>
              <a:rPr lang="en-US" sz="1200" dirty="0">
                <a:latin typeface="Times New Roman" pitchFamily="18" charset="0"/>
                <a:cs typeface="Times New Roman" pitchFamily="18" charset="0"/>
              </a:rPr>
              <a:t>, R., </a:t>
            </a:r>
            <a:r>
              <a:rPr lang="en-US" sz="1200" dirty="0" err="1">
                <a:latin typeface="Times New Roman" pitchFamily="18" charset="0"/>
                <a:cs typeface="Times New Roman" pitchFamily="18" charset="0"/>
              </a:rPr>
              <a:t>Virani</a:t>
            </a:r>
            <a:r>
              <a:rPr lang="en-US" sz="1200" dirty="0">
                <a:latin typeface="Times New Roman" pitchFamily="18" charset="0"/>
                <a:cs typeface="Times New Roman" pitchFamily="18" charset="0"/>
              </a:rPr>
              <a:t>, S.S., </a:t>
            </a:r>
            <a:r>
              <a:rPr lang="en-US" sz="1200" dirty="0" err="1">
                <a:latin typeface="Times New Roman" pitchFamily="18" charset="0"/>
                <a:cs typeface="Times New Roman" pitchFamily="18" charset="0"/>
              </a:rPr>
              <a:t>Blaha</a:t>
            </a:r>
            <a:r>
              <a:rPr lang="en-US" sz="1200" dirty="0">
                <a:latin typeface="Times New Roman" pitchFamily="18" charset="0"/>
                <a:cs typeface="Times New Roman" pitchFamily="18" charset="0"/>
              </a:rPr>
              <a:t>, M.J., </a:t>
            </a:r>
            <a:r>
              <a:rPr lang="en-US" sz="1200" dirty="0" err="1">
                <a:latin typeface="Times New Roman" pitchFamily="18" charset="0"/>
                <a:cs typeface="Times New Roman" pitchFamily="18" charset="0"/>
              </a:rPr>
              <a:t>Dubey</a:t>
            </a:r>
            <a:r>
              <a:rPr lang="en-US" sz="1200" dirty="0">
                <a:latin typeface="Times New Roman" pitchFamily="18" charset="0"/>
                <a:cs typeface="Times New Roman" pitchFamily="18" charset="0"/>
              </a:rPr>
              <a:t>, P. and </a:t>
            </a:r>
            <a:r>
              <a:rPr lang="en-US" sz="1200" dirty="0" err="1">
                <a:latin typeface="Times New Roman" pitchFamily="18" charset="0"/>
                <a:cs typeface="Times New Roman" pitchFamily="18" charset="0"/>
              </a:rPr>
              <a:t>Hyder</a:t>
            </a:r>
            <a:r>
              <a:rPr lang="en-US" sz="1200" dirty="0">
                <a:latin typeface="Times New Roman" pitchFamily="18" charset="0"/>
                <a:cs typeface="Times New Roman" pitchFamily="18" charset="0"/>
              </a:rPr>
              <a:t>, A.A., 2021. Social determinants of health and cardiovascular disease: current state and future directions towards healthcare equity. </a:t>
            </a:r>
            <a:r>
              <a:rPr lang="en-US" sz="1200" i="1" dirty="0">
                <a:latin typeface="Times New Roman" pitchFamily="18" charset="0"/>
                <a:cs typeface="Times New Roman" pitchFamily="18" charset="0"/>
              </a:rPr>
              <a:t>Current atherosclerosis reports</a:t>
            </a:r>
            <a:r>
              <a:rPr lang="en-US" sz="1200" dirty="0">
                <a:latin typeface="Times New Roman" pitchFamily="18" charset="0"/>
                <a:cs typeface="Times New Roman" pitchFamily="18" charset="0"/>
              </a:rPr>
              <a:t>, </a:t>
            </a:r>
            <a:r>
              <a:rPr lang="en-US" sz="1200" i="1" dirty="0">
                <a:latin typeface="Times New Roman" pitchFamily="18" charset="0"/>
                <a:cs typeface="Times New Roman" pitchFamily="18" charset="0"/>
              </a:rPr>
              <a:t>23</a:t>
            </a:r>
            <a:r>
              <a:rPr lang="en-US" sz="1200" dirty="0">
                <a:latin typeface="Times New Roman" pitchFamily="18" charset="0"/>
                <a:cs typeface="Times New Roman" pitchFamily="18" charset="0"/>
              </a:rPr>
              <a:t>(9), p.55. </a:t>
            </a:r>
          </a:p>
          <a:p>
            <a:pPr lvl="0"/>
            <a:r>
              <a:rPr lang="en-US" sz="1200" dirty="0" err="1">
                <a:latin typeface="Times New Roman" pitchFamily="18" charset="0"/>
                <a:cs typeface="Times New Roman" pitchFamily="18" charset="0"/>
              </a:rPr>
              <a:t>Lakioti</a:t>
            </a:r>
            <a:r>
              <a:rPr lang="en-US" sz="1200" dirty="0">
                <a:latin typeface="Times New Roman" pitchFamily="18" charset="0"/>
                <a:cs typeface="Times New Roman" pitchFamily="18" charset="0"/>
              </a:rPr>
              <a:t>, E., Pagonis, N., </a:t>
            </a:r>
            <a:r>
              <a:rPr lang="en-US" sz="1200" dirty="0" err="1">
                <a:latin typeface="Times New Roman" pitchFamily="18" charset="0"/>
                <a:cs typeface="Times New Roman" pitchFamily="18" charset="0"/>
              </a:rPr>
              <a:t>Flegkas</a:t>
            </a:r>
            <a:r>
              <a:rPr lang="en-US" sz="1200" dirty="0">
                <a:latin typeface="Times New Roman" pitchFamily="18" charset="0"/>
                <a:cs typeface="Times New Roman" pitchFamily="18" charset="0"/>
              </a:rPr>
              <a:t>, D., </a:t>
            </a:r>
            <a:r>
              <a:rPr lang="en-US" sz="1200" dirty="0" err="1">
                <a:latin typeface="Times New Roman" pitchFamily="18" charset="0"/>
                <a:cs typeface="Times New Roman" pitchFamily="18" charset="0"/>
              </a:rPr>
              <a:t>Itziou</a:t>
            </a:r>
            <a:r>
              <a:rPr lang="en-US" sz="1200" dirty="0">
                <a:latin typeface="Times New Roman" pitchFamily="18" charset="0"/>
                <a:cs typeface="Times New Roman" pitchFamily="18" charset="0"/>
              </a:rPr>
              <a:t>, A., </a:t>
            </a:r>
            <a:r>
              <a:rPr lang="en-US" sz="1200" dirty="0" err="1">
                <a:latin typeface="Times New Roman" pitchFamily="18" charset="0"/>
                <a:cs typeface="Times New Roman" pitchFamily="18" charset="0"/>
              </a:rPr>
              <a:t>Moustakas</a:t>
            </a:r>
            <a:r>
              <a:rPr lang="en-US" sz="1200" dirty="0">
                <a:latin typeface="Times New Roman" pitchFamily="18" charset="0"/>
                <a:cs typeface="Times New Roman" pitchFamily="18" charset="0"/>
              </a:rPr>
              <a:t>, K. and </a:t>
            </a:r>
            <a:r>
              <a:rPr lang="en-US" sz="1200" dirty="0" err="1">
                <a:latin typeface="Times New Roman" pitchFamily="18" charset="0"/>
                <a:cs typeface="Times New Roman" pitchFamily="18" charset="0"/>
              </a:rPr>
              <a:t>Karayannis</a:t>
            </a:r>
            <a:r>
              <a:rPr lang="en-US" sz="1200" dirty="0">
                <a:latin typeface="Times New Roman" pitchFamily="18" charset="0"/>
                <a:cs typeface="Times New Roman" pitchFamily="18" charset="0"/>
              </a:rPr>
              <a:t>, V., 2025. Social Factors and Policies Promoting Good Health and Well-Being as a Sustainable Development Goal: Current Achievements and Future Pathways. </a:t>
            </a:r>
            <a:r>
              <a:rPr lang="en-US" sz="1200" i="1" dirty="0">
                <a:latin typeface="Times New Roman" pitchFamily="18" charset="0"/>
                <a:cs typeface="Times New Roman" pitchFamily="18" charset="0"/>
              </a:rPr>
              <a:t>Sustainability</a:t>
            </a:r>
            <a:r>
              <a:rPr lang="en-US" sz="1200" dirty="0">
                <a:latin typeface="Times New Roman" pitchFamily="18" charset="0"/>
                <a:cs typeface="Times New Roman" pitchFamily="18" charset="0"/>
              </a:rPr>
              <a:t>, </a:t>
            </a:r>
            <a:r>
              <a:rPr lang="en-US" sz="1200" i="1" dirty="0">
                <a:latin typeface="Times New Roman" pitchFamily="18" charset="0"/>
                <a:cs typeface="Times New Roman" pitchFamily="18" charset="0"/>
              </a:rPr>
              <a:t>17</a:t>
            </a:r>
            <a:r>
              <a:rPr lang="en-US" sz="1200" dirty="0">
                <a:latin typeface="Times New Roman" pitchFamily="18" charset="0"/>
                <a:cs typeface="Times New Roman" pitchFamily="18" charset="0"/>
              </a:rPr>
              <a:t>(11), p.5063.</a:t>
            </a:r>
          </a:p>
          <a:p>
            <a:pPr lvl="0"/>
            <a:r>
              <a:rPr lang="en-US" sz="1200" dirty="0" err="1">
                <a:latin typeface="Times New Roman" pitchFamily="18" charset="0"/>
                <a:cs typeface="Times New Roman" pitchFamily="18" charset="0"/>
              </a:rPr>
              <a:t>Martinelli</a:t>
            </a:r>
            <a:r>
              <a:rPr lang="en-US" sz="1200" dirty="0">
                <a:latin typeface="Times New Roman" pitchFamily="18" charset="0"/>
                <a:cs typeface="Times New Roman" pitchFamily="18" charset="0"/>
              </a:rPr>
              <a:t>, A., 2024. Sustainable promotion of mental health and prevention of mental health disorders across the world. In </a:t>
            </a:r>
            <a:r>
              <a:rPr lang="en-US" sz="1200" i="1" dirty="0">
                <a:latin typeface="Times New Roman" pitchFamily="18" charset="0"/>
                <a:cs typeface="Times New Roman" pitchFamily="18" charset="0"/>
              </a:rPr>
              <a:t>Integrated Science for Sustainable Development Goal 3: Empowering Global Wellness Initiatives</a:t>
            </a:r>
            <a:r>
              <a:rPr lang="en-US" sz="1200" dirty="0">
                <a:latin typeface="Times New Roman" pitchFamily="18" charset="0"/>
                <a:cs typeface="Times New Roman" pitchFamily="18" charset="0"/>
              </a:rPr>
              <a:t> (pp. 1-23). Cham: Springer Nature Switzerland.</a:t>
            </a:r>
          </a:p>
          <a:p>
            <a:pPr lvl="0"/>
            <a:r>
              <a:rPr lang="en-US" sz="1200" dirty="0" err="1">
                <a:latin typeface="Times New Roman" pitchFamily="18" charset="0"/>
                <a:cs typeface="Times New Roman" pitchFamily="18" charset="0"/>
              </a:rPr>
              <a:t>Ugwu</a:t>
            </a:r>
            <a:r>
              <a:rPr lang="en-US" sz="1200" dirty="0">
                <a:latin typeface="Times New Roman" pitchFamily="18" charset="0"/>
                <a:cs typeface="Times New Roman" pitchFamily="18" charset="0"/>
              </a:rPr>
              <a:t>, C.N., </a:t>
            </a:r>
            <a:r>
              <a:rPr lang="en-US" sz="1200" dirty="0" err="1">
                <a:latin typeface="Times New Roman" pitchFamily="18" charset="0"/>
                <a:cs typeface="Times New Roman" pitchFamily="18" charset="0"/>
              </a:rPr>
              <a:t>Ugwu</a:t>
            </a:r>
            <a:r>
              <a:rPr lang="en-US" sz="1200" dirty="0">
                <a:latin typeface="Times New Roman" pitchFamily="18" charset="0"/>
                <a:cs typeface="Times New Roman" pitchFamily="18" charset="0"/>
              </a:rPr>
              <a:t>, O.P.C., Alum, E.U., </a:t>
            </a:r>
            <a:r>
              <a:rPr lang="en-US" sz="1200" dirty="0" err="1">
                <a:latin typeface="Times New Roman" pitchFamily="18" charset="0"/>
                <a:cs typeface="Times New Roman" pitchFamily="18" charset="0"/>
              </a:rPr>
              <a:t>Eze</a:t>
            </a:r>
            <a:r>
              <a:rPr lang="en-US" sz="1200" dirty="0">
                <a:latin typeface="Times New Roman" pitchFamily="18" charset="0"/>
                <a:cs typeface="Times New Roman" pitchFamily="18" charset="0"/>
              </a:rPr>
              <a:t>, V.H.U., </a:t>
            </a:r>
            <a:r>
              <a:rPr lang="en-US" sz="1200" dirty="0" err="1">
                <a:latin typeface="Times New Roman" pitchFamily="18" charset="0"/>
                <a:cs typeface="Times New Roman" pitchFamily="18" charset="0"/>
              </a:rPr>
              <a:t>Basajja</a:t>
            </a:r>
            <a:r>
              <a:rPr lang="en-US" sz="1200" dirty="0">
                <a:latin typeface="Times New Roman" pitchFamily="18" charset="0"/>
                <a:cs typeface="Times New Roman" pitchFamily="18" charset="0"/>
              </a:rPr>
              <a:t>, M., </a:t>
            </a:r>
            <a:r>
              <a:rPr lang="en-US" sz="1200" dirty="0" err="1">
                <a:latin typeface="Times New Roman" pitchFamily="18" charset="0"/>
                <a:cs typeface="Times New Roman" pitchFamily="18" charset="0"/>
              </a:rPr>
              <a:t>Ugwu</a:t>
            </a:r>
            <a:r>
              <a:rPr lang="en-US" sz="1200" dirty="0">
                <a:latin typeface="Times New Roman" pitchFamily="18" charset="0"/>
                <a:cs typeface="Times New Roman" pitchFamily="18" charset="0"/>
              </a:rPr>
              <a:t>, J.N., </a:t>
            </a:r>
            <a:r>
              <a:rPr lang="en-US" sz="1200" dirty="0" err="1">
                <a:latin typeface="Times New Roman" pitchFamily="18" charset="0"/>
                <a:cs typeface="Times New Roman" pitchFamily="18" charset="0"/>
              </a:rPr>
              <a:t>Ogenyi</a:t>
            </a:r>
            <a:r>
              <a:rPr lang="en-US" sz="1200" dirty="0">
                <a:latin typeface="Times New Roman" pitchFamily="18" charset="0"/>
                <a:cs typeface="Times New Roman" pitchFamily="18" charset="0"/>
              </a:rPr>
              <a:t>, F.C., </a:t>
            </a:r>
            <a:r>
              <a:rPr lang="en-US" sz="1200" dirty="0" err="1">
                <a:latin typeface="Times New Roman" pitchFamily="18" charset="0"/>
                <a:cs typeface="Times New Roman" pitchFamily="18" charset="0"/>
              </a:rPr>
              <a:t>Ejemot-Nwadiaro</a:t>
            </a:r>
            <a:r>
              <a:rPr lang="en-US" sz="1200" dirty="0">
                <a:latin typeface="Times New Roman" pitchFamily="18" charset="0"/>
                <a:cs typeface="Times New Roman" pitchFamily="18" charset="0"/>
              </a:rPr>
              <a:t>, R.I., </a:t>
            </a:r>
            <a:r>
              <a:rPr lang="en-US" sz="1200" dirty="0" err="1">
                <a:latin typeface="Times New Roman" pitchFamily="18" charset="0"/>
                <a:cs typeface="Times New Roman" pitchFamily="18" charset="0"/>
              </a:rPr>
              <a:t>Okon</a:t>
            </a:r>
            <a:r>
              <a:rPr lang="en-US" sz="1200" dirty="0">
                <a:latin typeface="Times New Roman" pitchFamily="18" charset="0"/>
                <a:cs typeface="Times New Roman" pitchFamily="18" charset="0"/>
              </a:rPr>
              <a:t>, M.B., </a:t>
            </a:r>
            <a:r>
              <a:rPr lang="en-US" sz="1200" dirty="0" err="1">
                <a:latin typeface="Times New Roman" pitchFamily="18" charset="0"/>
                <a:cs typeface="Times New Roman" pitchFamily="18" charset="0"/>
              </a:rPr>
              <a:t>Egba</a:t>
            </a:r>
            <a:r>
              <a:rPr lang="en-US" sz="1200" dirty="0">
                <a:latin typeface="Times New Roman" pitchFamily="18" charset="0"/>
                <a:cs typeface="Times New Roman" pitchFamily="18" charset="0"/>
              </a:rPr>
              <a:t>, S.I. and </a:t>
            </a:r>
            <a:r>
              <a:rPr lang="en-US" sz="1200" dirty="0" err="1">
                <a:latin typeface="Times New Roman" pitchFamily="18" charset="0"/>
                <a:cs typeface="Times New Roman" pitchFamily="18" charset="0"/>
              </a:rPr>
              <a:t>Uti</a:t>
            </a:r>
            <a:r>
              <a:rPr lang="en-US" sz="1200" dirty="0">
                <a:latin typeface="Times New Roman" pitchFamily="18" charset="0"/>
                <a:cs typeface="Times New Roman" pitchFamily="18" charset="0"/>
              </a:rPr>
              <a:t>, D.E., 2025. Sustainable development goals (SDGs) and resilient healthcare systems: Addressing medicine and public health challenges in conflict zones. </a:t>
            </a:r>
            <a:r>
              <a:rPr lang="en-US" sz="1200" i="1" dirty="0">
                <a:latin typeface="Times New Roman" pitchFamily="18" charset="0"/>
                <a:cs typeface="Times New Roman" pitchFamily="18" charset="0"/>
              </a:rPr>
              <a:t>Medicine</a:t>
            </a:r>
            <a:r>
              <a:rPr lang="en-US" sz="1200" dirty="0">
                <a:latin typeface="Times New Roman" pitchFamily="18" charset="0"/>
                <a:cs typeface="Times New Roman" pitchFamily="18" charset="0"/>
              </a:rPr>
              <a:t>, </a:t>
            </a:r>
            <a:r>
              <a:rPr lang="en-US" sz="1200" i="1" dirty="0">
                <a:latin typeface="Times New Roman" pitchFamily="18" charset="0"/>
                <a:cs typeface="Times New Roman" pitchFamily="18" charset="0"/>
              </a:rPr>
              <a:t>104</a:t>
            </a:r>
            <a:r>
              <a:rPr lang="en-US" sz="1200" dirty="0">
                <a:latin typeface="Times New Roman" pitchFamily="18" charset="0"/>
                <a:cs typeface="Times New Roman" pitchFamily="18" charset="0"/>
              </a:rPr>
              <a:t>(7), p.e41535.</a:t>
            </a:r>
          </a:p>
          <a:p>
            <a:pPr lvl="0"/>
            <a:r>
              <a:rPr lang="en-US" sz="1200" dirty="0" err="1">
                <a:latin typeface="Times New Roman" pitchFamily="18" charset="0"/>
                <a:cs typeface="Times New Roman" pitchFamily="18" charset="0"/>
              </a:rPr>
              <a:t>Ugwu</a:t>
            </a:r>
            <a:r>
              <a:rPr lang="en-US" sz="1200" dirty="0">
                <a:latin typeface="Times New Roman" pitchFamily="18" charset="0"/>
                <a:cs typeface="Times New Roman" pitchFamily="18" charset="0"/>
              </a:rPr>
              <a:t>, C.N., </a:t>
            </a:r>
            <a:r>
              <a:rPr lang="en-US" sz="1200" dirty="0" err="1">
                <a:latin typeface="Times New Roman" pitchFamily="18" charset="0"/>
                <a:cs typeface="Times New Roman" pitchFamily="18" charset="0"/>
              </a:rPr>
              <a:t>Ugwu</a:t>
            </a:r>
            <a:r>
              <a:rPr lang="en-US" sz="1200" dirty="0">
                <a:latin typeface="Times New Roman" pitchFamily="18" charset="0"/>
                <a:cs typeface="Times New Roman" pitchFamily="18" charset="0"/>
              </a:rPr>
              <a:t>, O.P.C., Alum, E.U., </a:t>
            </a:r>
            <a:r>
              <a:rPr lang="en-US" sz="1200" dirty="0" err="1">
                <a:latin typeface="Times New Roman" pitchFamily="18" charset="0"/>
                <a:cs typeface="Times New Roman" pitchFamily="18" charset="0"/>
              </a:rPr>
              <a:t>Eze</a:t>
            </a:r>
            <a:r>
              <a:rPr lang="en-US" sz="1200" dirty="0">
                <a:latin typeface="Times New Roman" pitchFamily="18" charset="0"/>
                <a:cs typeface="Times New Roman" pitchFamily="18" charset="0"/>
              </a:rPr>
              <a:t>, V.H.U., </a:t>
            </a:r>
            <a:r>
              <a:rPr lang="en-US" sz="1200" dirty="0" err="1">
                <a:latin typeface="Times New Roman" pitchFamily="18" charset="0"/>
                <a:cs typeface="Times New Roman" pitchFamily="18" charset="0"/>
              </a:rPr>
              <a:t>Basajja</a:t>
            </a:r>
            <a:r>
              <a:rPr lang="en-US" sz="1200" dirty="0">
                <a:latin typeface="Times New Roman" pitchFamily="18" charset="0"/>
                <a:cs typeface="Times New Roman" pitchFamily="18" charset="0"/>
              </a:rPr>
              <a:t>, M., </a:t>
            </a:r>
            <a:r>
              <a:rPr lang="en-US" sz="1200" dirty="0" err="1">
                <a:latin typeface="Times New Roman" pitchFamily="18" charset="0"/>
                <a:cs typeface="Times New Roman" pitchFamily="18" charset="0"/>
              </a:rPr>
              <a:t>Ugwu</a:t>
            </a:r>
            <a:r>
              <a:rPr lang="en-US" sz="1200" dirty="0">
                <a:latin typeface="Times New Roman" pitchFamily="18" charset="0"/>
                <a:cs typeface="Times New Roman" pitchFamily="18" charset="0"/>
              </a:rPr>
              <a:t>, J.N., </a:t>
            </a:r>
            <a:r>
              <a:rPr lang="en-US" sz="1200" dirty="0" err="1">
                <a:latin typeface="Times New Roman" pitchFamily="18" charset="0"/>
                <a:cs typeface="Times New Roman" pitchFamily="18" charset="0"/>
              </a:rPr>
              <a:t>Ogenyi</a:t>
            </a:r>
            <a:r>
              <a:rPr lang="en-US" sz="1200" dirty="0">
                <a:latin typeface="Times New Roman" pitchFamily="18" charset="0"/>
                <a:cs typeface="Times New Roman" pitchFamily="18" charset="0"/>
              </a:rPr>
              <a:t>, F.C., </a:t>
            </a:r>
            <a:r>
              <a:rPr lang="en-US" sz="1200" dirty="0" err="1">
                <a:latin typeface="Times New Roman" pitchFamily="18" charset="0"/>
                <a:cs typeface="Times New Roman" pitchFamily="18" charset="0"/>
              </a:rPr>
              <a:t>Ejemot-Nwadiaro</a:t>
            </a:r>
            <a:r>
              <a:rPr lang="en-US" sz="1200" dirty="0">
                <a:latin typeface="Times New Roman" pitchFamily="18" charset="0"/>
                <a:cs typeface="Times New Roman" pitchFamily="18" charset="0"/>
              </a:rPr>
              <a:t>, R.I., </a:t>
            </a:r>
            <a:r>
              <a:rPr lang="en-US" sz="1200" dirty="0" err="1">
                <a:latin typeface="Times New Roman" pitchFamily="18" charset="0"/>
                <a:cs typeface="Times New Roman" pitchFamily="18" charset="0"/>
              </a:rPr>
              <a:t>Okon</a:t>
            </a:r>
            <a:r>
              <a:rPr lang="en-US" sz="1200" dirty="0">
                <a:latin typeface="Times New Roman" pitchFamily="18" charset="0"/>
                <a:cs typeface="Times New Roman" pitchFamily="18" charset="0"/>
              </a:rPr>
              <a:t>, M.B., </a:t>
            </a:r>
            <a:r>
              <a:rPr lang="en-US" sz="1200" dirty="0" err="1">
                <a:latin typeface="Times New Roman" pitchFamily="18" charset="0"/>
                <a:cs typeface="Times New Roman" pitchFamily="18" charset="0"/>
              </a:rPr>
              <a:t>Egba</a:t>
            </a:r>
            <a:r>
              <a:rPr lang="en-US" sz="1200" dirty="0">
                <a:latin typeface="Times New Roman" pitchFamily="18" charset="0"/>
                <a:cs typeface="Times New Roman" pitchFamily="18" charset="0"/>
              </a:rPr>
              <a:t>, S.I. and </a:t>
            </a:r>
            <a:r>
              <a:rPr lang="en-US" sz="1200" dirty="0" err="1">
                <a:latin typeface="Times New Roman" pitchFamily="18" charset="0"/>
                <a:cs typeface="Times New Roman" pitchFamily="18" charset="0"/>
              </a:rPr>
              <a:t>Uti</a:t>
            </a:r>
            <a:r>
              <a:rPr lang="en-US" sz="1200" dirty="0">
                <a:latin typeface="Times New Roman" pitchFamily="18" charset="0"/>
                <a:cs typeface="Times New Roman" pitchFamily="18" charset="0"/>
              </a:rPr>
              <a:t>, D.E., 2025. Sustainable development goals (SDGs) and resilient healthcare systems: Addressing medicine and public health challenges in conflict zones. </a:t>
            </a:r>
            <a:r>
              <a:rPr lang="en-US" sz="1200" i="1" dirty="0">
                <a:latin typeface="Times New Roman" pitchFamily="18" charset="0"/>
                <a:cs typeface="Times New Roman" pitchFamily="18" charset="0"/>
              </a:rPr>
              <a:t>Medicine</a:t>
            </a:r>
            <a:r>
              <a:rPr lang="en-US" sz="1200" dirty="0">
                <a:latin typeface="Times New Roman" pitchFamily="18" charset="0"/>
                <a:cs typeface="Times New Roman" pitchFamily="18" charset="0"/>
              </a:rPr>
              <a:t>, </a:t>
            </a:r>
            <a:r>
              <a:rPr lang="en-US" sz="1200" i="1" dirty="0">
                <a:latin typeface="Times New Roman" pitchFamily="18" charset="0"/>
                <a:cs typeface="Times New Roman" pitchFamily="18" charset="0"/>
              </a:rPr>
              <a:t>104</a:t>
            </a:r>
            <a:r>
              <a:rPr lang="en-US" sz="1200" dirty="0">
                <a:latin typeface="Times New Roman" pitchFamily="18" charset="0"/>
                <a:cs typeface="Times New Roman" pitchFamily="18" charset="0"/>
              </a:rPr>
              <a:t>(7), p.e41535.</a:t>
            </a:r>
          </a:p>
          <a:p>
            <a:pPr lvl="0"/>
            <a:r>
              <a:rPr lang="en-US" sz="1200" dirty="0" err="1">
                <a:latin typeface="Times New Roman" pitchFamily="18" charset="0"/>
                <a:cs typeface="Times New Roman" pitchFamily="18" charset="0"/>
              </a:rPr>
              <a:t>Venkatesh</a:t>
            </a:r>
            <a:r>
              <a:rPr lang="en-US" sz="1200" dirty="0">
                <a:latin typeface="Times New Roman" pitchFamily="18" charset="0"/>
                <a:cs typeface="Times New Roman" pitchFamily="18" charset="0"/>
              </a:rPr>
              <a:t>, G., 2022. A Brief Analysis of SDG 3–Good Health and Well-being–and its Synergies and Trade-offs with the other Sustainable Development Goals. </a:t>
            </a:r>
            <a:r>
              <a:rPr lang="en-US" sz="1200" i="1" dirty="0" err="1">
                <a:latin typeface="Times New Roman" pitchFamily="18" charset="0"/>
                <a:cs typeface="Times New Roman" pitchFamily="18" charset="0"/>
              </a:rPr>
              <a:t>Problemy</a:t>
            </a:r>
            <a:r>
              <a:rPr lang="en-US" sz="1200" i="1" dirty="0">
                <a:latin typeface="Times New Roman" pitchFamily="18" charset="0"/>
                <a:cs typeface="Times New Roman" pitchFamily="18" charset="0"/>
              </a:rPr>
              <a:t> </a:t>
            </a:r>
            <a:r>
              <a:rPr lang="en-US" sz="1200" i="1" dirty="0" err="1">
                <a:latin typeface="Times New Roman" pitchFamily="18" charset="0"/>
                <a:cs typeface="Times New Roman" pitchFamily="18" charset="0"/>
              </a:rPr>
              <a:t>Ekorozwoju</a:t>
            </a:r>
            <a:r>
              <a:rPr lang="en-US" sz="1200" dirty="0">
                <a:latin typeface="Times New Roman" pitchFamily="18" charset="0"/>
                <a:cs typeface="Times New Roman" pitchFamily="18" charset="0"/>
              </a:rPr>
              <a:t>, </a:t>
            </a:r>
            <a:r>
              <a:rPr lang="en-US" sz="1200" i="1" dirty="0">
                <a:latin typeface="Times New Roman" pitchFamily="18" charset="0"/>
                <a:cs typeface="Times New Roman" pitchFamily="18" charset="0"/>
              </a:rPr>
              <a:t>17</a:t>
            </a:r>
            <a:r>
              <a:rPr lang="en-US" sz="1200" dirty="0">
                <a:latin typeface="Times New Roman" pitchFamily="18" charset="0"/>
                <a:cs typeface="Times New Roman" pitchFamily="18" charset="0"/>
              </a:rPr>
              <a:t>(2).</a:t>
            </a:r>
          </a:p>
          <a:p>
            <a:pPr lvl="0"/>
            <a:r>
              <a:rPr lang="en-US" sz="1200" dirty="0">
                <a:latin typeface="Times New Roman" pitchFamily="18" charset="0"/>
                <a:cs typeface="Times New Roman" pitchFamily="18" charset="0"/>
              </a:rPr>
              <a:t>von Schoen-</a:t>
            </a:r>
            <a:r>
              <a:rPr lang="en-US" sz="1200" dirty="0" err="1">
                <a:latin typeface="Times New Roman" pitchFamily="18" charset="0"/>
                <a:cs typeface="Times New Roman" pitchFamily="18" charset="0"/>
              </a:rPr>
              <a:t>Angerer</a:t>
            </a:r>
            <a:r>
              <a:rPr lang="en-US" sz="1200" dirty="0">
                <a:latin typeface="Times New Roman" pitchFamily="18" charset="0"/>
                <a:cs typeface="Times New Roman" pitchFamily="18" charset="0"/>
              </a:rPr>
              <a:t>, T., </a:t>
            </a:r>
            <a:r>
              <a:rPr lang="en-US" sz="1200" dirty="0" err="1">
                <a:latin typeface="Times New Roman" pitchFamily="18" charset="0"/>
                <a:cs typeface="Times New Roman" pitchFamily="18" charset="0"/>
              </a:rPr>
              <a:t>Manchanda</a:t>
            </a:r>
            <a:r>
              <a:rPr lang="en-US" sz="1200" dirty="0">
                <a:latin typeface="Times New Roman" pitchFamily="18" charset="0"/>
                <a:cs typeface="Times New Roman" pitchFamily="18" charset="0"/>
              </a:rPr>
              <a:t>, R.K., Lloyd, I., Wardle, J., </a:t>
            </a:r>
            <a:r>
              <a:rPr lang="en-US" sz="1200" dirty="0" err="1">
                <a:latin typeface="Times New Roman" pitchFamily="18" charset="0"/>
                <a:cs typeface="Times New Roman" pitchFamily="18" charset="0"/>
              </a:rPr>
              <a:t>Szöke</a:t>
            </a:r>
            <a:r>
              <a:rPr lang="en-US" sz="1200" dirty="0">
                <a:latin typeface="Times New Roman" pitchFamily="18" charset="0"/>
                <a:cs typeface="Times New Roman" pitchFamily="18" charset="0"/>
              </a:rPr>
              <a:t>, J., </a:t>
            </a:r>
            <a:r>
              <a:rPr lang="en-US" sz="1200" dirty="0" err="1">
                <a:latin typeface="Times New Roman" pitchFamily="18" charset="0"/>
                <a:cs typeface="Times New Roman" pitchFamily="18" charset="0"/>
              </a:rPr>
              <a:t>Benevides</a:t>
            </a:r>
            <a:r>
              <a:rPr lang="en-US" sz="1200" dirty="0">
                <a:latin typeface="Times New Roman" pitchFamily="18" charset="0"/>
                <a:cs typeface="Times New Roman" pitchFamily="18" charset="0"/>
              </a:rPr>
              <a:t>, I., Martinez, N.S.A., </a:t>
            </a:r>
            <a:r>
              <a:rPr lang="en-US" sz="1200" dirty="0" err="1">
                <a:latin typeface="Times New Roman" pitchFamily="18" charset="0"/>
                <a:cs typeface="Times New Roman" pitchFamily="18" charset="0"/>
              </a:rPr>
              <a:t>Tolo</a:t>
            </a:r>
            <a:r>
              <a:rPr lang="en-US" sz="1200" dirty="0">
                <a:latin typeface="Times New Roman" pitchFamily="18" charset="0"/>
                <a:cs typeface="Times New Roman" pitchFamily="18" charset="0"/>
              </a:rPr>
              <a:t>, F., Nicolai, T., </a:t>
            </a:r>
            <a:r>
              <a:rPr lang="en-US" sz="1200" dirty="0" err="1">
                <a:latin typeface="Times New Roman" pitchFamily="18" charset="0"/>
                <a:cs typeface="Times New Roman" pitchFamily="18" charset="0"/>
              </a:rPr>
              <a:t>Skaling</a:t>
            </a:r>
            <a:r>
              <a:rPr lang="en-US" sz="1200" dirty="0">
                <a:latin typeface="Times New Roman" pitchFamily="18" charset="0"/>
                <a:cs typeface="Times New Roman" pitchFamily="18" charset="0"/>
              </a:rPr>
              <a:t>-Klopstock, C. and Parker, T., 2023. Traditional, complementary and integrative healthcare: global stakeholder perspective on WHO’s current and future strategy. </a:t>
            </a:r>
            <a:r>
              <a:rPr lang="en-US" sz="1200" i="1" dirty="0">
                <a:latin typeface="Times New Roman" pitchFamily="18" charset="0"/>
                <a:cs typeface="Times New Roman" pitchFamily="18" charset="0"/>
              </a:rPr>
              <a:t>BMJ global health</a:t>
            </a:r>
            <a:r>
              <a:rPr lang="en-US" sz="1200" dirty="0">
                <a:latin typeface="Times New Roman" pitchFamily="18" charset="0"/>
                <a:cs typeface="Times New Roman" pitchFamily="18" charset="0"/>
              </a:rPr>
              <a:t>, </a:t>
            </a:r>
            <a:r>
              <a:rPr lang="en-US" sz="1200" i="1" dirty="0">
                <a:latin typeface="Times New Roman" pitchFamily="18" charset="0"/>
                <a:cs typeface="Times New Roman" pitchFamily="18" charset="0"/>
              </a:rPr>
              <a:t>8</a:t>
            </a:r>
            <a:r>
              <a:rPr lang="en-US" sz="1200" dirty="0">
                <a:latin typeface="Times New Roman" pitchFamily="18" charset="0"/>
                <a:cs typeface="Times New Roman" pitchFamily="18" charset="0"/>
              </a:rPr>
              <a:t>(12).</a:t>
            </a:r>
          </a:p>
          <a:p>
            <a:pPr lvl="0"/>
            <a:r>
              <a:rPr lang="en-US" sz="1200" dirty="0">
                <a:latin typeface="Times New Roman" pitchFamily="18" charset="0"/>
                <a:cs typeface="Times New Roman" pitchFamily="18" charset="0"/>
              </a:rPr>
              <a:t>World Health Organization, 2022. </a:t>
            </a:r>
            <a:r>
              <a:rPr lang="en-US" sz="1200" i="1" dirty="0">
                <a:latin typeface="Times New Roman" pitchFamily="18" charset="0"/>
                <a:cs typeface="Times New Roman" pitchFamily="18" charset="0"/>
              </a:rPr>
              <a:t>Global health sector strategies on, respectively, HIV, viral hepatitis and sexually transmitted infections for the period 2022-2030</a:t>
            </a:r>
            <a:r>
              <a:rPr lang="en-US" sz="1200" dirty="0">
                <a:latin typeface="Times New Roman" pitchFamily="18" charset="0"/>
                <a:cs typeface="Times New Roman" pitchFamily="18" charset="0"/>
              </a:rPr>
              <a:t>. World Health Organization.</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14007</TotalTime>
  <Words>3784</Words>
  <Application>Microsoft Macintosh PowerPoint</Application>
  <PresentationFormat>On-screen Show (4:3)</PresentationFormat>
  <Paragraphs>117</Paragraphs>
  <Slides>16</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Times New Roman</vt:lpstr>
      <vt:lpstr>Office Theme</vt:lpstr>
      <vt:lpstr>Health, Wellbeing, and Sustainable Development</vt:lpstr>
      <vt:lpstr>Introduction</vt:lpstr>
      <vt:lpstr>Key Concepts </vt:lpstr>
      <vt:lpstr>Relevance in Healthcare</vt:lpstr>
      <vt:lpstr>SDG 3: Good Health and Wellbeing</vt:lpstr>
      <vt:lpstr>SDG 3: Impact on Citizens’ Health</vt:lpstr>
      <vt:lpstr>SDG 13 – Climate Action</vt:lpstr>
      <vt:lpstr>SDG 13: Impact on Health and Wellbeing (continued)</vt:lpstr>
      <vt:lpstr>Theoretical Perspectives</vt:lpstr>
      <vt:lpstr>National Wellbeing Initiatives</vt:lpstr>
      <vt:lpstr>Evaluation &amp; Recommendations (National Initiatives, cont.)</vt:lpstr>
      <vt:lpstr>Local Wellbeing Initiatives</vt:lpstr>
      <vt:lpstr>Evaluation &amp; Recommendations (Local Initiatives, cont.)</vt:lpstr>
      <vt:lpstr>Challenges and Future Directions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Wellbeing, and Sustainable Development</dc:title>
  <dc:creator>DELL</dc:creator>
  <cp:lastModifiedBy>Ana Venancio Dos Santos (2224733)</cp:lastModifiedBy>
  <cp:revision>86</cp:revision>
  <dcterms:created xsi:type="dcterms:W3CDTF">2025-11-10T12:20:46Z</dcterms:created>
  <dcterms:modified xsi:type="dcterms:W3CDTF">2025-11-20T10:33:02Z</dcterms:modified>
</cp:coreProperties>
</file>