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407" r:id="rId3"/>
    <p:sldId id="373" r:id="rId4"/>
    <p:sldId id="371" r:id="rId5"/>
    <p:sldId id="372" r:id="rId6"/>
    <p:sldId id="298" r:id="rId7"/>
    <p:sldId id="297" r:id="rId8"/>
    <p:sldId id="374" r:id="rId9"/>
    <p:sldId id="375" r:id="rId10"/>
    <p:sldId id="376" r:id="rId11"/>
    <p:sldId id="377" r:id="rId12"/>
    <p:sldId id="378" r:id="rId13"/>
    <p:sldId id="379" r:id="rId14"/>
    <p:sldId id="380" r:id="rId15"/>
    <p:sldId id="381" r:id="rId16"/>
    <p:sldId id="382" r:id="rId17"/>
    <p:sldId id="383" r:id="rId18"/>
    <p:sldId id="384" r:id="rId19"/>
    <p:sldId id="385" r:id="rId20"/>
    <p:sldId id="386" r:id="rId21"/>
    <p:sldId id="387" r:id="rId22"/>
    <p:sldId id="388" r:id="rId23"/>
    <p:sldId id="406" r:id="rId24"/>
    <p:sldId id="265" r:id="rId25"/>
    <p:sldId id="321" r:id="rId26"/>
    <p:sldId id="299" r:id="rId27"/>
    <p:sldId id="319" r:id="rId28"/>
    <p:sldId id="301" r:id="rId29"/>
    <p:sldId id="300" r:id="rId30"/>
    <p:sldId id="320" r:id="rId31"/>
    <p:sldId id="322" r:id="rId32"/>
    <p:sldId id="302" r:id="rId33"/>
    <p:sldId id="303" r:id="rId34"/>
    <p:sldId id="304" r:id="rId35"/>
    <p:sldId id="343" r:id="rId36"/>
    <p:sldId id="281" r:id="rId37"/>
    <p:sldId id="331" r:id="rId38"/>
    <p:sldId id="333" r:id="rId39"/>
    <p:sldId id="336" r:id="rId40"/>
    <p:sldId id="335" r:id="rId41"/>
    <p:sldId id="350" r:id="rId42"/>
    <p:sldId id="334" r:id="rId43"/>
    <p:sldId id="337" r:id="rId44"/>
    <p:sldId id="338" r:id="rId45"/>
    <p:sldId id="339" r:id="rId46"/>
    <p:sldId id="351" r:id="rId47"/>
    <p:sldId id="352" r:id="rId48"/>
    <p:sldId id="389" r:id="rId49"/>
    <p:sldId id="390" r:id="rId50"/>
    <p:sldId id="391" r:id="rId51"/>
    <p:sldId id="366" r:id="rId52"/>
    <p:sldId id="332" r:id="rId53"/>
    <p:sldId id="353" r:id="rId54"/>
    <p:sldId id="392" r:id="rId55"/>
    <p:sldId id="368" r:id="rId56"/>
    <p:sldId id="346" r:id="rId57"/>
    <p:sldId id="347" r:id="rId58"/>
    <p:sldId id="348" r:id="rId59"/>
    <p:sldId id="369" r:id="rId60"/>
    <p:sldId id="408" r:id="rId61"/>
    <p:sldId id="396" r:id="rId62"/>
    <p:sldId id="397" r:id="rId63"/>
    <p:sldId id="398" r:id="rId64"/>
    <p:sldId id="399" r:id="rId65"/>
    <p:sldId id="400" r:id="rId66"/>
    <p:sldId id="401" r:id="rId67"/>
    <p:sldId id="402" r:id="rId68"/>
    <p:sldId id="403" r:id="rId69"/>
    <p:sldId id="404" r:id="rId70"/>
    <p:sldId id="405" r:id="rId71"/>
    <p:sldId id="409" r:id="rId72"/>
    <p:sldId id="316" r:id="rId73"/>
    <p:sldId id="345" r:id="rId74"/>
    <p:sldId id="344" r:id="rId7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16" Type="http://schemas.openxmlformats.org/officeDocument/2006/relationships/slide" Target="slides/slide1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viewProps" Target="view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2" Type="http://schemas.openxmlformats.org/officeDocument/2006/relationships/slide" Target="slides/slide1.xml"/><Relationship Id="rId29" Type="http://schemas.openxmlformats.org/officeDocument/2006/relationships/slide" Target="slides/slide2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5DCA15D-D0C4-4CD7-95EE-518B3CD046A3}"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6E2DB91E-14A5-45CE-8E8F-44A36F0BDB28}">
      <dgm:prSet phldrT="[Text]"/>
      <dgm:spPr/>
      <dgm:t>
        <a:bodyPr/>
        <a:lstStyle/>
        <a:p>
          <a:r>
            <a:rPr lang="en-GB"/>
            <a:t>Strengths</a:t>
          </a:r>
        </a:p>
      </dgm:t>
    </dgm:pt>
    <dgm:pt modelId="{147C4F1D-0EC2-4137-B12C-50BB718C2509}" type="parTrans" cxnId="{C0B37B90-E35D-4E3A-9327-43B7DCA9C40B}">
      <dgm:prSet/>
      <dgm:spPr/>
      <dgm:t>
        <a:bodyPr/>
        <a:lstStyle/>
        <a:p>
          <a:endParaRPr lang="en-GB"/>
        </a:p>
      </dgm:t>
    </dgm:pt>
    <dgm:pt modelId="{06D9E7A7-4A5B-4F96-9525-96A7E30A8CF4}" type="sibTrans" cxnId="{C0B37B90-E35D-4E3A-9327-43B7DCA9C40B}">
      <dgm:prSet/>
      <dgm:spPr/>
      <dgm:t>
        <a:bodyPr/>
        <a:lstStyle/>
        <a:p>
          <a:endParaRPr lang="en-GB"/>
        </a:p>
      </dgm:t>
    </dgm:pt>
    <dgm:pt modelId="{130FB432-C642-42E7-B2C7-1C50E6E3CB16}">
      <dgm:prSet phldrT="[Text]"/>
      <dgm:spPr/>
      <dgm:t>
        <a:bodyPr/>
        <a:lstStyle/>
        <a:p>
          <a:r>
            <a:rPr lang="en-GB"/>
            <a:t>Weaknesses</a:t>
          </a:r>
        </a:p>
      </dgm:t>
    </dgm:pt>
    <dgm:pt modelId="{2F5446B7-806F-4A89-9285-C99CB02DD5F2}" type="parTrans" cxnId="{3178F680-37E6-4E30-A309-54327F567B0D}">
      <dgm:prSet/>
      <dgm:spPr/>
      <dgm:t>
        <a:bodyPr/>
        <a:lstStyle/>
        <a:p>
          <a:endParaRPr lang="en-GB"/>
        </a:p>
      </dgm:t>
    </dgm:pt>
    <dgm:pt modelId="{8181A422-3797-4FE9-8932-FA88FB2C45D7}" type="sibTrans" cxnId="{3178F680-37E6-4E30-A309-54327F567B0D}">
      <dgm:prSet/>
      <dgm:spPr/>
      <dgm:t>
        <a:bodyPr/>
        <a:lstStyle/>
        <a:p>
          <a:endParaRPr lang="en-GB"/>
        </a:p>
      </dgm:t>
    </dgm:pt>
    <dgm:pt modelId="{21BD251C-A643-4D43-9009-F08EF7D9E381}">
      <dgm:prSet phldrT="[Text]"/>
      <dgm:spPr/>
      <dgm:t>
        <a:bodyPr/>
        <a:lstStyle/>
        <a:p>
          <a:endParaRPr lang="en-GB"/>
        </a:p>
        <a:p>
          <a:r>
            <a:rPr lang="en-GB"/>
            <a:t>Opportunities	</a:t>
          </a:r>
        </a:p>
      </dgm:t>
    </dgm:pt>
    <dgm:pt modelId="{25C2405B-0C4F-4764-93FF-F6C82BBDA571}" type="parTrans" cxnId="{8A1B6A43-2965-4DB4-86AD-310ECF07D887}">
      <dgm:prSet/>
      <dgm:spPr/>
      <dgm:t>
        <a:bodyPr/>
        <a:lstStyle/>
        <a:p>
          <a:endParaRPr lang="en-GB"/>
        </a:p>
      </dgm:t>
    </dgm:pt>
    <dgm:pt modelId="{C1B289CE-860C-4645-B6B3-91F3753762C7}" type="sibTrans" cxnId="{8A1B6A43-2965-4DB4-86AD-310ECF07D887}">
      <dgm:prSet/>
      <dgm:spPr/>
      <dgm:t>
        <a:bodyPr/>
        <a:lstStyle/>
        <a:p>
          <a:endParaRPr lang="en-GB"/>
        </a:p>
      </dgm:t>
    </dgm:pt>
    <dgm:pt modelId="{35743218-0F6C-4EDD-9282-FFE6AE942B8E}">
      <dgm:prSet phldrT="[Text]"/>
      <dgm:spPr/>
      <dgm:t>
        <a:bodyPr/>
        <a:lstStyle/>
        <a:p>
          <a:r>
            <a:rPr lang="en-GB"/>
            <a:t>Threats</a:t>
          </a:r>
        </a:p>
      </dgm:t>
    </dgm:pt>
    <dgm:pt modelId="{EC04EE39-5370-447E-8925-0C44F5EBA6CD}" type="parTrans" cxnId="{F904CC43-6E96-4600-9F82-616B7EF99248}">
      <dgm:prSet/>
      <dgm:spPr/>
      <dgm:t>
        <a:bodyPr/>
        <a:lstStyle/>
        <a:p>
          <a:endParaRPr lang="en-GB"/>
        </a:p>
      </dgm:t>
    </dgm:pt>
    <dgm:pt modelId="{07ECFBB9-A5C4-4144-A098-F8D6D7CAE0ED}" type="sibTrans" cxnId="{F904CC43-6E96-4600-9F82-616B7EF99248}">
      <dgm:prSet/>
      <dgm:spPr/>
      <dgm:t>
        <a:bodyPr/>
        <a:lstStyle/>
        <a:p>
          <a:endParaRPr lang="en-GB"/>
        </a:p>
      </dgm:t>
    </dgm:pt>
    <dgm:pt modelId="{5A7F827C-F8B0-428D-9C9C-5BF3CAB5F53C}" type="pres">
      <dgm:prSet presAssocID="{65DCA15D-D0C4-4CD7-95EE-518B3CD046A3}" presName="matrix" presStyleCnt="0">
        <dgm:presLayoutVars>
          <dgm:chMax val="1"/>
          <dgm:dir/>
          <dgm:resizeHandles val="exact"/>
        </dgm:presLayoutVars>
      </dgm:prSet>
      <dgm:spPr/>
    </dgm:pt>
    <dgm:pt modelId="{069F4427-34BA-423B-8DBF-64E30C9D595C}" type="pres">
      <dgm:prSet presAssocID="{65DCA15D-D0C4-4CD7-95EE-518B3CD046A3}" presName="diamond" presStyleLbl="bgShp" presStyleIdx="0" presStyleCnt="1"/>
      <dgm:spPr/>
    </dgm:pt>
    <dgm:pt modelId="{69E295E4-E7F1-4CF3-9A26-24B10071A82A}" type="pres">
      <dgm:prSet presAssocID="{65DCA15D-D0C4-4CD7-95EE-518B3CD046A3}" presName="quad1" presStyleLbl="node1" presStyleIdx="0" presStyleCnt="4">
        <dgm:presLayoutVars>
          <dgm:chMax val="0"/>
          <dgm:chPref val="0"/>
          <dgm:bulletEnabled val="1"/>
        </dgm:presLayoutVars>
      </dgm:prSet>
      <dgm:spPr/>
    </dgm:pt>
    <dgm:pt modelId="{47518B3D-A93A-4919-93EE-D006E7C6BCFC}" type="pres">
      <dgm:prSet presAssocID="{65DCA15D-D0C4-4CD7-95EE-518B3CD046A3}" presName="quad2" presStyleLbl="node1" presStyleIdx="1" presStyleCnt="4">
        <dgm:presLayoutVars>
          <dgm:chMax val="0"/>
          <dgm:chPref val="0"/>
          <dgm:bulletEnabled val="1"/>
        </dgm:presLayoutVars>
      </dgm:prSet>
      <dgm:spPr/>
    </dgm:pt>
    <dgm:pt modelId="{7AE33639-B4FB-4FE9-B68B-84A000368E55}" type="pres">
      <dgm:prSet presAssocID="{65DCA15D-D0C4-4CD7-95EE-518B3CD046A3}" presName="quad3" presStyleLbl="node1" presStyleIdx="2" presStyleCnt="4">
        <dgm:presLayoutVars>
          <dgm:chMax val="0"/>
          <dgm:chPref val="0"/>
          <dgm:bulletEnabled val="1"/>
        </dgm:presLayoutVars>
      </dgm:prSet>
      <dgm:spPr/>
    </dgm:pt>
    <dgm:pt modelId="{0D1F6374-680A-422E-BF5C-3D8B9528EF11}" type="pres">
      <dgm:prSet presAssocID="{65DCA15D-D0C4-4CD7-95EE-518B3CD046A3}" presName="quad4" presStyleLbl="node1" presStyleIdx="3" presStyleCnt="4">
        <dgm:presLayoutVars>
          <dgm:chMax val="0"/>
          <dgm:chPref val="0"/>
          <dgm:bulletEnabled val="1"/>
        </dgm:presLayoutVars>
      </dgm:prSet>
      <dgm:spPr/>
    </dgm:pt>
  </dgm:ptLst>
  <dgm:cxnLst>
    <dgm:cxn modelId="{EEFD0C07-751C-4472-B3FC-1EAB4DC08E1B}" type="presOf" srcId="{65DCA15D-D0C4-4CD7-95EE-518B3CD046A3}" destId="{5A7F827C-F8B0-428D-9C9C-5BF3CAB5F53C}" srcOrd="0" destOrd="0" presId="urn:microsoft.com/office/officeart/2005/8/layout/matrix3"/>
    <dgm:cxn modelId="{2EA29A17-58A3-4F08-8BCA-9F54FA54BD9E}" type="presOf" srcId="{21BD251C-A643-4D43-9009-F08EF7D9E381}" destId="{7AE33639-B4FB-4FE9-B68B-84A000368E55}" srcOrd="0" destOrd="0" presId="urn:microsoft.com/office/officeart/2005/8/layout/matrix3"/>
    <dgm:cxn modelId="{8A1B6A43-2965-4DB4-86AD-310ECF07D887}" srcId="{65DCA15D-D0C4-4CD7-95EE-518B3CD046A3}" destId="{21BD251C-A643-4D43-9009-F08EF7D9E381}" srcOrd="2" destOrd="0" parTransId="{25C2405B-0C4F-4764-93FF-F6C82BBDA571}" sibTransId="{C1B289CE-860C-4645-B6B3-91F3753762C7}"/>
    <dgm:cxn modelId="{F904CC43-6E96-4600-9F82-616B7EF99248}" srcId="{65DCA15D-D0C4-4CD7-95EE-518B3CD046A3}" destId="{35743218-0F6C-4EDD-9282-FFE6AE942B8E}" srcOrd="3" destOrd="0" parTransId="{EC04EE39-5370-447E-8925-0C44F5EBA6CD}" sibTransId="{07ECFBB9-A5C4-4144-A098-F8D6D7CAE0ED}"/>
    <dgm:cxn modelId="{35E5364E-F013-4C38-AB73-30BB230025C9}" type="presOf" srcId="{6E2DB91E-14A5-45CE-8E8F-44A36F0BDB28}" destId="{69E295E4-E7F1-4CF3-9A26-24B10071A82A}" srcOrd="0" destOrd="0" presId="urn:microsoft.com/office/officeart/2005/8/layout/matrix3"/>
    <dgm:cxn modelId="{9315BD7E-680D-4847-8C50-D28AC623C573}" type="presOf" srcId="{35743218-0F6C-4EDD-9282-FFE6AE942B8E}" destId="{0D1F6374-680A-422E-BF5C-3D8B9528EF11}" srcOrd="0" destOrd="0" presId="urn:microsoft.com/office/officeart/2005/8/layout/matrix3"/>
    <dgm:cxn modelId="{3178F680-37E6-4E30-A309-54327F567B0D}" srcId="{65DCA15D-D0C4-4CD7-95EE-518B3CD046A3}" destId="{130FB432-C642-42E7-B2C7-1C50E6E3CB16}" srcOrd="1" destOrd="0" parTransId="{2F5446B7-806F-4A89-9285-C99CB02DD5F2}" sibTransId="{8181A422-3797-4FE9-8932-FA88FB2C45D7}"/>
    <dgm:cxn modelId="{C0B37B90-E35D-4E3A-9327-43B7DCA9C40B}" srcId="{65DCA15D-D0C4-4CD7-95EE-518B3CD046A3}" destId="{6E2DB91E-14A5-45CE-8E8F-44A36F0BDB28}" srcOrd="0" destOrd="0" parTransId="{147C4F1D-0EC2-4137-B12C-50BB718C2509}" sibTransId="{06D9E7A7-4A5B-4F96-9525-96A7E30A8CF4}"/>
    <dgm:cxn modelId="{1C920BF8-1201-4700-AF54-6E2FF2F67785}" type="presOf" srcId="{130FB432-C642-42E7-B2C7-1C50E6E3CB16}" destId="{47518B3D-A93A-4919-93EE-D006E7C6BCFC}" srcOrd="0" destOrd="0" presId="urn:microsoft.com/office/officeart/2005/8/layout/matrix3"/>
    <dgm:cxn modelId="{21554C0C-EA8B-4801-9FA7-503FFAEDCA50}" type="presParOf" srcId="{5A7F827C-F8B0-428D-9C9C-5BF3CAB5F53C}" destId="{069F4427-34BA-423B-8DBF-64E30C9D595C}" srcOrd="0" destOrd="0" presId="urn:microsoft.com/office/officeart/2005/8/layout/matrix3"/>
    <dgm:cxn modelId="{0332675D-EEC3-4DDE-8766-67E2ECA78DE0}" type="presParOf" srcId="{5A7F827C-F8B0-428D-9C9C-5BF3CAB5F53C}" destId="{69E295E4-E7F1-4CF3-9A26-24B10071A82A}" srcOrd="1" destOrd="0" presId="urn:microsoft.com/office/officeart/2005/8/layout/matrix3"/>
    <dgm:cxn modelId="{C886B4AA-3FA7-40B1-A9FB-341CB4E3C24D}" type="presParOf" srcId="{5A7F827C-F8B0-428D-9C9C-5BF3CAB5F53C}" destId="{47518B3D-A93A-4919-93EE-D006E7C6BCFC}" srcOrd="2" destOrd="0" presId="urn:microsoft.com/office/officeart/2005/8/layout/matrix3"/>
    <dgm:cxn modelId="{0B1D912D-8849-42CC-8258-8B4E4EDB32A5}" type="presParOf" srcId="{5A7F827C-F8B0-428D-9C9C-5BF3CAB5F53C}" destId="{7AE33639-B4FB-4FE9-B68B-84A000368E55}" srcOrd="3" destOrd="0" presId="urn:microsoft.com/office/officeart/2005/8/layout/matrix3"/>
    <dgm:cxn modelId="{6A22D3B0-7660-4D21-BF0F-4DDA07FB6580}" type="presParOf" srcId="{5A7F827C-F8B0-428D-9C9C-5BF3CAB5F53C}" destId="{0D1F6374-680A-422E-BF5C-3D8B9528EF11}"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25A9A0-09A4-4FBA-B20D-A1D49DCB9DCC}"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67E3B7EB-E4F4-4A71-97E4-53A14AF87C30}">
      <dgm:prSet phldrT="[Text]"/>
      <dgm:spPr/>
      <dgm:t>
        <a:bodyPr/>
        <a:lstStyle/>
        <a:p>
          <a:r>
            <a:rPr lang="en-US"/>
            <a:t>REPLACE</a:t>
          </a:r>
          <a:endParaRPr lang="en-GB"/>
        </a:p>
      </dgm:t>
    </dgm:pt>
    <dgm:pt modelId="{CDD8B303-FA24-42B9-8D75-89BD6C12F430}" type="parTrans" cxnId="{3EF7B0D5-4D5D-4886-942D-3C3E1AD57D5A}">
      <dgm:prSet/>
      <dgm:spPr/>
      <dgm:t>
        <a:bodyPr/>
        <a:lstStyle/>
        <a:p>
          <a:endParaRPr lang="en-GB"/>
        </a:p>
      </dgm:t>
    </dgm:pt>
    <dgm:pt modelId="{27E6113C-AA2A-4032-8CCD-47A3D46D088D}" type="sibTrans" cxnId="{3EF7B0D5-4D5D-4886-942D-3C3E1AD57D5A}">
      <dgm:prSet/>
      <dgm:spPr/>
      <dgm:t>
        <a:bodyPr/>
        <a:lstStyle/>
        <a:p>
          <a:endParaRPr lang="en-GB"/>
        </a:p>
      </dgm:t>
    </dgm:pt>
    <dgm:pt modelId="{9316BBF1-0230-4D26-9D59-E2BE8BE98B93}">
      <dgm:prSet phldrT="[Text]"/>
      <dgm:spPr/>
      <dgm:t>
        <a:bodyPr/>
        <a:lstStyle/>
        <a:p>
          <a:r>
            <a:rPr lang="en-US"/>
            <a:t>Well done</a:t>
          </a:r>
          <a:endParaRPr lang="en-GB"/>
        </a:p>
      </dgm:t>
    </dgm:pt>
    <dgm:pt modelId="{250D01F0-769F-4335-9E1B-3945B1EC48AA}" type="parTrans" cxnId="{FF693435-2369-4119-B2F8-17E505E5BE8E}">
      <dgm:prSet/>
      <dgm:spPr/>
      <dgm:t>
        <a:bodyPr/>
        <a:lstStyle/>
        <a:p>
          <a:endParaRPr lang="en-GB"/>
        </a:p>
      </dgm:t>
    </dgm:pt>
    <dgm:pt modelId="{E6816D98-99C0-47F8-8DE6-3BD7CFE4DD18}" type="sibTrans" cxnId="{FF693435-2369-4119-B2F8-17E505E5BE8E}">
      <dgm:prSet/>
      <dgm:spPr/>
      <dgm:t>
        <a:bodyPr/>
        <a:lstStyle/>
        <a:p>
          <a:endParaRPr lang="en-GB"/>
        </a:p>
      </dgm:t>
    </dgm:pt>
    <dgm:pt modelId="{5E1D8D91-7B0D-4D9B-9A99-DBAA2BCC1DD5}">
      <dgm:prSet phldrT="[Text]"/>
      <dgm:spPr/>
      <dgm:t>
        <a:bodyPr/>
        <a:lstStyle/>
        <a:p>
          <a:r>
            <a:rPr lang="en-US"/>
            <a:t>Thumbs up</a:t>
          </a:r>
          <a:endParaRPr lang="en-GB"/>
        </a:p>
      </dgm:t>
    </dgm:pt>
    <dgm:pt modelId="{75746C99-158B-419F-ADDD-29DAF0647C16}" type="parTrans" cxnId="{56635608-B3B6-4A32-9223-8D5530CE2C72}">
      <dgm:prSet/>
      <dgm:spPr/>
      <dgm:t>
        <a:bodyPr/>
        <a:lstStyle/>
        <a:p>
          <a:endParaRPr lang="en-GB"/>
        </a:p>
      </dgm:t>
    </dgm:pt>
    <dgm:pt modelId="{597E0DA8-6F8A-4389-9355-2F4B95CCFF91}" type="sibTrans" cxnId="{56635608-B3B6-4A32-9223-8D5530CE2C72}">
      <dgm:prSet/>
      <dgm:spPr/>
      <dgm:t>
        <a:bodyPr/>
        <a:lstStyle/>
        <a:p>
          <a:endParaRPr lang="en-GB"/>
        </a:p>
      </dgm:t>
    </dgm:pt>
    <dgm:pt modelId="{63961141-D88C-4A7D-80A0-36AFAE22011C}">
      <dgm:prSet phldrT="[Text]"/>
      <dgm:spPr/>
      <dgm:t>
        <a:bodyPr/>
        <a:lstStyle/>
        <a:p>
          <a:r>
            <a:rPr lang="en-US"/>
            <a:t>REPEAT OR SUPPLEMENT</a:t>
          </a:r>
          <a:endParaRPr lang="en-GB"/>
        </a:p>
      </dgm:t>
    </dgm:pt>
    <dgm:pt modelId="{173FD034-19A7-4BC3-BBD2-614A60F898E8}" type="parTrans" cxnId="{ACD79C24-5A60-4287-86E2-1A4CCC6A73D0}">
      <dgm:prSet/>
      <dgm:spPr/>
      <dgm:t>
        <a:bodyPr/>
        <a:lstStyle/>
        <a:p>
          <a:endParaRPr lang="en-GB"/>
        </a:p>
      </dgm:t>
    </dgm:pt>
    <dgm:pt modelId="{CAA19F87-9CE3-4701-8B1A-12F389D76CCC}" type="sibTrans" cxnId="{ACD79C24-5A60-4287-86E2-1A4CCC6A73D0}">
      <dgm:prSet/>
      <dgm:spPr/>
      <dgm:t>
        <a:bodyPr/>
        <a:lstStyle/>
        <a:p>
          <a:endParaRPr lang="en-GB"/>
        </a:p>
      </dgm:t>
    </dgm:pt>
    <dgm:pt modelId="{39067B6E-E35E-483F-A61E-0B79B1EB3085}">
      <dgm:prSet phldrT="[Text]"/>
      <dgm:spPr/>
      <dgm:t>
        <a:bodyPr/>
        <a:lstStyle/>
        <a:p>
          <a:r>
            <a:rPr lang="en-US"/>
            <a:t>Be quiet</a:t>
          </a:r>
          <a:endParaRPr lang="en-GB"/>
        </a:p>
      </dgm:t>
    </dgm:pt>
    <dgm:pt modelId="{5F7F6542-4A84-4906-BFA1-0DEAC11BAE09}" type="parTrans" cxnId="{49D13A23-8BCD-4F4D-AD1D-FF978A43F095}">
      <dgm:prSet/>
      <dgm:spPr/>
      <dgm:t>
        <a:bodyPr/>
        <a:lstStyle/>
        <a:p>
          <a:endParaRPr lang="en-GB"/>
        </a:p>
      </dgm:t>
    </dgm:pt>
    <dgm:pt modelId="{B886F2A1-C480-4B1A-85B0-36138B1488D6}" type="sibTrans" cxnId="{49D13A23-8BCD-4F4D-AD1D-FF978A43F095}">
      <dgm:prSet/>
      <dgm:spPr/>
      <dgm:t>
        <a:bodyPr/>
        <a:lstStyle/>
        <a:p>
          <a:endParaRPr lang="en-GB"/>
        </a:p>
      </dgm:t>
    </dgm:pt>
    <dgm:pt modelId="{581D9444-31F7-4DCD-B795-49159006DE7D}">
      <dgm:prSet phldrT="[Text]"/>
      <dgm:spPr/>
      <dgm:t>
        <a:bodyPr/>
        <a:lstStyle/>
        <a:p>
          <a:r>
            <a:rPr lang="en-US"/>
            <a:t>Hold finger over mouth</a:t>
          </a:r>
          <a:endParaRPr lang="en-GB"/>
        </a:p>
      </dgm:t>
    </dgm:pt>
    <dgm:pt modelId="{0E74DD4F-BEA9-48CD-825C-F18F8D1FCC03}" type="parTrans" cxnId="{07ED617C-21FE-4A72-8A8B-E2F7DFA64A0D}">
      <dgm:prSet/>
      <dgm:spPr/>
      <dgm:t>
        <a:bodyPr/>
        <a:lstStyle/>
        <a:p>
          <a:endParaRPr lang="en-GB"/>
        </a:p>
      </dgm:t>
    </dgm:pt>
    <dgm:pt modelId="{86926C7F-77C1-4F0C-9080-A1A978930876}" type="sibTrans" cxnId="{07ED617C-21FE-4A72-8A8B-E2F7DFA64A0D}">
      <dgm:prSet/>
      <dgm:spPr/>
      <dgm:t>
        <a:bodyPr/>
        <a:lstStyle/>
        <a:p>
          <a:endParaRPr lang="en-GB"/>
        </a:p>
      </dgm:t>
    </dgm:pt>
    <dgm:pt modelId="{0BE67F4A-7AB0-4D85-8BEF-290B5130CF3A}">
      <dgm:prSet phldrT="[Text]"/>
      <dgm:spPr/>
      <dgm:t>
        <a:bodyPr/>
        <a:lstStyle/>
        <a:p>
          <a:r>
            <a:rPr lang="en-US"/>
            <a:t>CONTRADICT</a:t>
          </a:r>
          <a:endParaRPr lang="en-GB"/>
        </a:p>
      </dgm:t>
    </dgm:pt>
    <dgm:pt modelId="{0C5B6B2D-40CA-48C7-A100-A9859B3B30F6}" type="parTrans" cxnId="{0EFF970E-A1A3-4EE2-B9C4-0E913663991E}">
      <dgm:prSet/>
      <dgm:spPr/>
      <dgm:t>
        <a:bodyPr/>
        <a:lstStyle/>
        <a:p>
          <a:endParaRPr lang="en-GB"/>
        </a:p>
      </dgm:t>
    </dgm:pt>
    <dgm:pt modelId="{90566031-9957-48F5-A592-FCD72F19CA71}" type="sibTrans" cxnId="{0EFF970E-A1A3-4EE2-B9C4-0E913663991E}">
      <dgm:prSet/>
      <dgm:spPr/>
      <dgm:t>
        <a:bodyPr/>
        <a:lstStyle/>
        <a:p>
          <a:endParaRPr lang="en-GB"/>
        </a:p>
      </dgm:t>
    </dgm:pt>
    <dgm:pt modelId="{132775B9-B4F6-416A-AE9D-4C7F107D21F0}">
      <dgm:prSet phldrT="[Text]"/>
      <dgm:spPr/>
      <dgm:t>
        <a:bodyPr/>
        <a:lstStyle/>
        <a:p>
          <a:r>
            <a:rPr lang="en-US"/>
            <a:t>I am fine</a:t>
          </a:r>
          <a:endParaRPr lang="en-GB"/>
        </a:p>
      </dgm:t>
    </dgm:pt>
    <dgm:pt modelId="{FE59D59C-199C-47E8-AEE1-4E227B5B428F}" type="parTrans" cxnId="{DC7A694E-BE67-4D64-B76C-86CCB042330A}">
      <dgm:prSet/>
      <dgm:spPr/>
      <dgm:t>
        <a:bodyPr/>
        <a:lstStyle/>
        <a:p>
          <a:endParaRPr lang="en-GB"/>
        </a:p>
      </dgm:t>
    </dgm:pt>
    <dgm:pt modelId="{123EB1A0-E8D6-4053-9FA6-11E9A0B1C283}" type="sibTrans" cxnId="{DC7A694E-BE67-4D64-B76C-86CCB042330A}">
      <dgm:prSet/>
      <dgm:spPr/>
      <dgm:t>
        <a:bodyPr/>
        <a:lstStyle/>
        <a:p>
          <a:endParaRPr lang="en-GB"/>
        </a:p>
      </dgm:t>
    </dgm:pt>
    <dgm:pt modelId="{FF2CF8CC-C609-4D2F-87E5-43DBD7DEF578}">
      <dgm:prSet phldrT="[Text]"/>
      <dgm:spPr/>
      <dgm:t>
        <a:bodyPr/>
        <a:lstStyle/>
        <a:p>
          <a:r>
            <a:rPr lang="en-US"/>
            <a:t>Slouched over desk</a:t>
          </a:r>
          <a:endParaRPr lang="en-GB"/>
        </a:p>
      </dgm:t>
    </dgm:pt>
    <dgm:pt modelId="{775F3FDC-88DE-4E11-BF7D-196F94A02AF7}" type="parTrans" cxnId="{C98242C1-DF95-486C-97E5-3E84DB77ED19}">
      <dgm:prSet/>
      <dgm:spPr/>
      <dgm:t>
        <a:bodyPr/>
        <a:lstStyle/>
        <a:p>
          <a:endParaRPr lang="en-GB"/>
        </a:p>
      </dgm:t>
    </dgm:pt>
    <dgm:pt modelId="{A88BE19E-95E7-4042-A6D8-915B107E3891}" type="sibTrans" cxnId="{C98242C1-DF95-486C-97E5-3E84DB77ED19}">
      <dgm:prSet/>
      <dgm:spPr/>
      <dgm:t>
        <a:bodyPr/>
        <a:lstStyle/>
        <a:p>
          <a:endParaRPr lang="en-GB"/>
        </a:p>
      </dgm:t>
    </dgm:pt>
    <dgm:pt modelId="{AD2FF872-D7EB-4C5E-A970-2C626446F27D}" type="pres">
      <dgm:prSet presAssocID="{2625A9A0-09A4-4FBA-B20D-A1D49DCB9DCC}" presName="Name0" presStyleCnt="0">
        <dgm:presLayoutVars>
          <dgm:dir/>
          <dgm:animLvl val="lvl"/>
          <dgm:resizeHandles val="exact"/>
        </dgm:presLayoutVars>
      </dgm:prSet>
      <dgm:spPr/>
    </dgm:pt>
    <dgm:pt modelId="{0A62CB84-AC23-449C-A4C4-8109061B5AD1}" type="pres">
      <dgm:prSet presAssocID="{0BE67F4A-7AB0-4D85-8BEF-290B5130CF3A}" presName="boxAndChildren" presStyleCnt="0"/>
      <dgm:spPr/>
    </dgm:pt>
    <dgm:pt modelId="{1D163C6C-61BE-4CEF-A489-1AA5325981E9}" type="pres">
      <dgm:prSet presAssocID="{0BE67F4A-7AB0-4D85-8BEF-290B5130CF3A}" presName="parentTextBox" presStyleLbl="node1" presStyleIdx="0" presStyleCnt="3"/>
      <dgm:spPr/>
    </dgm:pt>
    <dgm:pt modelId="{FB6E3E80-F1C4-4EFE-A2DE-3820B53963FC}" type="pres">
      <dgm:prSet presAssocID="{0BE67F4A-7AB0-4D85-8BEF-290B5130CF3A}" presName="entireBox" presStyleLbl="node1" presStyleIdx="0" presStyleCnt="3"/>
      <dgm:spPr/>
    </dgm:pt>
    <dgm:pt modelId="{25D51AF7-69C1-49B0-B098-6D729204742E}" type="pres">
      <dgm:prSet presAssocID="{0BE67F4A-7AB0-4D85-8BEF-290B5130CF3A}" presName="descendantBox" presStyleCnt="0"/>
      <dgm:spPr/>
    </dgm:pt>
    <dgm:pt modelId="{13320387-2018-4C45-91BC-93D4DF80682C}" type="pres">
      <dgm:prSet presAssocID="{132775B9-B4F6-416A-AE9D-4C7F107D21F0}" presName="childTextBox" presStyleLbl="fgAccFollowNode1" presStyleIdx="0" presStyleCnt="6">
        <dgm:presLayoutVars>
          <dgm:bulletEnabled val="1"/>
        </dgm:presLayoutVars>
      </dgm:prSet>
      <dgm:spPr/>
    </dgm:pt>
    <dgm:pt modelId="{A2C8373C-59A1-4823-9F1C-F07B9AB558F7}" type="pres">
      <dgm:prSet presAssocID="{FF2CF8CC-C609-4D2F-87E5-43DBD7DEF578}" presName="childTextBox" presStyleLbl="fgAccFollowNode1" presStyleIdx="1" presStyleCnt="6">
        <dgm:presLayoutVars>
          <dgm:bulletEnabled val="1"/>
        </dgm:presLayoutVars>
      </dgm:prSet>
      <dgm:spPr/>
    </dgm:pt>
    <dgm:pt modelId="{6C50773C-93ED-44BF-B27F-60F56D8838D0}" type="pres">
      <dgm:prSet presAssocID="{CAA19F87-9CE3-4701-8B1A-12F389D76CCC}" presName="sp" presStyleCnt="0"/>
      <dgm:spPr/>
    </dgm:pt>
    <dgm:pt modelId="{E61B0F48-4D21-42E2-87E2-2E3AB7B66364}" type="pres">
      <dgm:prSet presAssocID="{63961141-D88C-4A7D-80A0-36AFAE22011C}" presName="arrowAndChildren" presStyleCnt="0"/>
      <dgm:spPr/>
    </dgm:pt>
    <dgm:pt modelId="{C2858985-1F25-4133-AD50-05635D74EC71}" type="pres">
      <dgm:prSet presAssocID="{63961141-D88C-4A7D-80A0-36AFAE22011C}" presName="parentTextArrow" presStyleLbl="node1" presStyleIdx="0" presStyleCnt="3"/>
      <dgm:spPr/>
    </dgm:pt>
    <dgm:pt modelId="{0CCFD0FD-8EB7-432E-8AD4-093E94A3C5C7}" type="pres">
      <dgm:prSet presAssocID="{63961141-D88C-4A7D-80A0-36AFAE22011C}" presName="arrow" presStyleLbl="node1" presStyleIdx="1" presStyleCnt="3"/>
      <dgm:spPr/>
    </dgm:pt>
    <dgm:pt modelId="{69C4A076-579B-4039-91CC-AE9825744B61}" type="pres">
      <dgm:prSet presAssocID="{63961141-D88C-4A7D-80A0-36AFAE22011C}" presName="descendantArrow" presStyleCnt="0"/>
      <dgm:spPr/>
    </dgm:pt>
    <dgm:pt modelId="{42251A7E-5B4C-4A8D-AAE2-8045ED127B44}" type="pres">
      <dgm:prSet presAssocID="{39067B6E-E35E-483F-A61E-0B79B1EB3085}" presName="childTextArrow" presStyleLbl="fgAccFollowNode1" presStyleIdx="2" presStyleCnt="6">
        <dgm:presLayoutVars>
          <dgm:bulletEnabled val="1"/>
        </dgm:presLayoutVars>
      </dgm:prSet>
      <dgm:spPr/>
    </dgm:pt>
    <dgm:pt modelId="{EC20B599-BDE8-48A2-99B2-99E347CBCC6B}" type="pres">
      <dgm:prSet presAssocID="{581D9444-31F7-4DCD-B795-49159006DE7D}" presName="childTextArrow" presStyleLbl="fgAccFollowNode1" presStyleIdx="3" presStyleCnt="6">
        <dgm:presLayoutVars>
          <dgm:bulletEnabled val="1"/>
        </dgm:presLayoutVars>
      </dgm:prSet>
      <dgm:spPr/>
    </dgm:pt>
    <dgm:pt modelId="{BDB7A06F-F9F5-47BF-9504-99A1FAC1D477}" type="pres">
      <dgm:prSet presAssocID="{27E6113C-AA2A-4032-8CCD-47A3D46D088D}" presName="sp" presStyleCnt="0"/>
      <dgm:spPr/>
    </dgm:pt>
    <dgm:pt modelId="{5A14F880-C019-4872-8671-A38AA47605DC}" type="pres">
      <dgm:prSet presAssocID="{67E3B7EB-E4F4-4A71-97E4-53A14AF87C30}" presName="arrowAndChildren" presStyleCnt="0"/>
      <dgm:spPr/>
    </dgm:pt>
    <dgm:pt modelId="{E636DC4D-001A-4DB3-A318-88F01A1E6D67}" type="pres">
      <dgm:prSet presAssocID="{67E3B7EB-E4F4-4A71-97E4-53A14AF87C30}" presName="parentTextArrow" presStyleLbl="node1" presStyleIdx="1" presStyleCnt="3"/>
      <dgm:spPr/>
    </dgm:pt>
    <dgm:pt modelId="{B12864FF-30E6-4F32-A432-A7DA2A420713}" type="pres">
      <dgm:prSet presAssocID="{67E3B7EB-E4F4-4A71-97E4-53A14AF87C30}" presName="arrow" presStyleLbl="node1" presStyleIdx="2" presStyleCnt="3"/>
      <dgm:spPr/>
    </dgm:pt>
    <dgm:pt modelId="{D7DBE288-8924-4271-B5E6-333E7F32F51B}" type="pres">
      <dgm:prSet presAssocID="{67E3B7EB-E4F4-4A71-97E4-53A14AF87C30}" presName="descendantArrow" presStyleCnt="0"/>
      <dgm:spPr/>
    </dgm:pt>
    <dgm:pt modelId="{05DA4C57-533B-4173-896F-E483BB1F3E0B}" type="pres">
      <dgm:prSet presAssocID="{9316BBF1-0230-4D26-9D59-E2BE8BE98B93}" presName="childTextArrow" presStyleLbl="fgAccFollowNode1" presStyleIdx="4" presStyleCnt="6">
        <dgm:presLayoutVars>
          <dgm:bulletEnabled val="1"/>
        </dgm:presLayoutVars>
      </dgm:prSet>
      <dgm:spPr/>
    </dgm:pt>
    <dgm:pt modelId="{19C94AA8-19DA-429A-BDED-DA0828AF1880}" type="pres">
      <dgm:prSet presAssocID="{5E1D8D91-7B0D-4D9B-9A99-DBAA2BCC1DD5}" presName="childTextArrow" presStyleLbl="fgAccFollowNode1" presStyleIdx="5" presStyleCnt="6">
        <dgm:presLayoutVars>
          <dgm:bulletEnabled val="1"/>
        </dgm:presLayoutVars>
      </dgm:prSet>
      <dgm:spPr/>
    </dgm:pt>
  </dgm:ptLst>
  <dgm:cxnLst>
    <dgm:cxn modelId="{56635608-B3B6-4A32-9223-8D5530CE2C72}" srcId="{67E3B7EB-E4F4-4A71-97E4-53A14AF87C30}" destId="{5E1D8D91-7B0D-4D9B-9A99-DBAA2BCC1DD5}" srcOrd="1" destOrd="0" parTransId="{75746C99-158B-419F-ADDD-29DAF0647C16}" sibTransId="{597E0DA8-6F8A-4389-9355-2F4B95CCFF91}"/>
    <dgm:cxn modelId="{0EFF970E-A1A3-4EE2-B9C4-0E913663991E}" srcId="{2625A9A0-09A4-4FBA-B20D-A1D49DCB9DCC}" destId="{0BE67F4A-7AB0-4D85-8BEF-290B5130CF3A}" srcOrd="2" destOrd="0" parTransId="{0C5B6B2D-40CA-48C7-A100-A9859B3B30F6}" sibTransId="{90566031-9957-48F5-A592-FCD72F19CA71}"/>
    <dgm:cxn modelId="{3BF70017-82E3-42D9-A19A-6BCF430FED14}" type="presOf" srcId="{63961141-D88C-4A7D-80A0-36AFAE22011C}" destId="{0CCFD0FD-8EB7-432E-8AD4-093E94A3C5C7}" srcOrd="1" destOrd="0" presId="urn:microsoft.com/office/officeart/2005/8/layout/process4"/>
    <dgm:cxn modelId="{49D13A23-8BCD-4F4D-AD1D-FF978A43F095}" srcId="{63961141-D88C-4A7D-80A0-36AFAE22011C}" destId="{39067B6E-E35E-483F-A61E-0B79B1EB3085}" srcOrd="0" destOrd="0" parTransId="{5F7F6542-4A84-4906-BFA1-0DEAC11BAE09}" sibTransId="{B886F2A1-C480-4B1A-85B0-36138B1488D6}"/>
    <dgm:cxn modelId="{ACD79C24-5A60-4287-86E2-1A4CCC6A73D0}" srcId="{2625A9A0-09A4-4FBA-B20D-A1D49DCB9DCC}" destId="{63961141-D88C-4A7D-80A0-36AFAE22011C}" srcOrd="1" destOrd="0" parTransId="{173FD034-19A7-4BC3-BBD2-614A60F898E8}" sibTransId="{CAA19F87-9CE3-4701-8B1A-12F389D76CCC}"/>
    <dgm:cxn modelId="{8C648029-7818-4A36-946F-9CFE5D3FC301}" type="presOf" srcId="{67E3B7EB-E4F4-4A71-97E4-53A14AF87C30}" destId="{B12864FF-30E6-4F32-A432-A7DA2A420713}" srcOrd="1" destOrd="0" presId="urn:microsoft.com/office/officeart/2005/8/layout/process4"/>
    <dgm:cxn modelId="{53B2392B-C9C8-4FEE-BE70-D3672347DF40}" type="presOf" srcId="{FF2CF8CC-C609-4D2F-87E5-43DBD7DEF578}" destId="{A2C8373C-59A1-4823-9F1C-F07B9AB558F7}" srcOrd="0" destOrd="0" presId="urn:microsoft.com/office/officeart/2005/8/layout/process4"/>
    <dgm:cxn modelId="{FF693435-2369-4119-B2F8-17E505E5BE8E}" srcId="{67E3B7EB-E4F4-4A71-97E4-53A14AF87C30}" destId="{9316BBF1-0230-4D26-9D59-E2BE8BE98B93}" srcOrd="0" destOrd="0" parTransId="{250D01F0-769F-4335-9E1B-3945B1EC48AA}" sibTransId="{E6816D98-99C0-47F8-8DE6-3BD7CFE4DD18}"/>
    <dgm:cxn modelId="{512D3E3D-B62A-44CA-A49A-2D25D7D21EB5}" type="presOf" srcId="{132775B9-B4F6-416A-AE9D-4C7F107D21F0}" destId="{13320387-2018-4C45-91BC-93D4DF80682C}" srcOrd="0" destOrd="0" presId="urn:microsoft.com/office/officeart/2005/8/layout/process4"/>
    <dgm:cxn modelId="{DC7A694E-BE67-4D64-B76C-86CCB042330A}" srcId="{0BE67F4A-7AB0-4D85-8BEF-290B5130CF3A}" destId="{132775B9-B4F6-416A-AE9D-4C7F107D21F0}" srcOrd="0" destOrd="0" parTransId="{FE59D59C-199C-47E8-AEE1-4E227B5B428F}" sibTransId="{123EB1A0-E8D6-4053-9FA6-11E9A0B1C283}"/>
    <dgm:cxn modelId="{D983075D-B3EE-4923-B54B-F588CBE701AA}" type="presOf" srcId="{2625A9A0-09A4-4FBA-B20D-A1D49DCB9DCC}" destId="{AD2FF872-D7EB-4C5E-A970-2C626446F27D}" srcOrd="0" destOrd="0" presId="urn:microsoft.com/office/officeart/2005/8/layout/process4"/>
    <dgm:cxn modelId="{897F4A6D-25A5-48A6-9D32-499BE0A3515B}" type="presOf" srcId="{63961141-D88C-4A7D-80A0-36AFAE22011C}" destId="{C2858985-1F25-4133-AD50-05635D74EC71}" srcOrd="0" destOrd="0" presId="urn:microsoft.com/office/officeart/2005/8/layout/process4"/>
    <dgm:cxn modelId="{6EA19C73-6A5B-4A35-BB3B-8A09E11BBA59}" type="presOf" srcId="{5E1D8D91-7B0D-4D9B-9A99-DBAA2BCC1DD5}" destId="{19C94AA8-19DA-429A-BDED-DA0828AF1880}" srcOrd="0" destOrd="0" presId="urn:microsoft.com/office/officeart/2005/8/layout/process4"/>
    <dgm:cxn modelId="{58F8E473-65DC-469B-9852-FDA57C22EB67}" type="presOf" srcId="{581D9444-31F7-4DCD-B795-49159006DE7D}" destId="{EC20B599-BDE8-48A2-99B2-99E347CBCC6B}" srcOrd="0" destOrd="0" presId="urn:microsoft.com/office/officeart/2005/8/layout/process4"/>
    <dgm:cxn modelId="{07ED617C-21FE-4A72-8A8B-E2F7DFA64A0D}" srcId="{63961141-D88C-4A7D-80A0-36AFAE22011C}" destId="{581D9444-31F7-4DCD-B795-49159006DE7D}" srcOrd="1" destOrd="0" parTransId="{0E74DD4F-BEA9-48CD-825C-F18F8D1FCC03}" sibTransId="{86926C7F-77C1-4F0C-9080-A1A978930876}"/>
    <dgm:cxn modelId="{4D719E9D-4D62-4D0C-AD81-5C658E4B8D81}" type="presOf" srcId="{67E3B7EB-E4F4-4A71-97E4-53A14AF87C30}" destId="{E636DC4D-001A-4DB3-A318-88F01A1E6D67}" srcOrd="0" destOrd="0" presId="urn:microsoft.com/office/officeart/2005/8/layout/process4"/>
    <dgm:cxn modelId="{AEEB22BD-584E-4CD6-9EC7-5041449E996F}" type="presOf" srcId="{0BE67F4A-7AB0-4D85-8BEF-290B5130CF3A}" destId="{1D163C6C-61BE-4CEF-A489-1AA5325981E9}" srcOrd="0" destOrd="0" presId="urn:microsoft.com/office/officeart/2005/8/layout/process4"/>
    <dgm:cxn modelId="{388CD1BE-6442-4C2E-B6F5-C296FE69B9D7}" type="presOf" srcId="{0BE67F4A-7AB0-4D85-8BEF-290B5130CF3A}" destId="{FB6E3E80-F1C4-4EFE-A2DE-3820B53963FC}" srcOrd="1" destOrd="0" presId="urn:microsoft.com/office/officeart/2005/8/layout/process4"/>
    <dgm:cxn modelId="{C98242C1-DF95-486C-97E5-3E84DB77ED19}" srcId="{0BE67F4A-7AB0-4D85-8BEF-290B5130CF3A}" destId="{FF2CF8CC-C609-4D2F-87E5-43DBD7DEF578}" srcOrd="1" destOrd="0" parTransId="{775F3FDC-88DE-4E11-BF7D-196F94A02AF7}" sibTransId="{A88BE19E-95E7-4042-A6D8-915B107E3891}"/>
    <dgm:cxn modelId="{B68863C9-5489-43BE-9C5C-80042C82D496}" type="presOf" srcId="{39067B6E-E35E-483F-A61E-0B79B1EB3085}" destId="{42251A7E-5B4C-4A8D-AAE2-8045ED127B44}" srcOrd="0" destOrd="0" presId="urn:microsoft.com/office/officeart/2005/8/layout/process4"/>
    <dgm:cxn modelId="{610CA3D1-8B0B-4E80-A9FE-5F54F5096851}" type="presOf" srcId="{9316BBF1-0230-4D26-9D59-E2BE8BE98B93}" destId="{05DA4C57-533B-4173-896F-E483BB1F3E0B}" srcOrd="0" destOrd="0" presId="urn:microsoft.com/office/officeart/2005/8/layout/process4"/>
    <dgm:cxn modelId="{3EF7B0D5-4D5D-4886-942D-3C3E1AD57D5A}" srcId="{2625A9A0-09A4-4FBA-B20D-A1D49DCB9DCC}" destId="{67E3B7EB-E4F4-4A71-97E4-53A14AF87C30}" srcOrd="0" destOrd="0" parTransId="{CDD8B303-FA24-42B9-8D75-89BD6C12F430}" sibTransId="{27E6113C-AA2A-4032-8CCD-47A3D46D088D}"/>
    <dgm:cxn modelId="{2D852306-FFD7-4924-A4F8-850F55B5C4B1}" type="presParOf" srcId="{AD2FF872-D7EB-4C5E-A970-2C626446F27D}" destId="{0A62CB84-AC23-449C-A4C4-8109061B5AD1}" srcOrd="0" destOrd="0" presId="urn:microsoft.com/office/officeart/2005/8/layout/process4"/>
    <dgm:cxn modelId="{7549D880-1293-4A31-84D1-B551E1A998FE}" type="presParOf" srcId="{0A62CB84-AC23-449C-A4C4-8109061B5AD1}" destId="{1D163C6C-61BE-4CEF-A489-1AA5325981E9}" srcOrd="0" destOrd="0" presId="urn:microsoft.com/office/officeart/2005/8/layout/process4"/>
    <dgm:cxn modelId="{41473C82-E64C-4BAC-AFE2-397852BF9241}" type="presParOf" srcId="{0A62CB84-AC23-449C-A4C4-8109061B5AD1}" destId="{FB6E3E80-F1C4-4EFE-A2DE-3820B53963FC}" srcOrd="1" destOrd="0" presId="urn:microsoft.com/office/officeart/2005/8/layout/process4"/>
    <dgm:cxn modelId="{8CFBABC5-1C31-4591-9331-A94F298D8FC5}" type="presParOf" srcId="{0A62CB84-AC23-449C-A4C4-8109061B5AD1}" destId="{25D51AF7-69C1-49B0-B098-6D729204742E}" srcOrd="2" destOrd="0" presId="urn:microsoft.com/office/officeart/2005/8/layout/process4"/>
    <dgm:cxn modelId="{A268BB39-A414-4FA3-A549-F0D85B515463}" type="presParOf" srcId="{25D51AF7-69C1-49B0-B098-6D729204742E}" destId="{13320387-2018-4C45-91BC-93D4DF80682C}" srcOrd="0" destOrd="0" presId="urn:microsoft.com/office/officeart/2005/8/layout/process4"/>
    <dgm:cxn modelId="{0551B8A7-13DF-47FD-BEB9-A8D37D1B2932}" type="presParOf" srcId="{25D51AF7-69C1-49B0-B098-6D729204742E}" destId="{A2C8373C-59A1-4823-9F1C-F07B9AB558F7}" srcOrd="1" destOrd="0" presId="urn:microsoft.com/office/officeart/2005/8/layout/process4"/>
    <dgm:cxn modelId="{5FAE2168-3BA4-4692-A6CF-DAC3CA72AA17}" type="presParOf" srcId="{AD2FF872-D7EB-4C5E-A970-2C626446F27D}" destId="{6C50773C-93ED-44BF-B27F-60F56D8838D0}" srcOrd="1" destOrd="0" presId="urn:microsoft.com/office/officeart/2005/8/layout/process4"/>
    <dgm:cxn modelId="{5E71F35C-319C-43F0-849D-33AFDD82F844}" type="presParOf" srcId="{AD2FF872-D7EB-4C5E-A970-2C626446F27D}" destId="{E61B0F48-4D21-42E2-87E2-2E3AB7B66364}" srcOrd="2" destOrd="0" presId="urn:microsoft.com/office/officeart/2005/8/layout/process4"/>
    <dgm:cxn modelId="{1ADF6111-414A-4430-815B-8DABD0DCDE17}" type="presParOf" srcId="{E61B0F48-4D21-42E2-87E2-2E3AB7B66364}" destId="{C2858985-1F25-4133-AD50-05635D74EC71}" srcOrd="0" destOrd="0" presId="urn:microsoft.com/office/officeart/2005/8/layout/process4"/>
    <dgm:cxn modelId="{D9766A22-CCC7-42E7-BC02-1B6C9D50C57F}" type="presParOf" srcId="{E61B0F48-4D21-42E2-87E2-2E3AB7B66364}" destId="{0CCFD0FD-8EB7-432E-8AD4-093E94A3C5C7}" srcOrd="1" destOrd="0" presId="urn:microsoft.com/office/officeart/2005/8/layout/process4"/>
    <dgm:cxn modelId="{3CA39236-41C6-4C8A-9C96-5975AE9170BC}" type="presParOf" srcId="{E61B0F48-4D21-42E2-87E2-2E3AB7B66364}" destId="{69C4A076-579B-4039-91CC-AE9825744B61}" srcOrd="2" destOrd="0" presId="urn:microsoft.com/office/officeart/2005/8/layout/process4"/>
    <dgm:cxn modelId="{D1A9FE7E-7FB9-49E4-B7EF-41A2E5E2103E}" type="presParOf" srcId="{69C4A076-579B-4039-91CC-AE9825744B61}" destId="{42251A7E-5B4C-4A8D-AAE2-8045ED127B44}" srcOrd="0" destOrd="0" presId="urn:microsoft.com/office/officeart/2005/8/layout/process4"/>
    <dgm:cxn modelId="{F191051C-19ED-4814-B67F-FAAFBAF2890D}" type="presParOf" srcId="{69C4A076-579B-4039-91CC-AE9825744B61}" destId="{EC20B599-BDE8-48A2-99B2-99E347CBCC6B}" srcOrd="1" destOrd="0" presId="urn:microsoft.com/office/officeart/2005/8/layout/process4"/>
    <dgm:cxn modelId="{6417BDC9-D5DA-44E0-AAA6-D9D23CA2DE0A}" type="presParOf" srcId="{AD2FF872-D7EB-4C5E-A970-2C626446F27D}" destId="{BDB7A06F-F9F5-47BF-9504-99A1FAC1D477}" srcOrd="3" destOrd="0" presId="urn:microsoft.com/office/officeart/2005/8/layout/process4"/>
    <dgm:cxn modelId="{55B70782-84C1-4D5E-BF55-E1B1FDFA15B7}" type="presParOf" srcId="{AD2FF872-D7EB-4C5E-A970-2C626446F27D}" destId="{5A14F880-C019-4872-8671-A38AA47605DC}" srcOrd="4" destOrd="0" presId="urn:microsoft.com/office/officeart/2005/8/layout/process4"/>
    <dgm:cxn modelId="{11F03B5D-6802-41E9-8F14-6BCB4D520C99}" type="presParOf" srcId="{5A14F880-C019-4872-8671-A38AA47605DC}" destId="{E636DC4D-001A-4DB3-A318-88F01A1E6D67}" srcOrd="0" destOrd="0" presId="urn:microsoft.com/office/officeart/2005/8/layout/process4"/>
    <dgm:cxn modelId="{4EC7A033-4B6B-4D40-93AD-FCB22E0FC27C}" type="presParOf" srcId="{5A14F880-C019-4872-8671-A38AA47605DC}" destId="{B12864FF-30E6-4F32-A432-A7DA2A420713}" srcOrd="1" destOrd="0" presId="urn:microsoft.com/office/officeart/2005/8/layout/process4"/>
    <dgm:cxn modelId="{222F7454-9B1A-41EF-AE64-C5057E4A65CA}" type="presParOf" srcId="{5A14F880-C019-4872-8671-A38AA47605DC}" destId="{D7DBE288-8924-4271-B5E6-333E7F32F51B}" srcOrd="2" destOrd="0" presId="urn:microsoft.com/office/officeart/2005/8/layout/process4"/>
    <dgm:cxn modelId="{4E24AFD4-36C9-4B6B-8427-A068F63E7928}" type="presParOf" srcId="{D7DBE288-8924-4271-B5E6-333E7F32F51B}" destId="{05DA4C57-533B-4173-896F-E483BB1F3E0B}" srcOrd="0" destOrd="0" presId="urn:microsoft.com/office/officeart/2005/8/layout/process4"/>
    <dgm:cxn modelId="{CF0E1553-6EA5-4947-B37D-42949621C74B}" type="presParOf" srcId="{D7DBE288-8924-4271-B5E6-333E7F32F51B}" destId="{19C94AA8-19DA-429A-BDED-DA0828AF1880}"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625A9A0-09A4-4FBA-B20D-A1D49DCB9DCC}"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67E3B7EB-E4F4-4A71-97E4-53A14AF87C30}">
      <dgm:prSet phldrT="[Text]"/>
      <dgm:spPr/>
      <dgm:t>
        <a:bodyPr/>
        <a:lstStyle/>
        <a:p>
          <a:r>
            <a:rPr lang="en-US"/>
            <a:t>ACCENT</a:t>
          </a:r>
          <a:endParaRPr lang="en-GB"/>
        </a:p>
      </dgm:t>
    </dgm:pt>
    <dgm:pt modelId="{CDD8B303-FA24-42B9-8D75-89BD6C12F430}" type="parTrans" cxnId="{3EF7B0D5-4D5D-4886-942D-3C3E1AD57D5A}">
      <dgm:prSet/>
      <dgm:spPr/>
      <dgm:t>
        <a:bodyPr/>
        <a:lstStyle/>
        <a:p>
          <a:endParaRPr lang="en-GB"/>
        </a:p>
      </dgm:t>
    </dgm:pt>
    <dgm:pt modelId="{27E6113C-AA2A-4032-8CCD-47A3D46D088D}" type="sibTrans" cxnId="{3EF7B0D5-4D5D-4886-942D-3C3E1AD57D5A}">
      <dgm:prSet/>
      <dgm:spPr/>
      <dgm:t>
        <a:bodyPr/>
        <a:lstStyle/>
        <a:p>
          <a:endParaRPr lang="en-GB"/>
        </a:p>
      </dgm:t>
    </dgm:pt>
    <dgm:pt modelId="{9316BBF1-0230-4D26-9D59-E2BE8BE98B93}">
      <dgm:prSet phldrT="[Text]"/>
      <dgm:spPr/>
      <dgm:t>
        <a:bodyPr/>
        <a:lstStyle/>
        <a:p>
          <a:r>
            <a:rPr lang="en-US"/>
            <a:t>Massive</a:t>
          </a:r>
          <a:endParaRPr lang="en-GB"/>
        </a:p>
      </dgm:t>
    </dgm:pt>
    <dgm:pt modelId="{250D01F0-769F-4335-9E1B-3945B1EC48AA}" type="parTrans" cxnId="{FF693435-2369-4119-B2F8-17E505E5BE8E}">
      <dgm:prSet/>
      <dgm:spPr/>
      <dgm:t>
        <a:bodyPr/>
        <a:lstStyle/>
        <a:p>
          <a:endParaRPr lang="en-GB"/>
        </a:p>
      </dgm:t>
    </dgm:pt>
    <dgm:pt modelId="{E6816D98-99C0-47F8-8DE6-3BD7CFE4DD18}" type="sibTrans" cxnId="{FF693435-2369-4119-B2F8-17E505E5BE8E}">
      <dgm:prSet/>
      <dgm:spPr/>
      <dgm:t>
        <a:bodyPr/>
        <a:lstStyle/>
        <a:p>
          <a:endParaRPr lang="en-GB"/>
        </a:p>
      </dgm:t>
    </dgm:pt>
    <dgm:pt modelId="{5E1D8D91-7B0D-4D9B-9A99-DBAA2BCC1DD5}">
      <dgm:prSet phldrT="[Text]"/>
      <dgm:spPr/>
      <dgm:t>
        <a:bodyPr/>
        <a:lstStyle/>
        <a:p>
          <a:r>
            <a:rPr lang="en-US"/>
            <a:t>Facial expression</a:t>
          </a:r>
          <a:endParaRPr lang="en-GB"/>
        </a:p>
      </dgm:t>
    </dgm:pt>
    <dgm:pt modelId="{75746C99-158B-419F-ADDD-29DAF0647C16}" type="parTrans" cxnId="{56635608-B3B6-4A32-9223-8D5530CE2C72}">
      <dgm:prSet/>
      <dgm:spPr/>
      <dgm:t>
        <a:bodyPr/>
        <a:lstStyle/>
        <a:p>
          <a:endParaRPr lang="en-GB"/>
        </a:p>
      </dgm:t>
    </dgm:pt>
    <dgm:pt modelId="{597E0DA8-6F8A-4389-9355-2F4B95CCFF91}" type="sibTrans" cxnId="{56635608-B3B6-4A32-9223-8D5530CE2C72}">
      <dgm:prSet/>
      <dgm:spPr/>
      <dgm:t>
        <a:bodyPr/>
        <a:lstStyle/>
        <a:p>
          <a:endParaRPr lang="en-GB"/>
        </a:p>
      </dgm:t>
    </dgm:pt>
    <dgm:pt modelId="{63961141-D88C-4A7D-80A0-36AFAE22011C}">
      <dgm:prSet phldrT="[Text]"/>
      <dgm:spPr/>
      <dgm:t>
        <a:bodyPr/>
        <a:lstStyle/>
        <a:p>
          <a:r>
            <a:rPr lang="en-US"/>
            <a:t>REGULATE</a:t>
          </a:r>
          <a:endParaRPr lang="en-GB"/>
        </a:p>
      </dgm:t>
    </dgm:pt>
    <dgm:pt modelId="{173FD034-19A7-4BC3-BBD2-614A60F898E8}" type="parTrans" cxnId="{ACD79C24-5A60-4287-86E2-1A4CCC6A73D0}">
      <dgm:prSet/>
      <dgm:spPr/>
      <dgm:t>
        <a:bodyPr/>
        <a:lstStyle/>
        <a:p>
          <a:endParaRPr lang="en-GB"/>
        </a:p>
      </dgm:t>
    </dgm:pt>
    <dgm:pt modelId="{CAA19F87-9CE3-4701-8B1A-12F389D76CCC}" type="sibTrans" cxnId="{ACD79C24-5A60-4287-86E2-1A4CCC6A73D0}">
      <dgm:prSet/>
      <dgm:spPr/>
      <dgm:t>
        <a:bodyPr/>
        <a:lstStyle/>
        <a:p>
          <a:endParaRPr lang="en-GB"/>
        </a:p>
      </dgm:t>
    </dgm:pt>
    <dgm:pt modelId="{39067B6E-E35E-483F-A61E-0B79B1EB3085}">
      <dgm:prSet phldrT="[Text]"/>
      <dgm:spPr/>
      <dgm:t>
        <a:bodyPr/>
        <a:lstStyle/>
        <a:p>
          <a:r>
            <a:rPr lang="en-US"/>
            <a:t>Cues to regulate interaction</a:t>
          </a:r>
          <a:endParaRPr lang="en-GB"/>
        </a:p>
      </dgm:t>
    </dgm:pt>
    <dgm:pt modelId="{5F7F6542-4A84-4906-BFA1-0DEAC11BAE09}" type="parTrans" cxnId="{49D13A23-8BCD-4F4D-AD1D-FF978A43F095}">
      <dgm:prSet/>
      <dgm:spPr/>
      <dgm:t>
        <a:bodyPr/>
        <a:lstStyle/>
        <a:p>
          <a:endParaRPr lang="en-GB"/>
        </a:p>
      </dgm:t>
    </dgm:pt>
    <dgm:pt modelId="{B886F2A1-C480-4B1A-85B0-36138B1488D6}" type="sibTrans" cxnId="{49D13A23-8BCD-4F4D-AD1D-FF978A43F095}">
      <dgm:prSet/>
      <dgm:spPr/>
      <dgm:t>
        <a:bodyPr/>
        <a:lstStyle/>
        <a:p>
          <a:endParaRPr lang="en-GB"/>
        </a:p>
      </dgm:t>
    </dgm:pt>
    <dgm:pt modelId="{581D9444-31F7-4DCD-B795-49159006DE7D}">
      <dgm:prSet phldrT="[Text]"/>
      <dgm:spPr/>
      <dgm:t>
        <a:bodyPr/>
        <a:lstStyle/>
        <a:p>
          <a:r>
            <a:rPr lang="en-US"/>
            <a:t>Eye contact / Nod of head</a:t>
          </a:r>
          <a:endParaRPr lang="en-GB"/>
        </a:p>
      </dgm:t>
    </dgm:pt>
    <dgm:pt modelId="{0E74DD4F-BEA9-48CD-825C-F18F8D1FCC03}" type="parTrans" cxnId="{07ED617C-21FE-4A72-8A8B-E2F7DFA64A0D}">
      <dgm:prSet/>
      <dgm:spPr/>
      <dgm:t>
        <a:bodyPr/>
        <a:lstStyle/>
        <a:p>
          <a:endParaRPr lang="en-GB"/>
        </a:p>
      </dgm:t>
    </dgm:pt>
    <dgm:pt modelId="{86926C7F-77C1-4F0C-9080-A1A978930876}" type="sibTrans" cxnId="{07ED617C-21FE-4A72-8A8B-E2F7DFA64A0D}">
      <dgm:prSet/>
      <dgm:spPr/>
      <dgm:t>
        <a:bodyPr/>
        <a:lstStyle/>
        <a:p>
          <a:endParaRPr lang="en-GB"/>
        </a:p>
      </dgm:t>
    </dgm:pt>
    <dgm:pt modelId="{0BE67F4A-7AB0-4D85-8BEF-290B5130CF3A}">
      <dgm:prSet phldrT="[Text]"/>
      <dgm:spPr/>
      <dgm:t>
        <a:bodyPr/>
        <a:lstStyle/>
        <a:p>
          <a:r>
            <a:rPr lang="en-US"/>
            <a:t>PARALANGUAGE</a:t>
          </a:r>
          <a:endParaRPr lang="en-GB"/>
        </a:p>
      </dgm:t>
    </dgm:pt>
    <dgm:pt modelId="{0C5B6B2D-40CA-48C7-A100-A9859B3B30F6}" type="parTrans" cxnId="{0EFF970E-A1A3-4EE2-B9C4-0E913663991E}">
      <dgm:prSet/>
      <dgm:spPr/>
      <dgm:t>
        <a:bodyPr/>
        <a:lstStyle/>
        <a:p>
          <a:endParaRPr lang="en-GB"/>
        </a:p>
      </dgm:t>
    </dgm:pt>
    <dgm:pt modelId="{90566031-9957-48F5-A592-FCD72F19CA71}" type="sibTrans" cxnId="{0EFF970E-A1A3-4EE2-B9C4-0E913663991E}">
      <dgm:prSet/>
      <dgm:spPr/>
      <dgm:t>
        <a:bodyPr/>
        <a:lstStyle/>
        <a:p>
          <a:endParaRPr lang="en-GB"/>
        </a:p>
      </dgm:t>
    </dgm:pt>
    <dgm:pt modelId="{132775B9-B4F6-416A-AE9D-4C7F107D21F0}">
      <dgm:prSet phldrT="[Text]"/>
      <dgm:spPr/>
      <dgm:t>
        <a:bodyPr/>
        <a:lstStyle/>
        <a:p>
          <a:r>
            <a:rPr lang="en-US"/>
            <a:t>Non-lexical</a:t>
          </a:r>
          <a:endParaRPr lang="en-GB"/>
        </a:p>
      </dgm:t>
    </dgm:pt>
    <dgm:pt modelId="{FE59D59C-199C-47E8-AEE1-4E227B5B428F}" type="parTrans" cxnId="{DC7A694E-BE67-4D64-B76C-86CCB042330A}">
      <dgm:prSet/>
      <dgm:spPr/>
      <dgm:t>
        <a:bodyPr/>
        <a:lstStyle/>
        <a:p>
          <a:endParaRPr lang="en-GB"/>
        </a:p>
      </dgm:t>
    </dgm:pt>
    <dgm:pt modelId="{123EB1A0-E8D6-4053-9FA6-11E9A0B1C283}" type="sibTrans" cxnId="{DC7A694E-BE67-4D64-B76C-86CCB042330A}">
      <dgm:prSet/>
      <dgm:spPr/>
      <dgm:t>
        <a:bodyPr/>
        <a:lstStyle/>
        <a:p>
          <a:endParaRPr lang="en-GB"/>
        </a:p>
      </dgm:t>
    </dgm:pt>
    <dgm:pt modelId="{FF2CF8CC-C609-4D2F-87E5-43DBD7DEF578}">
      <dgm:prSet phldrT="[Text]"/>
      <dgm:spPr/>
      <dgm:t>
        <a:bodyPr/>
        <a:lstStyle/>
        <a:p>
          <a:r>
            <a:rPr lang="en-US"/>
            <a:t>Facial expression, pitch and speed</a:t>
          </a:r>
          <a:endParaRPr lang="en-GB"/>
        </a:p>
      </dgm:t>
    </dgm:pt>
    <dgm:pt modelId="{775F3FDC-88DE-4E11-BF7D-196F94A02AF7}" type="parTrans" cxnId="{C98242C1-DF95-486C-97E5-3E84DB77ED19}">
      <dgm:prSet/>
      <dgm:spPr/>
      <dgm:t>
        <a:bodyPr/>
        <a:lstStyle/>
        <a:p>
          <a:endParaRPr lang="en-GB"/>
        </a:p>
      </dgm:t>
    </dgm:pt>
    <dgm:pt modelId="{A88BE19E-95E7-4042-A6D8-915B107E3891}" type="sibTrans" cxnId="{C98242C1-DF95-486C-97E5-3E84DB77ED19}">
      <dgm:prSet/>
      <dgm:spPr/>
      <dgm:t>
        <a:bodyPr/>
        <a:lstStyle/>
        <a:p>
          <a:endParaRPr lang="en-GB"/>
        </a:p>
      </dgm:t>
    </dgm:pt>
    <dgm:pt modelId="{AD2FF872-D7EB-4C5E-A970-2C626446F27D}" type="pres">
      <dgm:prSet presAssocID="{2625A9A0-09A4-4FBA-B20D-A1D49DCB9DCC}" presName="Name0" presStyleCnt="0">
        <dgm:presLayoutVars>
          <dgm:dir/>
          <dgm:animLvl val="lvl"/>
          <dgm:resizeHandles val="exact"/>
        </dgm:presLayoutVars>
      </dgm:prSet>
      <dgm:spPr/>
    </dgm:pt>
    <dgm:pt modelId="{0A62CB84-AC23-449C-A4C4-8109061B5AD1}" type="pres">
      <dgm:prSet presAssocID="{0BE67F4A-7AB0-4D85-8BEF-290B5130CF3A}" presName="boxAndChildren" presStyleCnt="0"/>
      <dgm:spPr/>
    </dgm:pt>
    <dgm:pt modelId="{1D163C6C-61BE-4CEF-A489-1AA5325981E9}" type="pres">
      <dgm:prSet presAssocID="{0BE67F4A-7AB0-4D85-8BEF-290B5130CF3A}" presName="parentTextBox" presStyleLbl="node1" presStyleIdx="0" presStyleCnt="3"/>
      <dgm:spPr/>
    </dgm:pt>
    <dgm:pt modelId="{FB6E3E80-F1C4-4EFE-A2DE-3820B53963FC}" type="pres">
      <dgm:prSet presAssocID="{0BE67F4A-7AB0-4D85-8BEF-290B5130CF3A}" presName="entireBox" presStyleLbl="node1" presStyleIdx="0" presStyleCnt="3"/>
      <dgm:spPr/>
    </dgm:pt>
    <dgm:pt modelId="{25D51AF7-69C1-49B0-B098-6D729204742E}" type="pres">
      <dgm:prSet presAssocID="{0BE67F4A-7AB0-4D85-8BEF-290B5130CF3A}" presName="descendantBox" presStyleCnt="0"/>
      <dgm:spPr/>
    </dgm:pt>
    <dgm:pt modelId="{13320387-2018-4C45-91BC-93D4DF80682C}" type="pres">
      <dgm:prSet presAssocID="{132775B9-B4F6-416A-AE9D-4C7F107D21F0}" presName="childTextBox" presStyleLbl="fgAccFollowNode1" presStyleIdx="0" presStyleCnt="6">
        <dgm:presLayoutVars>
          <dgm:bulletEnabled val="1"/>
        </dgm:presLayoutVars>
      </dgm:prSet>
      <dgm:spPr/>
    </dgm:pt>
    <dgm:pt modelId="{A2C8373C-59A1-4823-9F1C-F07B9AB558F7}" type="pres">
      <dgm:prSet presAssocID="{FF2CF8CC-C609-4D2F-87E5-43DBD7DEF578}" presName="childTextBox" presStyleLbl="fgAccFollowNode1" presStyleIdx="1" presStyleCnt="6">
        <dgm:presLayoutVars>
          <dgm:bulletEnabled val="1"/>
        </dgm:presLayoutVars>
      </dgm:prSet>
      <dgm:spPr/>
    </dgm:pt>
    <dgm:pt modelId="{6C50773C-93ED-44BF-B27F-60F56D8838D0}" type="pres">
      <dgm:prSet presAssocID="{CAA19F87-9CE3-4701-8B1A-12F389D76CCC}" presName="sp" presStyleCnt="0"/>
      <dgm:spPr/>
    </dgm:pt>
    <dgm:pt modelId="{E61B0F48-4D21-42E2-87E2-2E3AB7B66364}" type="pres">
      <dgm:prSet presAssocID="{63961141-D88C-4A7D-80A0-36AFAE22011C}" presName="arrowAndChildren" presStyleCnt="0"/>
      <dgm:spPr/>
    </dgm:pt>
    <dgm:pt modelId="{C2858985-1F25-4133-AD50-05635D74EC71}" type="pres">
      <dgm:prSet presAssocID="{63961141-D88C-4A7D-80A0-36AFAE22011C}" presName="parentTextArrow" presStyleLbl="node1" presStyleIdx="0" presStyleCnt="3"/>
      <dgm:spPr/>
    </dgm:pt>
    <dgm:pt modelId="{0CCFD0FD-8EB7-432E-8AD4-093E94A3C5C7}" type="pres">
      <dgm:prSet presAssocID="{63961141-D88C-4A7D-80A0-36AFAE22011C}" presName="arrow" presStyleLbl="node1" presStyleIdx="1" presStyleCnt="3"/>
      <dgm:spPr/>
    </dgm:pt>
    <dgm:pt modelId="{69C4A076-579B-4039-91CC-AE9825744B61}" type="pres">
      <dgm:prSet presAssocID="{63961141-D88C-4A7D-80A0-36AFAE22011C}" presName="descendantArrow" presStyleCnt="0"/>
      <dgm:spPr/>
    </dgm:pt>
    <dgm:pt modelId="{42251A7E-5B4C-4A8D-AAE2-8045ED127B44}" type="pres">
      <dgm:prSet presAssocID="{39067B6E-E35E-483F-A61E-0B79B1EB3085}" presName="childTextArrow" presStyleLbl="fgAccFollowNode1" presStyleIdx="2" presStyleCnt="6">
        <dgm:presLayoutVars>
          <dgm:bulletEnabled val="1"/>
        </dgm:presLayoutVars>
      </dgm:prSet>
      <dgm:spPr/>
    </dgm:pt>
    <dgm:pt modelId="{EC20B599-BDE8-48A2-99B2-99E347CBCC6B}" type="pres">
      <dgm:prSet presAssocID="{581D9444-31F7-4DCD-B795-49159006DE7D}" presName="childTextArrow" presStyleLbl="fgAccFollowNode1" presStyleIdx="3" presStyleCnt="6">
        <dgm:presLayoutVars>
          <dgm:bulletEnabled val="1"/>
        </dgm:presLayoutVars>
      </dgm:prSet>
      <dgm:spPr/>
    </dgm:pt>
    <dgm:pt modelId="{BDB7A06F-F9F5-47BF-9504-99A1FAC1D477}" type="pres">
      <dgm:prSet presAssocID="{27E6113C-AA2A-4032-8CCD-47A3D46D088D}" presName="sp" presStyleCnt="0"/>
      <dgm:spPr/>
    </dgm:pt>
    <dgm:pt modelId="{5A14F880-C019-4872-8671-A38AA47605DC}" type="pres">
      <dgm:prSet presAssocID="{67E3B7EB-E4F4-4A71-97E4-53A14AF87C30}" presName="arrowAndChildren" presStyleCnt="0"/>
      <dgm:spPr/>
    </dgm:pt>
    <dgm:pt modelId="{E636DC4D-001A-4DB3-A318-88F01A1E6D67}" type="pres">
      <dgm:prSet presAssocID="{67E3B7EB-E4F4-4A71-97E4-53A14AF87C30}" presName="parentTextArrow" presStyleLbl="node1" presStyleIdx="1" presStyleCnt="3"/>
      <dgm:spPr/>
    </dgm:pt>
    <dgm:pt modelId="{B12864FF-30E6-4F32-A432-A7DA2A420713}" type="pres">
      <dgm:prSet presAssocID="{67E3B7EB-E4F4-4A71-97E4-53A14AF87C30}" presName="arrow" presStyleLbl="node1" presStyleIdx="2" presStyleCnt="3" custLinFactNeighborX="-2915" custLinFactNeighborY="-46"/>
      <dgm:spPr/>
    </dgm:pt>
    <dgm:pt modelId="{D7DBE288-8924-4271-B5E6-333E7F32F51B}" type="pres">
      <dgm:prSet presAssocID="{67E3B7EB-E4F4-4A71-97E4-53A14AF87C30}" presName="descendantArrow" presStyleCnt="0"/>
      <dgm:spPr/>
    </dgm:pt>
    <dgm:pt modelId="{05DA4C57-533B-4173-896F-E483BB1F3E0B}" type="pres">
      <dgm:prSet presAssocID="{9316BBF1-0230-4D26-9D59-E2BE8BE98B93}" presName="childTextArrow" presStyleLbl="fgAccFollowNode1" presStyleIdx="4" presStyleCnt="6">
        <dgm:presLayoutVars>
          <dgm:bulletEnabled val="1"/>
        </dgm:presLayoutVars>
      </dgm:prSet>
      <dgm:spPr/>
    </dgm:pt>
    <dgm:pt modelId="{19C94AA8-19DA-429A-BDED-DA0828AF1880}" type="pres">
      <dgm:prSet presAssocID="{5E1D8D91-7B0D-4D9B-9A99-DBAA2BCC1DD5}" presName="childTextArrow" presStyleLbl="fgAccFollowNode1" presStyleIdx="5" presStyleCnt="6">
        <dgm:presLayoutVars>
          <dgm:bulletEnabled val="1"/>
        </dgm:presLayoutVars>
      </dgm:prSet>
      <dgm:spPr/>
    </dgm:pt>
  </dgm:ptLst>
  <dgm:cxnLst>
    <dgm:cxn modelId="{56635608-B3B6-4A32-9223-8D5530CE2C72}" srcId="{67E3B7EB-E4F4-4A71-97E4-53A14AF87C30}" destId="{5E1D8D91-7B0D-4D9B-9A99-DBAA2BCC1DD5}" srcOrd="1" destOrd="0" parTransId="{75746C99-158B-419F-ADDD-29DAF0647C16}" sibTransId="{597E0DA8-6F8A-4389-9355-2F4B95CCFF91}"/>
    <dgm:cxn modelId="{0EFF970E-A1A3-4EE2-B9C4-0E913663991E}" srcId="{2625A9A0-09A4-4FBA-B20D-A1D49DCB9DCC}" destId="{0BE67F4A-7AB0-4D85-8BEF-290B5130CF3A}" srcOrd="2" destOrd="0" parTransId="{0C5B6B2D-40CA-48C7-A100-A9859B3B30F6}" sibTransId="{90566031-9957-48F5-A592-FCD72F19CA71}"/>
    <dgm:cxn modelId="{3BF70017-82E3-42D9-A19A-6BCF430FED14}" type="presOf" srcId="{63961141-D88C-4A7D-80A0-36AFAE22011C}" destId="{0CCFD0FD-8EB7-432E-8AD4-093E94A3C5C7}" srcOrd="1" destOrd="0" presId="urn:microsoft.com/office/officeart/2005/8/layout/process4"/>
    <dgm:cxn modelId="{49D13A23-8BCD-4F4D-AD1D-FF978A43F095}" srcId="{63961141-D88C-4A7D-80A0-36AFAE22011C}" destId="{39067B6E-E35E-483F-A61E-0B79B1EB3085}" srcOrd="0" destOrd="0" parTransId="{5F7F6542-4A84-4906-BFA1-0DEAC11BAE09}" sibTransId="{B886F2A1-C480-4B1A-85B0-36138B1488D6}"/>
    <dgm:cxn modelId="{ACD79C24-5A60-4287-86E2-1A4CCC6A73D0}" srcId="{2625A9A0-09A4-4FBA-B20D-A1D49DCB9DCC}" destId="{63961141-D88C-4A7D-80A0-36AFAE22011C}" srcOrd="1" destOrd="0" parTransId="{173FD034-19A7-4BC3-BBD2-614A60F898E8}" sibTransId="{CAA19F87-9CE3-4701-8B1A-12F389D76CCC}"/>
    <dgm:cxn modelId="{8C648029-7818-4A36-946F-9CFE5D3FC301}" type="presOf" srcId="{67E3B7EB-E4F4-4A71-97E4-53A14AF87C30}" destId="{B12864FF-30E6-4F32-A432-A7DA2A420713}" srcOrd="1" destOrd="0" presId="urn:microsoft.com/office/officeart/2005/8/layout/process4"/>
    <dgm:cxn modelId="{53B2392B-C9C8-4FEE-BE70-D3672347DF40}" type="presOf" srcId="{FF2CF8CC-C609-4D2F-87E5-43DBD7DEF578}" destId="{A2C8373C-59A1-4823-9F1C-F07B9AB558F7}" srcOrd="0" destOrd="0" presId="urn:microsoft.com/office/officeart/2005/8/layout/process4"/>
    <dgm:cxn modelId="{FF693435-2369-4119-B2F8-17E505E5BE8E}" srcId="{67E3B7EB-E4F4-4A71-97E4-53A14AF87C30}" destId="{9316BBF1-0230-4D26-9D59-E2BE8BE98B93}" srcOrd="0" destOrd="0" parTransId="{250D01F0-769F-4335-9E1B-3945B1EC48AA}" sibTransId="{E6816D98-99C0-47F8-8DE6-3BD7CFE4DD18}"/>
    <dgm:cxn modelId="{512D3E3D-B62A-44CA-A49A-2D25D7D21EB5}" type="presOf" srcId="{132775B9-B4F6-416A-AE9D-4C7F107D21F0}" destId="{13320387-2018-4C45-91BC-93D4DF80682C}" srcOrd="0" destOrd="0" presId="urn:microsoft.com/office/officeart/2005/8/layout/process4"/>
    <dgm:cxn modelId="{DC7A694E-BE67-4D64-B76C-86CCB042330A}" srcId="{0BE67F4A-7AB0-4D85-8BEF-290B5130CF3A}" destId="{132775B9-B4F6-416A-AE9D-4C7F107D21F0}" srcOrd="0" destOrd="0" parTransId="{FE59D59C-199C-47E8-AEE1-4E227B5B428F}" sibTransId="{123EB1A0-E8D6-4053-9FA6-11E9A0B1C283}"/>
    <dgm:cxn modelId="{D983075D-B3EE-4923-B54B-F588CBE701AA}" type="presOf" srcId="{2625A9A0-09A4-4FBA-B20D-A1D49DCB9DCC}" destId="{AD2FF872-D7EB-4C5E-A970-2C626446F27D}" srcOrd="0" destOrd="0" presId="urn:microsoft.com/office/officeart/2005/8/layout/process4"/>
    <dgm:cxn modelId="{897F4A6D-25A5-48A6-9D32-499BE0A3515B}" type="presOf" srcId="{63961141-D88C-4A7D-80A0-36AFAE22011C}" destId="{C2858985-1F25-4133-AD50-05635D74EC71}" srcOrd="0" destOrd="0" presId="urn:microsoft.com/office/officeart/2005/8/layout/process4"/>
    <dgm:cxn modelId="{6EA19C73-6A5B-4A35-BB3B-8A09E11BBA59}" type="presOf" srcId="{5E1D8D91-7B0D-4D9B-9A99-DBAA2BCC1DD5}" destId="{19C94AA8-19DA-429A-BDED-DA0828AF1880}" srcOrd="0" destOrd="0" presId="urn:microsoft.com/office/officeart/2005/8/layout/process4"/>
    <dgm:cxn modelId="{58F8E473-65DC-469B-9852-FDA57C22EB67}" type="presOf" srcId="{581D9444-31F7-4DCD-B795-49159006DE7D}" destId="{EC20B599-BDE8-48A2-99B2-99E347CBCC6B}" srcOrd="0" destOrd="0" presId="urn:microsoft.com/office/officeart/2005/8/layout/process4"/>
    <dgm:cxn modelId="{07ED617C-21FE-4A72-8A8B-E2F7DFA64A0D}" srcId="{63961141-D88C-4A7D-80A0-36AFAE22011C}" destId="{581D9444-31F7-4DCD-B795-49159006DE7D}" srcOrd="1" destOrd="0" parTransId="{0E74DD4F-BEA9-48CD-825C-F18F8D1FCC03}" sibTransId="{86926C7F-77C1-4F0C-9080-A1A978930876}"/>
    <dgm:cxn modelId="{4D719E9D-4D62-4D0C-AD81-5C658E4B8D81}" type="presOf" srcId="{67E3B7EB-E4F4-4A71-97E4-53A14AF87C30}" destId="{E636DC4D-001A-4DB3-A318-88F01A1E6D67}" srcOrd="0" destOrd="0" presId="urn:microsoft.com/office/officeart/2005/8/layout/process4"/>
    <dgm:cxn modelId="{AEEB22BD-584E-4CD6-9EC7-5041449E996F}" type="presOf" srcId="{0BE67F4A-7AB0-4D85-8BEF-290B5130CF3A}" destId="{1D163C6C-61BE-4CEF-A489-1AA5325981E9}" srcOrd="0" destOrd="0" presId="urn:microsoft.com/office/officeart/2005/8/layout/process4"/>
    <dgm:cxn modelId="{388CD1BE-6442-4C2E-B6F5-C296FE69B9D7}" type="presOf" srcId="{0BE67F4A-7AB0-4D85-8BEF-290B5130CF3A}" destId="{FB6E3E80-F1C4-4EFE-A2DE-3820B53963FC}" srcOrd="1" destOrd="0" presId="urn:microsoft.com/office/officeart/2005/8/layout/process4"/>
    <dgm:cxn modelId="{C98242C1-DF95-486C-97E5-3E84DB77ED19}" srcId="{0BE67F4A-7AB0-4D85-8BEF-290B5130CF3A}" destId="{FF2CF8CC-C609-4D2F-87E5-43DBD7DEF578}" srcOrd="1" destOrd="0" parTransId="{775F3FDC-88DE-4E11-BF7D-196F94A02AF7}" sibTransId="{A88BE19E-95E7-4042-A6D8-915B107E3891}"/>
    <dgm:cxn modelId="{B68863C9-5489-43BE-9C5C-80042C82D496}" type="presOf" srcId="{39067B6E-E35E-483F-A61E-0B79B1EB3085}" destId="{42251A7E-5B4C-4A8D-AAE2-8045ED127B44}" srcOrd="0" destOrd="0" presId="urn:microsoft.com/office/officeart/2005/8/layout/process4"/>
    <dgm:cxn modelId="{610CA3D1-8B0B-4E80-A9FE-5F54F5096851}" type="presOf" srcId="{9316BBF1-0230-4D26-9D59-E2BE8BE98B93}" destId="{05DA4C57-533B-4173-896F-E483BB1F3E0B}" srcOrd="0" destOrd="0" presId="urn:microsoft.com/office/officeart/2005/8/layout/process4"/>
    <dgm:cxn modelId="{3EF7B0D5-4D5D-4886-942D-3C3E1AD57D5A}" srcId="{2625A9A0-09A4-4FBA-B20D-A1D49DCB9DCC}" destId="{67E3B7EB-E4F4-4A71-97E4-53A14AF87C30}" srcOrd="0" destOrd="0" parTransId="{CDD8B303-FA24-42B9-8D75-89BD6C12F430}" sibTransId="{27E6113C-AA2A-4032-8CCD-47A3D46D088D}"/>
    <dgm:cxn modelId="{2D852306-FFD7-4924-A4F8-850F55B5C4B1}" type="presParOf" srcId="{AD2FF872-D7EB-4C5E-A970-2C626446F27D}" destId="{0A62CB84-AC23-449C-A4C4-8109061B5AD1}" srcOrd="0" destOrd="0" presId="urn:microsoft.com/office/officeart/2005/8/layout/process4"/>
    <dgm:cxn modelId="{7549D880-1293-4A31-84D1-B551E1A998FE}" type="presParOf" srcId="{0A62CB84-AC23-449C-A4C4-8109061B5AD1}" destId="{1D163C6C-61BE-4CEF-A489-1AA5325981E9}" srcOrd="0" destOrd="0" presId="urn:microsoft.com/office/officeart/2005/8/layout/process4"/>
    <dgm:cxn modelId="{41473C82-E64C-4BAC-AFE2-397852BF9241}" type="presParOf" srcId="{0A62CB84-AC23-449C-A4C4-8109061B5AD1}" destId="{FB6E3E80-F1C4-4EFE-A2DE-3820B53963FC}" srcOrd="1" destOrd="0" presId="urn:microsoft.com/office/officeart/2005/8/layout/process4"/>
    <dgm:cxn modelId="{8CFBABC5-1C31-4591-9331-A94F298D8FC5}" type="presParOf" srcId="{0A62CB84-AC23-449C-A4C4-8109061B5AD1}" destId="{25D51AF7-69C1-49B0-B098-6D729204742E}" srcOrd="2" destOrd="0" presId="urn:microsoft.com/office/officeart/2005/8/layout/process4"/>
    <dgm:cxn modelId="{A268BB39-A414-4FA3-A549-F0D85B515463}" type="presParOf" srcId="{25D51AF7-69C1-49B0-B098-6D729204742E}" destId="{13320387-2018-4C45-91BC-93D4DF80682C}" srcOrd="0" destOrd="0" presId="urn:microsoft.com/office/officeart/2005/8/layout/process4"/>
    <dgm:cxn modelId="{0551B8A7-13DF-47FD-BEB9-A8D37D1B2932}" type="presParOf" srcId="{25D51AF7-69C1-49B0-B098-6D729204742E}" destId="{A2C8373C-59A1-4823-9F1C-F07B9AB558F7}" srcOrd="1" destOrd="0" presId="urn:microsoft.com/office/officeart/2005/8/layout/process4"/>
    <dgm:cxn modelId="{5FAE2168-3BA4-4692-A6CF-DAC3CA72AA17}" type="presParOf" srcId="{AD2FF872-D7EB-4C5E-A970-2C626446F27D}" destId="{6C50773C-93ED-44BF-B27F-60F56D8838D0}" srcOrd="1" destOrd="0" presId="urn:microsoft.com/office/officeart/2005/8/layout/process4"/>
    <dgm:cxn modelId="{5E71F35C-319C-43F0-849D-33AFDD82F844}" type="presParOf" srcId="{AD2FF872-D7EB-4C5E-A970-2C626446F27D}" destId="{E61B0F48-4D21-42E2-87E2-2E3AB7B66364}" srcOrd="2" destOrd="0" presId="urn:microsoft.com/office/officeart/2005/8/layout/process4"/>
    <dgm:cxn modelId="{1ADF6111-414A-4430-815B-8DABD0DCDE17}" type="presParOf" srcId="{E61B0F48-4D21-42E2-87E2-2E3AB7B66364}" destId="{C2858985-1F25-4133-AD50-05635D74EC71}" srcOrd="0" destOrd="0" presId="urn:microsoft.com/office/officeart/2005/8/layout/process4"/>
    <dgm:cxn modelId="{D9766A22-CCC7-42E7-BC02-1B6C9D50C57F}" type="presParOf" srcId="{E61B0F48-4D21-42E2-87E2-2E3AB7B66364}" destId="{0CCFD0FD-8EB7-432E-8AD4-093E94A3C5C7}" srcOrd="1" destOrd="0" presId="urn:microsoft.com/office/officeart/2005/8/layout/process4"/>
    <dgm:cxn modelId="{3CA39236-41C6-4C8A-9C96-5975AE9170BC}" type="presParOf" srcId="{E61B0F48-4D21-42E2-87E2-2E3AB7B66364}" destId="{69C4A076-579B-4039-91CC-AE9825744B61}" srcOrd="2" destOrd="0" presId="urn:microsoft.com/office/officeart/2005/8/layout/process4"/>
    <dgm:cxn modelId="{D1A9FE7E-7FB9-49E4-B7EF-41A2E5E2103E}" type="presParOf" srcId="{69C4A076-579B-4039-91CC-AE9825744B61}" destId="{42251A7E-5B4C-4A8D-AAE2-8045ED127B44}" srcOrd="0" destOrd="0" presId="urn:microsoft.com/office/officeart/2005/8/layout/process4"/>
    <dgm:cxn modelId="{F191051C-19ED-4814-B67F-FAAFBAF2890D}" type="presParOf" srcId="{69C4A076-579B-4039-91CC-AE9825744B61}" destId="{EC20B599-BDE8-48A2-99B2-99E347CBCC6B}" srcOrd="1" destOrd="0" presId="urn:microsoft.com/office/officeart/2005/8/layout/process4"/>
    <dgm:cxn modelId="{6417BDC9-D5DA-44E0-AAA6-D9D23CA2DE0A}" type="presParOf" srcId="{AD2FF872-D7EB-4C5E-A970-2C626446F27D}" destId="{BDB7A06F-F9F5-47BF-9504-99A1FAC1D477}" srcOrd="3" destOrd="0" presId="urn:microsoft.com/office/officeart/2005/8/layout/process4"/>
    <dgm:cxn modelId="{55B70782-84C1-4D5E-BF55-E1B1FDFA15B7}" type="presParOf" srcId="{AD2FF872-D7EB-4C5E-A970-2C626446F27D}" destId="{5A14F880-C019-4872-8671-A38AA47605DC}" srcOrd="4" destOrd="0" presId="urn:microsoft.com/office/officeart/2005/8/layout/process4"/>
    <dgm:cxn modelId="{11F03B5D-6802-41E9-8F14-6BCB4D520C99}" type="presParOf" srcId="{5A14F880-C019-4872-8671-A38AA47605DC}" destId="{E636DC4D-001A-4DB3-A318-88F01A1E6D67}" srcOrd="0" destOrd="0" presId="urn:microsoft.com/office/officeart/2005/8/layout/process4"/>
    <dgm:cxn modelId="{4EC7A033-4B6B-4D40-93AD-FCB22E0FC27C}" type="presParOf" srcId="{5A14F880-C019-4872-8671-A38AA47605DC}" destId="{B12864FF-30E6-4F32-A432-A7DA2A420713}" srcOrd="1" destOrd="0" presId="urn:microsoft.com/office/officeart/2005/8/layout/process4"/>
    <dgm:cxn modelId="{222F7454-9B1A-41EF-AE64-C5057E4A65CA}" type="presParOf" srcId="{5A14F880-C019-4872-8671-A38AA47605DC}" destId="{D7DBE288-8924-4271-B5E6-333E7F32F51B}" srcOrd="2" destOrd="0" presId="urn:microsoft.com/office/officeart/2005/8/layout/process4"/>
    <dgm:cxn modelId="{4E24AFD4-36C9-4B6B-8427-A068F63E7928}" type="presParOf" srcId="{D7DBE288-8924-4271-B5E6-333E7F32F51B}" destId="{05DA4C57-533B-4173-896F-E483BB1F3E0B}" srcOrd="0" destOrd="0" presId="urn:microsoft.com/office/officeart/2005/8/layout/process4"/>
    <dgm:cxn modelId="{CF0E1553-6EA5-4947-B37D-42949621C74B}" type="presParOf" srcId="{D7DBE288-8924-4271-B5E6-333E7F32F51B}" destId="{19C94AA8-19DA-429A-BDED-DA0828AF1880}"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625A9A0-09A4-4FBA-B20D-A1D49DCB9DCC}"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67E3B7EB-E4F4-4A71-97E4-53A14AF87C30}">
      <dgm:prSet phldrT="[Text]"/>
      <dgm:spPr/>
      <dgm:t>
        <a:bodyPr/>
        <a:lstStyle/>
        <a:p>
          <a:r>
            <a:rPr lang="en-US"/>
            <a:t>ADAPTORS</a:t>
          </a:r>
          <a:endParaRPr lang="en-GB"/>
        </a:p>
      </dgm:t>
    </dgm:pt>
    <dgm:pt modelId="{CDD8B303-FA24-42B9-8D75-89BD6C12F430}" type="parTrans" cxnId="{3EF7B0D5-4D5D-4886-942D-3C3E1AD57D5A}">
      <dgm:prSet/>
      <dgm:spPr/>
      <dgm:t>
        <a:bodyPr/>
        <a:lstStyle/>
        <a:p>
          <a:endParaRPr lang="en-GB"/>
        </a:p>
      </dgm:t>
    </dgm:pt>
    <dgm:pt modelId="{27E6113C-AA2A-4032-8CCD-47A3D46D088D}" type="sibTrans" cxnId="{3EF7B0D5-4D5D-4886-942D-3C3E1AD57D5A}">
      <dgm:prSet/>
      <dgm:spPr/>
      <dgm:t>
        <a:bodyPr/>
        <a:lstStyle/>
        <a:p>
          <a:endParaRPr lang="en-GB"/>
        </a:p>
      </dgm:t>
    </dgm:pt>
    <dgm:pt modelId="{9316BBF1-0230-4D26-9D59-E2BE8BE98B93}">
      <dgm:prSet phldrT="[Text]"/>
      <dgm:spPr/>
      <dgm:t>
        <a:bodyPr/>
        <a:lstStyle/>
        <a:p>
          <a:r>
            <a:rPr lang="en-US"/>
            <a:t>Nonverbal behavior to satisfy need</a:t>
          </a:r>
          <a:endParaRPr lang="en-GB"/>
        </a:p>
      </dgm:t>
    </dgm:pt>
    <dgm:pt modelId="{250D01F0-769F-4335-9E1B-3945B1EC48AA}" type="parTrans" cxnId="{FF693435-2369-4119-B2F8-17E505E5BE8E}">
      <dgm:prSet/>
      <dgm:spPr/>
      <dgm:t>
        <a:bodyPr/>
        <a:lstStyle/>
        <a:p>
          <a:endParaRPr lang="en-GB"/>
        </a:p>
      </dgm:t>
    </dgm:pt>
    <dgm:pt modelId="{E6816D98-99C0-47F8-8DE6-3BD7CFE4DD18}" type="sibTrans" cxnId="{FF693435-2369-4119-B2F8-17E505E5BE8E}">
      <dgm:prSet/>
      <dgm:spPr/>
      <dgm:t>
        <a:bodyPr/>
        <a:lstStyle/>
        <a:p>
          <a:endParaRPr lang="en-GB"/>
        </a:p>
      </dgm:t>
    </dgm:pt>
    <dgm:pt modelId="{5E1D8D91-7B0D-4D9B-9A99-DBAA2BCC1DD5}">
      <dgm:prSet phldrT="[Text]"/>
      <dgm:spPr/>
      <dgm:t>
        <a:bodyPr/>
        <a:lstStyle/>
        <a:p>
          <a:r>
            <a:rPr lang="en-US"/>
            <a:t>Pulling at a loose thread on clothing</a:t>
          </a:r>
          <a:endParaRPr lang="en-GB"/>
        </a:p>
      </dgm:t>
    </dgm:pt>
    <dgm:pt modelId="{75746C99-158B-419F-ADDD-29DAF0647C16}" type="parTrans" cxnId="{56635608-B3B6-4A32-9223-8D5530CE2C72}">
      <dgm:prSet/>
      <dgm:spPr/>
      <dgm:t>
        <a:bodyPr/>
        <a:lstStyle/>
        <a:p>
          <a:endParaRPr lang="en-GB"/>
        </a:p>
      </dgm:t>
    </dgm:pt>
    <dgm:pt modelId="{597E0DA8-6F8A-4389-9355-2F4B95CCFF91}" type="sibTrans" cxnId="{56635608-B3B6-4A32-9223-8D5530CE2C72}">
      <dgm:prSet/>
      <dgm:spPr/>
      <dgm:t>
        <a:bodyPr/>
        <a:lstStyle/>
        <a:p>
          <a:endParaRPr lang="en-GB"/>
        </a:p>
      </dgm:t>
    </dgm:pt>
    <dgm:pt modelId="{63961141-D88C-4A7D-80A0-36AFAE22011C}">
      <dgm:prSet phldrT="[Text]"/>
      <dgm:spPr/>
      <dgm:t>
        <a:bodyPr/>
        <a:lstStyle/>
        <a:p>
          <a:r>
            <a:rPr lang="en-US"/>
            <a:t>PROXEMICS</a:t>
          </a:r>
          <a:endParaRPr lang="en-GB"/>
        </a:p>
      </dgm:t>
    </dgm:pt>
    <dgm:pt modelId="{173FD034-19A7-4BC3-BBD2-614A60F898E8}" type="parTrans" cxnId="{ACD79C24-5A60-4287-86E2-1A4CCC6A73D0}">
      <dgm:prSet/>
      <dgm:spPr/>
      <dgm:t>
        <a:bodyPr/>
        <a:lstStyle/>
        <a:p>
          <a:endParaRPr lang="en-GB"/>
        </a:p>
      </dgm:t>
    </dgm:pt>
    <dgm:pt modelId="{CAA19F87-9CE3-4701-8B1A-12F389D76CCC}" type="sibTrans" cxnId="{ACD79C24-5A60-4287-86E2-1A4CCC6A73D0}">
      <dgm:prSet/>
      <dgm:spPr/>
      <dgm:t>
        <a:bodyPr/>
        <a:lstStyle/>
        <a:p>
          <a:endParaRPr lang="en-GB"/>
        </a:p>
      </dgm:t>
    </dgm:pt>
    <dgm:pt modelId="{39067B6E-E35E-483F-A61E-0B79B1EB3085}">
      <dgm:prSet phldrT="[Text]"/>
      <dgm:spPr/>
      <dgm:t>
        <a:bodyPr/>
        <a:lstStyle/>
        <a:p>
          <a:r>
            <a:rPr lang="en-US"/>
            <a:t>Regulate space</a:t>
          </a:r>
          <a:endParaRPr lang="en-GB"/>
        </a:p>
      </dgm:t>
    </dgm:pt>
    <dgm:pt modelId="{5F7F6542-4A84-4906-BFA1-0DEAC11BAE09}" type="parTrans" cxnId="{49D13A23-8BCD-4F4D-AD1D-FF978A43F095}">
      <dgm:prSet/>
      <dgm:spPr/>
      <dgm:t>
        <a:bodyPr/>
        <a:lstStyle/>
        <a:p>
          <a:endParaRPr lang="en-GB"/>
        </a:p>
      </dgm:t>
    </dgm:pt>
    <dgm:pt modelId="{B886F2A1-C480-4B1A-85B0-36138B1488D6}" type="sibTrans" cxnId="{49D13A23-8BCD-4F4D-AD1D-FF978A43F095}">
      <dgm:prSet/>
      <dgm:spPr/>
      <dgm:t>
        <a:bodyPr/>
        <a:lstStyle/>
        <a:p>
          <a:endParaRPr lang="en-GB"/>
        </a:p>
      </dgm:t>
    </dgm:pt>
    <dgm:pt modelId="{581D9444-31F7-4DCD-B795-49159006DE7D}">
      <dgm:prSet phldrT="[Text]"/>
      <dgm:spPr/>
      <dgm:t>
        <a:bodyPr/>
        <a:lstStyle/>
        <a:p>
          <a:r>
            <a:rPr lang="en-US"/>
            <a:t>Temporary or permanent</a:t>
          </a:r>
          <a:endParaRPr lang="en-GB"/>
        </a:p>
      </dgm:t>
    </dgm:pt>
    <dgm:pt modelId="{0E74DD4F-BEA9-48CD-825C-F18F8D1FCC03}" type="parTrans" cxnId="{07ED617C-21FE-4A72-8A8B-E2F7DFA64A0D}">
      <dgm:prSet/>
      <dgm:spPr/>
      <dgm:t>
        <a:bodyPr/>
        <a:lstStyle/>
        <a:p>
          <a:endParaRPr lang="en-GB"/>
        </a:p>
      </dgm:t>
    </dgm:pt>
    <dgm:pt modelId="{86926C7F-77C1-4F0C-9080-A1A978930876}" type="sibTrans" cxnId="{07ED617C-21FE-4A72-8A8B-E2F7DFA64A0D}">
      <dgm:prSet/>
      <dgm:spPr/>
      <dgm:t>
        <a:bodyPr/>
        <a:lstStyle/>
        <a:p>
          <a:endParaRPr lang="en-GB"/>
        </a:p>
      </dgm:t>
    </dgm:pt>
    <dgm:pt modelId="{AD2FF872-D7EB-4C5E-A970-2C626446F27D}" type="pres">
      <dgm:prSet presAssocID="{2625A9A0-09A4-4FBA-B20D-A1D49DCB9DCC}" presName="Name0" presStyleCnt="0">
        <dgm:presLayoutVars>
          <dgm:dir/>
          <dgm:animLvl val="lvl"/>
          <dgm:resizeHandles val="exact"/>
        </dgm:presLayoutVars>
      </dgm:prSet>
      <dgm:spPr/>
    </dgm:pt>
    <dgm:pt modelId="{9C6339F1-4DD0-4392-914E-E36B71AD9DA2}" type="pres">
      <dgm:prSet presAssocID="{63961141-D88C-4A7D-80A0-36AFAE22011C}" presName="boxAndChildren" presStyleCnt="0"/>
      <dgm:spPr/>
    </dgm:pt>
    <dgm:pt modelId="{284DF5F6-93D6-4E67-8D67-EA58BE808A6D}" type="pres">
      <dgm:prSet presAssocID="{63961141-D88C-4A7D-80A0-36AFAE22011C}" presName="parentTextBox" presStyleLbl="node1" presStyleIdx="0" presStyleCnt="2"/>
      <dgm:spPr/>
    </dgm:pt>
    <dgm:pt modelId="{65C88731-83B0-4B97-96BD-C2CF8E76D555}" type="pres">
      <dgm:prSet presAssocID="{63961141-D88C-4A7D-80A0-36AFAE22011C}" presName="entireBox" presStyleLbl="node1" presStyleIdx="0" presStyleCnt="2" custLinFactNeighborX="6519" custLinFactNeighborY="13090"/>
      <dgm:spPr/>
    </dgm:pt>
    <dgm:pt modelId="{632F474E-10DF-49E6-A6D9-505B228ADE23}" type="pres">
      <dgm:prSet presAssocID="{63961141-D88C-4A7D-80A0-36AFAE22011C}" presName="descendantBox" presStyleCnt="0"/>
      <dgm:spPr/>
    </dgm:pt>
    <dgm:pt modelId="{ABCE29C7-10B1-4A67-810E-FE729A62A019}" type="pres">
      <dgm:prSet presAssocID="{39067B6E-E35E-483F-A61E-0B79B1EB3085}" presName="childTextBox" presStyleLbl="fgAccFollowNode1" presStyleIdx="0" presStyleCnt="4">
        <dgm:presLayoutVars>
          <dgm:bulletEnabled val="1"/>
        </dgm:presLayoutVars>
      </dgm:prSet>
      <dgm:spPr/>
    </dgm:pt>
    <dgm:pt modelId="{ABACE91B-507D-496D-AE84-E34AA44222C8}" type="pres">
      <dgm:prSet presAssocID="{581D9444-31F7-4DCD-B795-49159006DE7D}" presName="childTextBox" presStyleLbl="fgAccFollowNode1" presStyleIdx="1" presStyleCnt="4">
        <dgm:presLayoutVars>
          <dgm:bulletEnabled val="1"/>
        </dgm:presLayoutVars>
      </dgm:prSet>
      <dgm:spPr/>
    </dgm:pt>
    <dgm:pt modelId="{BDB7A06F-F9F5-47BF-9504-99A1FAC1D477}" type="pres">
      <dgm:prSet presAssocID="{27E6113C-AA2A-4032-8CCD-47A3D46D088D}" presName="sp" presStyleCnt="0"/>
      <dgm:spPr/>
    </dgm:pt>
    <dgm:pt modelId="{5A14F880-C019-4872-8671-A38AA47605DC}" type="pres">
      <dgm:prSet presAssocID="{67E3B7EB-E4F4-4A71-97E4-53A14AF87C30}" presName="arrowAndChildren" presStyleCnt="0"/>
      <dgm:spPr/>
    </dgm:pt>
    <dgm:pt modelId="{E636DC4D-001A-4DB3-A318-88F01A1E6D67}" type="pres">
      <dgm:prSet presAssocID="{67E3B7EB-E4F4-4A71-97E4-53A14AF87C30}" presName="parentTextArrow" presStyleLbl="node1" presStyleIdx="0" presStyleCnt="2"/>
      <dgm:spPr/>
    </dgm:pt>
    <dgm:pt modelId="{B12864FF-30E6-4F32-A432-A7DA2A420713}" type="pres">
      <dgm:prSet presAssocID="{67E3B7EB-E4F4-4A71-97E4-53A14AF87C30}" presName="arrow" presStyleLbl="node1" presStyleIdx="1" presStyleCnt="2" custLinFactNeighborX="-2915" custLinFactNeighborY="-46"/>
      <dgm:spPr/>
    </dgm:pt>
    <dgm:pt modelId="{D7DBE288-8924-4271-B5E6-333E7F32F51B}" type="pres">
      <dgm:prSet presAssocID="{67E3B7EB-E4F4-4A71-97E4-53A14AF87C30}" presName="descendantArrow" presStyleCnt="0"/>
      <dgm:spPr/>
    </dgm:pt>
    <dgm:pt modelId="{05DA4C57-533B-4173-896F-E483BB1F3E0B}" type="pres">
      <dgm:prSet presAssocID="{9316BBF1-0230-4D26-9D59-E2BE8BE98B93}" presName="childTextArrow" presStyleLbl="fgAccFollowNode1" presStyleIdx="2" presStyleCnt="4">
        <dgm:presLayoutVars>
          <dgm:bulletEnabled val="1"/>
        </dgm:presLayoutVars>
      </dgm:prSet>
      <dgm:spPr/>
    </dgm:pt>
    <dgm:pt modelId="{19C94AA8-19DA-429A-BDED-DA0828AF1880}" type="pres">
      <dgm:prSet presAssocID="{5E1D8D91-7B0D-4D9B-9A99-DBAA2BCC1DD5}" presName="childTextArrow" presStyleLbl="fgAccFollowNode1" presStyleIdx="3" presStyleCnt="4">
        <dgm:presLayoutVars>
          <dgm:bulletEnabled val="1"/>
        </dgm:presLayoutVars>
      </dgm:prSet>
      <dgm:spPr/>
    </dgm:pt>
  </dgm:ptLst>
  <dgm:cxnLst>
    <dgm:cxn modelId="{56635608-B3B6-4A32-9223-8D5530CE2C72}" srcId="{67E3B7EB-E4F4-4A71-97E4-53A14AF87C30}" destId="{5E1D8D91-7B0D-4D9B-9A99-DBAA2BCC1DD5}" srcOrd="1" destOrd="0" parTransId="{75746C99-158B-419F-ADDD-29DAF0647C16}" sibTransId="{597E0DA8-6F8A-4389-9355-2F4B95CCFF91}"/>
    <dgm:cxn modelId="{49D13A23-8BCD-4F4D-AD1D-FF978A43F095}" srcId="{63961141-D88C-4A7D-80A0-36AFAE22011C}" destId="{39067B6E-E35E-483F-A61E-0B79B1EB3085}" srcOrd="0" destOrd="0" parTransId="{5F7F6542-4A84-4906-BFA1-0DEAC11BAE09}" sibTransId="{B886F2A1-C480-4B1A-85B0-36138B1488D6}"/>
    <dgm:cxn modelId="{ACD79C24-5A60-4287-86E2-1A4CCC6A73D0}" srcId="{2625A9A0-09A4-4FBA-B20D-A1D49DCB9DCC}" destId="{63961141-D88C-4A7D-80A0-36AFAE22011C}" srcOrd="1" destOrd="0" parTransId="{173FD034-19A7-4BC3-BBD2-614A60F898E8}" sibTransId="{CAA19F87-9CE3-4701-8B1A-12F389D76CCC}"/>
    <dgm:cxn modelId="{8C648029-7818-4A36-946F-9CFE5D3FC301}" type="presOf" srcId="{67E3B7EB-E4F4-4A71-97E4-53A14AF87C30}" destId="{B12864FF-30E6-4F32-A432-A7DA2A420713}" srcOrd="1" destOrd="0" presId="urn:microsoft.com/office/officeart/2005/8/layout/process4"/>
    <dgm:cxn modelId="{FF693435-2369-4119-B2F8-17E505E5BE8E}" srcId="{67E3B7EB-E4F4-4A71-97E4-53A14AF87C30}" destId="{9316BBF1-0230-4D26-9D59-E2BE8BE98B93}" srcOrd="0" destOrd="0" parTransId="{250D01F0-769F-4335-9E1B-3945B1EC48AA}" sibTransId="{E6816D98-99C0-47F8-8DE6-3BD7CFE4DD18}"/>
    <dgm:cxn modelId="{BB2BD256-C2C2-4579-8B31-03F34E1FF586}" type="presOf" srcId="{63961141-D88C-4A7D-80A0-36AFAE22011C}" destId="{65C88731-83B0-4B97-96BD-C2CF8E76D555}" srcOrd="1" destOrd="0" presId="urn:microsoft.com/office/officeart/2005/8/layout/process4"/>
    <dgm:cxn modelId="{D983075D-B3EE-4923-B54B-F588CBE701AA}" type="presOf" srcId="{2625A9A0-09A4-4FBA-B20D-A1D49DCB9DCC}" destId="{AD2FF872-D7EB-4C5E-A970-2C626446F27D}" srcOrd="0" destOrd="0" presId="urn:microsoft.com/office/officeart/2005/8/layout/process4"/>
    <dgm:cxn modelId="{6EA19C73-6A5B-4A35-BB3B-8A09E11BBA59}" type="presOf" srcId="{5E1D8D91-7B0D-4D9B-9A99-DBAA2BCC1DD5}" destId="{19C94AA8-19DA-429A-BDED-DA0828AF1880}" srcOrd="0" destOrd="0" presId="urn:microsoft.com/office/officeart/2005/8/layout/process4"/>
    <dgm:cxn modelId="{07ED617C-21FE-4A72-8A8B-E2F7DFA64A0D}" srcId="{63961141-D88C-4A7D-80A0-36AFAE22011C}" destId="{581D9444-31F7-4DCD-B795-49159006DE7D}" srcOrd="1" destOrd="0" parTransId="{0E74DD4F-BEA9-48CD-825C-F18F8D1FCC03}" sibTransId="{86926C7F-77C1-4F0C-9080-A1A978930876}"/>
    <dgm:cxn modelId="{CFEC1E97-1FDC-4E98-8DCA-C075B6BA0FAB}" type="presOf" srcId="{581D9444-31F7-4DCD-B795-49159006DE7D}" destId="{ABACE91B-507D-496D-AE84-E34AA44222C8}" srcOrd="0" destOrd="0" presId="urn:microsoft.com/office/officeart/2005/8/layout/process4"/>
    <dgm:cxn modelId="{4D719E9D-4D62-4D0C-AD81-5C658E4B8D81}" type="presOf" srcId="{67E3B7EB-E4F4-4A71-97E4-53A14AF87C30}" destId="{E636DC4D-001A-4DB3-A318-88F01A1E6D67}" srcOrd="0" destOrd="0" presId="urn:microsoft.com/office/officeart/2005/8/layout/process4"/>
    <dgm:cxn modelId="{1EA765A5-4918-47E8-8FE6-3FF2F463F330}" type="presOf" srcId="{39067B6E-E35E-483F-A61E-0B79B1EB3085}" destId="{ABCE29C7-10B1-4A67-810E-FE729A62A019}" srcOrd="0" destOrd="0" presId="urn:microsoft.com/office/officeart/2005/8/layout/process4"/>
    <dgm:cxn modelId="{81E8BDCA-8515-4D06-867F-78B9DD66F16E}" type="presOf" srcId="{63961141-D88C-4A7D-80A0-36AFAE22011C}" destId="{284DF5F6-93D6-4E67-8D67-EA58BE808A6D}" srcOrd="0" destOrd="0" presId="urn:microsoft.com/office/officeart/2005/8/layout/process4"/>
    <dgm:cxn modelId="{610CA3D1-8B0B-4E80-A9FE-5F54F5096851}" type="presOf" srcId="{9316BBF1-0230-4D26-9D59-E2BE8BE98B93}" destId="{05DA4C57-533B-4173-896F-E483BB1F3E0B}" srcOrd="0" destOrd="0" presId="urn:microsoft.com/office/officeart/2005/8/layout/process4"/>
    <dgm:cxn modelId="{3EF7B0D5-4D5D-4886-942D-3C3E1AD57D5A}" srcId="{2625A9A0-09A4-4FBA-B20D-A1D49DCB9DCC}" destId="{67E3B7EB-E4F4-4A71-97E4-53A14AF87C30}" srcOrd="0" destOrd="0" parTransId="{CDD8B303-FA24-42B9-8D75-89BD6C12F430}" sibTransId="{27E6113C-AA2A-4032-8CCD-47A3D46D088D}"/>
    <dgm:cxn modelId="{2C691032-1570-438C-8CBD-453D3ABF3258}" type="presParOf" srcId="{AD2FF872-D7EB-4C5E-A970-2C626446F27D}" destId="{9C6339F1-4DD0-4392-914E-E36B71AD9DA2}" srcOrd="0" destOrd="0" presId="urn:microsoft.com/office/officeart/2005/8/layout/process4"/>
    <dgm:cxn modelId="{12A1F7B9-F98A-4D2F-9309-31819248BD7D}" type="presParOf" srcId="{9C6339F1-4DD0-4392-914E-E36B71AD9DA2}" destId="{284DF5F6-93D6-4E67-8D67-EA58BE808A6D}" srcOrd="0" destOrd="0" presId="urn:microsoft.com/office/officeart/2005/8/layout/process4"/>
    <dgm:cxn modelId="{18D51C93-7CCD-41E0-8D4C-513BAD8998FE}" type="presParOf" srcId="{9C6339F1-4DD0-4392-914E-E36B71AD9DA2}" destId="{65C88731-83B0-4B97-96BD-C2CF8E76D555}" srcOrd="1" destOrd="0" presId="urn:microsoft.com/office/officeart/2005/8/layout/process4"/>
    <dgm:cxn modelId="{9D193550-7BEB-485D-BECD-EF9614F8E780}" type="presParOf" srcId="{9C6339F1-4DD0-4392-914E-E36B71AD9DA2}" destId="{632F474E-10DF-49E6-A6D9-505B228ADE23}" srcOrd="2" destOrd="0" presId="urn:microsoft.com/office/officeart/2005/8/layout/process4"/>
    <dgm:cxn modelId="{A5360E43-6E03-4E13-B259-E3EBADF1D4AE}" type="presParOf" srcId="{632F474E-10DF-49E6-A6D9-505B228ADE23}" destId="{ABCE29C7-10B1-4A67-810E-FE729A62A019}" srcOrd="0" destOrd="0" presId="urn:microsoft.com/office/officeart/2005/8/layout/process4"/>
    <dgm:cxn modelId="{7A77890C-9441-45C8-824D-52974B229D98}" type="presParOf" srcId="{632F474E-10DF-49E6-A6D9-505B228ADE23}" destId="{ABACE91B-507D-496D-AE84-E34AA44222C8}" srcOrd="1" destOrd="0" presId="urn:microsoft.com/office/officeart/2005/8/layout/process4"/>
    <dgm:cxn modelId="{6417BDC9-D5DA-44E0-AAA6-D9D23CA2DE0A}" type="presParOf" srcId="{AD2FF872-D7EB-4C5E-A970-2C626446F27D}" destId="{BDB7A06F-F9F5-47BF-9504-99A1FAC1D477}" srcOrd="1" destOrd="0" presId="urn:microsoft.com/office/officeart/2005/8/layout/process4"/>
    <dgm:cxn modelId="{55B70782-84C1-4D5E-BF55-E1B1FDFA15B7}" type="presParOf" srcId="{AD2FF872-D7EB-4C5E-A970-2C626446F27D}" destId="{5A14F880-C019-4872-8671-A38AA47605DC}" srcOrd="2" destOrd="0" presId="urn:microsoft.com/office/officeart/2005/8/layout/process4"/>
    <dgm:cxn modelId="{11F03B5D-6802-41E9-8F14-6BCB4D520C99}" type="presParOf" srcId="{5A14F880-C019-4872-8671-A38AA47605DC}" destId="{E636DC4D-001A-4DB3-A318-88F01A1E6D67}" srcOrd="0" destOrd="0" presId="urn:microsoft.com/office/officeart/2005/8/layout/process4"/>
    <dgm:cxn modelId="{4EC7A033-4B6B-4D40-93AD-FCB22E0FC27C}" type="presParOf" srcId="{5A14F880-C019-4872-8671-A38AA47605DC}" destId="{B12864FF-30E6-4F32-A432-A7DA2A420713}" srcOrd="1" destOrd="0" presId="urn:microsoft.com/office/officeart/2005/8/layout/process4"/>
    <dgm:cxn modelId="{222F7454-9B1A-41EF-AE64-C5057E4A65CA}" type="presParOf" srcId="{5A14F880-C019-4872-8671-A38AA47605DC}" destId="{D7DBE288-8924-4271-B5E6-333E7F32F51B}" srcOrd="2" destOrd="0" presId="urn:microsoft.com/office/officeart/2005/8/layout/process4"/>
    <dgm:cxn modelId="{4E24AFD4-36C9-4B6B-8427-A068F63E7928}" type="presParOf" srcId="{D7DBE288-8924-4271-B5E6-333E7F32F51B}" destId="{05DA4C57-533B-4173-896F-E483BB1F3E0B}" srcOrd="0" destOrd="0" presId="urn:microsoft.com/office/officeart/2005/8/layout/process4"/>
    <dgm:cxn modelId="{CF0E1553-6EA5-4947-B37D-42949621C74B}" type="presParOf" srcId="{D7DBE288-8924-4271-B5E6-333E7F32F51B}" destId="{19C94AA8-19DA-429A-BDED-DA0828AF1880}" srcOrd="1"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9F4427-34BA-423B-8DBF-64E30C9D595C}">
      <dsp:nvSpPr>
        <dsp:cNvPr id="0" name=""/>
        <dsp:cNvSpPr/>
      </dsp:nvSpPr>
      <dsp:spPr>
        <a:xfrm>
          <a:off x="1415157" y="0"/>
          <a:ext cx="4183174" cy="4183174"/>
        </a:xfrm>
        <a:prstGeom prst="diamond">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E295E4-E7F1-4CF3-9A26-24B10071A82A}">
      <dsp:nvSpPr>
        <dsp:cNvPr id="0" name=""/>
        <dsp:cNvSpPr/>
      </dsp:nvSpPr>
      <dsp:spPr>
        <a:xfrm>
          <a:off x="1812559" y="397401"/>
          <a:ext cx="1631437" cy="16314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Strengths</a:t>
          </a:r>
        </a:p>
      </dsp:txBody>
      <dsp:txXfrm>
        <a:off x="1892199" y="477041"/>
        <a:ext cx="1472157" cy="1472157"/>
      </dsp:txXfrm>
    </dsp:sp>
    <dsp:sp modelId="{47518B3D-A93A-4919-93EE-D006E7C6BCFC}">
      <dsp:nvSpPr>
        <dsp:cNvPr id="0" name=""/>
        <dsp:cNvSpPr/>
      </dsp:nvSpPr>
      <dsp:spPr>
        <a:xfrm>
          <a:off x="3569492" y="397401"/>
          <a:ext cx="1631437" cy="16314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Weaknesses</a:t>
          </a:r>
        </a:p>
      </dsp:txBody>
      <dsp:txXfrm>
        <a:off x="3649132" y="477041"/>
        <a:ext cx="1472157" cy="1472157"/>
      </dsp:txXfrm>
    </dsp:sp>
    <dsp:sp modelId="{7AE33639-B4FB-4FE9-B68B-84A000368E55}">
      <dsp:nvSpPr>
        <dsp:cNvPr id="0" name=""/>
        <dsp:cNvSpPr/>
      </dsp:nvSpPr>
      <dsp:spPr>
        <a:xfrm>
          <a:off x="1812559" y="2154334"/>
          <a:ext cx="1631437" cy="16314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endParaRPr lang="en-GB" sz="1800" kern="1200"/>
        </a:p>
        <a:p>
          <a:pPr marL="0" lvl="0" indent="0" algn="ctr" defTabSz="800100">
            <a:lnSpc>
              <a:spcPct val="90000"/>
            </a:lnSpc>
            <a:spcBef>
              <a:spcPct val="0"/>
            </a:spcBef>
            <a:spcAft>
              <a:spcPct val="35000"/>
            </a:spcAft>
            <a:buNone/>
          </a:pPr>
          <a:r>
            <a:rPr lang="en-GB" sz="1800" kern="1200"/>
            <a:t>Opportunities	</a:t>
          </a:r>
        </a:p>
      </dsp:txBody>
      <dsp:txXfrm>
        <a:off x="1892199" y="2233974"/>
        <a:ext cx="1472157" cy="1472157"/>
      </dsp:txXfrm>
    </dsp:sp>
    <dsp:sp modelId="{0D1F6374-680A-422E-BF5C-3D8B9528EF11}">
      <dsp:nvSpPr>
        <dsp:cNvPr id="0" name=""/>
        <dsp:cNvSpPr/>
      </dsp:nvSpPr>
      <dsp:spPr>
        <a:xfrm>
          <a:off x="3569492" y="2154334"/>
          <a:ext cx="1631437" cy="163143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Threats</a:t>
          </a:r>
        </a:p>
      </dsp:txBody>
      <dsp:txXfrm>
        <a:off x="3649132" y="2233974"/>
        <a:ext cx="1472157" cy="147215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E3E80-F1C4-4EFE-A2DE-3820B53963FC}">
      <dsp:nvSpPr>
        <dsp:cNvPr id="0" name=""/>
        <dsp:cNvSpPr/>
      </dsp:nvSpPr>
      <dsp:spPr>
        <a:xfrm>
          <a:off x="0" y="3051925"/>
          <a:ext cx="6931247" cy="10017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CONTRADICT</a:t>
          </a:r>
          <a:endParaRPr lang="en-GB" sz="1900" kern="1200"/>
        </a:p>
      </dsp:txBody>
      <dsp:txXfrm>
        <a:off x="0" y="3051925"/>
        <a:ext cx="6931247" cy="540923"/>
      </dsp:txXfrm>
    </dsp:sp>
    <dsp:sp modelId="{13320387-2018-4C45-91BC-93D4DF80682C}">
      <dsp:nvSpPr>
        <dsp:cNvPr id="0" name=""/>
        <dsp:cNvSpPr/>
      </dsp:nvSpPr>
      <dsp:spPr>
        <a:xfrm>
          <a:off x="0" y="3572814"/>
          <a:ext cx="3465623" cy="4607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US" sz="2500" kern="1200"/>
            <a:t>I am fine</a:t>
          </a:r>
          <a:endParaRPr lang="en-GB" sz="2500" kern="1200"/>
        </a:p>
      </dsp:txBody>
      <dsp:txXfrm>
        <a:off x="0" y="3572814"/>
        <a:ext cx="3465623" cy="460786"/>
      </dsp:txXfrm>
    </dsp:sp>
    <dsp:sp modelId="{A2C8373C-59A1-4823-9F1C-F07B9AB558F7}">
      <dsp:nvSpPr>
        <dsp:cNvPr id="0" name=""/>
        <dsp:cNvSpPr/>
      </dsp:nvSpPr>
      <dsp:spPr>
        <a:xfrm>
          <a:off x="3465623" y="3572814"/>
          <a:ext cx="3465623" cy="4607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US" sz="2500" kern="1200"/>
            <a:t>Slouched over desk</a:t>
          </a:r>
          <a:endParaRPr lang="en-GB" sz="2500" kern="1200"/>
        </a:p>
      </dsp:txBody>
      <dsp:txXfrm>
        <a:off x="3465623" y="3572814"/>
        <a:ext cx="3465623" cy="460786"/>
      </dsp:txXfrm>
    </dsp:sp>
    <dsp:sp modelId="{0CCFD0FD-8EB7-432E-8AD4-093E94A3C5C7}">
      <dsp:nvSpPr>
        <dsp:cNvPr id="0" name=""/>
        <dsp:cNvSpPr/>
      </dsp:nvSpPr>
      <dsp:spPr>
        <a:xfrm rot="10800000">
          <a:off x="0" y="1526320"/>
          <a:ext cx="6931247" cy="154063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REPEAT OR SUPPLEMENT</a:t>
          </a:r>
          <a:endParaRPr lang="en-GB" sz="1900" kern="1200"/>
        </a:p>
      </dsp:txBody>
      <dsp:txXfrm rot="-10800000">
        <a:off x="0" y="1526320"/>
        <a:ext cx="6931247" cy="540761"/>
      </dsp:txXfrm>
    </dsp:sp>
    <dsp:sp modelId="{42251A7E-5B4C-4A8D-AAE2-8045ED127B44}">
      <dsp:nvSpPr>
        <dsp:cNvPr id="0" name=""/>
        <dsp:cNvSpPr/>
      </dsp:nvSpPr>
      <dsp:spPr>
        <a:xfrm>
          <a:off x="0" y="2067082"/>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US" sz="2500" kern="1200"/>
            <a:t>Be quiet</a:t>
          </a:r>
          <a:endParaRPr lang="en-GB" sz="2500" kern="1200"/>
        </a:p>
      </dsp:txBody>
      <dsp:txXfrm>
        <a:off x="0" y="2067082"/>
        <a:ext cx="3465623" cy="460648"/>
      </dsp:txXfrm>
    </dsp:sp>
    <dsp:sp modelId="{EC20B599-BDE8-48A2-99B2-99E347CBCC6B}">
      <dsp:nvSpPr>
        <dsp:cNvPr id="0" name=""/>
        <dsp:cNvSpPr/>
      </dsp:nvSpPr>
      <dsp:spPr>
        <a:xfrm>
          <a:off x="3465623" y="2067082"/>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US" sz="2500" kern="1200"/>
            <a:t>Hold finger over mouth</a:t>
          </a:r>
          <a:endParaRPr lang="en-GB" sz="2500" kern="1200"/>
        </a:p>
      </dsp:txBody>
      <dsp:txXfrm>
        <a:off x="3465623" y="2067082"/>
        <a:ext cx="3465623" cy="460648"/>
      </dsp:txXfrm>
    </dsp:sp>
    <dsp:sp modelId="{B12864FF-30E6-4F32-A432-A7DA2A420713}">
      <dsp:nvSpPr>
        <dsp:cNvPr id="0" name=""/>
        <dsp:cNvSpPr/>
      </dsp:nvSpPr>
      <dsp:spPr>
        <a:xfrm rot="10800000">
          <a:off x="0" y="716"/>
          <a:ext cx="6931247" cy="154063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REPLACE</a:t>
          </a:r>
          <a:endParaRPr lang="en-GB" sz="1900" kern="1200"/>
        </a:p>
      </dsp:txBody>
      <dsp:txXfrm rot="-10800000">
        <a:off x="0" y="716"/>
        <a:ext cx="6931247" cy="540761"/>
      </dsp:txXfrm>
    </dsp:sp>
    <dsp:sp modelId="{05DA4C57-533B-4173-896F-E483BB1F3E0B}">
      <dsp:nvSpPr>
        <dsp:cNvPr id="0" name=""/>
        <dsp:cNvSpPr/>
      </dsp:nvSpPr>
      <dsp:spPr>
        <a:xfrm>
          <a:off x="0" y="541477"/>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US" sz="2500" kern="1200"/>
            <a:t>Well done</a:t>
          </a:r>
          <a:endParaRPr lang="en-GB" sz="2500" kern="1200"/>
        </a:p>
      </dsp:txBody>
      <dsp:txXfrm>
        <a:off x="0" y="541477"/>
        <a:ext cx="3465623" cy="460648"/>
      </dsp:txXfrm>
    </dsp:sp>
    <dsp:sp modelId="{19C94AA8-19DA-429A-BDED-DA0828AF1880}">
      <dsp:nvSpPr>
        <dsp:cNvPr id="0" name=""/>
        <dsp:cNvSpPr/>
      </dsp:nvSpPr>
      <dsp:spPr>
        <a:xfrm>
          <a:off x="3465623" y="541477"/>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7800" tIns="31750" rIns="177800" bIns="31750" numCol="1" spcCol="1270" anchor="ctr" anchorCtr="0">
          <a:noAutofit/>
        </a:bodyPr>
        <a:lstStyle/>
        <a:p>
          <a:pPr marL="0" lvl="0" indent="0" algn="ctr" defTabSz="1111250">
            <a:lnSpc>
              <a:spcPct val="90000"/>
            </a:lnSpc>
            <a:spcBef>
              <a:spcPct val="0"/>
            </a:spcBef>
            <a:spcAft>
              <a:spcPct val="35000"/>
            </a:spcAft>
            <a:buNone/>
          </a:pPr>
          <a:r>
            <a:rPr lang="en-US" sz="2500" kern="1200"/>
            <a:t>Thumbs up</a:t>
          </a:r>
          <a:endParaRPr lang="en-GB" sz="2500" kern="1200"/>
        </a:p>
      </dsp:txBody>
      <dsp:txXfrm>
        <a:off x="3465623" y="541477"/>
        <a:ext cx="3465623" cy="4606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6E3E80-F1C4-4EFE-A2DE-3820B53963FC}">
      <dsp:nvSpPr>
        <dsp:cNvPr id="0" name=""/>
        <dsp:cNvSpPr/>
      </dsp:nvSpPr>
      <dsp:spPr>
        <a:xfrm>
          <a:off x="0" y="3051925"/>
          <a:ext cx="6931247" cy="100171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PARALANGUAGE</a:t>
          </a:r>
          <a:endParaRPr lang="en-GB" sz="1900" kern="1200"/>
        </a:p>
      </dsp:txBody>
      <dsp:txXfrm>
        <a:off x="0" y="3051925"/>
        <a:ext cx="6931247" cy="540923"/>
      </dsp:txXfrm>
    </dsp:sp>
    <dsp:sp modelId="{13320387-2018-4C45-91BC-93D4DF80682C}">
      <dsp:nvSpPr>
        <dsp:cNvPr id="0" name=""/>
        <dsp:cNvSpPr/>
      </dsp:nvSpPr>
      <dsp:spPr>
        <a:xfrm>
          <a:off x="0" y="3572814"/>
          <a:ext cx="3465623" cy="4607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Non-lexical</a:t>
          </a:r>
          <a:endParaRPr lang="en-GB" sz="1800" kern="1200"/>
        </a:p>
      </dsp:txBody>
      <dsp:txXfrm>
        <a:off x="0" y="3572814"/>
        <a:ext cx="3465623" cy="460786"/>
      </dsp:txXfrm>
    </dsp:sp>
    <dsp:sp modelId="{A2C8373C-59A1-4823-9F1C-F07B9AB558F7}">
      <dsp:nvSpPr>
        <dsp:cNvPr id="0" name=""/>
        <dsp:cNvSpPr/>
      </dsp:nvSpPr>
      <dsp:spPr>
        <a:xfrm>
          <a:off x="3465623" y="3572814"/>
          <a:ext cx="3465623" cy="460786"/>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Facial expression, pitch and speed</a:t>
          </a:r>
          <a:endParaRPr lang="en-GB" sz="1800" kern="1200"/>
        </a:p>
      </dsp:txBody>
      <dsp:txXfrm>
        <a:off x="3465623" y="3572814"/>
        <a:ext cx="3465623" cy="460786"/>
      </dsp:txXfrm>
    </dsp:sp>
    <dsp:sp modelId="{0CCFD0FD-8EB7-432E-8AD4-093E94A3C5C7}">
      <dsp:nvSpPr>
        <dsp:cNvPr id="0" name=""/>
        <dsp:cNvSpPr/>
      </dsp:nvSpPr>
      <dsp:spPr>
        <a:xfrm rot="10800000">
          <a:off x="0" y="1526320"/>
          <a:ext cx="6931247" cy="154063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REGULATE</a:t>
          </a:r>
          <a:endParaRPr lang="en-GB" sz="1900" kern="1200"/>
        </a:p>
      </dsp:txBody>
      <dsp:txXfrm rot="-10800000">
        <a:off x="0" y="1526320"/>
        <a:ext cx="6931247" cy="540761"/>
      </dsp:txXfrm>
    </dsp:sp>
    <dsp:sp modelId="{42251A7E-5B4C-4A8D-AAE2-8045ED127B44}">
      <dsp:nvSpPr>
        <dsp:cNvPr id="0" name=""/>
        <dsp:cNvSpPr/>
      </dsp:nvSpPr>
      <dsp:spPr>
        <a:xfrm>
          <a:off x="0" y="2067082"/>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Cues to regulate interaction</a:t>
          </a:r>
          <a:endParaRPr lang="en-GB" sz="1800" kern="1200"/>
        </a:p>
      </dsp:txBody>
      <dsp:txXfrm>
        <a:off x="0" y="2067082"/>
        <a:ext cx="3465623" cy="460648"/>
      </dsp:txXfrm>
    </dsp:sp>
    <dsp:sp modelId="{EC20B599-BDE8-48A2-99B2-99E347CBCC6B}">
      <dsp:nvSpPr>
        <dsp:cNvPr id="0" name=""/>
        <dsp:cNvSpPr/>
      </dsp:nvSpPr>
      <dsp:spPr>
        <a:xfrm>
          <a:off x="3465623" y="2067082"/>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Eye contact / Nod of head</a:t>
          </a:r>
          <a:endParaRPr lang="en-GB" sz="1800" kern="1200"/>
        </a:p>
      </dsp:txBody>
      <dsp:txXfrm>
        <a:off x="3465623" y="2067082"/>
        <a:ext cx="3465623" cy="460648"/>
      </dsp:txXfrm>
    </dsp:sp>
    <dsp:sp modelId="{B12864FF-30E6-4F32-A432-A7DA2A420713}">
      <dsp:nvSpPr>
        <dsp:cNvPr id="0" name=""/>
        <dsp:cNvSpPr/>
      </dsp:nvSpPr>
      <dsp:spPr>
        <a:xfrm rot="10800000">
          <a:off x="0" y="7"/>
          <a:ext cx="6931247" cy="154063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ACCENT</a:t>
          </a:r>
          <a:endParaRPr lang="en-GB" sz="1900" kern="1200"/>
        </a:p>
      </dsp:txBody>
      <dsp:txXfrm rot="-10800000">
        <a:off x="0" y="7"/>
        <a:ext cx="6931247" cy="540761"/>
      </dsp:txXfrm>
    </dsp:sp>
    <dsp:sp modelId="{05DA4C57-533B-4173-896F-E483BB1F3E0B}">
      <dsp:nvSpPr>
        <dsp:cNvPr id="0" name=""/>
        <dsp:cNvSpPr/>
      </dsp:nvSpPr>
      <dsp:spPr>
        <a:xfrm>
          <a:off x="0" y="541477"/>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Massive</a:t>
          </a:r>
          <a:endParaRPr lang="en-GB" sz="1800" kern="1200"/>
        </a:p>
      </dsp:txBody>
      <dsp:txXfrm>
        <a:off x="0" y="541477"/>
        <a:ext cx="3465623" cy="460648"/>
      </dsp:txXfrm>
    </dsp:sp>
    <dsp:sp modelId="{19C94AA8-19DA-429A-BDED-DA0828AF1880}">
      <dsp:nvSpPr>
        <dsp:cNvPr id="0" name=""/>
        <dsp:cNvSpPr/>
      </dsp:nvSpPr>
      <dsp:spPr>
        <a:xfrm>
          <a:off x="3465623" y="541477"/>
          <a:ext cx="3465623" cy="460648"/>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22860" rIns="128016" bIns="22860" numCol="1" spcCol="1270" anchor="ctr" anchorCtr="0">
          <a:noAutofit/>
        </a:bodyPr>
        <a:lstStyle/>
        <a:p>
          <a:pPr marL="0" lvl="0" indent="0" algn="ctr" defTabSz="800100">
            <a:lnSpc>
              <a:spcPct val="90000"/>
            </a:lnSpc>
            <a:spcBef>
              <a:spcPct val="0"/>
            </a:spcBef>
            <a:spcAft>
              <a:spcPct val="35000"/>
            </a:spcAft>
            <a:buNone/>
          </a:pPr>
          <a:r>
            <a:rPr lang="en-US" sz="1800" kern="1200"/>
            <a:t>Facial expression</a:t>
          </a:r>
          <a:endParaRPr lang="en-GB" sz="1800" kern="1200"/>
        </a:p>
      </dsp:txBody>
      <dsp:txXfrm>
        <a:off x="3465623" y="541477"/>
        <a:ext cx="3465623" cy="4606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C88731-83B0-4B97-96BD-C2CF8E76D555}">
      <dsp:nvSpPr>
        <dsp:cNvPr id="0" name=""/>
        <dsp:cNvSpPr/>
      </dsp:nvSpPr>
      <dsp:spPr>
        <a:xfrm>
          <a:off x="0" y="2161243"/>
          <a:ext cx="5577638" cy="1416950"/>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a:t>PROXEMICS</a:t>
          </a:r>
          <a:endParaRPr lang="en-GB" sz="2700" kern="1200"/>
        </a:p>
      </dsp:txBody>
      <dsp:txXfrm>
        <a:off x="0" y="2161243"/>
        <a:ext cx="5577638" cy="765153"/>
      </dsp:txXfrm>
    </dsp:sp>
    <dsp:sp modelId="{ABCE29C7-10B1-4A67-810E-FE729A62A019}">
      <dsp:nvSpPr>
        <dsp:cNvPr id="0" name=""/>
        <dsp:cNvSpPr/>
      </dsp:nvSpPr>
      <dsp:spPr>
        <a:xfrm>
          <a:off x="0" y="2896444"/>
          <a:ext cx="2788818" cy="65179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a:t>Regulate space</a:t>
          </a:r>
          <a:endParaRPr lang="en-GB" sz="2100" kern="1200"/>
        </a:p>
      </dsp:txBody>
      <dsp:txXfrm>
        <a:off x="0" y="2896444"/>
        <a:ext cx="2788818" cy="651797"/>
      </dsp:txXfrm>
    </dsp:sp>
    <dsp:sp modelId="{ABACE91B-507D-496D-AE84-E34AA44222C8}">
      <dsp:nvSpPr>
        <dsp:cNvPr id="0" name=""/>
        <dsp:cNvSpPr/>
      </dsp:nvSpPr>
      <dsp:spPr>
        <a:xfrm>
          <a:off x="2788819" y="2896444"/>
          <a:ext cx="2788818" cy="651797"/>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a:t>Temporary or permanent</a:t>
          </a:r>
          <a:endParaRPr lang="en-GB" sz="2100" kern="1200"/>
        </a:p>
      </dsp:txBody>
      <dsp:txXfrm>
        <a:off x="2788819" y="2896444"/>
        <a:ext cx="2788818" cy="651797"/>
      </dsp:txXfrm>
    </dsp:sp>
    <dsp:sp modelId="{B12864FF-30E6-4F32-A432-A7DA2A420713}">
      <dsp:nvSpPr>
        <dsp:cNvPr id="0" name=""/>
        <dsp:cNvSpPr/>
      </dsp:nvSpPr>
      <dsp:spPr>
        <a:xfrm rot="10800000">
          <a:off x="0" y="611"/>
          <a:ext cx="5577638" cy="217927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marL="0" lvl="0" indent="0" algn="ctr" defTabSz="1200150">
            <a:lnSpc>
              <a:spcPct val="90000"/>
            </a:lnSpc>
            <a:spcBef>
              <a:spcPct val="0"/>
            </a:spcBef>
            <a:spcAft>
              <a:spcPct val="35000"/>
            </a:spcAft>
            <a:buNone/>
          </a:pPr>
          <a:r>
            <a:rPr lang="en-US" sz="2700" kern="1200"/>
            <a:t>ADAPTORS</a:t>
          </a:r>
          <a:endParaRPr lang="en-GB" sz="2700" kern="1200"/>
        </a:p>
      </dsp:txBody>
      <dsp:txXfrm rot="-10800000">
        <a:off x="0" y="611"/>
        <a:ext cx="5577638" cy="764923"/>
      </dsp:txXfrm>
    </dsp:sp>
    <dsp:sp modelId="{05DA4C57-533B-4173-896F-E483BB1F3E0B}">
      <dsp:nvSpPr>
        <dsp:cNvPr id="0" name=""/>
        <dsp:cNvSpPr/>
      </dsp:nvSpPr>
      <dsp:spPr>
        <a:xfrm>
          <a:off x="0" y="766537"/>
          <a:ext cx="2788818" cy="6516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a:t>Nonverbal behavior to satisfy need</a:t>
          </a:r>
          <a:endParaRPr lang="en-GB" sz="2100" kern="1200"/>
        </a:p>
      </dsp:txBody>
      <dsp:txXfrm>
        <a:off x="0" y="766537"/>
        <a:ext cx="2788818" cy="651601"/>
      </dsp:txXfrm>
    </dsp:sp>
    <dsp:sp modelId="{19C94AA8-19DA-429A-BDED-DA0828AF1880}">
      <dsp:nvSpPr>
        <dsp:cNvPr id="0" name=""/>
        <dsp:cNvSpPr/>
      </dsp:nvSpPr>
      <dsp:spPr>
        <a:xfrm>
          <a:off x="2788819" y="766537"/>
          <a:ext cx="2788818" cy="651601"/>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9352" tIns="26670" rIns="149352" bIns="26670" numCol="1" spcCol="1270" anchor="ctr" anchorCtr="0">
          <a:noAutofit/>
        </a:bodyPr>
        <a:lstStyle/>
        <a:p>
          <a:pPr marL="0" lvl="0" indent="0" algn="ctr" defTabSz="933450">
            <a:lnSpc>
              <a:spcPct val="90000"/>
            </a:lnSpc>
            <a:spcBef>
              <a:spcPct val="0"/>
            </a:spcBef>
            <a:spcAft>
              <a:spcPct val="35000"/>
            </a:spcAft>
            <a:buNone/>
          </a:pPr>
          <a:r>
            <a:rPr lang="en-US" sz="2100" kern="1200"/>
            <a:t>Pulling at a loose thread on clothing</a:t>
          </a:r>
          <a:endParaRPr lang="en-GB" sz="2100" kern="1200"/>
        </a:p>
      </dsp:txBody>
      <dsp:txXfrm>
        <a:off x="2788819" y="766537"/>
        <a:ext cx="2788818" cy="651601"/>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32532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81622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268265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4/13/20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98146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4/13/20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184015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4/13/20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752022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4/13/20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5745437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9827484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4/13/20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81231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75919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4/13/20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23146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4/13/20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9216848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youtu.be/E6YqMEjYucM" TargetMode="Externa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1.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hyperlink" Target="https://youtu.be/gJJxbn1VjYo" TargetMode="External"/><Relationship Id="rId1" Type="http://schemas.openxmlformats.org/officeDocument/2006/relationships/slideLayout" Target="../slideLayouts/slideLayout1.xml"/></Relationships>
</file>

<file path=ppt/slides/_rels/slide55.xml.rels><?xml version="1.0" encoding="UTF-8" standalone="yes"?>
<Relationships xmlns="http://schemas.openxmlformats.org/package/2006/relationships"><Relationship Id="rId8" Type="http://schemas.openxmlformats.org/officeDocument/2006/relationships/hyperlink" Target="https://assets.publishing.service.gov.uk/government/uploads/system/uploads/attachment_data/file/315587/Equality_Act_Advice_Final.pdf" TargetMode="External"/><Relationship Id="rId3" Type="http://schemas.openxmlformats.org/officeDocument/2006/relationships/hyperlink" Target="https://www.ncbi.nlm.nih.gov/pmc/articles/PMC5346168/" TargetMode="External"/><Relationship Id="rId7" Type="http://schemas.openxmlformats.org/officeDocument/2006/relationships/hyperlink" Target="https://assets.publishing.service.gov.uk/government/uploads/system/uploads/attachment_data/file/182421/DFE-RR098.pdf" TargetMode="External"/><Relationship Id="rId2" Type="http://schemas.openxmlformats.org/officeDocument/2006/relationships/hyperlink" Target="https://core.ac.uk/download/pdf/153447323.pdf" TargetMode="External"/><Relationship Id="rId1" Type="http://schemas.openxmlformats.org/officeDocument/2006/relationships/slideLayout" Target="../slideLayouts/slideLayout2.xml"/><Relationship Id="rId6" Type="http://schemas.openxmlformats.org/officeDocument/2006/relationships/hyperlink" Target="https://www.childcomwales.org.uk/wp-content/uploads/2017/05/The-Right-Way-Education.pdf" TargetMode="External"/><Relationship Id="rId5" Type="http://schemas.openxmlformats.org/officeDocument/2006/relationships/hyperlink" Target="https://www.tandfonline.com/doi/full/10.1080/03004279.2018.1498996" TargetMode="External"/><Relationship Id="rId4" Type="http://schemas.openxmlformats.org/officeDocument/2006/relationships/hyperlink" Target="https://www.academia.edu/34374666/Classroom_discipline_that_promotes_self-control" TargetMode="External"/></Relationships>
</file>

<file path=ppt/slides/_rels/slide56.xml.rels><?xml version="1.0" encoding="UTF-8" standalone="yes"?>
<Relationships xmlns="http://schemas.openxmlformats.org/package/2006/relationships"><Relationship Id="rId8" Type="http://schemas.openxmlformats.org/officeDocument/2006/relationships/hyperlink" Target="https://www.researchgate.net/publication/227601084_Restorative_Justice_in_Schools" TargetMode="External"/><Relationship Id="rId3" Type="http://schemas.openxmlformats.org/officeDocument/2006/relationships/hyperlink" Target="https://disability.publichealth.gsu.edu/files/2013/12/BBQuIP_Function-Intervention-Matrix_Graybill_Cavin_Johnson.pdf" TargetMode="External"/><Relationship Id="rId7" Type="http://schemas.openxmlformats.org/officeDocument/2006/relationships/hyperlink" Target="https://www.educ.cam.ac.uk/research/projects/restorativeapproaches/RA-in-the-UK.pdf" TargetMode="External"/><Relationship Id="rId2" Type="http://schemas.openxmlformats.org/officeDocument/2006/relationships/hyperlink" Target="https://www.tandfonline.com/doi/full/10.1080/00131857.2014.989951?needAccess=true" TargetMode="External"/><Relationship Id="rId1" Type="http://schemas.openxmlformats.org/officeDocument/2006/relationships/slideLayout" Target="../slideLayouts/slideLayout2.xml"/><Relationship Id="rId6" Type="http://schemas.openxmlformats.org/officeDocument/2006/relationships/hyperlink" Target="https://dlpng.com/png/5314151" TargetMode="External"/><Relationship Id="rId5" Type="http://schemas.openxmlformats.org/officeDocument/2006/relationships/hyperlink" Target="https://www.google.com/search?q=google+clipart+images&amp;rlz=1C1GCEA_enGB866GB868&amp;oq=google+clipart&amp;aqs=chrome.0.69i59j69i57j0l3j69i60l3.6195j0j9&amp;sourceid=chrome&amp;ie=UTF-8" TargetMode="External"/><Relationship Id="rId10" Type="http://schemas.openxmlformats.org/officeDocument/2006/relationships/hyperlink" Target="https://cornerstone.lib.mnsu.edu/cgi/viewcontent.cgi?article=1000&amp;context=ctamj" TargetMode="External"/><Relationship Id="rId4" Type="http://schemas.openxmlformats.org/officeDocument/2006/relationships/hyperlink" Target="https://www.researchgate.net/publication/308833755_The_Value_of_Circle_Time_as_an_Intervention_Strategy" TargetMode="External"/><Relationship Id="rId9" Type="http://schemas.openxmlformats.org/officeDocument/2006/relationships/hyperlink" Target="https://content.ebscohost.com/ContentServer.asp?T=P&amp;P=AN&amp;K=140501230&amp;S=R&amp;D=eue&amp;EbscoContent=dGJyMNLr40SeprE4y9fwOLCmsEieprRSsq24TK%2BWxWXS&amp;ContentCustomer=dGJyMPGqtVGxp7FRuePfgeyx44Dt6fIA" TargetMode="External"/></Relationships>
</file>

<file path=ppt/slides/_rels/slide57.xml.rels><?xml version="1.0" encoding="UTF-8" standalone="yes"?>
<Relationships xmlns="http://schemas.openxmlformats.org/package/2006/relationships"><Relationship Id="rId8" Type="http://schemas.openxmlformats.org/officeDocument/2006/relationships/hyperlink" Target="https://neu.org.uk/media/32/view" TargetMode="External"/><Relationship Id="rId3" Type="http://schemas.openxmlformats.org/officeDocument/2006/relationships/hyperlink" Target="https://lagaffektivadagar.se/wp-content/uploads/2020/01/The-Reflective-Journey-Andrew-McDonnell.pdf" TargetMode="External"/><Relationship Id="rId7" Type="http://schemas.openxmlformats.org/officeDocument/2006/relationships/hyperlink" Target="https://www.researchgate.net/publication/267750204_Bandura's_Social_Learning_Theory_Social_Cognitive_Learning_Theory" TargetMode="External"/><Relationship Id="rId2" Type="http://schemas.openxmlformats.org/officeDocument/2006/relationships/hyperlink" Target="https://www.researchgate.net/publication/308833755_The_Value_of_Circle_Time_as_an_Intervention_Strategy"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233234044_Restorative_Justice_Pedagogy_Praxis_and_Discipline" TargetMode="External"/><Relationship Id="rId5" Type="http://schemas.openxmlformats.org/officeDocument/2006/relationships/hyperlink" Target="https://www.education.gov.gy/web/index.php/teachers/tips-for-teaching/item/1696-verbal-non-verbal-communications-in-the-classroom" TargetMode="External"/><Relationship Id="rId10" Type="http://schemas.openxmlformats.org/officeDocument/2006/relationships/hyperlink" Target="https://network.autism.org.uk/sites/default/files/ckfinder/files/Plenary%2010_30%20Geoff%20Evans.pdf" TargetMode="External"/><Relationship Id="rId4" Type="http://schemas.openxmlformats.org/officeDocument/2006/relationships/hyperlink" Target="https://www-sciencedirect-com.ezproxy.uwtsd.ac.uk/science/article/pii/S0891422214004028" TargetMode="External"/><Relationship Id="rId9" Type="http://schemas.openxmlformats.org/officeDocument/2006/relationships/hyperlink" Target="http://www.napavalley.edu/Academics/HealthOccupations/PTEC/Documents/normalization.pdf"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www.researchgate.net/publication/314967156_John_Dewey_and_His_Philosophy_of_Education" TargetMode="External"/><Relationship Id="rId3" Type="http://schemas.openxmlformats.org/officeDocument/2006/relationships/hyperlink" Target="https://www.surreycc.gov.uk/__data/assets/pdf_file/0019/101827/Introduction-to-restorative-approaches-for-schools.pdf" TargetMode="External"/><Relationship Id="rId7" Type="http://schemas.openxmlformats.org/officeDocument/2006/relationships/hyperlink" Target="https://files.eric.ed.gov/fulltext/EJ1087130.pdf" TargetMode="External"/><Relationship Id="rId2" Type="http://schemas.openxmlformats.org/officeDocument/2006/relationships/hyperlink" Target="https://pdfs.semanticscholar.org/3c50/4a36272120986a719b91daaeaf346dcbdf96.pdf" TargetMode="External"/><Relationship Id="rId1" Type="http://schemas.openxmlformats.org/officeDocument/2006/relationships/slideLayout" Target="../slideLayouts/slideLayout2.xml"/><Relationship Id="rId6" Type="http://schemas.openxmlformats.org/officeDocument/2006/relationships/hyperlink" Target="https://rdw.rowan.edu/cgi/viewcontent.cgi?article=2228&amp;context=etd" TargetMode="External"/><Relationship Id="rId5" Type="http://schemas.openxmlformats.org/officeDocument/2006/relationships/hyperlink" Target="https://www.tandfonline.com/doi/abs/10.1080/00405848509543186?journalCode=htip20" TargetMode="External"/><Relationship Id="rId4" Type="http://schemas.openxmlformats.org/officeDocument/2006/relationships/hyperlink" Target="https://www.researchgate.net/publication/285862577_Emotional_literacy_and_the_ecology_of_school_well-being" TargetMode="External"/></Relationships>
</file>

<file path=ppt/slides/_rels/slide59.xml.rels><?xml version="1.0" encoding="UTF-8" standalone="yes"?>
<Relationships xmlns="http://schemas.openxmlformats.org/package/2006/relationships"><Relationship Id="rId8" Type="http://schemas.openxmlformats.org/officeDocument/2006/relationships/hyperlink" Target="https://gov.wales/sites/default/files/publications/2018-12/practical-approaches-to-behaviour-management-in-the-classroom-a-handbook-for-classroom-teachers-in-primary-schools.pdf" TargetMode="External"/><Relationship Id="rId3" Type="http://schemas.openxmlformats.org/officeDocument/2006/relationships/hyperlink" Target="https://www.tes.com/lessons/gmSgpPMLx9Xohw/restorative-practices-for-pbis-schools" TargetMode="External"/><Relationship Id="rId7" Type="http://schemas.openxmlformats.org/officeDocument/2006/relationships/hyperlink" Target="https://files.eric.ed.gov/fulltext/EJ1158258.pdf" TargetMode="External"/><Relationship Id="rId2" Type="http://schemas.openxmlformats.org/officeDocument/2006/relationships/hyperlink" Target="https://www.suffolklearning.co.uk/suffolklearning_images/users/Early_Years_Team_CYP/2017BehaviourSupportGuidance.pdf" TargetMode="External"/><Relationship Id="rId1" Type="http://schemas.openxmlformats.org/officeDocument/2006/relationships/slideLayout" Target="../slideLayouts/slideLayout2.xml"/><Relationship Id="rId6" Type="http://schemas.openxmlformats.org/officeDocument/2006/relationships/hyperlink" Target="https://www.researchgate.net/publication/323180151_The_Power_of_Verbal_and_Nonverbal_Communication_in_Learning" TargetMode="External"/><Relationship Id="rId5" Type="http://schemas.openxmlformats.org/officeDocument/2006/relationships/hyperlink" Target="https://www.unison.org.uk/content/uploads/2015/04/On-line-Catalogue22970.pdf" TargetMode="External"/><Relationship Id="rId10" Type="http://schemas.openxmlformats.org/officeDocument/2006/relationships/hyperlink" Target="https://gov.wales/sites/default/files/publications/2018-03/15-behaviour-and-attendance.pdf" TargetMode="External"/><Relationship Id="rId4" Type="http://schemas.openxmlformats.org/officeDocument/2006/relationships/hyperlink" Target="https://www.tts-group.co.uk/primary/sen-special-direct/adhd/focus-for-fidgets/" TargetMode="External"/><Relationship Id="rId9" Type="http://schemas.openxmlformats.org/officeDocument/2006/relationships/hyperlink" Target="http://Woolfhttp:/citeseerx.ist.psu.edu/viewdoc/download?doi=10.1.1.986.5970&amp;rep=rep1&amp;type=pdf"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hwb.gov.wales/storage/d5d8e39c-b534-40cb-a3f5-7e2e126d8077/foundation-phase-framework.pdf" TargetMode="External"/><Relationship Id="rId2" Type="http://schemas.openxmlformats.org/officeDocument/2006/relationships/hyperlink" Target="https://gov.wales/sites/default/files/consultations/2018-01/151216-inclusion-and-pupil-support-draft-guidance-en.pdf" TargetMode="External"/><Relationship Id="rId1" Type="http://schemas.openxmlformats.org/officeDocument/2006/relationships/slideLayout" Target="../slideLayouts/slideLayout2.xml"/><Relationship Id="rId4" Type="http://schemas.openxmlformats.org/officeDocument/2006/relationships/hyperlink" Target="https://www.researchgate.net/publication/311614189_How_Students_Acquire_Self-Control_Primary_School_Teachers'_Concepts_from_Turkey" TargetMode="Externa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6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32.png"/><Relationship Id="rId4" Type="http://schemas.openxmlformats.org/officeDocument/2006/relationships/image" Target="../media/image31.png"/></Relationships>
</file>

<file path=ppt/slides/_rels/slide6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34.png"/><Relationship Id="rId4" Type="http://schemas.openxmlformats.org/officeDocument/2006/relationships/image" Target="../media/image33.png"/></Relationships>
</file>

<file path=ppt/slides/_rels/slide6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36.png"/><Relationship Id="rId4" Type="http://schemas.openxmlformats.org/officeDocument/2006/relationships/image" Target="../media/image35.png"/></Relationships>
</file>

<file path=ppt/slides/_rels/slide68.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38.png"/><Relationship Id="rId4" Type="http://schemas.openxmlformats.org/officeDocument/2006/relationships/image" Target="../media/image37.png"/></Relationships>
</file>

<file path=ppt/slides/_rels/slide6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xml"/><Relationship Id="rId5" Type="http://schemas.openxmlformats.org/officeDocument/2006/relationships/image" Target="../media/image40.png"/><Relationship Id="rId4" Type="http://schemas.openxmlformats.org/officeDocument/2006/relationships/image" Target="../media/image39.png"/></Relationships>
</file>

<file path=ppt/slides/_rels/slide7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image" Target="../media/image41.jpeg"/><Relationship Id="rId1" Type="http://schemas.openxmlformats.org/officeDocument/2006/relationships/slideLayout" Target="../slideLayouts/slideLayout1.xml"/><Relationship Id="rId4" Type="http://schemas.openxmlformats.org/officeDocument/2006/relationships/image" Target="../media/image43.jpeg"/></Relationships>
</file>

<file path=ppt/slides/_rels/slide71.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xml"/></Relationships>
</file>

<file path=ppt/slides/_rels/slide73.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xml"/></Relationships>
</file>

<file path=ppt/slides/_rels/slide74.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1376362"/>
            <a:ext cx="9144000" cy="2603274"/>
          </a:xfrm>
        </p:spPr>
        <p:txBody>
          <a:bodyPr>
            <a:normAutofit/>
          </a:bodyPr>
          <a:lstStyle/>
          <a:p>
            <a:r>
              <a:rPr lang="en-GB" sz="5400" b="1"/>
              <a:t>Behaviour and Learning: Approaches to classroom management</a:t>
            </a:r>
            <a:endParaRPr lang="en-US" sz="5400" b="1"/>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524000" y="4118088"/>
            <a:ext cx="9144000" cy="1393711"/>
          </a:xfrm>
        </p:spPr>
        <p:txBody>
          <a:bodyPr vert="horz" lIns="91440" tIns="45720" rIns="91440" bIns="45720" rtlCol="0" anchor="t">
            <a:normAutofit/>
          </a:bodyPr>
          <a:lstStyle/>
          <a:p>
            <a:r>
              <a:rPr lang="en-GB"/>
              <a:t>Amanda Howland</a:t>
            </a:r>
            <a:endParaRPr lang="en-US">
              <a:cs typeface="Calibri" panose="020F0502020204030204"/>
            </a:endParaRPr>
          </a:p>
          <a:p>
            <a:r>
              <a:rPr lang="en-GB"/>
              <a:t>Lesley Martin</a:t>
            </a:r>
            <a:endParaRPr lang="en-GB">
              <a:cs typeface="Calibri" panose="020F0502020204030204"/>
            </a:endParaRPr>
          </a:p>
          <a:p>
            <a:r>
              <a:rPr lang="en-GB"/>
              <a:t>Rhian Williams</a:t>
            </a:r>
            <a:endParaRPr lang="en-US">
              <a:cs typeface="Calibri" panose="020F0502020204030204"/>
            </a:endParaRPr>
          </a:p>
        </p:txBody>
      </p:sp>
    </p:spTree>
    <p:extLst>
      <p:ext uri="{BB962C8B-B14F-4D97-AF65-F5344CB8AC3E}">
        <p14:creationId xmlns:p14="http://schemas.microsoft.com/office/powerpoint/2010/main" val="5556650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906" y="959643"/>
            <a:ext cx="9144000" cy="1055828"/>
          </a:xfrm>
        </p:spPr>
        <p:txBody>
          <a:bodyPr>
            <a:normAutofit/>
          </a:bodyPr>
          <a:lstStyle/>
          <a:p>
            <a:r>
              <a:rPr lang="en-GB" sz="4400" b="1">
                <a:latin typeface="Calibri"/>
                <a:ea typeface="+mj-lt"/>
                <a:cs typeface="+mj-lt"/>
              </a:rPr>
              <a:t>Introduction</a:t>
            </a:r>
            <a:endParaRPr lang="en-US" sz="4400" b="1">
              <a:latin typeface="Calibri"/>
              <a:cs typeface="Calibri"/>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524000" y="2134218"/>
            <a:ext cx="9144000" cy="1393711"/>
          </a:xfrm>
        </p:spPr>
        <p:txBody>
          <a:bodyPr vert="horz" lIns="91440" tIns="45720" rIns="91440" bIns="45720" rtlCol="0" anchor="t">
            <a:normAutofit/>
          </a:bodyPr>
          <a:lstStyle/>
          <a:p>
            <a:r>
              <a:rPr lang="en-US" b="1">
                <a:ea typeface="+mn-lt"/>
                <a:cs typeface="+mn-lt"/>
                <a:hlinkClick r:id="rId2"/>
              </a:rPr>
              <a:t>https://youtu.be/E6YqMEjYucM</a:t>
            </a:r>
            <a:endParaRPr lang="en-US">
              <a:ea typeface="+mn-lt"/>
              <a:cs typeface="+mn-lt"/>
            </a:endParaRPr>
          </a:p>
        </p:txBody>
      </p:sp>
      <p:sp>
        <p:nvSpPr>
          <p:cNvPr id="5" name="TextBox 4">
            <a:extLst>
              <a:ext uri="{FF2B5EF4-FFF2-40B4-BE49-F238E27FC236}">
                <a16:creationId xmlns:a16="http://schemas.microsoft.com/office/drawing/2014/main" id="{3DF0DF44-B20B-4928-8CBB-BDBC50B0E756}"/>
              </a:ext>
            </a:extLst>
          </p:cNvPr>
          <p:cNvSpPr txBox="1"/>
          <p:nvPr/>
        </p:nvSpPr>
        <p:spPr>
          <a:xfrm>
            <a:off x="1250671" y="2769522"/>
            <a:ext cx="6672260"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cs typeface="Arial"/>
              </a:rPr>
              <a:t>Josh is:</a:t>
            </a:r>
            <a:endParaRPr lang="en-US"/>
          </a:p>
          <a:p>
            <a:pPr marL="571500" indent="-571500">
              <a:buFont typeface="Arial"/>
              <a:buChar char="•"/>
            </a:pPr>
            <a:r>
              <a:rPr lang="en-GB" sz="3600">
                <a:cs typeface="Arial"/>
              </a:rPr>
              <a:t>Distractible​</a:t>
            </a:r>
            <a:endParaRPr lang="en-GB"/>
          </a:p>
          <a:p>
            <a:pPr marL="571500" indent="-571500">
              <a:buFont typeface="Arial"/>
              <a:buChar char="•"/>
            </a:pPr>
            <a:r>
              <a:rPr lang="en-GB" sz="3600">
                <a:cs typeface="Arial"/>
              </a:rPr>
              <a:t>Bored and uninterested </a:t>
            </a:r>
            <a:endParaRPr lang="en-GB">
              <a:cs typeface="Calibri" panose="020F0502020204030204"/>
            </a:endParaRPr>
          </a:p>
          <a:p>
            <a:pPr marL="571500" indent="-571500">
              <a:buFont typeface="Arial"/>
              <a:buChar char="•"/>
            </a:pPr>
            <a:r>
              <a:rPr lang="en-GB" sz="3600">
                <a:cs typeface="Arial"/>
              </a:rPr>
              <a:t>Seeks attention and has  trouble focusing.</a:t>
            </a:r>
            <a:endParaRPr lang="en-GB">
              <a:cs typeface="Calibri"/>
            </a:endParaRPr>
          </a:p>
        </p:txBody>
      </p:sp>
      <p:pic>
        <p:nvPicPr>
          <p:cNvPr id="6" name="Picture 7" descr="A picture containing drawing&#10;&#10;Description generated with very high confidence">
            <a:extLst>
              <a:ext uri="{FF2B5EF4-FFF2-40B4-BE49-F238E27FC236}">
                <a16:creationId xmlns:a16="http://schemas.microsoft.com/office/drawing/2014/main" id="{E4898396-09BD-4DED-ADCE-E89C32C3C843}"/>
              </a:ext>
            </a:extLst>
          </p:cNvPr>
          <p:cNvPicPr>
            <a:picLocks noChangeAspect="1"/>
          </p:cNvPicPr>
          <p:nvPr/>
        </p:nvPicPr>
        <p:blipFill>
          <a:blip r:embed="rId3"/>
          <a:stretch>
            <a:fillRect/>
          </a:stretch>
        </p:blipFill>
        <p:spPr>
          <a:xfrm>
            <a:off x="8308181" y="2997994"/>
            <a:ext cx="2743200" cy="2743200"/>
          </a:xfrm>
          <a:prstGeom prst="rect">
            <a:avLst/>
          </a:prstGeom>
        </p:spPr>
      </p:pic>
    </p:spTree>
    <p:extLst>
      <p:ext uri="{BB962C8B-B14F-4D97-AF65-F5344CB8AC3E}">
        <p14:creationId xmlns:p14="http://schemas.microsoft.com/office/powerpoint/2010/main" val="8003832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41859" y="1022935"/>
            <a:ext cx="9108282" cy="1133437"/>
          </a:xfrm>
        </p:spPr>
        <p:txBody>
          <a:bodyPr>
            <a:normAutofit/>
          </a:bodyPr>
          <a:lstStyle/>
          <a:p>
            <a:r>
              <a:rPr lang="en-GB" sz="5400" b="1">
                <a:ea typeface="+mj-lt"/>
                <a:cs typeface="+mj-lt"/>
              </a:rPr>
              <a:t>  </a:t>
            </a:r>
            <a:r>
              <a:rPr lang="en-GB" sz="4400">
                <a:ea typeface="+mj-lt"/>
                <a:cs typeface="+mj-lt"/>
              </a:rPr>
              <a:t> </a:t>
            </a:r>
            <a:r>
              <a:rPr lang="en-GB" sz="4400" b="1">
                <a:latin typeface="Calibri"/>
                <a:ea typeface="+mj-lt"/>
                <a:cs typeface="+mj-lt"/>
              </a:rPr>
              <a:t>Objectives</a:t>
            </a:r>
            <a:br>
              <a:rPr lang="en-GB" sz="4400" b="1">
                <a:latin typeface="Calibri"/>
                <a:ea typeface="+mj-lt"/>
                <a:cs typeface="+mj-lt"/>
              </a:rPr>
            </a:br>
            <a:r>
              <a:rPr lang="en-GB" sz="1600" b="1">
                <a:ea typeface="+mj-lt"/>
                <a:cs typeface="+mj-lt"/>
              </a:rPr>
              <a:t>      Lesley Martin</a:t>
            </a:r>
            <a:endParaRPr lang="en-GB" sz="5400" b="1">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00910" y="2749938"/>
            <a:ext cx="10255952" cy="1133437"/>
          </a:xfrm>
        </p:spPr>
        <p:txBody>
          <a:bodyPr vert="horz" lIns="91440" tIns="45720" rIns="91440" bIns="45720" rtlCol="0" anchor="t">
            <a:normAutofit fontScale="25000" lnSpcReduction="20000"/>
          </a:bodyPr>
          <a:lstStyle/>
          <a:p>
            <a:r>
              <a:rPr lang="en-US" sz="14400" b="1">
                <a:ea typeface="+mn-lt"/>
                <a:cs typeface="+mn-lt"/>
              </a:rPr>
              <a:t>Nonverbal Communication</a:t>
            </a:r>
          </a:p>
          <a:p>
            <a:r>
              <a:rPr lang="en-US" sz="11200">
                <a:ea typeface="+mn-lt"/>
                <a:cs typeface="+mn-lt"/>
              </a:rPr>
              <a:t>Intervention Strategy</a:t>
            </a:r>
          </a:p>
          <a:p>
            <a:pPr algn="l"/>
            <a:r>
              <a:rPr lang="en-US" sz="5100">
                <a:ea typeface="+mn-lt"/>
                <a:cs typeface="+mn-lt"/>
              </a:rPr>
              <a:t> </a:t>
            </a:r>
            <a:endParaRPr lang="en-US" sz="5400" b="1">
              <a:ea typeface="+mn-lt"/>
              <a:cs typeface="+mn-lt"/>
            </a:endParaRPr>
          </a:p>
          <a:p>
            <a:pPr algn="l"/>
            <a:endParaRPr lang="en-US" sz="5400" b="1">
              <a:ea typeface="+mn-lt"/>
              <a:cs typeface="+mn-lt"/>
            </a:endParaRPr>
          </a:p>
          <a:p>
            <a:pPr algn="l"/>
            <a:r>
              <a:rPr lang="en-US" sz="5400" b="1">
                <a:ea typeface="+mn-lt"/>
                <a:cs typeface="+mn-lt"/>
              </a:rPr>
              <a:t>	</a:t>
            </a:r>
            <a:endParaRPr lang="en-US" sz="5100">
              <a:ea typeface="+mn-lt"/>
              <a:cs typeface="+mn-lt"/>
            </a:endParaRPr>
          </a:p>
          <a:p>
            <a:pPr algn="l"/>
            <a:r>
              <a:rPr lang="en-US" sz="3200" b="1">
                <a:ea typeface="+mn-lt"/>
                <a:cs typeface="+mn-lt"/>
              </a:rPr>
              <a:t>	</a:t>
            </a:r>
            <a:r>
              <a:rPr lang="en-US" sz="3200">
                <a:ea typeface="+mn-lt"/>
                <a:cs typeface="+mn-lt"/>
              </a:rPr>
              <a:t>  </a:t>
            </a:r>
            <a:r>
              <a:rPr lang="en-US" b="1">
                <a:ea typeface="+mn-lt"/>
                <a:cs typeface="+mn-lt"/>
              </a:rPr>
              <a:t>  </a:t>
            </a:r>
            <a:endParaRPr lang="en-US" sz="2400">
              <a:cs typeface="Calibri" panose="020F0502020204030204"/>
            </a:endParaRPr>
          </a:p>
          <a:p>
            <a:pPr algn="l"/>
            <a:endParaRPr lang="en-US" b="1">
              <a:cs typeface="Calibri"/>
            </a:endParaRPr>
          </a:p>
        </p:txBody>
      </p:sp>
      <p:sp>
        <p:nvSpPr>
          <p:cNvPr id="4" name="TextBox 3">
            <a:extLst>
              <a:ext uri="{FF2B5EF4-FFF2-40B4-BE49-F238E27FC236}">
                <a16:creationId xmlns:a16="http://schemas.microsoft.com/office/drawing/2014/main" id="{8F1F6D5A-C84F-4007-B151-0239B0CEF528}"/>
              </a:ext>
            </a:extLst>
          </p:cNvPr>
          <p:cNvSpPr txBox="1"/>
          <p:nvPr/>
        </p:nvSpPr>
        <p:spPr>
          <a:xfrm>
            <a:off x="1541859" y="3964941"/>
            <a:ext cx="4773881" cy="1938992"/>
          </a:xfrm>
          <a:prstGeom prst="rect">
            <a:avLst/>
          </a:prstGeom>
          <a:noFill/>
        </p:spPr>
        <p:txBody>
          <a:bodyPr wrap="square" rtlCol="0" anchor="t">
            <a:spAutoFit/>
          </a:bodyPr>
          <a:lstStyle/>
          <a:p>
            <a:r>
              <a:rPr lang="en-US" sz="2400" b="1">
                <a:ea typeface="+mn-lt"/>
                <a:cs typeface="+mn-lt"/>
              </a:rPr>
              <a:t>Key Terms :</a:t>
            </a:r>
          </a:p>
          <a:p>
            <a:pPr marL="342900" indent="-342900">
              <a:buFont typeface="Arial" panose="020B0604020202020204" pitchFamily="34" charset="0"/>
              <a:buChar char="•"/>
            </a:pPr>
            <a:r>
              <a:rPr lang="en-US" sz="2400" b="1">
                <a:ea typeface="+mn-lt"/>
                <a:cs typeface="+mn-lt"/>
              </a:rPr>
              <a:t>Principle of fairness </a:t>
            </a:r>
            <a:r>
              <a:rPr lang="en-US" sz="2400">
                <a:ea typeface="+mn-lt"/>
                <a:cs typeface="+mn-lt"/>
              </a:rPr>
              <a:t> </a:t>
            </a:r>
          </a:p>
          <a:p>
            <a:pPr marL="342900" indent="-342900">
              <a:buFont typeface="Arial" panose="020B0604020202020204" pitchFamily="34" charset="0"/>
              <a:buChar char="•"/>
            </a:pPr>
            <a:r>
              <a:rPr lang="en-US" sz="2400" b="1">
                <a:ea typeface="+mn-lt"/>
                <a:cs typeface="+mn-lt"/>
              </a:rPr>
              <a:t>Principle of normalization</a:t>
            </a:r>
          </a:p>
          <a:p>
            <a:endParaRPr lang="en-US" sz="2400">
              <a:ea typeface="+mn-lt"/>
              <a:cs typeface="+mn-lt"/>
            </a:endParaRPr>
          </a:p>
          <a:p>
            <a:endParaRPr lang="en-US" sz="2400" b="1">
              <a:ea typeface="+mn-lt"/>
              <a:cs typeface="+mn-lt"/>
            </a:endParaRPr>
          </a:p>
        </p:txBody>
      </p:sp>
      <p:pic>
        <p:nvPicPr>
          <p:cNvPr id="10" name="Picture 9" descr="Uwb10202 Effective Communication - Lessons - Tes Teach">
            <a:extLst>
              <a:ext uri="{FF2B5EF4-FFF2-40B4-BE49-F238E27FC236}">
                <a16:creationId xmlns:a16="http://schemas.microsoft.com/office/drawing/2014/main" id="{43A8D522-CCC6-4668-9892-97B422151E07}"/>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8761228" y="3884417"/>
            <a:ext cx="2317898" cy="1886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170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960110"/>
            <a:ext cx="9144000" cy="1047452"/>
          </a:xfrm>
        </p:spPr>
        <p:txBody>
          <a:bodyPr>
            <a:normAutofit/>
          </a:bodyPr>
          <a:lstStyle/>
          <a:p>
            <a:r>
              <a:rPr lang="en-GB" sz="4400" b="1">
                <a:latin typeface="Calibri"/>
                <a:ea typeface="+mj-lt"/>
                <a:cs typeface="+mj-lt"/>
              </a:rPr>
              <a:t>Introduction</a:t>
            </a:r>
            <a:br>
              <a:rPr lang="en-GB" sz="4400" b="1">
                <a:latin typeface="Calibri"/>
                <a:ea typeface="+mj-lt"/>
                <a:cs typeface="+mj-lt"/>
              </a:rPr>
            </a:br>
            <a:r>
              <a:rPr lang="en-GB" sz="1600" b="1">
                <a:ea typeface="+mj-lt"/>
                <a:cs typeface="+mj-lt"/>
              </a:rPr>
              <a:t>Lesley Martin</a:t>
            </a:r>
            <a:endParaRPr lang="en-GB" sz="1600">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832284" y="2099973"/>
            <a:ext cx="10415470" cy="3096427"/>
          </a:xfrm>
        </p:spPr>
        <p:txBody>
          <a:bodyPr vert="horz" lIns="91440" tIns="45720" rIns="91440" bIns="45720" rtlCol="0" anchor="t">
            <a:noAutofit/>
          </a:bodyPr>
          <a:lstStyle/>
          <a:p>
            <a:pPr algn="l"/>
            <a:r>
              <a:rPr lang="en-GB" sz="2800">
                <a:latin typeface="Calibri"/>
                <a:ea typeface="Times New Roman" panose="02020603050405020304" pitchFamily="18" charset="0"/>
                <a:cs typeface="Calibri"/>
              </a:rPr>
              <a:t>   The Government advocates for:</a:t>
            </a:r>
            <a:endParaRPr lang="en-US"/>
          </a:p>
          <a:p>
            <a:pPr marL="800100" lvl="1" indent="-342900" algn="l">
              <a:buFont typeface="Arial" panose="020B0604020202020204" pitchFamily="34" charset="0"/>
              <a:buChar char="•"/>
            </a:pPr>
            <a:r>
              <a:rPr lang="en-GB" sz="2800">
                <a:latin typeface="Calibri"/>
                <a:ea typeface="Times New Roman" panose="02020603050405020304" pitchFamily="18" charset="0"/>
                <a:cs typeface="Calibri"/>
              </a:rPr>
              <a:t>Constructive teaching and learning within the school environment</a:t>
            </a:r>
          </a:p>
          <a:p>
            <a:pPr marL="800100" lvl="1" indent="-342900" algn="l">
              <a:buFont typeface="Arial" panose="020B0604020202020204" pitchFamily="34" charset="0"/>
              <a:buChar char="•"/>
            </a:pPr>
            <a:r>
              <a:rPr lang="en-GB" sz="2800">
                <a:latin typeface="Calibri"/>
                <a:ea typeface="Times New Roman" panose="02020603050405020304" pitchFamily="18" charset="0"/>
                <a:cs typeface="Calibri"/>
              </a:rPr>
              <a:t>Head Teachers and Teachers equipped with the essential communication skills to manage poor behaviour </a:t>
            </a:r>
          </a:p>
          <a:p>
            <a:pPr marL="800100" lvl="1" indent="-342900" algn="l">
              <a:buFont typeface="Arial" panose="020B0604020202020204" pitchFamily="34" charset="0"/>
              <a:buChar char="•"/>
            </a:pPr>
            <a:r>
              <a:rPr lang="en-GB" sz="2800">
                <a:latin typeface="Calibri"/>
                <a:ea typeface="Times New Roman" panose="02020603050405020304" pitchFamily="18" charset="0"/>
                <a:cs typeface="Calibri"/>
              </a:rPr>
              <a:t>“Preventative and responsive” expertise from a </a:t>
            </a:r>
          </a:p>
          <a:p>
            <a:pPr lvl="1" algn="l"/>
            <a:r>
              <a:rPr lang="en-GB" sz="2800">
                <a:latin typeface="Calibri"/>
                <a:ea typeface="Times New Roman" panose="02020603050405020304" pitchFamily="18" charset="0"/>
                <a:cs typeface="Calibri"/>
              </a:rPr>
              <a:t>    whole school approach</a:t>
            </a:r>
            <a:endParaRPr lang="en-GB">
              <a:cs typeface="Calibri" panose="020F0502020204030204"/>
            </a:endParaRPr>
          </a:p>
          <a:p>
            <a:pPr marL="800100" lvl="1" indent="-342900" algn="l">
              <a:buFont typeface="Arial" panose="020B0604020202020204" pitchFamily="34" charset="0"/>
              <a:buChar char="•"/>
            </a:pPr>
            <a:endParaRPr lang="en-GB">
              <a:latin typeface="Calibri" panose="020F0502020204030204" pitchFamily="34" charset="0"/>
              <a:ea typeface="Times New Roman" panose="02020603050405020304" pitchFamily="18" charset="0"/>
            </a:endParaRPr>
          </a:p>
          <a:p>
            <a:pPr marL="800100" lvl="1" indent="-342900" algn="l">
              <a:buFont typeface="Arial" panose="020B0604020202020204" pitchFamily="34" charset="0"/>
              <a:buChar char="•"/>
            </a:pPr>
            <a:endParaRPr lang="en-GB">
              <a:latin typeface="Calibri" panose="020F0502020204030204" pitchFamily="34" charset="0"/>
              <a:ea typeface="Times New Roman" panose="02020603050405020304" pitchFamily="18" charset="0"/>
            </a:endParaRPr>
          </a:p>
          <a:p>
            <a:pPr lvl="1" algn="r"/>
            <a:endParaRPr lang="en-GB">
              <a:latin typeface="Calibri" panose="020F0502020204030204" pitchFamily="34" charset="0"/>
              <a:ea typeface="Times New Roman" panose="02020603050405020304" pitchFamily="18" charset="0"/>
            </a:endParaRPr>
          </a:p>
          <a:p>
            <a:pPr lvl="1" algn="r"/>
            <a:endParaRPr lang="en-GB">
              <a:latin typeface="Calibri" panose="020F0502020204030204" pitchFamily="34" charset="0"/>
              <a:ea typeface="Times New Roman" panose="02020603050405020304" pitchFamily="18" charset="0"/>
            </a:endParaRPr>
          </a:p>
          <a:p>
            <a:pPr algn="l"/>
            <a:endParaRPr lang="en-GB">
              <a:latin typeface="Times New Roman" panose="02020603050405020304" pitchFamily="18" charset="0"/>
              <a:ea typeface="Times New Roman" panose="02020603050405020304" pitchFamily="18" charset="0"/>
            </a:endParaRPr>
          </a:p>
          <a:p>
            <a:pPr algn="l"/>
            <a:endParaRPr lang="en-US" b="1">
              <a:cs typeface="Calibri"/>
            </a:endParaRPr>
          </a:p>
        </p:txBody>
      </p:sp>
      <p:sp>
        <p:nvSpPr>
          <p:cNvPr id="4" name="TextBox 3">
            <a:extLst>
              <a:ext uri="{FF2B5EF4-FFF2-40B4-BE49-F238E27FC236}">
                <a16:creationId xmlns:a16="http://schemas.microsoft.com/office/drawing/2014/main" id="{F1400461-2402-4896-92E5-6D5B8AF4915C}"/>
              </a:ext>
            </a:extLst>
          </p:cNvPr>
          <p:cNvSpPr txBox="1"/>
          <p:nvPr/>
        </p:nvSpPr>
        <p:spPr>
          <a:xfrm>
            <a:off x="446569" y="5511664"/>
            <a:ext cx="3266056" cy="307777"/>
          </a:xfrm>
          <a:prstGeom prst="rect">
            <a:avLst/>
          </a:prstGeom>
          <a:noFill/>
        </p:spPr>
        <p:txBody>
          <a:bodyPr wrap="square" rtlCol="0">
            <a:spAutoFit/>
          </a:bodyPr>
          <a:lstStyle/>
          <a:p>
            <a:pPr lvl="1" algn="r"/>
            <a:r>
              <a:rPr lang="en-GB" sz="1400">
                <a:latin typeface="Calibri" panose="020F0502020204030204" pitchFamily="34" charset="0"/>
                <a:ea typeface="Times New Roman" panose="02020603050405020304" pitchFamily="18" charset="0"/>
              </a:rPr>
              <a:t>(Ministry of Education, Unknown)</a:t>
            </a:r>
            <a:endParaRPr lang="en-GB"/>
          </a:p>
        </p:txBody>
      </p:sp>
      <p:pic>
        <p:nvPicPr>
          <p:cNvPr id="5" name="Picture 5" descr="A picture containing propeller, clock&#10;&#10;Description generated with very high confidence">
            <a:extLst>
              <a:ext uri="{FF2B5EF4-FFF2-40B4-BE49-F238E27FC236}">
                <a16:creationId xmlns:a16="http://schemas.microsoft.com/office/drawing/2014/main" id="{FEDBC0DD-C820-4EB3-BCF5-A525E62F5DD2}"/>
              </a:ext>
            </a:extLst>
          </p:cNvPr>
          <p:cNvPicPr>
            <a:picLocks noChangeAspect="1"/>
          </p:cNvPicPr>
          <p:nvPr/>
        </p:nvPicPr>
        <p:blipFill>
          <a:blip r:embed="rId2"/>
          <a:stretch>
            <a:fillRect/>
          </a:stretch>
        </p:blipFill>
        <p:spPr>
          <a:xfrm>
            <a:off x="9327293" y="3972698"/>
            <a:ext cx="1837037" cy="1847334"/>
          </a:xfrm>
          <a:prstGeom prst="rect">
            <a:avLst/>
          </a:prstGeom>
        </p:spPr>
      </p:pic>
    </p:spTree>
    <p:extLst>
      <p:ext uri="{BB962C8B-B14F-4D97-AF65-F5344CB8AC3E}">
        <p14:creationId xmlns:p14="http://schemas.microsoft.com/office/powerpoint/2010/main" val="9520986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4952" y="870948"/>
            <a:ext cx="9144000" cy="962166"/>
          </a:xfrm>
        </p:spPr>
        <p:txBody>
          <a:bodyPr>
            <a:normAutofit/>
          </a:bodyPr>
          <a:lstStyle/>
          <a:p>
            <a:r>
              <a:rPr lang="en-GB" sz="4400" b="1">
                <a:latin typeface="Calibri"/>
                <a:ea typeface="+mj-lt"/>
                <a:cs typeface="+mj-lt"/>
              </a:rPr>
              <a:t>Introduction</a:t>
            </a:r>
            <a:br>
              <a:rPr lang="en-GB" sz="4400" b="1">
                <a:latin typeface="Calibri"/>
                <a:ea typeface="+mj-lt"/>
                <a:cs typeface="+mj-lt"/>
              </a:rPr>
            </a:br>
            <a:r>
              <a:rPr lang="en-GB" sz="1600" b="1">
                <a:ea typeface="+mj-lt"/>
                <a:cs typeface="+mj-lt"/>
              </a:rPr>
              <a:t>Lesley Martin</a:t>
            </a:r>
            <a:endParaRPr lang="en-GB" sz="5400" b="1">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804575" y="1713058"/>
            <a:ext cx="10760519" cy="4131926"/>
          </a:xfrm>
        </p:spPr>
        <p:txBody>
          <a:bodyPr vert="horz" lIns="91440" tIns="45720" rIns="91440" bIns="45720" rtlCol="0" anchor="t">
            <a:normAutofit/>
          </a:bodyPr>
          <a:lstStyle/>
          <a:p>
            <a:pPr algn="l"/>
            <a:r>
              <a:rPr lang="en-GB" sz="1800"/>
              <a:t>    Vygotsky:</a:t>
            </a:r>
            <a:endParaRPr lang="en-GB" sz="1800">
              <a:cs typeface="Calibri"/>
            </a:endParaRPr>
          </a:p>
          <a:p>
            <a:pPr marL="800100" lvl="1" indent="-342900" algn="l">
              <a:buFont typeface="Arial" panose="020B0604020202020204" pitchFamily="34" charset="0"/>
              <a:buChar char="•"/>
            </a:pPr>
            <a:r>
              <a:rPr lang="en-GB" sz="1800"/>
              <a:t>Social Development Theory = Foundation of Constructivism = Fundamental to Cognitive Development</a:t>
            </a:r>
            <a:endParaRPr lang="en-GB" sz="1800">
              <a:cs typeface="Calibri"/>
            </a:endParaRPr>
          </a:p>
          <a:p>
            <a:pPr marL="800100" lvl="1" indent="-342900" algn="l">
              <a:buFont typeface="Arial" panose="020B0604020202020204" pitchFamily="34" charset="0"/>
              <a:buChar char="•"/>
            </a:pPr>
            <a:r>
              <a:rPr lang="en-GB" sz="1800"/>
              <a:t>Dependent on the standard of teaching and delivery</a:t>
            </a:r>
            <a:endParaRPr lang="en-GB" sz="1800">
              <a:cs typeface="Calibri"/>
            </a:endParaRPr>
          </a:p>
          <a:p>
            <a:pPr marL="800100" lvl="1" indent="-342900" algn="l">
              <a:buFont typeface="Arial" panose="020B0604020202020204" pitchFamily="34" charset="0"/>
              <a:buChar char="•"/>
            </a:pPr>
            <a:r>
              <a:rPr lang="en-GB" sz="1800"/>
              <a:t>Motivation is at the heart of it</a:t>
            </a:r>
            <a:endParaRPr lang="en-GB" sz="1800">
              <a:cs typeface="Calibri"/>
            </a:endParaRPr>
          </a:p>
          <a:p>
            <a:pPr marL="800100" lvl="1" indent="-342900" algn="l">
              <a:buFont typeface="Arial" panose="020B0604020202020204" pitchFamily="34" charset="0"/>
              <a:buChar char="•"/>
            </a:pPr>
            <a:r>
              <a:rPr lang="en-GB" sz="1800"/>
              <a:t>Believes poor behaviour is visible when a child’s needs are not being met  </a:t>
            </a:r>
            <a:endParaRPr lang="en-GB" sz="1800">
              <a:cs typeface="Calibri"/>
            </a:endParaRPr>
          </a:p>
          <a:p>
            <a:pPr marL="800100" lvl="1" indent="-342900" algn="l">
              <a:buFont typeface="Arial" panose="020B0604020202020204" pitchFamily="34" charset="0"/>
              <a:buChar char="•"/>
            </a:pPr>
            <a:r>
              <a:rPr lang="en-US" sz="1800">
                <a:latin typeface="Calibri"/>
                <a:ea typeface="Times New Roman" panose="02020603050405020304" pitchFamily="18" charset="0"/>
                <a:cs typeface="Calibri"/>
              </a:rPr>
              <a:t>Zone of Proximal Development - Scaffolding - Changing the level of support to meet the ability of the child - independent v guided learning                                                       </a:t>
            </a:r>
            <a:r>
              <a:rPr lang="en-GB" sz="1800"/>
              <a:t>                </a:t>
            </a:r>
            <a:endParaRPr lang="en-GB" sz="1800">
              <a:cs typeface="Calibri"/>
            </a:endParaRPr>
          </a:p>
          <a:p>
            <a:pPr algn="l"/>
            <a:r>
              <a:rPr lang="en-US" sz="1800"/>
              <a:t>    Skinner:</a:t>
            </a:r>
            <a:endParaRPr lang="en-US" sz="1800">
              <a:cs typeface="Calibri"/>
            </a:endParaRPr>
          </a:p>
          <a:p>
            <a:pPr marL="800100" lvl="1" indent="-342900" algn="l">
              <a:buFont typeface="Arial" panose="020B0604020202020204" pitchFamily="34" charset="0"/>
              <a:buChar char="•"/>
            </a:pPr>
            <a:r>
              <a:rPr lang="en-US" sz="1800"/>
              <a:t>Positive reinforcement = Praise, rewards = Strengthens </a:t>
            </a:r>
            <a:r>
              <a:rPr lang="en-US" sz="1800" err="1"/>
              <a:t>behaviour</a:t>
            </a:r>
            <a:r>
              <a:rPr lang="en-US" sz="1800"/>
              <a:t>, </a:t>
            </a:r>
          </a:p>
          <a:p>
            <a:pPr lvl="1" algn="l"/>
            <a:r>
              <a:rPr lang="en-US" sz="1800"/>
              <a:t>       increases repetition of positive </a:t>
            </a:r>
            <a:r>
              <a:rPr lang="en-US" sz="1800" err="1"/>
              <a:t>behaviour</a:t>
            </a:r>
            <a:r>
              <a:rPr lang="en-US" sz="1800"/>
              <a:t> </a:t>
            </a:r>
            <a:endParaRPr lang="en-US" sz="1800">
              <a:cs typeface="Calibri"/>
            </a:endParaRPr>
          </a:p>
          <a:p>
            <a:pPr marL="800100" lvl="1" indent="-342900" algn="l">
              <a:buFont typeface="Arial" panose="020B0604020202020204" pitchFamily="34" charset="0"/>
              <a:buChar char="•"/>
            </a:pPr>
            <a:r>
              <a:rPr lang="en-US" sz="1800"/>
              <a:t>Negative reinforcement = Punishment, embarrassment = Reduces </a:t>
            </a:r>
          </a:p>
          <a:p>
            <a:pPr lvl="1" algn="l"/>
            <a:r>
              <a:rPr lang="en-US" sz="1800"/>
              <a:t>       self-esteem, increases repetition of poor behaviour</a:t>
            </a:r>
            <a:endParaRPr lang="en-US" sz="1900" b="1">
              <a:latin typeface="Calibri"/>
              <a:ea typeface="Times New Roman" panose="02020603050405020304" pitchFamily="18" charset="0"/>
              <a:cs typeface="Calibri"/>
            </a:endParaRPr>
          </a:p>
        </p:txBody>
      </p:sp>
      <p:sp>
        <p:nvSpPr>
          <p:cNvPr id="5" name="TextBox 4">
            <a:extLst>
              <a:ext uri="{FF2B5EF4-FFF2-40B4-BE49-F238E27FC236}">
                <a16:creationId xmlns:a16="http://schemas.microsoft.com/office/drawing/2014/main" id="{00BEED0E-355D-4D5B-B6D9-44E81C13A983}"/>
              </a:ext>
            </a:extLst>
          </p:cNvPr>
          <p:cNvSpPr txBox="1"/>
          <p:nvPr/>
        </p:nvSpPr>
        <p:spPr>
          <a:xfrm>
            <a:off x="648053" y="5607215"/>
            <a:ext cx="3094074" cy="307777"/>
          </a:xfrm>
          <a:prstGeom prst="rect">
            <a:avLst/>
          </a:prstGeom>
          <a:noFill/>
        </p:spPr>
        <p:txBody>
          <a:bodyPr wrap="square" rtlCol="0">
            <a:spAutoFit/>
          </a:bodyPr>
          <a:lstStyle/>
          <a:p>
            <a:pPr lvl="1"/>
            <a:r>
              <a:rPr lang="en-GB" sz="1400"/>
              <a:t>(Lever, 2011) &amp; </a:t>
            </a:r>
            <a:r>
              <a:rPr lang="en-US" sz="1400"/>
              <a:t>(Burden, 2020)</a:t>
            </a:r>
          </a:p>
        </p:txBody>
      </p:sp>
      <p:pic>
        <p:nvPicPr>
          <p:cNvPr id="7" name="Picture 7" descr="A picture containing room, refrigerator&#10;&#10;Description generated with very high confidence">
            <a:extLst>
              <a:ext uri="{FF2B5EF4-FFF2-40B4-BE49-F238E27FC236}">
                <a16:creationId xmlns:a16="http://schemas.microsoft.com/office/drawing/2014/main" id="{C14CCA86-F00A-42D2-80AA-E62ED22AF290}"/>
              </a:ext>
            </a:extLst>
          </p:cNvPr>
          <p:cNvPicPr>
            <a:picLocks noChangeAspect="1"/>
          </p:cNvPicPr>
          <p:nvPr/>
        </p:nvPicPr>
        <p:blipFill>
          <a:blip r:embed="rId2"/>
          <a:stretch>
            <a:fillRect/>
          </a:stretch>
        </p:blipFill>
        <p:spPr>
          <a:xfrm>
            <a:off x="8657967" y="4257615"/>
            <a:ext cx="2423984" cy="1493744"/>
          </a:xfrm>
          <a:prstGeom prst="rect">
            <a:avLst/>
          </a:prstGeom>
        </p:spPr>
      </p:pic>
    </p:spTree>
    <p:extLst>
      <p:ext uri="{BB962C8B-B14F-4D97-AF65-F5344CB8AC3E}">
        <p14:creationId xmlns:p14="http://schemas.microsoft.com/office/powerpoint/2010/main" val="901389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97461" y="960109"/>
            <a:ext cx="8997078" cy="1567440"/>
          </a:xfrm>
        </p:spPr>
        <p:txBody>
          <a:bodyPr>
            <a:normAutofit/>
          </a:bodyPr>
          <a:lstStyle/>
          <a:p>
            <a:pPr algn="l"/>
            <a:r>
              <a:rPr lang="en-GB" sz="5400" b="1">
                <a:ea typeface="+mj-lt"/>
                <a:cs typeface="+mj-lt"/>
              </a:rPr>
              <a:t>               Introduction </a:t>
            </a:r>
            <a:r>
              <a:rPr lang="en-GB" sz="2000" b="1">
                <a:ea typeface="+mj-lt"/>
                <a:cs typeface="+mj-lt"/>
              </a:rPr>
              <a:t>Amanda Howland</a:t>
            </a:r>
            <a:endParaRPr lang="en-GB" sz="5400">
              <a:ea typeface="+mj-lt"/>
              <a:cs typeface="+mj-lt"/>
            </a:endParaRPr>
          </a:p>
          <a:p>
            <a:endParaRPr lang="en-GB" sz="5400" b="1">
              <a:cs typeface="Calibri Light"/>
            </a:endParaRPr>
          </a:p>
        </p:txBody>
      </p:sp>
      <p:sp>
        <p:nvSpPr>
          <p:cNvPr id="4" name="Subtitle 2">
            <a:extLst>
              <a:ext uri="{FF2B5EF4-FFF2-40B4-BE49-F238E27FC236}">
                <a16:creationId xmlns:a16="http://schemas.microsoft.com/office/drawing/2014/main" id="{98D3FC0B-6076-6141-91FA-D65E9C5A7A97}"/>
              </a:ext>
            </a:extLst>
          </p:cNvPr>
          <p:cNvSpPr txBox="1">
            <a:spLocks noGrp="1"/>
          </p:cNvSpPr>
          <p:nvPr>
            <p:ph type="subTitle" idx="1"/>
          </p:nvPr>
        </p:nvSpPr>
        <p:spPr>
          <a:xfrm>
            <a:off x="1341438" y="1912651"/>
            <a:ext cx="9793287" cy="3568987"/>
          </a:xfrm>
          <a:prstGeom prst="rect">
            <a:avLst/>
          </a:prstGeom>
        </p:spPr>
        <p:txBody>
          <a:bodyPr vert="horz" lIns="91440" tIns="45720" rIns="91440" bIns="45720" rtlCol="0" anchor="t">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a:t>Part of behaviour management within schools is that all good schools should have a policy on behaviour. It should have a clear outline of structure for teachers to follow to manage behaviour. ( Unison 2015)</a:t>
            </a:r>
          </a:p>
          <a:p>
            <a:pPr algn="l"/>
            <a:r>
              <a:rPr lang="en-GB"/>
              <a:t>Behaviour is stressful for many teachers, by remaining calm and showing respect and empathy are just a few approaches to achieve effective classroom management. (National education union 2019)</a:t>
            </a:r>
            <a:endParaRPr lang="en-GB">
              <a:cs typeface="Calibri"/>
            </a:endParaRPr>
          </a:p>
          <a:p>
            <a:pPr algn="l"/>
            <a:r>
              <a:rPr lang="en-GB"/>
              <a:t>Challenging behaviour and pupil disengagement can be reduced with effective classroom management. This will then lead to an improvement in attendance as well as attainment. (Education endowment foundation 2019) </a:t>
            </a:r>
            <a:endParaRPr lang="en-GB">
              <a:cs typeface="Calibri"/>
            </a:endParaRPr>
          </a:p>
        </p:txBody>
      </p:sp>
    </p:spTree>
    <p:extLst>
      <p:ext uri="{BB962C8B-B14F-4D97-AF65-F5344CB8AC3E}">
        <p14:creationId xmlns:p14="http://schemas.microsoft.com/office/powerpoint/2010/main" val="13601777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960109"/>
            <a:ext cx="9903850" cy="975130"/>
          </a:xfrm>
        </p:spPr>
        <p:txBody>
          <a:bodyPr anchor="ctr">
            <a:normAutofit/>
          </a:bodyPr>
          <a:lstStyle/>
          <a:p>
            <a:r>
              <a:rPr lang="en-GB" sz="4400" b="1">
                <a:ea typeface="+mj-lt"/>
                <a:cs typeface="+mj-lt"/>
              </a:rPr>
              <a:t>Introduction</a:t>
            </a:r>
            <a:br>
              <a:rPr lang="en-GB" sz="4400" b="1">
                <a:ea typeface="+mj-lt"/>
                <a:cs typeface="+mj-lt"/>
              </a:rPr>
            </a:br>
            <a:r>
              <a:rPr lang="en-GB" sz="1800" b="1">
                <a:ea typeface="+mj-lt"/>
                <a:cs typeface="+mj-lt"/>
              </a:rPr>
              <a:t>Rhian Williams </a:t>
            </a:r>
            <a:endParaRPr lang="en-GB" sz="5400">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661644"/>
          </a:xfrm>
        </p:spPr>
        <p:txBody>
          <a:bodyPr vert="horz" lIns="91440" tIns="45720" rIns="91440" bIns="45720" rtlCol="0" anchor="t">
            <a:normAutofit/>
          </a:bodyPr>
          <a:lstStyle/>
          <a:p>
            <a:pPr marL="342900" indent="-342900" algn="l">
              <a:buFont typeface="Arial" panose="020B0604020202020204" pitchFamily="34" charset="0"/>
              <a:buChar char="•"/>
            </a:pPr>
            <a:r>
              <a:rPr lang="en-GB" sz="2000"/>
              <a:t>Good behavioural management is achieved by applying strategies which allow children to accept responsibility for their actions, as evident in the ‘Social Learning’ theory – John Dewey (Sikandar, 2015).</a:t>
            </a:r>
          </a:p>
          <a:p>
            <a:pPr marL="342900" indent="-342900" algn="l">
              <a:buFont typeface="Arial" panose="020B0604020202020204" pitchFamily="34" charset="0"/>
              <a:buChar char="•"/>
            </a:pPr>
            <a:r>
              <a:rPr lang="en-GB" sz="2000"/>
              <a:t>Social learning is utilised within the classroom to promote pupils’ engagement via a Responsive Classroom (Williams, 2017).</a:t>
            </a:r>
          </a:p>
          <a:p>
            <a:pPr marL="342900" indent="-342900" algn="l">
              <a:buFont typeface="Arial" panose="020B0604020202020204" pitchFamily="34" charset="0"/>
              <a:buChar char="•"/>
            </a:pPr>
            <a:r>
              <a:rPr lang="en-GB" sz="2000"/>
              <a:t>A Responsive Classroom supports social learning by delivering education in environments which are happy and secure as endorsed in the framework ‘The Right Way: A Children’s Rights Approach in Wales’.</a:t>
            </a:r>
          </a:p>
          <a:p>
            <a:pPr marL="342900" indent="-342900" algn="l">
              <a:buFont typeface="Arial" panose="020B0604020202020204" pitchFamily="34" charset="0"/>
              <a:buChar char="•"/>
            </a:pPr>
            <a:r>
              <a:rPr lang="en-GB" sz="2000"/>
              <a:t>Restorative justice is a strategy identified within the framework for dealing with issues of behaviour in agreement with Article 12 of the United Nations Convention on the Rights of the Child (UNCRC) (Children’s Commissioner for Wales, 2017).</a:t>
            </a:r>
          </a:p>
        </p:txBody>
      </p:sp>
    </p:spTree>
    <p:extLst>
      <p:ext uri="{BB962C8B-B14F-4D97-AF65-F5344CB8AC3E}">
        <p14:creationId xmlns:p14="http://schemas.microsoft.com/office/powerpoint/2010/main" val="12175450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959493"/>
            <a:ext cx="9144000" cy="1039623"/>
          </a:xfrm>
        </p:spPr>
        <p:txBody>
          <a:bodyPr vert="horz" lIns="91440" tIns="45720" rIns="91440" bIns="45720" rtlCol="0" anchor="b">
            <a:noAutofit/>
          </a:bodyPr>
          <a:lstStyle/>
          <a:p>
            <a:pPr algn="l"/>
            <a:endParaRPr lang="en-GB" sz="5400" b="1">
              <a:ea typeface="+mj-lt"/>
              <a:cs typeface="+mj-lt"/>
            </a:endParaRPr>
          </a:p>
          <a:p>
            <a:r>
              <a:rPr lang="en-GB" sz="4400" b="1">
                <a:latin typeface="Calibri"/>
                <a:cs typeface="Calibri Light"/>
              </a:rPr>
              <a:t>Equality Act 2010</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473263" y="2580487"/>
            <a:ext cx="6462525" cy="2739962"/>
          </a:xfrm>
        </p:spPr>
        <p:txBody>
          <a:bodyPr vert="horz" lIns="91440" tIns="45720" rIns="91440" bIns="45720" rtlCol="0" anchor="t">
            <a:normAutofit/>
          </a:bodyPr>
          <a:lstStyle/>
          <a:p>
            <a:pPr algn="l"/>
            <a:r>
              <a:rPr lang="en-US" sz="3200">
                <a:cs typeface="Calibri" panose="020F0502020204030204"/>
              </a:rPr>
              <a:t>Against the law to:</a:t>
            </a:r>
          </a:p>
          <a:p>
            <a:pPr marL="342900" indent="-342900" algn="l">
              <a:buFont typeface="Arial" panose="020B0604020202020204" pitchFamily="34" charset="0"/>
              <a:buChar char="•"/>
            </a:pPr>
            <a:endParaRPr lang="en-US" sz="3200">
              <a:cs typeface="Calibri" panose="020F0502020204030204"/>
            </a:endParaRPr>
          </a:p>
          <a:p>
            <a:pPr marL="342900" indent="-342900" algn="l">
              <a:buFont typeface="Arial" panose="020B0604020202020204" pitchFamily="34" charset="0"/>
              <a:buChar char="•"/>
            </a:pPr>
            <a:r>
              <a:rPr lang="en-US" sz="3200">
                <a:cs typeface="Calibri" panose="020F0502020204030204"/>
              </a:rPr>
              <a:t>Place any child at a disadvantage</a:t>
            </a:r>
          </a:p>
          <a:p>
            <a:pPr marL="342900" indent="-342900" algn="l">
              <a:buFont typeface="Arial" panose="020B0604020202020204" pitchFamily="34" charset="0"/>
              <a:buChar char="•"/>
            </a:pPr>
            <a:r>
              <a:rPr lang="en-US" sz="3200">
                <a:cs typeface="Calibri" panose="020F0502020204030204"/>
              </a:rPr>
              <a:t>Discriminate against any child</a:t>
            </a:r>
          </a:p>
          <a:p>
            <a:pPr marL="342900" indent="-342900" algn="l">
              <a:buFont typeface="Arial" panose="020B0604020202020204" pitchFamily="34" charset="0"/>
              <a:buChar char="•"/>
            </a:pPr>
            <a:endParaRPr lang="en-US" sz="3000" b="1">
              <a:cs typeface="Calibri" panose="020F0502020204030204"/>
            </a:endParaRPr>
          </a:p>
          <a:p>
            <a:pPr algn="l"/>
            <a:endParaRPr lang="en-US" sz="3000" b="1">
              <a:cs typeface="Calibri" panose="020F0502020204030204"/>
            </a:endParaRPr>
          </a:p>
          <a:p>
            <a:pPr algn="l"/>
            <a:endParaRPr lang="en-US" b="1">
              <a:cs typeface="Calibri" panose="020F0502020204030204"/>
            </a:endParaRPr>
          </a:p>
        </p:txBody>
      </p:sp>
      <p:pic>
        <p:nvPicPr>
          <p:cNvPr id="4102" name="Picture 6" descr="Equal Education Clipart">
            <a:extLst>
              <a:ext uri="{FF2B5EF4-FFF2-40B4-BE49-F238E27FC236}">
                <a16:creationId xmlns:a16="http://schemas.microsoft.com/office/drawing/2014/main" id="{73BF1EC5-421C-461D-AA48-CFEC9457D65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1452" y="3215737"/>
            <a:ext cx="2558879" cy="2558879"/>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78DD098E-0D2C-47F7-A92D-8ABEB8ACAA3F}"/>
              </a:ext>
            </a:extLst>
          </p:cNvPr>
          <p:cNvSpPr txBox="1"/>
          <p:nvPr/>
        </p:nvSpPr>
        <p:spPr>
          <a:xfrm>
            <a:off x="1226128" y="5428976"/>
            <a:ext cx="3532909" cy="307777"/>
          </a:xfrm>
          <a:prstGeom prst="rect">
            <a:avLst/>
          </a:prstGeom>
          <a:noFill/>
        </p:spPr>
        <p:txBody>
          <a:bodyPr wrap="square" rtlCol="0">
            <a:spAutoFit/>
          </a:bodyPr>
          <a:lstStyle/>
          <a:p>
            <a:r>
              <a:rPr lang="en-US" sz="1400"/>
              <a:t>(Department for Education, 2014)</a:t>
            </a:r>
            <a:endParaRPr lang="en-GB" sz="1400"/>
          </a:p>
        </p:txBody>
      </p:sp>
    </p:spTree>
    <p:extLst>
      <p:ext uri="{BB962C8B-B14F-4D97-AF65-F5344CB8AC3E}">
        <p14:creationId xmlns:p14="http://schemas.microsoft.com/office/powerpoint/2010/main" val="24607679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287163" y="954860"/>
            <a:ext cx="10276702" cy="977838"/>
          </a:xfrm>
        </p:spPr>
        <p:txBody>
          <a:bodyPr>
            <a:noAutofit/>
          </a:bodyPr>
          <a:lstStyle/>
          <a:p>
            <a:pPr algn="l"/>
            <a:endParaRPr lang="en-GB" sz="4400" b="1">
              <a:latin typeface="Calibri"/>
              <a:ea typeface="+mj-lt"/>
              <a:cs typeface="Calibri"/>
            </a:endParaRPr>
          </a:p>
          <a:p>
            <a:br>
              <a:rPr lang="en-GB" sz="4400" b="1">
                <a:latin typeface="Calibri"/>
                <a:cs typeface="Calibri"/>
              </a:rPr>
            </a:br>
            <a:br>
              <a:rPr lang="en-GB" sz="4400" b="1">
                <a:latin typeface="Calibri"/>
                <a:cs typeface="Calibri"/>
              </a:rPr>
            </a:br>
            <a:br>
              <a:rPr lang="en-GB" sz="4400" b="1">
                <a:latin typeface="Calibri"/>
                <a:cs typeface="Calibri"/>
              </a:rPr>
            </a:br>
            <a:r>
              <a:rPr lang="en-GB" sz="4400" b="1">
                <a:latin typeface="Calibri"/>
                <a:cs typeface="Calibri"/>
              </a:rPr>
              <a:t>Behaviour Management</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52894" y="2236517"/>
            <a:ext cx="7920256" cy="2841247"/>
          </a:xfrm>
        </p:spPr>
        <p:txBody>
          <a:bodyPr vert="horz" lIns="91440" tIns="45720" rIns="91440" bIns="45720" rtlCol="0" anchor="t">
            <a:normAutofit fontScale="92500"/>
          </a:bodyPr>
          <a:lstStyle/>
          <a:p>
            <a:pPr marL="457200" indent="-457200" algn="l">
              <a:buFont typeface="Arial" panose="020B0604020202020204" pitchFamily="34" charset="0"/>
              <a:buChar char="•"/>
            </a:pPr>
            <a:r>
              <a:rPr lang="en-US" sz="3000">
                <a:cs typeface="Calibri" panose="020F0502020204030204"/>
              </a:rPr>
              <a:t>Teachers take ownership for their classrooms:</a:t>
            </a:r>
          </a:p>
          <a:p>
            <a:pPr marL="914400" lvl="1" indent="-457200" algn="l">
              <a:buFont typeface="Arial" panose="020B0604020202020204" pitchFamily="34" charset="0"/>
              <a:buChar char="•"/>
            </a:pPr>
            <a:r>
              <a:rPr lang="en-US" sz="2600">
                <a:cs typeface="Calibri" panose="020F0502020204030204"/>
              </a:rPr>
              <a:t>Experiment with different communication techniques</a:t>
            </a:r>
          </a:p>
          <a:p>
            <a:pPr marL="914400" lvl="1" indent="-457200" algn="l">
              <a:buFont typeface="Arial" panose="020B0604020202020204" pitchFamily="34" charset="0"/>
              <a:buChar char="•"/>
            </a:pPr>
            <a:r>
              <a:rPr lang="en-US" sz="2600">
                <a:cs typeface="Calibri" panose="020F0502020204030204"/>
              </a:rPr>
              <a:t>Motivate the whole class</a:t>
            </a:r>
          </a:p>
          <a:p>
            <a:pPr marL="914400" lvl="1" indent="-457200" algn="l">
              <a:buFont typeface="Arial" panose="020B0604020202020204" pitchFamily="34" charset="0"/>
              <a:buChar char="•"/>
            </a:pPr>
            <a:r>
              <a:rPr lang="en-US" sz="2600">
                <a:cs typeface="Calibri" panose="020F0502020204030204"/>
              </a:rPr>
              <a:t>Create a positive learning environment</a:t>
            </a:r>
          </a:p>
          <a:p>
            <a:pPr marL="457200" indent="-457200" algn="l">
              <a:buFont typeface="Arial" panose="020B0604020202020204" pitchFamily="34" charset="0"/>
              <a:buChar char="•"/>
            </a:pPr>
            <a:r>
              <a:rPr lang="en-US" sz="3000">
                <a:cs typeface="Calibri" panose="020F0502020204030204"/>
              </a:rPr>
              <a:t>Children understand what is expected of them</a:t>
            </a:r>
          </a:p>
          <a:p>
            <a:pPr marL="457200" indent="-457200" algn="l">
              <a:buFont typeface="Arial" panose="020B0604020202020204" pitchFamily="34" charset="0"/>
              <a:buChar char="•"/>
            </a:pPr>
            <a:r>
              <a:rPr lang="en-US" sz="3000">
                <a:cs typeface="Calibri" panose="020F0502020204030204"/>
              </a:rPr>
              <a:t>Quality learning takes place</a:t>
            </a:r>
          </a:p>
          <a:p>
            <a:pPr marL="457200" indent="-457200" algn="l">
              <a:buFont typeface="Arial" panose="020B0604020202020204" pitchFamily="34" charset="0"/>
              <a:buChar char="•"/>
            </a:pPr>
            <a:endParaRPr lang="en-US" sz="4400" b="1">
              <a:cs typeface="Calibri" panose="020F0502020204030204"/>
            </a:endParaRPr>
          </a:p>
          <a:p>
            <a:pPr algn="l"/>
            <a:endParaRPr lang="en-US" sz="3800" b="1">
              <a:cs typeface="Calibri" panose="020F0502020204030204"/>
            </a:endParaRPr>
          </a:p>
          <a:p>
            <a:pPr algn="l"/>
            <a:endParaRPr lang="en-US" b="1">
              <a:cs typeface="Calibri" panose="020F0502020204030204"/>
            </a:endParaRPr>
          </a:p>
        </p:txBody>
      </p:sp>
      <p:sp>
        <p:nvSpPr>
          <p:cNvPr id="4" name="TextBox 3">
            <a:extLst>
              <a:ext uri="{FF2B5EF4-FFF2-40B4-BE49-F238E27FC236}">
                <a16:creationId xmlns:a16="http://schemas.microsoft.com/office/drawing/2014/main" id="{9B08C8E3-F8D2-4D5B-900C-BC87E496AA89}"/>
              </a:ext>
            </a:extLst>
          </p:cNvPr>
          <p:cNvSpPr txBox="1"/>
          <p:nvPr/>
        </p:nvSpPr>
        <p:spPr>
          <a:xfrm>
            <a:off x="1074302" y="5464200"/>
            <a:ext cx="2711066" cy="307777"/>
          </a:xfrm>
          <a:prstGeom prst="rect">
            <a:avLst/>
          </a:prstGeom>
          <a:noFill/>
        </p:spPr>
        <p:txBody>
          <a:bodyPr wrap="square" rtlCol="0">
            <a:spAutoFit/>
          </a:bodyPr>
          <a:lstStyle/>
          <a:p>
            <a:r>
              <a:rPr lang="en-US" sz="1400"/>
              <a:t>(Ministry of Education, Unknown)</a:t>
            </a:r>
            <a:endParaRPr lang="en-GB" sz="1400"/>
          </a:p>
        </p:txBody>
      </p:sp>
      <p:pic>
        <p:nvPicPr>
          <p:cNvPr id="5" name="Picture 5" descr="A picture containing room&#10;&#10;Description generated with very high confidence">
            <a:extLst>
              <a:ext uri="{FF2B5EF4-FFF2-40B4-BE49-F238E27FC236}">
                <a16:creationId xmlns:a16="http://schemas.microsoft.com/office/drawing/2014/main" id="{233FC364-704D-4DB0-AD30-A5863ED93D6A}"/>
              </a:ext>
            </a:extLst>
          </p:cNvPr>
          <p:cNvPicPr>
            <a:picLocks noChangeAspect="1"/>
          </p:cNvPicPr>
          <p:nvPr/>
        </p:nvPicPr>
        <p:blipFill>
          <a:blip r:embed="rId2"/>
          <a:stretch>
            <a:fillRect/>
          </a:stretch>
        </p:blipFill>
        <p:spPr>
          <a:xfrm>
            <a:off x="9100107" y="3315168"/>
            <a:ext cx="2032687" cy="2458129"/>
          </a:xfrm>
          <a:prstGeom prst="rect">
            <a:avLst/>
          </a:prstGeom>
        </p:spPr>
      </p:pic>
    </p:spTree>
    <p:extLst>
      <p:ext uri="{BB962C8B-B14F-4D97-AF65-F5344CB8AC3E}">
        <p14:creationId xmlns:p14="http://schemas.microsoft.com/office/powerpoint/2010/main" val="2182677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959493"/>
            <a:ext cx="9144000" cy="1049921"/>
          </a:xfrm>
        </p:spPr>
        <p:txBody>
          <a:bodyPr vert="horz" lIns="91440" tIns="45720" rIns="91440" bIns="45720" rtlCol="0" anchor="b">
            <a:noAutofit/>
          </a:bodyPr>
          <a:lstStyle/>
          <a:p>
            <a:pPr algn="l"/>
            <a:endParaRPr lang="en-GB" sz="5400" b="1">
              <a:ea typeface="+mj-lt"/>
              <a:cs typeface="+mj-lt"/>
            </a:endParaRPr>
          </a:p>
          <a:p>
            <a:r>
              <a:rPr lang="en-GB" sz="4400" b="1">
                <a:latin typeface="Calibri"/>
                <a:cs typeface="Calibri Light"/>
              </a:rPr>
              <a:t>School</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226128" y="2368985"/>
            <a:ext cx="6462525" cy="3224210"/>
          </a:xfrm>
        </p:spPr>
        <p:txBody>
          <a:bodyPr vert="horz" lIns="91440" tIns="45720" rIns="91440" bIns="45720" rtlCol="0" anchor="t">
            <a:normAutofit/>
          </a:bodyPr>
          <a:lstStyle/>
          <a:p>
            <a:pPr algn="l"/>
            <a:r>
              <a:rPr lang="en-US" sz="3000">
                <a:cs typeface="Calibri" panose="020F0502020204030204"/>
              </a:rPr>
              <a:t>An institute where children come to:</a:t>
            </a:r>
          </a:p>
          <a:p>
            <a:pPr algn="l"/>
            <a:endParaRPr lang="en-US" sz="3000">
              <a:cs typeface="Calibri" panose="020F0502020204030204"/>
            </a:endParaRPr>
          </a:p>
          <a:p>
            <a:pPr marL="342900" indent="-342900" algn="l">
              <a:buFont typeface="Arial" panose="020B0604020202020204" pitchFamily="34" charset="0"/>
              <a:buChar char="•"/>
            </a:pPr>
            <a:r>
              <a:rPr lang="en-US" sz="3000">
                <a:cs typeface="Calibri" panose="020F0502020204030204"/>
              </a:rPr>
              <a:t>Acquire knowledge</a:t>
            </a:r>
          </a:p>
          <a:p>
            <a:pPr marL="342900" indent="-342900" algn="l">
              <a:buFont typeface="Arial" panose="020B0604020202020204" pitchFamily="34" charset="0"/>
              <a:buChar char="•"/>
            </a:pPr>
            <a:r>
              <a:rPr lang="en-US" sz="3000">
                <a:cs typeface="Calibri" panose="020F0502020204030204"/>
              </a:rPr>
              <a:t>Develop social skills</a:t>
            </a:r>
          </a:p>
          <a:p>
            <a:pPr marL="342900" indent="-342900" algn="l">
              <a:buFont typeface="Arial" panose="020B0604020202020204" pitchFamily="34" charset="0"/>
              <a:buChar char="•"/>
            </a:pPr>
            <a:r>
              <a:rPr lang="en-US" sz="3000">
                <a:cs typeface="Calibri" panose="020F0502020204030204"/>
              </a:rPr>
              <a:t>Develop emotional skills</a:t>
            </a:r>
          </a:p>
          <a:p>
            <a:pPr marL="342900" indent="-342900" algn="l">
              <a:buFont typeface="Arial" panose="020B0604020202020204" pitchFamily="34" charset="0"/>
              <a:buChar char="•"/>
            </a:pPr>
            <a:endParaRPr lang="en-US" sz="3000" b="1">
              <a:cs typeface="Calibri" panose="020F0502020204030204"/>
            </a:endParaRPr>
          </a:p>
          <a:p>
            <a:pPr algn="l"/>
            <a:endParaRPr lang="en-US" b="1">
              <a:cs typeface="Calibri" panose="020F0502020204030204"/>
            </a:endParaRPr>
          </a:p>
        </p:txBody>
      </p:sp>
      <p:pic>
        <p:nvPicPr>
          <p:cNvPr id="8" name="Picture 2" descr="School Clipart - school-building-with-bus-student-back-to-school-4 ...">
            <a:extLst>
              <a:ext uri="{FF2B5EF4-FFF2-40B4-BE49-F238E27FC236}">
                <a16:creationId xmlns:a16="http://schemas.microsoft.com/office/drawing/2014/main" id="{ECBF3041-451E-4931-95EB-F5AF53B54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42419" y="3363045"/>
            <a:ext cx="2658229" cy="234445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B08C8E3-F8D2-4D5B-900C-BC87E496AA89}"/>
              </a:ext>
            </a:extLst>
          </p:cNvPr>
          <p:cNvSpPr txBox="1"/>
          <p:nvPr/>
        </p:nvSpPr>
        <p:spPr>
          <a:xfrm>
            <a:off x="1226128" y="5481141"/>
            <a:ext cx="3110811" cy="307777"/>
          </a:xfrm>
          <a:prstGeom prst="rect">
            <a:avLst/>
          </a:prstGeom>
          <a:noFill/>
        </p:spPr>
        <p:txBody>
          <a:bodyPr wrap="square" rtlCol="0">
            <a:spAutoFit/>
          </a:bodyPr>
          <a:lstStyle/>
          <a:p>
            <a:r>
              <a:rPr lang="en-US" sz="1400"/>
              <a:t>(Ali, 2011)</a:t>
            </a:r>
            <a:endParaRPr lang="en-GB" sz="1400"/>
          </a:p>
        </p:txBody>
      </p:sp>
    </p:spTree>
    <p:extLst>
      <p:ext uri="{BB962C8B-B14F-4D97-AF65-F5344CB8AC3E}">
        <p14:creationId xmlns:p14="http://schemas.microsoft.com/office/powerpoint/2010/main" val="20228544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4952" y="1023688"/>
            <a:ext cx="9144000" cy="694348"/>
          </a:xfrm>
        </p:spPr>
        <p:txBody>
          <a:bodyPr vert="horz" lIns="91440" tIns="45720" rIns="91440" bIns="45720" rtlCol="0" anchor="b">
            <a:noAutofit/>
          </a:bodyPr>
          <a:lstStyle/>
          <a:p>
            <a:pPr algn="l"/>
            <a:endParaRPr lang="en-GB" sz="5400" b="1">
              <a:ea typeface="+mj-lt"/>
              <a:cs typeface="+mj-lt"/>
            </a:endParaRPr>
          </a:p>
          <a:p>
            <a:r>
              <a:rPr lang="en-GB" sz="4400" b="1">
                <a:latin typeface="Calibri"/>
                <a:cs typeface="Calibri Light"/>
              </a:rPr>
              <a:t>Teachers</a:t>
            </a:r>
          </a:p>
        </p:txBody>
      </p:sp>
      <p:pic>
        <p:nvPicPr>
          <p:cNvPr id="3080" name="Picture 8" descr="Books tree sketch for your design Royalty Free Vector Image">
            <a:extLst>
              <a:ext uri="{FF2B5EF4-FFF2-40B4-BE49-F238E27FC236}">
                <a16:creationId xmlns:a16="http://schemas.microsoft.com/office/drawing/2014/main" id="{E9D9A3D5-E86B-4182-9352-2131423FCB7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b="7425"/>
          <a:stretch/>
        </p:blipFill>
        <p:spPr bwMode="auto">
          <a:xfrm>
            <a:off x="2226675" y="2165964"/>
            <a:ext cx="2060350" cy="208996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EE98CB3-8BC4-4EF3-8611-E91A76F2CA3A}"/>
              </a:ext>
            </a:extLst>
          </p:cNvPr>
          <p:cNvSpPr txBox="1"/>
          <p:nvPr/>
        </p:nvSpPr>
        <p:spPr>
          <a:xfrm>
            <a:off x="6769265" y="1578197"/>
            <a:ext cx="4353791" cy="523220"/>
          </a:xfrm>
          <a:prstGeom prst="rect">
            <a:avLst/>
          </a:prstGeom>
          <a:noFill/>
        </p:spPr>
        <p:txBody>
          <a:bodyPr wrap="square" rtlCol="0" anchor="t">
            <a:spAutoFit/>
          </a:bodyPr>
          <a:lstStyle/>
          <a:p>
            <a:r>
              <a:rPr lang="en-US" sz="2800">
                <a:cs typeface="Calibri" panose="020F0502020204030204"/>
              </a:rPr>
              <a:t>Struggle with discipline</a:t>
            </a:r>
          </a:p>
        </p:txBody>
      </p:sp>
      <p:pic>
        <p:nvPicPr>
          <p:cNvPr id="3084" name="Picture 12" descr="Bad Teacher Cliparts 7 - 620 X 400 - WebComicms.Net">
            <a:extLst>
              <a:ext uri="{FF2B5EF4-FFF2-40B4-BE49-F238E27FC236}">
                <a16:creationId xmlns:a16="http://schemas.microsoft.com/office/drawing/2014/main" id="{DF8B8513-435D-49EE-A7E9-58999B0F43C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373" r="4961"/>
          <a:stretch/>
        </p:blipFill>
        <p:spPr bwMode="auto">
          <a:xfrm>
            <a:off x="7145870" y="2160024"/>
            <a:ext cx="2909088" cy="209312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427C8D3-98AA-4A95-A91A-EA5F94428618}"/>
              </a:ext>
            </a:extLst>
          </p:cNvPr>
          <p:cNvSpPr txBox="1"/>
          <p:nvPr/>
        </p:nvSpPr>
        <p:spPr>
          <a:xfrm>
            <a:off x="1196201" y="4525751"/>
            <a:ext cx="9821501" cy="461665"/>
          </a:xfrm>
          <a:prstGeom prst="rect">
            <a:avLst/>
          </a:prstGeom>
          <a:noFill/>
        </p:spPr>
        <p:txBody>
          <a:bodyPr wrap="square" rtlCol="0" anchor="t">
            <a:spAutoFit/>
          </a:bodyPr>
          <a:lstStyle/>
          <a:p>
            <a:pPr algn="ctr"/>
            <a:r>
              <a:rPr lang="en-US" sz="2400"/>
              <a:t>Good communication = Freedom to learn and reach full potential</a:t>
            </a:r>
            <a:endParaRPr lang="en-GB" sz="2400">
              <a:cs typeface="Calibri"/>
            </a:endParaRPr>
          </a:p>
        </p:txBody>
      </p:sp>
      <p:sp>
        <p:nvSpPr>
          <p:cNvPr id="6" name="TextBox 5">
            <a:extLst>
              <a:ext uri="{FF2B5EF4-FFF2-40B4-BE49-F238E27FC236}">
                <a16:creationId xmlns:a16="http://schemas.microsoft.com/office/drawing/2014/main" id="{31BB67CA-FBD4-4F18-87D5-EE7BCC2B4D60}"/>
              </a:ext>
            </a:extLst>
          </p:cNvPr>
          <p:cNvSpPr txBox="1"/>
          <p:nvPr/>
        </p:nvSpPr>
        <p:spPr>
          <a:xfrm>
            <a:off x="968024" y="5510678"/>
            <a:ext cx="1929296" cy="307777"/>
          </a:xfrm>
          <a:prstGeom prst="rect">
            <a:avLst/>
          </a:prstGeom>
          <a:noFill/>
        </p:spPr>
        <p:txBody>
          <a:bodyPr wrap="square" rtlCol="0">
            <a:spAutoFit/>
          </a:bodyPr>
          <a:lstStyle/>
          <a:p>
            <a:pPr algn="r"/>
            <a:r>
              <a:rPr lang="en-US" sz="1400"/>
              <a:t>(</a:t>
            </a:r>
            <a:r>
              <a:rPr lang="en-US" sz="1400" err="1"/>
              <a:t>Sieberer-Nagler</a:t>
            </a:r>
            <a:r>
              <a:rPr lang="en-US" sz="1400"/>
              <a:t>, 2016)</a:t>
            </a:r>
            <a:endParaRPr lang="en-GB" sz="1400"/>
          </a:p>
        </p:txBody>
      </p:sp>
      <p:sp>
        <p:nvSpPr>
          <p:cNvPr id="10" name="TextBox 9">
            <a:extLst>
              <a:ext uri="{FF2B5EF4-FFF2-40B4-BE49-F238E27FC236}">
                <a16:creationId xmlns:a16="http://schemas.microsoft.com/office/drawing/2014/main" id="{4F5FF45E-E978-41A4-8CED-1020EF22A2CD}"/>
              </a:ext>
            </a:extLst>
          </p:cNvPr>
          <p:cNvSpPr txBox="1"/>
          <p:nvPr/>
        </p:nvSpPr>
        <p:spPr>
          <a:xfrm>
            <a:off x="1534952" y="1599126"/>
            <a:ext cx="3664527" cy="523220"/>
          </a:xfrm>
          <a:prstGeom prst="rect">
            <a:avLst/>
          </a:prstGeom>
          <a:noFill/>
        </p:spPr>
        <p:txBody>
          <a:bodyPr wrap="square" rtlCol="0" anchor="t">
            <a:spAutoFit/>
          </a:bodyPr>
          <a:lstStyle/>
          <a:p>
            <a:r>
              <a:rPr lang="en-US" sz="2800"/>
              <a:t>Excel in subject matter</a:t>
            </a:r>
            <a:endParaRPr lang="en-GB" sz="2800">
              <a:cs typeface="Calibri"/>
            </a:endParaRPr>
          </a:p>
        </p:txBody>
      </p:sp>
      <p:sp>
        <p:nvSpPr>
          <p:cNvPr id="9" name="TextBox 8">
            <a:extLst>
              <a:ext uri="{FF2B5EF4-FFF2-40B4-BE49-F238E27FC236}">
                <a16:creationId xmlns:a16="http://schemas.microsoft.com/office/drawing/2014/main" id="{8B61C6B1-C958-4A6D-906F-B5658C0228ED}"/>
              </a:ext>
            </a:extLst>
          </p:cNvPr>
          <p:cNvSpPr txBox="1"/>
          <p:nvPr/>
        </p:nvSpPr>
        <p:spPr>
          <a:xfrm>
            <a:off x="1033644" y="5050238"/>
            <a:ext cx="10299760" cy="461665"/>
          </a:xfrm>
          <a:prstGeom prst="rect">
            <a:avLst/>
          </a:prstGeom>
          <a:noFill/>
        </p:spPr>
        <p:txBody>
          <a:bodyPr wrap="square" rtlCol="0" anchor="t">
            <a:spAutoFit/>
          </a:bodyPr>
          <a:lstStyle/>
          <a:p>
            <a:pPr algn="ctr"/>
            <a:r>
              <a:rPr lang="en-US" sz="2400"/>
              <a:t>Varied techniques = motivation = positive environment</a:t>
            </a:r>
            <a:endParaRPr lang="en-GB" sz="2400">
              <a:cs typeface="Calibri"/>
            </a:endParaRPr>
          </a:p>
        </p:txBody>
      </p:sp>
    </p:spTree>
    <p:extLst>
      <p:ext uri="{BB962C8B-B14F-4D97-AF65-F5344CB8AC3E}">
        <p14:creationId xmlns:p14="http://schemas.microsoft.com/office/powerpoint/2010/main" val="2360500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959493"/>
            <a:ext cx="9144000" cy="960747"/>
          </a:xfrm>
        </p:spPr>
        <p:txBody>
          <a:bodyPr vert="horz" lIns="91440" tIns="45720" rIns="91440" bIns="45720" rtlCol="0" anchor="b">
            <a:noAutofit/>
          </a:bodyPr>
          <a:lstStyle/>
          <a:p>
            <a:pPr algn="l"/>
            <a:endParaRPr lang="en-GB" sz="5400" b="1">
              <a:ea typeface="+mj-lt"/>
              <a:cs typeface="+mj-lt"/>
            </a:endParaRPr>
          </a:p>
          <a:p>
            <a:r>
              <a:rPr lang="en-GB" sz="4400" b="1">
                <a:latin typeface="Calibri"/>
                <a:cs typeface="Calibri Light"/>
              </a:rPr>
              <a:t>Fairness</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652" y="2239653"/>
            <a:ext cx="6810432" cy="2958015"/>
          </a:xfrm>
        </p:spPr>
        <p:txBody>
          <a:bodyPr vert="horz" lIns="91440" tIns="45720" rIns="91440" bIns="45720" rtlCol="0" anchor="t">
            <a:normAutofit lnSpcReduction="10000"/>
          </a:bodyPr>
          <a:lstStyle/>
          <a:p>
            <a:pPr algn="l"/>
            <a:r>
              <a:rPr lang="en-GB" sz="2800"/>
              <a:t>Fairness in education relates to actions, processes, and consequences that are ethical, moral and equitable. Decisions may not always seem fair as they are carried out in the best interest of the individual as opposed to treating everyone equally. It establishes virtuous standards for decision making that affect others in an appropriate manner.</a:t>
            </a:r>
          </a:p>
          <a:p>
            <a:pPr algn="l"/>
            <a:endParaRPr lang="en-US" sz="3000" b="1">
              <a:cs typeface="Calibri" panose="020F0502020204030204"/>
            </a:endParaRPr>
          </a:p>
          <a:p>
            <a:pPr algn="l"/>
            <a:endParaRPr lang="en-US" b="1">
              <a:cs typeface="Calibri" panose="020F0502020204030204"/>
            </a:endParaRPr>
          </a:p>
        </p:txBody>
      </p:sp>
      <p:pic>
        <p:nvPicPr>
          <p:cNvPr id="6146" name="Picture 2" descr="Fair vs. Equal Poster Freebie | Responsive classroom, Kindergarten ...">
            <a:extLst>
              <a:ext uri="{FF2B5EF4-FFF2-40B4-BE49-F238E27FC236}">
                <a16:creationId xmlns:a16="http://schemas.microsoft.com/office/drawing/2014/main" id="{7BF0CC80-71CE-422B-B730-B8C24166F4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44432" y="3140424"/>
            <a:ext cx="2071432" cy="269091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CEDD0782-F00B-499E-B70B-314D3C7A1628}"/>
              </a:ext>
            </a:extLst>
          </p:cNvPr>
          <p:cNvSpPr txBox="1"/>
          <p:nvPr/>
        </p:nvSpPr>
        <p:spPr>
          <a:xfrm>
            <a:off x="1266768" y="5465201"/>
            <a:ext cx="1683327" cy="307777"/>
          </a:xfrm>
          <a:prstGeom prst="rect">
            <a:avLst/>
          </a:prstGeom>
          <a:noFill/>
        </p:spPr>
        <p:txBody>
          <a:bodyPr wrap="square" rtlCol="0">
            <a:spAutoFit/>
          </a:bodyPr>
          <a:lstStyle/>
          <a:p>
            <a:r>
              <a:rPr lang="en-US" sz="1400"/>
              <a:t>(Dix, 2007)</a:t>
            </a:r>
            <a:endParaRPr lang="en-GB" sz="1400"/>
          </a:p>
        </p:txBody>
      </p:sp>
    </p:spTree>
    <p:extLst>
      <p:ext uri="{BB962C8B-B14F-4D97-AF65-F5344CB8AC3E}">
        <p14:creationId xmlns:p14="http://schemas.microsoft.com/office/powerpoint/2010/main" val="7387774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959493"/>
            <a:ext cx="9144000" cy="960747"/>
          </a:xfrm>
        </p:spPr>
        <p:txBody>
          <a:bodyPr vert="horz" lIns="91440" tIns="45720" rIns="91440" bIns="45720" rtlCol="0" anchor="b">
            <a:noAutofit/>
          </a:bodyPr>
          <a:lstStyle/>
          <a:p>
            <a:pPr algn="l"/>
            <a:endParaRPr lang="en-GB" sz="5400" b="1">
              <a:ea typeface="+mj-lt"/>
              <a:cs typeface="+mj-lt"/>
            </a:endParaRPr>
          </a:p>
          <a:p>
            <a:r>
              <a:rPr lang="en-GB" sz="4400" b="1">
                <a:latin typeface="Calibri"/>
                <a:cs typeface="Calibri Light"/>
              </a:rPr>
              <a:t>Nonverbal Communication</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202330" y="2137399"/>
            <a:ext cx="6984350" cy="2999730"/>
          </a:xfrm>
        </p:spPr>
        <p:txBody>
          <a:bodyPr vert="horz" lIns="91440" tIns="45720" rIns="91440" bIns="45720" rtlCol="0" anchor="t">
            <a:noAutofit/>
          </a:bodyPr>
          <a:lstStyle/>
          <a:p>
            <a:pPr algn="l"/>
            <a:r>
              <a:rPr lang="en-GB" sz="2800"/>
              <a:t>Nonverbal communication, also known as sign or silent language is communication without verbal or written words. It incorporates intentional and unintentional behaviours such as eye contact, gestures and body language, executed in front of others to promote and support positive outcomes. </a:t>
            </a:r>
            <a:endParaRPr lang="en-GB" sz="2800" b="1"/>
          </a:p>
          <a:p>
            <a:pPr marL="342900" lvl="0" indent="-342900" algn="l">
              <a:buFont typeface="Arial" panose="020B0604020202020204" pitchFamily="34" charset="0"/>
              <a:buChar char="•"/>
            </a:pPr>
            <a:endParaRPr lang="en-GB" sz="2800"/>
          </a:p>
          <a:p>
            <a:pPr lvl="0" algn="l"/>
            <a:endParaRPr lang="en-GB" sz="2800"/>
          </a:p>
          <a:p>
            <a:pPr algn="l"/>
            <a:endParaRPr lang="en-GB" sz="2800"/>
          </a:p>
          <a:p>
            <a:pPr algn="l"/>
            <a:endParaRPr lang="en-US" sz="2800" b="1">
              <a:cs typeface="Calibri" panose="020F0502020204030204"/>
            </a:endParaRPr>
          </a:p>
          <a:p>
            <a:pPr algn="l"/>
            <a:endParaRPr lang="en-US" sz="2800" b="1">
              <a:cs typeface="Calibri" panose="020F0502020204030204"/>
            </a:endParaRPr>
          </a:p>
        </p:txBody>
      </p:sp>
      <p:sp>
        <p:nvSpPr>
          <p:cNvPr id="6" name="TextBox 5">
            <a:extLst>
              <a:ext uri="{FF2B5EF4-FFF2-40B4-BE49-F238E27FC236}">
                <a16:creationId xmlns:a16="http://schemas.microsoft.com/office/drawing/2014/main" id="{CEDD0782-F00B-499E-B70B-314D3C7A1628}"/>
              </a:ext>
            </a:extLst>
          </p:cNvPr>
          <p:cNvSpPr txBox="1"/>
          <p:nvPr/>
        </p:nvSpPr>
        <p:spPr>
          <a:xfrm>
            <a:off x="975790" y="5498347"/>
            <a:ext cx="5134674" cy="307777"/>
          </a:xfrm>
          <a:prstGeom prst="rect">
            <a:avLst/>
          </a:prstGeom>
          <a:noFill/>
        </p:spPr>
        <p:txBody>
          <a:bodyPr wrap="square" rtlCol="0" anchor="t">
            <a:spAutoFit/>
          </a:bodyPr>
          <a:lstStyle/>
          <a:p>
            <a:r>
              <a:rPr lang="en-US" sz="1400"/>
              <a:t>(</a:t>
            </a:r>
            <a:r>
              <a:rPr lang="en-GB" sz="1400" err="1"/>
              <a:t>Bambaeeroo</a:t>
            </a:r>
            <a:r>
              <a:rPr lang="en-GB" sz="1400"/>
              <a:t> &amp; </a:t>
            </a:r>
            <a:r>
              <a:rPr lang="en-GB" sz="1400" err="1"/>
              <a:t>Shokrpour</a:t>
            </a:r>
            <a:r>
              <a:rPr lang="en-GB" sz="1400"/>
              <a:t>, 2017) &amp; (Rogers, 2007)</a:t>
            </a:r>
          </a:p>
        </p:txBody>
      </p:sp>
      <p:pic>
        <p:nvPicPr>
          <p:cNvPr id="8194" name="Picture 2" descr="Classroom Hand Signals Management System by AshleyRae | TpT">
            <a:extLst>
              <a:ext uri="{FF2B5EF4-FFF2-40B4-BE49-F238E27FC236}">
                <a16:creationId xmlns:a16="http://schemas.microsoft.com/office/drawing/2014/main" id="{E3796352-9BA9-4E23-BCFB-3FD3EF68E67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06337" y="3844073"/>
            <a:ext cx="2542742" cy="1960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20633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959493"/>
            <a:ext cx="9144000" cy="868072"/>
          </a:xfrm>
        </p:spPr>
        <p:txBody>
          <a:bodyPr vert="horz" lIns="91440" tIns="45720" rIns="91440" bIns="45720" rtlCol="0" anchor="b">
            <a:noAutofit/>
          </a:bodyPr>
          <a:lstStyle/>
          <a:p>
            <a:pPr algn="l"/>
            <a:endParaRPr lang="en-GB" sz="5400" b="1">
              <a:ea typeface="+mj-lt"/>
              <a:cs typeface="+mj-lt"/>
            </a:endParaRPr>
          </a:p>
          <a:p>
            <a:r>
              <a:rPr lang="en-GB" sz="4400" b="1">
                <a:latin typeface="Calibri"/>
                <a:cs typeface="Calibri Light"/>
              </a:rPr>
              <a:t>Mehrabian’s Theory </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065402" y="2055614"/>
            <a:ext cx="10083099" cy="3474321"/>
          </a:xfrm>
        </p:spPr>
        <p:txBody>
          <a:bodyPr vert="horz" lIns="91440" tIns="45720" rIns="91440" bIns="45720" rtlCol="0" anchor="t">
            <a:noAutofit/>
          </a:bodyPr>
          <a:lstStyle/>
          <a:p>
            <a:pPr algn="l"/>
            <a:r>
              <a:rPr lang="en-GB"/>
              <a:t>In 1967, Mehrabian a Professor of Psychology carried out a study on Nonverbal Communication </a:t>
            </a:r>
            <a:r>
              <a:rPr lang="en-GB">
                <a:ea typeface="+mn-lt"/>
                <a:cs typeface="+mn-lt"/>
              </a:rPr>
              <a:t>(involving 37 female psychology majors)</a:t>
            </a:r>
            <a:r>
              <a:rPr lang="en-GB"/>
              <a:t>.</a:t>
            </a:r>
            <a:endParaRPr lang="en-GB">
              <a:cs typeface="Calibri"/>
            </a:endParaRPr>
          </a:p>
          <a:p>
            <a:pPr algn="l"/>
            <a:r>
              <a:rPr lang="en-GB"/>
              <a:t>He determined 93% of communication as nonverbal</a:t>
            </a:r>
            <a:endParaRPr lang="en-GB">
              <a:cs typeface="Calibri"/>
            </a:endParaRPr>
          </a:p>
          <a:p>
            <a:pPr algn="l"/>
            <a:r>
              <a:rPr lang="en-GB" err="1"/>
              <a:t>Lapakko</a:t>
            </a:r>
            <a:r>
              <a:rPr lang="en-GB"/>
              <a:t> has reservations that these figures may be:</a:t>
            </a:r>
            <a:endParaRPr lang="en-GB">
              <a:cs typeface="Calibri"/>
            </a:endParaRPr>
          </a:p>
          <a:p>
            <a:pPr marL="342900" indent="-342900" algn="l">
              <a:buFont typeface="Arial" panose="020B0604020202020204" pitchFamily="34" charset="0"/>
              <a:buChar char="•"/>
            </a:pPr>
            <a:r>
              <a:rPr lang="en-GB"/>
              <a:t>Misleading</a:t>
            </a:r>
            <a:endParaRPr lang="en-GB">
              <a:cs typeface="Calibri"/>
            </a:endParaRPr>
          </a:p>
          <a:p>
            <a:pPr marL="342900" indent="-342900" algn="l">
              <a:buFont typeface="Arial" panose="020B0604020202020204" pitchFamily="34" charset="0"/>
              <a:buChar char="•"/>
            </a:pPr>
            <a:r>
              <a:rPr lang="en-GB">
                <a:cs typeface="Calibri"/>
              </a:rPr>
              <a:t>Inaccurate: </a:t>
            </a:r>
            <a:endParaRPr lang="en-GB"/>
          </a:p>
          <a:p>
            <a:pPr marL="342900" indent="-342900" algn="l">
              <a:buFont typeface="Arial" panose="020B0604020202020204" pitchFamily="34" charset="0"/>
              <a:buChar char="•"/>
            </a:pPr>
            <a:r>
              <a:rPr lang="en-GB"/>
              <a:t>Misinterpreted</a:t>
            </a:r>
            <a:endParaRPr lang="en-GB">
              <a:cs typeface="Calibri"/>
            </a:endParaRPr>
          </a:p>
          <a:p>
            <a:pPr algn="l"/>
            <a:r>
              <a:rPr lang="en-GB"/>
              <a:t>If correct, why do we need to learn a language?</a:t>
            </a:r>
            <a:endParaRPr lang="en-GB">
              <a:cs typeface="Calibri"/>
            </a:endParaRPr>
          </a:p>
          <a:p>
            <a:pPr marL="342900" lvl="0" indent="-342900" algn="l">
              <a:buFont typeface="Arial" panose="020B0604020202020204" pitchFamily="34" charset="0"/>
              <a:buChar char="•"/>
            </a:pPr>
            <a:endParaRPr lang="en-GB" sz="2800"/>
          </a:p>
          <a:p>
            <a:pPr algn="l"/>
            <a:endParaRPr lang="en-GB" sz="2800"/>
          </a:p>
          <a:p>
            <a:pPr algn="l"/>
            <a:endParaRPr lang="en-US" sz="2800" b="1">
              <a:cs typeface="Calibri" panose="020F0502020204030204"/>
            </a:endParaRPr>
          </a:p>
          <a:p>
            <a:pPr algn="l"/>
            <a:endParaRPr lang="en-US" sz="2800" b="1">
              <a:cs typeface="Calibri" panose="020F0502020204030204"/>
            </a:endParaRPr>
          </a:p>
        </p:txBody>
      </p:sp>
      <p:sp>
        <p:nvSpPr>
          <p:cNvPr id="6" name="TextBox 5">
            <a:extLst>
              <a:ext uri="{FF2B5EF4-FFF2-40B4-BE49-F238E27FC236}">
                <a16:creationId xmlns:a16="http://schemas.microsoft.com/office/drawing/2014/main" id="{CEDD0782-F00B-499E-B70B-314D3C7A1628}"/>
              </a:ext>
            </a:extLst>
          </p:cNvPr>
          <p:cNvSpPr txBox="1"/>
          <p:nvPr/>
        </p:nvSpPr>
        <p:spPr>
          <a:xfrm>
            <a:off x="1069894" y="5509245"/>
            <a:ext cx="1764165" cy="307777"/>
          </a:xfrm>
          <a:prstGeom prst="rect">
            <a:avLst/>
          </a:prstGeom>
          <a:noFill/>
        </p:spPr>
        <p:txBody>
          <a:bodyPr wrap="square" rtlCol="0">
            <a:spAutoFit/>
          </a:bodyPr>
          <a:lstStyle/>
          <a:p>
            <a:r>
              <a:rPr lang="en-US" sz="1400"/>
              <a:t>(</a:t>
            </a:r>
            <a:r>
              <a:rPr lang="en-GB" sz="1400" err="1"/>
              <a:t>Lapakko</a:t>
            </a:r>
            <a:r>
              <a:rPr lang="en-GB" sz="1400"/>
              <a:t>, 2007)</a:t>
            </a:r>
          </a:p>
        </p:txBody>
      </p:sp>
      <p:pic>
        <p:nvPicPr>
          <p:cNvPr id="9" name="Picture 8" descr="The Importance Of Tone Of Voice And Why You Should Get It Right ...">
            <a:extLst>
              <a:ext uri="{FF2B5EF4-FFF2-40B4-BE49-F238E27FC236}">
                <a16:creationId xmlns:a16="http://schemas.microsoft.com/office/drawing/2014/main" id="{A6F87D48-68C5-43DD-B96E-845EB5A0586F}"/>
              </a:ext>
            </a:extLst>
          </p:cNvPr>
          <p:cNvPicPr/>
          <p:nvPr/>
        </p:nvPicPr>
        <p:blipFill rotWithShape="1">
          <a:blip r:embed="rId2">
            <a:extLst>
              <a:ext uri="{28A0092B-C50C-407E-A947-70E740481C1C}">
                <a14:useLocalDpi xmlns:a14="http://schemas.microsoft.com/office/drawing/2010/main" val="0"/>
              </a:ext>
            </a:extLst>
          </a:blip>
          <a:srcRect l="6825" t="3915" b="4273"/>
          <a:stretch/>
        </p:blipFill>
        <p:spPr bwMode="auto">
          <a:xfrm>
            <a:off x="8383053" y="3941661"/>
            <a:ext cx="2769944" cy="1835548"/>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8600986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3999" y="989017"/>
            <a:ext cx="9144000" cy="960747"/>
          </a:xfrm>
        </p:spPr>
        <p:txBody>
          <a:bodyPr>
            <a:normAutofit/>
          </a:bodyPr>
          <a:lstStyle/>
          <a:p>
            <a:r>
              <a:rPr lang="en-GB" sz="4400" b="1">
                <a:latin typeface="Calibri"/>
                <a:cs typeface="Calibri Light"/>
              </a:rPr>
              <a:t>Nonverbal Communication</a:t>
            </a:r>
            <a:endParaRPr lang="en-GB" sz="4400" b="1">
              <a:latin typeface="Calibri"/>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000284" y="2193822"/>
            <a:ext cx="10191430" cy="1583051"/>
          </a:xfrm>
        </p:spPr>
        <p:txBody>
          <a:bodyPr vert="horz" lIns="91440" tIns="45720" rIns="91440" bIns="45720" rtlCol="0" anchor="t">
            <a:noAutofit/>
          </a:bodyPr>
          <a:lstStyle/>
          <a:p>
            <a:pPr marL="342900" indent="-342900" algn="l">
              <a:buChar char="•"/>
            </a:pPr>
            <a:r>
              <a:rPr lang="en-GB" sz="2400"/>
              <a:t>Nonverbal communication accounts for over 75% of classroom communication</a:t>
            </a:r>
            <a:endParaRPr lang="en-GB" sz="2400">
              <a:cs typeface="Calibri"/>
            </a:endParaRPr>
          </a:p>
          <a:p>
            <a:pPr marL="342900" indent="-342900" algn="l">
              <a:buChar char="•"/>
            </a:pPr>
            <a:r>
              <a:rPr lang="en-GB" sz="2400"/>
              <a:t>Classrooms that exhibit a lower percentage of positive body language appear to have lower outcomes</a:t>
            </a:r>
            <a:endParaRPr lang="en-US">
              <a:cs typeface="Calibri" panose="020F0502020204030204"/>
            </a:endParaRPr>
          </a:p>
          <a:p>
            <a:pPr marL="342900" indent="-342900" algn="l">
              <a:buFont typeface="Arial" panose="020B0604020202020204" pitchFamily="34" charset="0"/>
              <a:buChar char="•"/>
            </a:pPr>
            <a:endParaRPr lang="en-GB" sz="2400"/>
          </a:p>
          <a:p>
            <a:pPr lvl="1" algn="l"/>
            <a:endParaRPr lang="en-GB" sz="2400"/>
          </a:p>
          <a:p>
            <a:pPr marL="800100" lvl="1" indent="-342900" algn="l">
              <a:buFont typeface="Arial" panose="020B0604020202020204" pitchFamily="34" charset="0"/>
              <a:buChar char="•"/>
            </a:pPr>
            <a:endParaRPr lang="en-GB"/>
          </a:p>
          <a:p>
            <a:pPr algn="l"/>
            <a:endParaRPr lang="en-US" sz="2800" b="1">
              <a:cs typeface="Calibri" panose="020F0502020204030204"/>
            </a:endParaRPr>
          </a:p>
          <a:p>
            <a:pPr algn="l"/>
            <a:endParaRPr lang="en-US" sz="2800" b="1">
              <a:cs typeface="Calibri" panose="020F0502020204030204"/>
            </a:endParaRPr>
          </a:p>
        </p:txBody>
      </p:sp>
      <p:sp>
        <p:nvSpPr>
          <p:cNvPr id="6" name="TextBox 5">
            <a:extLst>
              <a:ext uri="{FF2B5EF4-FFF2-40B4-BE49-F238E27FC236}">
                <a16:creationId xmlns:a16="http://schemas.microsoft.com/office/drawing/2014/main" id="{CEDD0782-F00B-499E-B70B-314D3C7A1628}"/>
              </a:ext>
            </a:extLst>
          </p:cNvPr>
          <p:cNvSpPr txBox="1"/>
          <p:nvPr/>
        </p:nvSpPr>
        <p:spPr>
          <a:xfrm>
            <a:off x="968024" y="5481588"/>
            <a:ext cx="3578086" cy="319197"/>
          </a:xfrm>
          <a:prstGeom prst="rect">
            <a:avLst/>
          </a:prstGeom>
          <a:noFill/>
        </p:spPr>
        <p:txBody>
          <a:bodyPr wrap="square" rtlCol="0">
            <a:spAutoFit/>
          </a:bodyPr>
          <a:lstStyle/>
          <a:p>
            <a:pPr algn="r"/>
            <a:r>
              <a:rPr lang="en-US" sz="1400"/>
              <a:t>(Ali, 2007) &amp; (</a:t>
            </a:r>
            <a:r>
              <a:rPr lang="en-GB" sz="1400" err="1"/>
              <a:t>Bambaeeroo</a:t>
            </a:r>
            <a:r>
              <a:rPr lang="en-GB" sz="1400"/>
              <a:t> &amp; </a:t>
            </a:r>
            <a:r>
              <a:rPr lang="en-GB" sz="1400" err="1"/>
              <a:t>Shokrpour</a:t>
            </a:r>
            <a:r>
              <a:rPr lang="en-GB" sz="1400"/>
              <a:t>, 2017)</a:t>
            </a:r>
          </a:p>
        </p:txBody>
      </p:sp>
      <p:pic>
        <p:nvPicPr>
          <p:cNvPr id="8" name="Picture 2" descr="Body Language 101: what impression are you sharing? — The Small ...">
            <a:extLst>
              <a:ext uri="{FF2B5EF4-FFF2-40B4-BE49-F238E27FC236}">
                <a16:creationId xmlns:a16="http://schemas.microsoft.com/office/drawing/2014/main" id="{8B7262B6-843C-4974-A352-4E94A49D688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626498" y="4149244"/>
            <a:ext cx="2505352" cy="1650257"/>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AD9AC5B-15F6-4706-AA51-E44840EF24FD}"/>
              </a:ext>
            </a:extLst>
          </p:cNvPr>
          <p:cNvSpPr txBox="1"/>
          <p:nvPr/>
        </p:nvSpPr>
        <p:spPr>
          <a:xfrm>
            <a:off x="1000284" y="3961219"/>
            <a:ext cx="6197600" cy="1200329"/>
          </a:xfrm>
          <a:prstGeom prst="rect">
            <a:avLst/>
          </a:prstGeom>
          <a:noFill/>
        </p:spPr>
        <p:txBody>
          <a:bodyPr wrap="square" rtlCol="0" anchor="t">
            <a:spAutoFit/>
          </a:bodyPr>
          <a:lstStyle/>
          <a:p>
            <a:pPr marL="342900" indent="-342900">
              <a:buFont typeface="Arial"/>
              <a:buChar char="•"/>
            </a:pPr>
            <a:r>
              <a:rPr lang="en-US" sz="2400"/>
              <a:t>Only 7% of communication is verbal</a:t>
            </a:r>
            <a:endParaRPr lang="en-US" sz="2400">
              <a:cs typeface="Calibri"/>
            </a:endParaRPr>
          </a:p>
          <a:p>
            <a:pPr marL="342900" indent="-342900">
              <a:buFont typeface="Arial"/>
              <a:buChar char="•"/>
            </a:pPr>
            <a:r>
              <a:rPr lang="en-GB" sz="2400"/>
              <a:t>A way of expressing thoughts that can have more of an impact than any spoken word </a:t>
            </a:r>
            <a:endParaRPr lang="en-GB" sz="2400">
              <a:cs typeface="Calibri" panose="020F0502020204030204"/>
            </a:endParaRPr>
          </a:p>
        </p:txBody>
      </p:sp>
    </p:spTree>
    <p:extLst>
      <p:ext uri="{BB962C8B-B14F-4D97-AF65-F5344CB8AC3E}">
        <p14:creationId xmlns:p14="http://schemas.microsoft.com/office/powerpoint/2010/main" val="39329173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320800" y="2902422"/>
            <a:ext cx="4572000" cy="1204379"/>
          </a:xfrm>
        </p:spPr>
        <p:txBody>
          <a:bodyPr>
            <a:noAutofit/>
          </a:bodyPr>
          <a:lstStyle/>
          <a:p>
            <a:r>
              <a:rPr lang="en-US" sz="4000">
                <a:latin typeface="Calibri"/>
                <a:cs typeface="Calibri Light"/>
              </a:rPr>
              <a:t>Nonverbal Communication</a:t>
            </a:r>
            <a:endParaRPr lang="en-GB" sz="4000">
              <a:latin typeface="Calibri"/>
              <a:cs typeface="Calibri Light"/>
            </a:endParaRPr>
          </a:p>
        </p:txBody>
      </p:sp>
      <p:graphicFrame>
        <p:nvGraphicFramePr>
          <p:cNvPr id="8" name="Diagram 7">
            <a:extLst>
              <a:ext uri="{FF2B5EF4-FFF2-40B4-BE49-F238E27FC236}">
                <a16:creationId xmlns:a16="http://schemas.microsoft.com/office/drawing/2014/main" id="{56F0EA0F-D0C4-4BA4-844E-A8FCC8ADDD44}"/>
              </a:ext>
            </a:extLst>
          </p:cNvPr>
          <p:cNvGraphicFramePr/>
          <p:nvPr>
            <p:extLst>
              <p:ext uri="{D42A27DB-BD31-4B8C-83A1-F6EECF244321}">
                <p14:modId xmlns:p14="http://schemas.microsoft.com/office/powerpoint/2010/main" val="3853281464"/>
              </p:ext>
            </p:extLst>
          </p:nvPr>
        </p:nvGraphicFramePr>
        <p:xfrm>
          <a:off x="5339150" y="1713253"/>
          <a:ext cx="7013490" cy="418317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6" name="TextBox 15">
            <a:extLst>
              <a:ext uri="{FF2B5EF4-FFF2-40B4-BE49-F238E27FC236}">
                <a16:creationId xmlns:a16="http://schemas.microsoft.com/office/drawing/2014/main" id="{DB2E7A51-FF89-4B54-A067-547D5BB25B51}"/>
              </a:ext>
            </a:extLst>
          </p:cNvPr>
          <p:cNvSpPr txBox="1"/>
          <p:nvPr/>
        </p:nvSpPr>
        <p:spPr>
          <a:xfrm>
            <a:off x="965887" y="1007074"/>
            <a:ext cx="10280819"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400"/>
              <a:t> </a:t>
            </a:r>
            <a:r>
              <a:rPr lang="en-US" sz="4400" b="1"/>
              <a:t>Intervention Strategies</a:t>
            </a:r>
            <a:endParaRPr lang="en-US" sz="4400" b="1">
              <a:cs typeface="Calibri"/>
            </a:endParaRPr>
          </a:p>
        </p:txBody>
      </p:sp>
    </p:spTree>
    <p:extLst>
      <p:ext uri="{BB962C8B-B14F-4D97-AF65-F5344CB8AC3E}">
        <p14:creationId xmlns:p14="http://schemas.microsoft.com/office/powerpoint/2010/main" val="24413100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33824" y="1825459"/>
            <a:ext cx="7267944" cy="3709229"/>
          </a:xfrm>
        </p:spPr>
        <p:txBody>
          <a:bodyPr vert="horz" lIns="91440" tIns="45720" rIns="91440" bIns="45720" rtlCol="0" anchor="t">
            <a:noAutofit/>
          </a:bodyPr>
          <a:lstStyle/>
          <a:p>
            <a:pPr marL="342900" indent="-342900" algn="l">
              <a:buFont typeface="Arial" panose="020B0604020202020204" pitchFamily="34" charset="0"/>
              <a:buChar char="•"/>
            </a:pPr>
            <a:r>
              <a:rPr lang="en-US" sz="1800">
                <a:solidFill>
                  <a:srgbClr val="FF0000"/>
                </a:solidFill>
                <a:cs typeface="Calibri"/>
              </a:rPr>
              <a:t>Reliable</a:t>
            </a:r>
          </a:p>
          <a:p>
            <a:pPr marL="342900" indent="-342900" algn="l">
              <a:buFont typeface="Arial" panose="020B0604020202020204" pitchFamily="34" charset="0"/>
              <a:buChar char="•"/>
            </a:pPr>
            <a:r>
              <a:rPr lang="en-US" sz="1800">
                <a:solidFill>
                  <a:srgbClr val="FF0000"/>
                </a:solidFill>
                <a:cs typeface="Calibri"/>
              </a:rPr>
              <a:t>Continuous</a:t>
            </a:r>
          </a:p>
          <a:p>
            <a:pPr marL="342900" indent="-342900" algn="l">
              <a:buFont typeface="Arial" panose="020B0604020202020204" pitchFamily="34" charset="0"/>
              <a:buChar char="•"/>
            </a:pPr>
            <a:r>
              <a:rPr lang="en-US" sz="1800">
                <a:cs typeface="Calibri"/>
              </a:rPr>
              <a:t>Compliments verbal messages</a:t>
            </a:r>
          </a:p>
          <a:p>
            <a:pPr marL="342900" indent="-342900" algn="l">
              <a:buFont typeface="Arial" panose="020B0604020202020204" pitchFamily="34" charset="0"/>
              <a:buChar char="•"/>
            </a:pPr>
            <a:r>
              <a:rPr lang="en-US" sz="1800">
                <a:solidFill>
                  <a:srgbClr val="FF0000"/>
                </a:solidFill>
                <a:cs typeface="Calibri"/>
              </a:rPr>
              <a:t>Reduces excessive talk time for teachers</a:t>
            </a:r>
          </a:p>
          <a:p>
            <a:pPr marL="342900" indent="-342900" algn="l">
              <a:buFont typeface="Arial" panose="020B0604020202020204" pitchFamily="34" charset="0"/>
              <a:buChar char="•"/>
            </a:pPr>
            <a:r>
              <a:rPr lang="en-US" sz="1800">
                <a:solidFill>
                  <a:srgbClr val="FF0000"/>
                </a:solidFill>
                <a:cs typeface="Calibri"/>
              </a:rPr>
              <a:t>Enhances classroom management</a:t>
            </a:r>
          </a:p>
          <a:p>
            <a:pPr marL="342900" indent="-342900" algn="l">
              <a:buFont typeface="Arial" panose="020B0604020202020204" pitchFamily="34" charset="0"/>
              <a:buChar char="•"/>
            </a:pPr>
            <a:r>
              <a:rPr lang="en-US" sz="1800">
                <a:solidFill>
                  <a:srgbClr val="FF0000"/>
                </a:solidFill>
                <a:cs typeface="Calibri"/>
              </a:rPr>
              <a:t>Improves listening skills</a:t>
            </a:r>
          </a:p>
          <a:p>
            <a:pPr marL="342900" indent="-342900" algn="l">
              <a:buFont typeface="Arial" panose="020B0604020202020204" pitchFamily="34" charset="0"/>
              <a:buChar char="•"/>
            </a:pPr>
            <a:r>
              <a:rPr lang="en-US" sz="1800">
                <a:solidFill>
                  <a:srgbClr val="FF0000"/>
                </a:solidFill>
                <a:cs typeface="Calibri"/>
              </a:rPr>
              <a:t>Increases pupil participation</a:t>
            </a:r>
          </a:p>
          <a:p>
            <a:pPr marL="342900" indent="-342900" algn="l">
              <a:buFont typeface="Arial" panose="020B0604020202020204" pitchFamily="34" charset="0"/>
              <a:buChar char="•"/>
            </a:pPr>
            <a:r>
              <a:rPr lang="en-GB" sz="1800">
                <a:solidFill>
                  <a:srgbClr val="FF0000"/>
                </a:solidFill>
                <a:cs typeface="Calibri"/>
              </a:rPr>
              <a:t>Minimises</a:t>
            </a:r>
            <a:r>
              <a:rPr lang="en-US" sz="1800">
                <a:solidFill>
                  <a:srgbClr val="FF0000"/>
                </a:solidFill>
                <a:cs typeface="Calibri"/>
              </a:rPr>
              <a:t> misunderstandings and interruptions</a:t>
            </a:r>
          </a:p>
          <a:p>
            <a:pPr marL="342900" indent="-342900" algn="l">
              <a:buFont typeface="Arial" panose="020B0604020202020204" pitchFamily="34" charset="0"/>
              <a:buChar char="•"/>
            </a:pPr>
            <a:r>
              <a:rPr lang="en-US" sz="1800">
                <a:cs typeface="Calibri"/>
              </a:rPr>
              <a:t>Beneficial for non-English speakers </a:t>
            </a:r>
          </a:p>
          <a:p>
            <a:pPr marL="342900" indent="-342900" algn="l">
              <a:buFont typeface="Arial" panose="020B0604020202020204" pitchFamily="34" charset="0"/>
              <a:buChar char="•"/>
            </a:pPr>
            <a:r>
              <a:rPr lang="en-US" sz="1800">
                <a:solidFill>
                  <a:srgbClr val="FF0000"/>
                </a:solidFill>
                <a:cs typeface="Calibri"/>
              </a:rPr>
              <a:t>Helpful for pupils with additional learning needs (ALN) </a:t>
            </a:r>
            <a:endParaRPr lang="en-US" sz="1800">
              <a:solidFill>
                <a:srgbClr val="FF0000"/>
              </a:solidFill>
            </a:endParaRPr>
          </a:p>
        </p:txBody>
      </p:sp>
      <p:sp>
        <p:nvSpPr>
          <p:cNvPr id="4" name="Rectangle 3">
            <a:extLst>
              <a:ext uri="{FF2B5EF4-FFF2-40B4-BE49-F238E27FC236}">
                <a16:creationId xmlns:a16="http://schemas.microsoft.com/office/drawing/2014/main" id="{92F2BB44-69BD-4CC1-B54A-F908FCE0E017}"/>
              </a:ext>
            </a:extLst>
          </p:cNvPr>
          <p:cNvSpPr/>
          <p:nvPr/>
        </p:nvSpPr>
        <p:spPr>
          <a:xfrm>
            <a:off x="1026604" y="5530908"/>
            <a:ext cx="3022366" cy="369332"/>
          </a:xfrm>
          <a:prstGeom prst="rect">
            <a:avLst/>
          </a:prstGeom>
        </p:spPr>
        <p:txBody>
          <a:bodyPr wrap="none">
            <a:spAutoFit/>
          </a:bodyPr>
          <a:lstStyle/>
          <a:p>
            <a:r>
              <a:rPr lang="en-US"/>
              <a:t> (</a:t>
            </a:r>
            <a:r>
              <a:rPr lang="en-GB"/>
              <a:t>Lever 2011) &amp; (Rogers, 2015)</a:t>
            </a:r>
          </a:p>
        </p:txBody>
      </p:sp>
      <p:pic>
        <p:nvPicPr>
          <p:cNvPr id="3078" name="Picture 6" descr="SA Premier CrossFit |">
            <a:extLst>
              <a:ext uri="{FF2B5EF4-FFF2-40B4-BE49-F238E27FC236}">
                <a16:creationId xmlns:a16="http://schemas.microsoft.com/office/drawing/2014/main" id="{213C5A09-97D6-4020-A204-CE04EAF622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38380" y="1029288"/>
            <a:ext cx="2003041" cy="2013338"/>
          </a:xfrm>
          <a:prstGeom prst="rect">
            <a:avLst/>
          </a:prstGeom>
          <a:noFill/>
          <a:extLst>
            <a:ext uri="{909E8E84-426E-40DD-AFC4-6F175D3DCCD1}">
              <a14:hiddenFill xmlns:a14="http://schemas.microsoft.com/office/drawing/2010/main">
                <a:solidFill>
                  <a:srgbClr val="FFFFFF"/>
                </a:solidFill>
              </a14:hiddenFill>
            </a:ext>
          </a:extLst>
        </p:spPr>
      </p:pic>
      <p:sp>
        <p:nvSpPr>
          <p:cNvPr id="6" name="Title 5">
            <a:extLst>
              <a:ext uri="{FF2B5EF4-FFF2-40B4-BE49-F238E27FC236}">
                <a16:creationId xmlns:a16="http://schemas.microsoft.com/office/drawing/2014/main" id="{BD1251F1-F886-4B9E-89A5-99FE43DB287C}"/>
              </a:ext>
            </a:extLst>
          </p:cNvPr>
          <p:cNvSpPr>
            <a:spLocks noGrp="1"/>
          </p:cNvSpPr>
          <p:nvPr>
            <p:ph type="ctrTitle"/>
          </p:nvPr>
        </p:nvSpPr>
        <p:spPr>
          <a:xfrm>
            <a:off x="1524000" y="1050283"/>
            <a:ext cx="9144000" cy="667951"/>
          </a:xfrm>
        </p:spPr>
        <p:txBody>
          <a:bodyPr>
            <a:noAutofit/>
          </a:bodyPr>
          <a:lstStyle/>
          <a:p>
            <a:r>
              <a:rPr lang="en-US" sz="4400" b="1">
                <a:latin typeface="Calibri"/>
                <a:cs typeface="Calibri Light"/>
              </a:rPr>
              <a:t>Strengths  </a:t>
            </a:r>
            <a:endParaRPr lang="en-US" sz="4400" b="1">
              <a:latin typeface="Calibri"/>
              <a:cs typeface="Calibri"/>
            </a:endParaRPr>
          </a:p>
        </p:txBody>
      </p:sp>
    </p:spTree>
    <p:extLst>
      <p:ext uri="{BB962C8B-B14F-4D97-AF65-F5344CB8AC3E}">
        <p14:creationId xmlns:p14="http://schemas.microsoft.com/office/powerpoint/2010/main" val="20892864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9667" y="1837066"/>
            <a:ext cx="9964273" cy="3661114"/>
          </a:xfrm>
        </p:spPr>
        <p:txBody>
          <a:bodyPr vert="horz" lIns="91440" tIns="45720" rIns="91440" bIns="45720" rtlCol="0" anchor="t">
            <a:normAutofit/>
          </a:bodyPr>
          <a:lstStyle/>
          <a:p>
            <a:pPr marL="342900" lvl="0" indent="-342900" algn="l">
              <a:buFont typeface="Arial" panose="020B0604020202020204" pitchFamily="34" charset="0"/>
              <a:buChar char="•"/>
            </a:pPr>
            <a:r>
              <a:rPr lang="en-GB" sz="2000"/>
              <a:t>Vague / ambiguous</a:t>
            </a:r>
            <a:endParaRPr lang="en-GB" sz="2000">
              <a:cs typeface="Calibri"/>
            </a:endParaRPr>
          </a:p>
          <a:p>
            <a:pPr marL="342900" indent="-342900" algn="l">
              <a:buFont typeface="Arial" panose="020B0604020202020204" pitchFamily="34" charset="0"/>
              <a:buChar char="•"/>
            </a:pPr>
            <a:r>
              <a:rPr lang="en-GB" sz="2000">
                <a:solidFill>
                  <a:srgbClr val="FF0000"/>
                </a:solidFill>
              </a:rPr>
              <a:t>May not be intentional </a:t>
            </a:r>
          </a:p>
          <a:p>
            <a:pPr marL="342900" indent="-342900" algn="l">
              <a:buFont typeface="Arial" panose="020B0604020202020204" pitchFamily="34" charset="0"/>
              <a:buChar char="•"/>
            </a:pPr>
            <a:r>
              <a:rPr lang="en-GB" sz="2000">
                <a:solidFill>
                  <a:srgbClr val="FF0000"/>
                </a:solidFill>
              </a:rPr>
              <a:t>Need to be mindful of negative body language</a:t>
            </a:r>
            <a:endParaRPr lang="en-GB" sz="2000">
              <a:solidFill>
                <a:srgbClr val="FF0000"/>
              </a:solidFill>
              <a:cs typeface="Calibri"/>
            </a:endParaRPr>
          </a:p>
          <a:p>
            <a:pPr marL="342900" lvl="0" indent="-342900" algn="l">
              <a:buFont typeface="Arial" panose="020B0604020202020204" pitchFamily="34" charset="0"/>
              <a:buChar char="•"/>
            </a:pPr>
            <a:r>
              <a:rPr lang="en-GB" sz="2000"/>
              <a:t>No rules</a:t>
            </a:r>
            <a:endParaRPr lang="en-GB" sz="2000">
              <a:cs typeface="Calibri"/>
            </a:endParaRPr>
          </a:p>
          <a:p>
            <a:pPr marL="342900" lvl="0" indent="-342900" algn="l">
              <a:buFont typeface="Arial" panose="020B0604020202020204" pitchFamily="34" charset="0"/>
              <a:buChar char="•"/>
            </a:pPr>
            <a:r>
              <a:rPr lang="en-GB" sz="2000"/>
              <a:t>Messages are not detailed</a:t>
            </a:r>
            <a:endParaRPr lang="en-GB" sz="2000">
              <a:cs typeface="Calibri"/>
            </a:endParaRPr>
          </a:p>
          <a:p>
            <a:pPr marL="342900" lvl="0" indent="-342900" algn="l">
              <a:buFont typeface="Arial" panose="020B0604020202020204" pitchFamily="34" charset="0"/>
              <a:buChar char="•"/>
            </a:pPr>
            <a:r>
              <a:rPr lang="en-GB" sz="2000"/>
              <a:t>Meanings may vary between cultures</a:t>
            </a:r>
            <a:endParaRPr lang="en-GB" sz="2000">
              <a:cs typeface="Calibri"/>
            </a:endParaRPr>
          </a:p>
          <a:p>
            <a:pPr marL="342900" indent="-342900" algn="l">
              <a:buFont typeface="Arial" panose="020B0604020202020204" pitchFamily="34" charset="0"/>
              <a:buChar char="•"/>
            </a:pPr>
            <a:r>
              <a:rPr lang="en-GB" sz="2000">
                <a:solidFill>
                  <a:srgbClr val="FF0000"/>
                </a:solidFill>
              </a:rPr>
              <a:t>Inaccurate communication may lead to further </a:t>
            </a:r>
            <a:endParaRPr lang="en-GB" sz="2000">
              <a:solidFill>
                <a:srgbClr val="FF0000"/>
              </a:solidFill>
              <a:cs typeface="Calibri"/>
            </a:endParaRPr>
          </a:p>
          <a:p>
            <a:pPr algn="l"/>
            <a:r>
              <a:rPr lang="en-GB" sz="2000">
                <a:solidFill>
                  <a:srgbClr val="FF0000"/>
                </a:solidFill>
              </a:rPr>
              <a:t>      negative behaviour</a:t>
            </a:r>
            <a:endParaRPr lang="en-GB" sz="2000">
              <a:solidFill>
                <a:srgbClr val="FF0000"/>
              </a:solidFill>
              <a:cs typeface="Calibri"/>
            </a:endParaRPr>
          </a:p>
          <a:p>
            <a:pPr marL="342900" lvl="0" indent="-342900" algn="l">
              <a:buFont typeface="Arial" panose="020B0604020202020204" pitchFamily="34" charset="0"/>
              <a:buChar char="•"/>
            </a:pPr>
            <a:r>
              <a:rPr lang="en-GB" sz="2000">
                <a:solidFill>
                  <a:srgbClr val="FF0000"/>
                </a:solidFill>
              </a:rPr>
              <a:t>Difficult for children with ALN e.g. Autism</a:t>
            </a:r>
            <a:endParaRPr lang="en-GB" sz="2000">
              <a:solidFill>
                <a:srgbClr val="FF0000"/>
              </a:solidFill>
              <a:cs typeface="Calibri"/>
            </a:endParaRPr>
          </a:p>
          <a:p>
            <a:pPr marL="342900" indent="-342900" algn="l">
              <a:buFont typeface="Arial" panose="020B0604020202020204" pitchFamily="34" charset="0"/>
              <a:buChar char="•"/>
            </a:pPr>
            <a:endParaRPr lang="en-US" b="1">
              <a:cs typeface="Calibri"/>
            </a:endParaRPr>
          </a:p>
        </p:txBody>
      </p:sp>
      <p:sp>
        <p:nvSpPr>
          <p:cNvPr id="4" name="Rectangle 3">
            <a:extLst>
              <a:ext uri="{FF2B5EF4-FFF2-40B4-BE49-F238E27FC236}">
                <a16:creationId xmlns:a16="http://schemas.microsoft.com/office/drawing/2014/main" id="{92F2BB44-69BD-4CC1-B54A-F908FCE0E017}"/>
              </a:ext>
            </a:extLst>
          </p:cNvPr>
          <p:cNvSpPr/>
          <p:nvPr/>
        </p:nvSpPr>
        <p:spPr>
          <a:xfrm>
            <a:off x="1015384" y="5528676"/>
            <a:ext cx="1356269" cy="369332"/>
          </a:xfrm>
          <a:prstGeom prst="rect">
            <a:avLst/>
          </a:prstGeom>
        </p:spPr>
        <p:txBody>
          <a:bodyPr wrap="none">
            <a:spAutoFit/>
          </a:bodyPr>
          <a:lstStyle/>
          <a:p>
            <a:r>
              <a:rPr lang="en-US"/>
              <a:t>(</a:t>
            </a:r>
            <a:r>
              <a:rPr lang="en-GB"/>
              <a:t>Lever 2011)</a:t>
            </a:r>
          </a:p>
        </p:txBody>
      </p:sp>
      <p:pic>
        <p:nvPicPr>
          <p:cNvPr id="4100" name="Picture 4" descr="Download Free png Free PNG Weakness Clip Art Download - PinClipart ...">
            <a:extLst>
              <a:ext uri="{FF2B5EF4-FFF2-40B4-BE49-F238E27FC236}">
                <a16:creationId xmlns:a16="http://schemas.microsoft.com/office/drawing/2014/main" id="{4035454B-FC0D-4E1E-8B88-F6814F87292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5751" y="3967483"/>
            <a:ext cx="2769973" cy="1852999"/>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B49ED0F7-AB66-4956-B6C6-E6149F272750}"/>
              </a:ext>
            </a:extLst>
          </p:cNvPr>
          <p:cNvSpPr txBox="1"/>
          <p:nvPr/>
        </p:nvSpPr>
        <p:spPr>
          <a:xfrm>
            <a:off x="4527464" y="1077869"/>
            <a:ext cx="532782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4400" b="1">
                <a:cs typeface="Calibri"/>
              </a:rPr>
              <a:t>Weaknesses</a:t>
            </a:r>
          </a:p>
        </p:txBody>
      </p:sp>
    </p:spTree>
    <p:extLst>
      <p:ext uri="{BB962C8B-B14F-4D97-AF65-F5344CB8AC3E}">
        <p14:creationId xmlns:p14="http://schemas.microsoft.com/office/powerpoint/2010/main" val="42005113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968678" y="960109"/>
            <a:ext cx="10276547" cy="744504"/>
          </a:xfrm>
        </p:spPr>
        <p:txBody>
          <a:bodyPr>
            <a:normAutofit/>
          </a:bodyPr>
          <a:lstStyle/>
          <a:p>
            <a:r>
              <a:rPr lang="en-GB" sz="4400" b="1">
                <a:latin typeface="Calibri"/>
                <a:cs typeface="Calibri Light"/>
              </a:rPr>
              <a:t>ALN and Normalisation</a:t>
            </a:r>
            <a:endParaRPr lang="en-GB" sz="4400" b="1">
              <a:latin typeface="Calibri"/>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972724" y="3636380"/>
            <a:ext cx="7089983" cy="2204140"/>
          </a:xfrm>
        </p:spPr>
        <p:txBody>
          <a:bodyPr vert="horz" lIns="91440" tIns="45720" rIns="91440" bIns="45720" rtlCol="0" anchor="t">
            <a:noAutofit/>
          </a:bodyPr>
          <a:lstStyle/>
          <a:p>
            <a:pPr marL="342900" indent="-342900" algn="l">
              <a:buChar char="•"/>
            </a:pPr>
            <a:r>
              <a:rPr lang="en-GB" sz="2000"/>
              <a:t>Normalisation is a process to help and support individuals with ALN's like autism, to live life as humanly ‘normal’ as possible. Where feasible, the principles behind normalization are to master and maintain the self-help skills required for these individuals to be accepted and socially integrated within the mainstream environment.</a:t>
            </a:r>
            <a:endParaRPr lang="en-GB" sz="2000">
              <a:cs typeface="Calibri" panose="020F0502020204030204"/>
            </a:endParaRPr>
          </a:p>
          <a:p>
            <a:pPr lvl="0" algn="l"/>
            <a:endParaRPr lang="en-GB" sz="2800">
              <a:cs typeface="Calibri" panose="020F0502020204030204"/>
            </a:endParaRPr>
          </a:p>
          <a:p>
            <a:pPr algn="l"/>
            <a:endParaRPr lang="en-US" sz="2800" b="1">
              <a:cs typeface="Calibri" panose="020F0502020204030204"/>
            </a:endParaRPr>
          </a:p>
          <a:p>
            <a:pPr algn="l"/>
            <a:endParaRPr lang="en-US" sz="2800" b="1">
              <a:cs typeface="Calibri" panose="020F0502020204030204"/>
            </a:endParaRPr>
          </a:p>
        </p:txBody>
      </p:sp>
      <p:sp>
        <p:nvSpPr>
          <p:cNvPr id="6" name="TextBox 5">
            <a:extLst>
              <a:ext uri="{FF2B5EF4-FFF2-40B4-BE49-F238E27FC236}">
                <a16:creationId xmlns:a16="http://schemas.microsoft.com/office/drawing/2014/main" id="{CEDD0782-F00B-499E-B70B-314D3C7A1628}"/>
              </a:ext>
            </a:extLst>
          </p:cNvPr>
          <p:cNvSpPr txBox="1"/>
          <p:nvPr/>
        </p:nvSpPr>
        <p:spPr>
          <a:xfrm>
            <a:off x="1065400" y="5537453"/>
            <a:ext cx="4812390" cy="307777"/>
          </a:xfrm>
          <a:prstGeom prst="rect">
            <a:avLst/>
          </a:prstGeom>
          <a:noFill/>
        </p:spPr>
        <p:txBody>
          <a:bodyPr wrap="square" rtlCol="0">
            <a:spAutoFit/>
          </a:bodyPr>
          <a:lstStyle/>
          <a:p>
            <a:r>
              <a:rPr lang="en-GB" sz="1400"/>
              <a:t>(Nape Valley College, 2007)</a:t>
            </a:r>
            <a:endParaRPr lang="en-GB"/>
          </a:p>
        </p:txBody>
      </p:sp>
      <p:sp>
        <p:nvSpPr>
          <p:cNvPr id="7" name="TextBox 6">
            <a:extLst>
              <a:ext uri="{FF2B5EF4-FFF2-40B4-BE49-F238E27FC236}">
                <a16:creationId xmlns:a16="http://schemas.microsoft.com/office/drawing/2014/main" id="{224E3616-EC04-4519-B9E5-1B16E3195682}"/>
              </a:ext>
            </a:extLst>
          </p:cNvPr>
          <p:cNvSpPr txBox="1"/>
          <p:nvPr/>
        </p:nvSpPr>
        <p:spPr>
          <a:xfrm>
            <a:off x="1065400" y="1861246"/>
            <a:ext cx="5374758" cy="1631216"/>
          </a:xfrm>
          <a:prstGeom prst="rect">
            <a:avLst/>
          </a:prstGeom>
          <a:noFill/>
        </p:spPr>
        <p:txBody>
          <a:bodyPr wrap="square" rtlCol="0" anchor="t">
            <a:spAutoFit/>
          </a:bodyPr>
          <a:lstStyle/>
          <a:p>
            <a:pPr marL="342900" lvl="0" indent="-342900">
              <a:buFont typeface="Arial" panose="020B0604020202020204" pitchFamily="34" charset="0"/>
              <a:buChar char="•"/>
            </a:pPr>
            <a:r>
              <a:rPr lang="en-GB" sz="2000"/>
              <a:t>Children on the Autistic Spectrum:</a:t>
            </a:r>
            <a:endParaRPr lang="en-GB" sz="2000">
              <a:cs typeface="Calibri"/>
            </a:endParaRPr>
          </a:p>
          <a:p>
            <a:pPr marL="800100" lvl="1" indent="-342900">
              <a:buFont typeface="Arial" panose="020B0604020202020204" pitchFamily="34" charset="0"/>
              <a:buChar char="•"/>
            </a:pPr>
            <a:r>
              <a:rPr lang="en-GB" sz="2000"/>
              <a:t>Hypersensitive</a:t>
            </a:r>
            <a:endParaRPr lang="en-GB" sz="2000">
              <a:cs typeface="Calibri"/>
            </a:endParaRPr>
          </a:p>
          <a:p>
            <a:pPr marL="800100" lvl="1" indent="-342900">
              <a:buFont typeface="Arial" panose="020B0604020202020204" pitchFamily="34" charset="0"/>
              <a:buChar char="•"/>
            </a:pPr>
            <a:r>
              <a:rPr lang="en-GB" sz="2000"/>
              <a:t>Learn more scientifically</a:t>
            </a:r>
            <a:endParaRPr lang="en-GB" sz="2000">
              <a:cs typeface="Calibri"/>
            </a:endParaRPr>
          </a:p>
          <a:p>
            <a:pPr marL="800100" lvl="1" indent="-342900">
              <a:buFont typeface="Arial" panose="020B0604020202020204" pitchFamily="34" charset="0"/>
              <a:buChar char="•"/>
            </a:pPr>
            <a:r>
              <a:rPr lang="en-GB" sz="2000"/>
              <a:t>Find nonverbal communication confusing</a:t>
            </a:r>
            <a:endParaRPr lang="en-GB" sz="2000">
              <a:cs typeface="Calibri"/>
            </a:endParaRPr>
          </a:p>
          <a:p>
            <a:pPr marL="800100" lvl="1" indent="-342900">
              <a:buFont typeface="Arial" panose="020B0604020202020204" pitchFamily="34" charset="0"/>
              <a:buChar char="•"/>
            </a:pPr>
            <a:r>
              <a:rPr lang="en-GB" sz="2000"/>
              <a:t>Struggle with eye contact</a:t>
            </a:r>
            <a:endParaRPr lang="en-GB" sz="2000">
              <a:cs typeface="Calibri"/>
            </a:endParaRPr>
          </a:p>
        </p:txBody>
      </p:sp>
      <p:pic>
        <p:nvPicPr>
          <p:cNvPr id="10" name="Picture 10" descr="A picture containing birthday, cake, decorated, looking&#10;&#10;Description generated with very high confidence">
            <a:extLst>
              <a:ext uri="{FF2B5EF4-FFF2-40B4-BE49-F238E27FC236}">
                <a16:creationId xmlns:a16="http://schemas.microsoft.com/office/drawing/2014/main" id="{513CED72-85F4-4A5A-ADE5-457AB74929CB}"/>
              </a:ext>
            </a:extLst>
          </p:cNvPr>
          <p:cNvPicPr>
            <a:picLocks noChangeAspect="1"/>
          </p:cNvPicPr>
          <p:nvPr/>
        </p:nvPicPr>
        <p:blipFill>
          <a:blip r:embed="rId2"/>
          <a:stretch>
            <a:fillRect/>
          </a:stretch>
        </p:blipFill>
        <p:spPr>
          <a:xfrm>
            <a:off x="8472615" y="3974322"/>
            <a:ext cx="2650525" cy="1823492"/>
          </a:xfrm>
          <a:prstGeom prst="rect">
            <a:avLst/>
          </a:prstGeom>
        </p:spPr>
      </p:pic>
    </p:spTree>
    <p:extLst>
      <p:ext uri="{BB962C8B-B14F-4D97-AF65-F5344CB8AC3E}">
        <p14:creationId xmlns:p14="http://schemas.microsoft.com/office/powerpoint/2010/main" val="18901986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3">
            <a:extLst>
              <a:ext uri="{FF2B5EF4-FFF2-40B4-BE49-F238E27FC236}">
                <a16:creationId xmlns:a16="http://schemas.microsoft.com/office/drawing/2014/main" id="{92F2BB44-69BD-4CC1-B54A-F908FCE0E017}"/>
              </a:ext>
            </a:extLst>
          </p:cNvPr>
          <p:cNvSpPr/>
          <p:nvPr/>
        </p:nvSpPr>
        <p:spPr>
          <a:xfrm>
            <a:off x="1066369" y="5574109"/>
            <a:ext cx="6599705" cy="307777"/>
          </a:xfrm>
          <a:prstGeom prst="rect">
            <a:avLst/>
          </a:prstGeom>
        </p:spPr>
        <p:txBody>
          <a:bodyPr wrap="square" anchor="t">
            <a:spAutoFit/>
          </a:bodyPr>
          <a:lstStyle/>
          <a:p>
            <a:r>
              <a:rPr lang="en-US" sz="1400"/>
              <a:t>(Adams, 2009), (Department of Education 2008), (Rogers, 2007) &amp; (</a:t>
            </a:r>
            <a:r>
              <a:rPr lang="en-GB" sz="1400"/>
              <a:t>Lever, 2011)</a:t>
            </a:r>
          </a:p>
        </p:txBody>
      </p:sp>
      <p:sp>
        <p:nvSpPr>
          <p:cNvPr id="5" name="TextBox 4">
            <a:extLst>
              <a:ext uri="{FF2B5EF4-FFF2-40B4-BE49-F238E27FC236}">
                <a16:creationId xmlns:a16="http://schemas.microsoft.com/office/drawing/2014/main" id="{9A7BA3D6-1A6B-46F2-B4BC-2D6187BC8AC0}"/>
              </a:ext>
            </a:extLst>
          </p:cNvPr>
          <p:cNvSpPr txBox="1"/>
          <p:nvPr/>
        </p:nvSpPr>
        <p:spPr>
          <a:xfrm>
            <a:off x="964618" y="2312926"/>
            <a:ext cx="9515046" cy="3046988"/>
          </a:xfrm>
          <a:prstGeom prst="rect">
            <a:avLst/>
          </a:prstGeom>
          <a:noFill/>
        </p:spPr>
        <p:txBody>
          <a:bodyPr wrap="square" rtlCol="0" anchor="t">
            <a:spAutoFit/>
          </a:bodyPr>
          <a:lstStyle/>
          <a:p>
            <a:pPr marL="342900" indent="-342900">
              <a:buFont typeface="Arial" panose="020B0604020202020204" pitchFamily="34" charset="0"/>
              <a:buChar char="•"/>
            </a:pPr>
            <a:r>
              <a:rPr lang="en-GB" sz="2400">
                <a:solidFill>
                  <a:srgbClr val="000000"/>
                </a:solidFill>
                <a:ea typeface="+mn-lt"/>
                <a:cs typeface="+mn-lt"/>
              </a:rPr>
              <a:t>Support teacher’s behaviour: Head Teacher and colleagues</a:t>
            </a:r>
            <a:endParaRPr lang="en-US" sz="2400">
              <a:solidFill>
                <a:srgbClr val="000000"/>
              </a:solidFill>
              <a:cs typeface="Calibri"/>
            </a:endParaRPr>
          </a:p>
          <a:p>
            <a:pPr marL="342900" indent="-342900">
              <a:buFont typeface="Arial" panose="020B0604020202020204" pitchFamily="34" charset="0"/>
              <a:buChar char="•"/>
            </a:pPr>
            <a:r>
              <a:rPr lang="en-GB" sz="2400">
                <a:solidFill>
                  <a:srgbClr val="000000"/>
                </a:solidFill>
              </a:rPr>
              <a:t>Self-practice: Body language </a:t>
            </a:r>
            <a:endParaRPr lang="en-GB" sz="2400">
              <a:solidFill>
                <a:srgbClr val="000000"/>
              </a:solidFill>
              <a:cs typeface="Calibri"/>
            </a:endParaRPr>
          </a:p>
          <a:p>
            <a:pPr marL="342900" indent="-342900">
              <a:buFont typeface="Arial" panose="020B0604020202020204" pitchFamily="34" charset="0"/>
              <a:buChar char="•"/>
            </a:pPr>
            <a:r>
              <a:rPr lang="en-US" sz="2400">
                <a:solidFill>
                  <a:srgbClr val="000000"/>
                </a:solidFill>
              </a:rPr>
              <a:t>Behaviour: Management and modelling </a:t>
            </a:r>
            <a:endParaRPr lang="en-US" sz="2400">
              <a:solidFill>
                <a:srgbClr val="000000"/>
              </a:solidFill>
              <a:cs typeface="Calibri"/>
            </a:endParaRPr>
          </a:p>
          <a:p>
            <a:pPr marL="342900" indent="-342900">
              <a:buFont typeface="Arial" panose="020B0604020202020204" pitchFamily="34" charset="0"/>
              <a:buChar char="•"/>
            </a:pPr>
            <a:r>
              <a:rPr lang="en-US" sz="2400">
                <a:solidFill>
                  <a:srgbClr val="000000"/>
                </a:solidFill>
              </a:rPr>
              <a:t>Planned structure: Environment</a:t>
            </a:r>
            <a:endParaRPr lang="en-US" sz="2400">
              <a:solidFill>
                <a:srgbClr val="000000"/>
              </a:solidFill>
              <a:cs typeface="Calibri"/>
            </a:endParaRPr>
          </a:p>
          <a:p>
            <a:pPr marL="342900" indent="-342900">
              <a:buFont typeface="Arial" panose="020B0604020202020204" pitchFamily="34" charset="0"/>
              <a:buChar char="•"/>
            </a:pPr>
            <a:r>
              <a:rPr lang="en-US" sz="2400">
                <a:solidFill>
                  <a:srgbClr val="000000"/>
                </a:solidFill>
              </a:rPr>
              <a:t>Fair: Care giver, support everyone</a:t>
            </a:r>
            <a:endParaRPr lang="en-US" sz="2400">
              <a:solidFill>
                <a:srgbClr val="000000"/>
              </a:solidFill>
              <a:cs typeface="Calibri"/>
            </a:endParaRPr>
          </a:p>
          <a:p>
            <a:pPr marL="342900" indent="-342900">
              <a:buFont typeface="Arial" panose="020B0604020202020204" pitchFamily="34" charset="0"/>
              <a:buChar char="•"/>
            </a:pPr>
            <a:r>
              <a:rPr lang="en-US" sz="2400">
                <a:solidFill>
                  <a:srgbClr val="000000"/>
                </a:solidFill>
              </a:rPr>
              <a:t>Self-discipline: Use positive techniques</a:t>
            </a:r>
          </a:p>
          <a:p>
            <a:pPr marL="342900" indent="-342900">
              <a:buFont typeface="Arial" panose="020B0604020202020204" pitchFamily="34" charset="0"/>
              <a:buChar char="•"/>
            </a:pPr>
            <a:r>
              <a:rPr lang="en-US" sz="2400">
                <a:solidFill>
                  <a:srgbClr val="000000"/>
                </a:solidFill>
              </a:rPr>
              <a:t>Positive encouragement and motivation: Body language</a:t>
            </a:r>
            <a:endParaRPr lang="en-US"/>
          </a:p>
          <a:p>
            <a:pPr marL="342900" indent="-342900">
              <a:buFont typeface="Arial" panose="020B0604020202020204" pitchFamily="34" charset="0"/>
              <a:buChar char="•"/>
            </a:pPr>
            <a:r>
              <a:rPr lang="en-US" sz="2400">
                <a:solidFill>
                  <a:srgbClr val="000000"/>
                </a:solidFill>
                <a:cs typeface="Calibri"/>
              </a:rPr>
              <a:t>Experiment: Observe, evaluate and reassess</a:t>
            </a:r>
          </a:p>
        </p:txBody>
      </p:sp>
      <p:pic>
        <p:nvPicPr>
          <p:cNvPr id="10" name="Picture 9" descr="This a a depiction of what makes a good teacher a great teacher ...">
            <a:extLst>
              <a:ext uri="{FF2B5EF4-FFF2-40B4-BE49-F238E27FC236}">
                <a16:creationId xmlns:a16="http://schemas.microsoft.com/office/drawing/2014/main" id="{62BFA093-40C4-4444-A2E0-0CA913E1349A}"/>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9105025" y="3165490"/>
            <a:ext cx="2020606" cy="2562508"/>
          </a:xfrm>
          <a:prstGeom prst="rect">
            <a:avLst/>
          </a:prstGeom>
          <a:noFill/>
          <a:ln>
            <a:noFill/>
          </a:ln>
        </p:spPr>
      </p:pic>
      <p:sp>
        <p:nvSpPr>
          <p:cNvPr id="7" name="TextBox 6">
            <a:extLst>
              <a:ext uri="{FF2B5EF4-FFF2-40B4-BE49-F238E27FC236}">
                <a16:creationId xmlns:a16="http://schemas.microsoft.com/office/drawing/2014/main" id="{9F62802C-4F23-4ABE-A566-1E8D738B9654}"/>
              </a:ext>
            </a:extLst>
          </p:cNvPr>
          <p:cNvSpPr txBox="1"/>
          <p:nvPr/>
        </p:nvSpPr>
        <p:spPr>
          <a:xfrm>
            <a:off x="4611130" y="1058561"/>
            <a:ext cx="381411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b="1">
                <a:cs typeface="Calibri"/>
              </a:rPr>
              <a:t>Opportunities</a:t>
            </a:r>
            <a:endParaRPr lang="en-US" sz="4400"/>
          </a:p>
        </p:txBody>
      </p:sp>
    </p:spTree>
    <p:extLst>
      <p:ext uri="{BB962C8B-B14F-4D97-AF65-F5344CB8AC3E}">
        <p14:creationId xmlns:p14="http://schemas.microsoft.com/office/powerpoint/2010/main" val="31307226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4952" y="1158876"/>
            <a:ext cx="7396397" cy="729901"/>
          </a:xfrm>
        </p:spPr>
        <p:txBody>
          <a:bodyPr>
            <a:normAutofit fontScale="90000"/>
          </a:bodyPr>
          <a:lstStyle/>
          <a:p>
            <a:br>
              <a:rPr lang="en-GB" sz="5400" b="1">
                <a:ea typeface="+mj-lt"/>
                <a:cs typeface="+mj-lt"/>
              </a:rPr>
            </a:br>
            <a:br>
              <a:rPr lang="en-GB" sz="5400" b="1">
                <a:ea typeface="+mj-lt"/>
                <a:cs typeface="+mj-lt"/>
              </a:rPr>
            </a:br>
            <a:br>
              <a:rPr lang="en-GB" sz="5400" b="1">
                <a:ea typeface="+mj-lt"/>
                <a:cs typeface="+mj-lt"/>
              </a:rPr>
            </a:br>
            <a:br>
              <a:rPr lang="en-GB" sz="5400" b="1">
                <a:ea typeface="+mj-lt"/>
                <a:cs typeface="+mj-lt"/>
              </a:rPr>
            </a:br>
            <a:r>
              <a:rPr lang="en-GB" sz="5400" b="1">
                <a:ea typeface="+mj-lt"/>
                <a:cs typeface="+mj-lt"/>
              </a:rPr>
              <a:t>             </a:t>
            </a:r>
            <a:r>
              <a:rPr lang="en-GB" sz="4400" b="1">
                <a:latin typeface="Calibri"/>
                <a:ea typeface="+mj-lt"/>
                <a:cs typeface="+mj-lt"/>
              </a:rPr>
              <a:t>Threats</a:t>
            </a:r>
            <a:endParaRPr lang="en-GB" sz="4400" b="1">
              <a:latin typeface="Calibri"/>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243234" y="2077245"/>
            <a:ext cx="9953976" cy="3918546"/>
          </a:xfrm>
        </p:spPr>
        <p:txBody>
          <a:bodyPr vert="horz" lIns="91440" tIns="45720" rIns="91440" bIns="45720" rtlCol="0" anchor="t">
            <a:normAutofit/>
          </a:bodyPr>
          <a:lstStyle/>
          <a:p>
            <a:pPr lvl="0" algn="l"/>
            <a:r>
              <a:rPr lang="en-GB"/>
              <a:t>Teacher’s:</a:t>
            </a:r>
            <a:endParaRPr lang="en-GB">
              <a:cs typeface="Calibri"/>
            </a:endParaRPr>
          </a:p>
          <a:p>
            <a:pPr marL="342900" indent="-342900" algn="l">
              <a:buFont typeface="Arial" panose="020B0604020202020204" pitchFamily="34" charset="0"/>
              <a:buChar char="•"/>
            </a:pPr>
            <a:r>
              <a:rPr lang="en-GB"/>
              <a:t>Lack of passion and commitment</a:t>
            </a:r>
            <a:endParaRPr lang="en-GB">
              <a:cs typeface="Calibri"/>
            </a:endParaRPr>
          </a:p>
          <a:p>
            <a:pPr marL="342900" indent="-342900" algn="l">
              <a:buFont typeface="Arial" panose="020B0604020202020204" pitchFamily="34" charset="0"/>
              <a:buChar char="•"/>
            </a:pPr>
            <a:r>
              <a:rPr lang="en-GB"/>
              <a:t>Inability to implement nonverbal communication strategies effectively</a:t>
            </a:r>
            <a:endParaRPr lang="en-GB">
              <a:cs typeface="Calibri"/>
            </a:endParaRPr>
          </a:p>
          <a:p>
            <a:pPr marL="342900" indent="-342900" algn="l">
              <a:buFont typeface="Arial" panose="020B0604020202020204" pitchFamily="34" charset="0"/>
              <a:buChar char="•"/>
            </a:pPr>
            <a:r>
              <a:rPr lang="en-GB"/>
              <a:t>Negative use of body language</a:t>
            </a:r>
            <a:endParaRPr lang="en-GB">
              <a:cs typeface="Calibri"/>
            </a:endParaRPr>
          </a:p>
          <a:p>
            <a:pPr marL="342900" indent="-342900" algn="l">
              <a:buFont typeface="Arial" panose="020B0604020202020204" pitchFamily="34" charset="0"/>
              <a:buChar char="•"/>
            </a:pPr>
            <a:r>
              <a:rPr lang="en-GB"/>
              <a:t>Failure to recognise a student’s level of understanding</a:t>
            </a:r>
            <a:endParaRPr lang="en-GB">
              <a:cs typeface="Calibri"/>
            </a:endParaRPr>
          </a:p>
          <a:p>
            <a:pPr marL="342900" indent="-342900" algn="l">
              <a:buFont typeface="Arial" panose="020B0604020202020204" pitchFamily="34" charset="0"/>
              <a:buChar char="•"/>
            </a:pPr>
            <a:r>
              <a:rPr lang="en-GB"/>
              <a:t>Misunderstandings and contradictions</a:t>
            </a:r>
            <a:endParaRPr lang="en-GB">
              <a:cs typeface="Calibri"/>
            </a:endParaRPr>
          </a:p>
          <a:p>
            <a:pPr marL="342900" indent="-342900" algn="l">
              <a:buFont typeface="Arial" panose="020B0604020202020204" pitchFamily="34" charset="0"/>
              <a:buChar char="•"/>
            </a:pPr>
            <a:r>
              <a:rPr lang="en-US">
                <a:cs typeface="Calibri"/>
              </a:rPr>
              <a:t>It may not be appropriate for all pupils</a:t>
            </a:r>
          </a:p>
        </p:txBody>
      </p:sp>
      <p:sp>
        <p:nvSpPr>
          <p:cNvPr id="4" name="Rectangle 3">
            <a:extLst>
              <a:ext uri="{FF2B5EF4-FFF2-40B4-BE49-F238E27FC236}">
                <a16:creationId xmlns:a16="http://schemas.microsoft.com/office/drawing/2014/main" id="{92F2BB44-69BD-4CC1-B54A-F908FCE0E017}"/>
              </a:ext>
            </a:extLst>
          </p:cNvPr>
          <p:cNvSpPr/>
          <p:nvPr/>
        </p:nvSpPr>
        <p:spPr>
          <a:xfrm>
            <a:off x="1094202" y="5490314"/>
            <a:ext cx="1095749" cy="307777"/>
          </a:xfrm>
          <a:prstGeom prst="rect">
            <a:avLst/>
          </a:prstGeom>
        </p:spPr>
        <p:txBody>
          <a:bodyPr wrap="none">
            <a:spAutoFit/>
          </a:bodyPr>
          <a:lstStyle/>
          <a:p>
            <a:r>
              <a:rPr lang="en-US" sz="1400"/>
              <a:t>(</a:t>
            </a:r>
            <a:r>
              <a:rPr lang="en-GB" sz="1400"/>
              <a:t>Lever 2011)</a:t>
            </a:r>
          </a:p>
        </p:txBody>
      </p:sp>
      <p:pic>
        <p:nvPicPr>
          <p:cNvPr id="5122" name="Picture 2" descr="Threats stock illustration. Illustration of confront - 29012343">
            <a:extLst>
              <a:ext uri="{FF2B5EF4-FFF2-40B4-BE49-F238E27FC236}">
                <a16:creationId xmlns:a16="http://schemas.microsoft.com/office/drawing/2014/main" id="{BE7EE03E-96C1-46CB-AC2C-5CF58209E6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31348" y="4152647"/>
            <a:ext cx="2188353" cy="16438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5790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ea typeface="+mn-lt"/>
                <a:cs typeface="+mn-lt"/>
              </a:rPr>
              <a:t>Promote motivation - (Vygotsky)</a:t>
            </a: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957989"/>
            <a:ext cx="9144000" cy="693017"/>
          </a:xfrm>
        </p:spPr>
        <p:txBody>
          <a:bodyPr>
            <a:normAutofit fontScale="90000"/>
          </a:bodyPr>
          <a:lstStyle/>
          <a:p>
            <a:r>
              <a:rPr lang="en-GB" sz="4400" b="1">
                <a:latin typeface="Calibri"/>
                <a:cs typeface="Calibri Light"/>
              </a:rPr>
              <a:t>Intervention Strategies</a:t>
            </a:r>
            <a:endParaRPr lang="en-GB" sz="4400" b="1">
              <a:latin typeface="Calibri"/>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972072" y="1899022"/>
            <a:ext cx="10083099" cy="3620547"/>
          </a:xfrm>
        </p:spPr>
        <p:txBody>
          <a:bodyPr vert="horz" lIns="91440" tIns="45720" rIns="91440" bIns="45720" rtlCol="0" anchor="t">
            <a:noAutofit/>
          </a:bodyPr>
          <a:lstStyle/>
          <a:p>
            <a:pPr marL="342900" indent="-342900" algn="l">
              <a:buFont typeface="Arial" panose="020B0604020202020204" pitchFamily="34" charset="0"/>
              <a:buChar char="•"/>
            </a:pPr>
            <a:r>
              <a:rPr lang="en-GB"/>
              <a:t>Visual prompts: Rules, responsibilities and terminologies (Appendices 4 – 9)</a:t>
            </a:r>
            <a:endParaRPr lang="en-US">
              <a:cs typeface="Calibri"/>
            </a:endParaRPr>
          </a:p>
          <a:p>
            <a:pPr marL="342900" indent="-342900" algn="l">
              <a:buChar char="•"/>
            </a:pPr>
            <a:r>
              <a:rPr lang="en-GB">
                <a:cs typeface="Calibri"/>
              </a:rPr>
              <a:t>Peer support: Modelling</a:t>
            </a:r>
          </a:p>
          <a:p>
            <a:pPr marL="342900" indent="-342900" algn="l">
              <a:buChar char="•"/>
            </a:pPr>
            <a:r>
              <a:rPr lang="en-GB">
                <a:cs typeface="Calibri"/>
              </a:rPr>
              <a:t>Physical factors: Proxemics</a:t>
            </a:r>
          </a:p>
          <a:p>
            <a:pPr marL="342900" indent="-342900" algn="l">
              <a:buChar char="•"/>
            </a:pPr>
            <a:r>
              <a:rPr lang="en-GB">
                <a:ea typeface="+mn-lt"/>
                <a:cs typeface="+mn-lt"/>
              </a:rPr>
              <a:t>Promote motivation:</a:t>
            </a:r>
            <a:r>
              <a:rPr lang="en-GB">
                <a:cs typeface="Calibri"/>
              </a:rPr>
              <a:t> Interactions</a:t>
            </a:r>
            <a:r>
              <a:rPr lang="en-GB"/>
              <a:t> </a:t>
            </a:r>
            <a:r>
              <a:rPr lang="en-GB">
                <a:ea typeface="+mn-lt"/>
                <a:cs typeface="+mn-lt"/>
              </a:rPr>
              <a:t>- (Vygotsky) </a:t>
            </a:r>
          </a:p>
          <a:p>
            <a:pPr marL="800100" lvl="1" indent="-285750" algn="l">
              <a:buFont typeface="Arial,Sans-Serif" panose="020B0604020202020204" pitchFamily="34" charset="0"/>
              <a:buChar char="•"/>
            </a:pPr>
            <a:r>
              <a:rPr lang="en-GB">
                <a:ea typeface="+mn-lt"/>
                <a:cs typeface="+mn-lt"/>
              </a:rPr>
              <a:t> Pictures</a:t>
            </a:r>
          </a:p>
          <a:p>
            <a:pPr marL="800100" lvl="1" indent="-285750" algn="l">
              <a:buFont typeface="Arial,Sans-Serif" panose="020B0604020202020204" pitchFamily="34" charset="0"/>
              <a:buChar char="•"/>
            </a:pPr>
            <a:r>
              <a:rPr lang="en-GB">
                <a:ea typeface="+mn-lt"/>
                <a:cs typeface="+mn-lt"/>
              </a:rPr>
              <a:t> Open questions</a:t>
            </a:r>
            <a:endParaRPr lang="en-US">
              <a:ea typeface="+mn-lt"/>
              <a:cs typeface="+mn-lt"/>
            </a:endParaRPr>
          </a:p>
          <a:p>
            <a:pPr marL="800100" lvl="1" indent="-285750" algn="l">
              <a:buFont typeface="Arial,Sans-Serif" panose="020B0604020202020204" pitchFamily="34" charset="0"/>
              <a:buChar char="•"/>
            </a:pPr>
            <a:r>
              <a:rPr lang="en-GB">
                <a:ea typeface="+mn-lt"/>
                <a:cs typeface="+mn-lt"/>
              </a:rPr>
              <a:t> Role play &amp;</a:t>
            </a:r>
            <a:r>
              <a:rPr lang="en-GB">
                <a:cs typeface="Calibri"/>
              </a:rPr>
              <a:t> </a:t>
            </a:r>
            <a:endParaRPr lang="en-US">
              <a:ea typeface="+mn-lt"/>
              <a:cs typeface="+mn-lt"/>
            </a:endParaRPr>
          </a:p>
          <a:p>
            <a:pPr marL="800100" lvl="1" indent="-285750" algn="l">
              <a:buFont typeface="Arial,Sans-Serif" panose="020B0604020202020204" pitchFamily="34" charset="0"/>
              <a:buChar char="•"/>
            </a:pPr>
            <a:r>
              <a:rPr lang="en-GB">
                <a:cs typeface="Calibri"/>
              </a:rPr>
              <a:t> Pupil reading</a:t>
            </a:r>
            <a:r>
              <a:rPr lang="en-GB">
                <a:ea typeface="+mn-lt"/>
                <a:cs typeface="+mn-lt"/>
              </a:rPr>
              <a:t> </a:t>
            </a:r>
            <a:endParaRPr lang="en-GB"/>
          </a:p>
          <a:p>
            <a:pPr marL="342900" indent="-342900" algn="l">
              <a:buChar char="•"/>
            </a:pPr>
            <a:endParaRPr lang="en-GB">
              <a:ea typeface="+mn-lt"/>
              <a:cs typeface="+mn-lt"/>
            </a:endParaRPr>
          </a:p>
          <a:p>
            <a:pPr marL="342900" indent="-342900" algn="l">
              <a:buChar char="•"/>
            </a:pPr>
            <a:endParaRPr lang="en-GB" sz="2800">
              <a:cs typeface="Calibri" panose="020F0502020204030204"/>
            </a:endParaRPr>
          </a:p>
          <a:p>
            <a:pPr algn="l"/>
            <a:endParaRPr lang="en-US" sz="2800" b="1">
              <a:cs typeface="Calibri" panose="020F0502020204030204"/>
            </a:endParaRPr>
          </a:p>
          <a:p>
            <a:pPr algn="l"/>
            <a:endParaRPr lang="en-US" sz="2800" b="1">
              <a:cs typeface="Calibri" panose="020F0502020204030204"/>
            </a:endParaRPr>
          </a:p>
        </p:txBody>
      </p:sp>
      <p:sp>
        <p:nvSpPr>
          <p:cNvPr id="6" name="TextBox 5">
            <a:extLst>
              <a:ext uri="{FF2B5EF4-FFF2-40B4-BE49-F238E27FC236}">
                <a16:creationId xmlns:a16="http://schemas.microsoft.com/office/drawing/2014/main" id="{CEDD0782-F00B-499E-B70B-314D3C7A1628}"/>
              </a:ext>
            </a:extLst>
          </p:cNvPr>
          <p:cNvSpPr txBox="1"/>
          <p:nvPr/>
        </p:nvSpPr>
        <p:spPr>
          <a:xfrm>
            <a:off x="974938" y="5519096"/>
            <a:ext cx="8646931" cy="646331"/>
          </a:xfrm>
          <a:prstGeom prst="rect">
            <a:avLst/>
          </a:prstGeom>
          <a:noFill/>
        </p:spPr>
        <p:txBody>
          <a:bodyPr wrap="square" rtlCol="0" anchor="t">
            <a:spAutoFit/>
          </a:bodyPr>
          <a:lstStyle/>
          <a:p>
            <a:r>
              <a:rPr lang="en-US">
                <a:ea typeface="+mn-lt"/>
                <a:cs typeface="+mn-lt"/>
              </a:rPr>
              <a:t>(Rogers, 2004), (Burden, 2020), (Adams, 2009), (</a:t>
            </a:r>
            <a:r>
              <a:rPr lang="en-GB">
                <a:ea typeface="+mn-lt"/>
                <a:cs typeface="+mn-lt"/>
              </a:rPr>
              <a:t>Bambaeeroo &amp; Shokrpour 2017)</a:t>
            </a:r>
            <a:endParaRPr lang="en-US"/>
          </a:p>
          <a:p>
            <a:endParaRPr lang="en-GB">
              <a:cs typeface="Calibri"/>
            </a:endParaRPr>
          </a:p>
        </p:txBody>
      </p:sp>
      <p:pic>
        <p:nvPicPr>
          <p:cNvPr id="4" name="Picture 4" descr="A close up of a map&#10;&#10;Description generated with high confidence">
            <a:extLst>
              <a:ext uri="{FF2B5EF4-FFF2-40B4-BE49-F238E27FC236}">
                <a16:creationId xmlns:a16="http://schemas.microsoft.com/office/drawing/2014/main" id="{F68A894A-854F-4545-9A63-E1598E77D6E0}"/>
              </a:ext>
            </a:extLst>
          </p:cNvPr>
          <p:cNvPicPr>
            <a:picLocks noChangeAspect="1"/>
          </p:cNvPicPr>
          <p:nvPr/>
        </p:nvPicPr>
        <p:blipFill>
          <a:blip r:embed="rId2"/>
          <a:stretch>
            <a:fillRect/>
          </a:stretch>
        </p:blipFill>
        <p:spPr>
          <a:xfrm>
            <a:off x="8627720" y="4066280"/>
            <a:ext cx="2505075" cy="1720024"/>
          </a:xfrm>
          <a:prstGeom prst="rect">
            <a:avLst/>
          </a:prstGeom>
        </p:spPr>
      </p:pic>
    </p:spTree>
    <p:extLst>
      <p:ext uri="{BB962C8B-B14F-4D97-AF65-F5344CB8AC3E}">
        <p14:creationId xmlns:p14="http://schemas.microsoft.com/office/powerpoint/2010/main" val="14478939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4438" y="1062231"/>
            <a:ext cx="9144000" cy="744503"/>
          </a:xfrm>
        </p:spPr>
        <p:txBody>
          <a:bodyPr>
            <a:normAutofit/>
          </a:bodyPr>
          <a:lstStyle/>
          <a:p>
            <a:r>
              <a:rPr lang="en-GB" sz="4400" b="1">
                <a:latin typeface="Calibri"/>
                <a:cs typeface="Calibri Light"/>
              </a:rPr>
              <a:t>Intervention Strategies </a:t>
            </a:r>
            <a:endParaRPr lang="en-GB" sz="4400" b="1">
              <a:latin typeface="Calibri"/>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085483" y="2037260"/>
            <a:ext cx="7127774" cy="3278484"/>
          </a:xfrm>
        </p:spPr>
        <p:txBody>
          <a:bodyPr vert="horz" lIns="91440" tIns="45720" rIns="91440" bIns="45720" rtlCol="0" anchor="t">
            <a:noAutofit/>
          </a:bodyPr>
          <a:lstStyle/>
          <a:p>
            <a:pPr marL="342900" indent="-342900" algn="l">
              <a:buFont typeface="Arial,Sans-Serif" panose="020B0604020202020204" pitchFamily="34" charset="0"/>
              <a:buChar char="•"/>
            </a:pPr>
            <a:endParaRPr lang="en-GB">
              <a:ea typeface="+mn-lt"/>
              <a:cs typeface="+mn-lt"/>
            </a:endParaRPr>
          </a:p>
          <a:p>
            <a:pPr marL="342900" indent="-342900" algn="l">
              <a:buFont typeface="Arial,Sans-Serif" panose="020B0604020202020204" pitchFamily="34" charset="0"/>
              <a:buChar char="•"/>
            </a:pPr>
            <a:r>
              <a:rPr lang="en-GB">
                <a:ea typeface="+mn-lt"/>
                <a:cs typeface="+mn-lt"/>
              </a:rPr>
              <a:t>Positive immediate reinforcement - (Skinner)</a:t>
            </a:r>
            <a:endParaRPr lang="en-US">
              <a:cs typeface="Calibri"/>
            </a:endParaRPr>
          </a:p>
          <a:p>
            <a:pPr marL="342900" indent="-342900" algn="l">
              <a:buFont typeface="Arial,Sans-Serif" panose="020B0604020202020204" pitchFamily="34" charset="0"/>
              <a:buChar char="•"/>
            </a:pPr>
            <a:r>
              <a:rPr lang="en-GB">
                <a:ea typeface="+mn-lt"/>
                <a:cs typeface="+mn-lt"/>
              </a:rPr>
              <a:t>Rewards - (Skinner)</a:t>
            </a:r>
          </a:p>
          <a:p>
            <a:pPr marL="342900" indent="-342900" algn="l">
              <a:buChar char="•"/>
            </a:pPr>
            <a:r>
              <a:rPr lang="en-GB">
                <a:cs typeface="Calibri"/>
              </a:rPr>
              <a:t>Self-discipline: 1 to 1 Sessions </a:t>
            </a:r>
          </a:p>
          <a:p>
            <a:pPr marL="342900" indent="-342900" algn="l">
              <a:buChar char="•"/>
            </a:pPr>
            <a:r>
              <a:rPr lang="en-GB">
                <a:cs typeface="Calibri"/>
              </a:rPr>
              <a:t>Set targets: No quickfix</a:t>
            </a:r>
          </a:p>
          <a:p>
            <a:pPr marL="342900" indent="-342900" algn="l">
              <a:buFont typeface="Arial,Sans-Serif" panose="020B0604020202020204" pitchFamily="34" charset="0"/>
              <a:buChar char="•"/>
            </a:pPr>
            <a:r>
              <a:rPr lang="en-GB">
                <a:cs typeface="Calibri"/>
              </a:rPr>
              <a:t>Coping tools/Fidget Aids - (Appendix 10)</a:t>
            </a:r>
            <a:endParaRPr lang="en-US">
              <a:ea typeface="+mn-lt"/>
              <a:cs typeface="+mn-lt"/>
            </a:endParaRPr>
          </a:p>
          <a:p>
            <a:pPr marL="342900" indent="-342900" algn="l">
              <a:buChar char="•"/>
            </a:pPr>
            <a:endParaRPr lang="en-GB" sz="2800">
              <a:cs typeface="Calibri" panose="020F0502020204030204"/>
            </a:endParaRPr>
          </a:p>
          <a:p>
            <a:pPr algn="l"/>
            <a:endParaRPr lang="en-GB" sz="2800">
              <a:cs typeface="Calibri" panose="020F0502020204030204"/>
            </a:endParaRPr>
          </a:p>
          <a:p>
            <a:pPr lvl="0" algn="l"/>
            <a:endParaRPr lang="en-US" sz="2800" b="1">
              <a:cs typeface="Calibri" panose="020F0502020204030204"/>
            </a:endParaRPr>
          </a:p>
          <a:p>
            <a:pPr algn="l"/>
            <a:endParaRPr lang="en-US" sz="2800" b="1">
              <a:cs typeface="Calibri" panose="020F0502020204030204"/>
            </a:endParaRPr>
          </a:p>
        </p:txBody>
      </p:sp>
      <p:sp>
        <p:nvSpPr>
          <p:cNvPr id="6" name="TextBox 5">
            <a:extLst>
              <a:ext uri="{FF2B5EF4-FFF2-40B4-BE49-F238E27FC236}">
                <a16:creationId xmlns:a16="http://schemas.microsoft.com/office/drawing/2014/main" id="{CEDD0782-F00B-499E-B70B-314D3C7A1628}"/>
              </a:ext>
            </a:extLst>
          </p:cNvPr>
          <p:cNvSpPr txBox="1"/>
          <p:nvPr/>
        </p:nvSpPr>
        <p:spPr>
          <a:xfrm>
            <a:off x="963354" y="5459992"/>
            <a:ext cx="7637757" cy="369332"/>
          </a:xfrm>
          <a:prstGeom prst="rect">
            <a:avLst/>
          </a:prstGeom>
          <a:noFill/>
        </p:spPr>
        <p:txBody>
          <a:bodyPr wrap="square" rtlCol="0" anchor="t">
            <a:spAutoFit/>
          </a:bodyPr>
          <a:lstStyle/>
          <a:p>
            <a:r>
              <a:rPr lang="en-US"/>
              <a:t>(Rogers, 2004), (Burden, 2020), (Adams, 2009) B</a:t>
            </a:r>
            <a:r>
              <a:rPr lang="en-GB"/>
              <a:t>ambaeeroo &amp; </a:t>
            </a:r>
            <a:r>
              <a:rPr lang="en-GB" err="1"/>
              <a:t>Shokrpour</a:t>
            </a:r>
            <a:r>
              <a:rPr lang="en-GB"/>
              <a:t> 2017)</a:t>
            </a:r>
            <a:endParaRPr lang="en-US">
              <a:cs typeface="Calibri"/>
            </a:endParaRPr>
          </a:p>
        </p:txBody>
      </p:sp>
      <p:pic>
        <p:nvPicPr>
          <p:cNvPr id="7" name="Picture 7" descr="A screenshot of a cell phone&#10;&#10;Description generated with high confidence">
            <a:extLst>
              <a:ext uri="{FF2B5EF4-FFF2-40B4-BE49-F238E27FC236}">
                <a16:creationId xmlns:a16="http://schemas.microsoft.com/office/drawing/2014/main" id="{B821A525-3459-4899-9246-0BE846E113C0}"/>
              </a:ext>
            </a:extLst>
          </p:cNvPr>
          <p:cNvPicPr>
            <a:picLocks noChangeAspect="1"/>
          </p:cNvPicPr>
          <p:nvPr/>
        </p:nvPicPr>
        <p:blipFill>
          <a:blip r:embed="rId2"/>
          <a:stretch>
            <a:fillRect/>
          </a:stretch>
        </p:blipFill>
        <p:spPr>
          <a:xfrm>
            <a:off x="8445524" y="3794224"/>
            <a:ext cx="2659726" cy="1981787"/>
          </a:xfrm>
          <a:prstGeom prst="rect">
            <a:avLst/>
          </a:prstGeom>
        </p:spPr>
      </p:pic>
    </p:spTree>
    <p:extLst>
      <p:ext uri="{BB962C8B-B14F-4D97-AF65-F5344CB8AC3E}">
        <p14:creationId xmlns:p14="http://schemas.microsoft.com/office/powerpoint/2010/main" val="2343528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idx="4294967295"/>
          </p:nvPr>
        </p:nvSpPr>
        <p:spPr>
          <a:xfrm>
            <a:off x="968024" y="960110"/>
            <a:ext cx="9699976" cy="1993024"/>
          </a:xfrm>
        </p:spPr>
        <p:txBody>
          <a:bodyPr vert="horz" lIns="91440" tIns="45720" rIns="91440" bIns="45720" rtlCol="0" anchor="b">
            <a:normAutofit/>
          </a:bodyPr>
          <a:lstStyle/>
          <a:p>
            <a:pPr algn="ctr"/>
            <a:r>
              <a:rPr lang="en-GB" sz="5400" b="1" kern="1200">
                <a:solidFill>
                  <a:schemeClr val="tx1"/>
                </a:solidFill>
                <a:latin typeface="+mj-lt"/>
                <a:ea typeface="+mj-ea"/>
                <a:cs typeface="+mj-cs"/>
              </a:rPr>
              <a:t>ABC Intervention strategy</a:t>
            </a:r>
            <a:br>
              <a:rPr lang="en-GB" sz="5400" b="1" kern="1200">
                <a:solidFill>
                  <a:schemeClr val="tx1"/>
                </a:solidFill>
                <a:latin typeface="+mj-lt"/>
                <a:ea typeface="+mj-ea"/>
                <a:cs typeface="+mj-cs"/>
              </a:rPr>
            </a:br>
            <a:r>
              <a:rPr lang="en-GB" sz="3600" b="1" kern="1200">
                <a:solidFill>
                  <a:schemeClr val="tx1"/>
                </a:solidFill>
                <a:latin typeface="+mj-lt"/>
                <a:ea typeface="+mj-ea"/>
                <a:cs typeface="+mj-cs"/>
              </a:rPr>
              <a:t>Amanda howland </a:t>
            </a:r>
            <a:endParaRPr lang="en-US" sz="3600" b="1" kern="1200">
              <a:solidFill>
                <a:schemeClr val="tx1"/>
              </a:solidFill>
              <a:latin typeface="+mj-lt"/>
              <a:ea typeface="+mj-ea"/>
              <a:cs typeface="+mj-cs"/>
            </a:endParaRPr>
          </a:p>
        </p:txBody>
      </p:sp>
      <p:pic>
        <p:nvPicPr>
          <p:cNvPr id="3" name="Picture 3">
            <a:extLst>
              <a:ext uri="{FF2B5EF4-FFF2-40B4-BE49-F238E27FC236}">
                <a16:creationId xmlns:a16="http://schemas.microsoft.com/office/drawing/2014/main" id="{4110C68E-215C-504B-9BB1-0E502166E1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71205" y="3094037"/>
            <a:ext cx="4773975" cy="2582709"/>
          </a:xfrm>
          <a:prstGeom prst="rect">
            <a:avLst/>
          </a:prstGeom>
        </p:spPr>
      </p:pic>
    </p:spTree>
    <p:extLst>
      <p:ext uri="{BB962C8B-B14F-4D97-AF65-F5344CB8AC3E}">
        <p14:creationId xmlns:p14="http://schemas.microsoft.com/office/powerpoint/2010/main" val="4826686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1146325"/>
            <a:ext cx="9144000" cy="686794"/>
          </a:xfrm>
        </p:spPr>
        <p:txBody>
          <a:bodyPr>
            <a:noAutofit/>
          </a:bodyPr>
          <a:lstStyle/>
          <a:p>
            <a:pPr algn="l"/>
            <a:endParaRPr lang="en-GB" sz="4400" b="1">
              <a:ea typeface="+mj-lt"/>
              <a:cs typeface="+mj-lt"/>
            </a:endParaRPr>
          </a:p>
          <a:p>
            <a:r>
              <a:rPr lang="en-GB" sz="4400" b="1">
                <a:cs typeface="Calibri Light"/>
              </a:rPr>
              <a:t>Definition of key terms</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algn="l"/>
            <a:r>
              <a:rPr lang="en-GB" b="1">
                <a:ea typeface="+mn-lt"/>
                <a:cs typeface="+mn-lt"/>
              </a:rPr>
              <a:t>Rational detachment: </a:t>
            </a:r>
            <a:r>
              <a:rPr lang="en-GB">
                <a:ea typeface="+mn-lt"/>
                <a:cs typeface="+mn-lt"/>
              </a:rPr>
              <a:t>Not to take a child's negative behaviour personally </a:t>
            </a:r>
          </a:p>
          <a:p>
            <a:pPr algn="l"/>
            <a:r>
              <a:rPr lang="en-GB">
                <a:cs typeface="Calibri" panose="020F0502020204030204"/>
              </a:rPr>
              <a:t>Talking to the children as if you are their best friend is not ideal, to cut them slack and ease off is fine when they deserve it but until that time always remain firm. (</a:t>
            </a:r>
            <a:r>
              <a:rPr lang="en-GB" sz="1800">
                <a:cs typeface="Calibri" panose="020F0502020204030204"/>
              </a:rPr>
              <a:t>Unison 2015</a:t>
            </a:r>
            <a:r>
              <a:rPr lang="en-GB">
                <a:cs typeface="Calibri" panose="020F0502020204030204"/>
              </a:rPr>
              <a:t>) </a:t>
            </a:r>
          </a:p>
          <a:p>
            <a:pPr algn="l"/>
            <a:r>
              <a:rPr lang="en-GB">
                <a:cs typeface="Calibri" panose="020F0502020204030204"/>
              </a:rPr>
              <a:t>The teacher should refrain from displaying the level of stress they may feel, to appear in control and calm at all times. (</a:t>
            </a:r>
            <a:r>
              <a:rPr lang="en-GB" sz="1800">
                <a:cs typeface="Calibri" panose="020F0502020204030204"/>
              </a:rPr>
              <a:t>National education union 2015)</a:t>
            </a:r>
          </a:p>
          <a:p>
            <a:pPr algn="l"/>
            <a:r>
              <a:rPr lang="en-GB">
                <a:cs typeface="Calibri" panose="020F0502020204030204"/>
              </a:rPr>
              <a:t>Essential to separate the student from the behaviour, remembering it’s the behaviour that’s unacceptable and not the student. (Suffolk county council 2014) </a:t>
            </a:r>
          </a:p>
          <a:p>
            <a:pPr algn="l"/>
            <a:endParaRPr lang="en-GB" sz="1800">
              <a:cs typeface="Calibri" panose="020F0502020204030204"/>
            </a:endParaRPr>
          </a:p>
          <a:p>
            <a:pPr algn="l"/>
            <a:endParaRPr lang="en-GB" sz="1800">
              <a:cs typeface="Calibri" panose="020F0502020204030204"/>
            </a:endParaRPr>
          </a:p>
          <a:p>
            <a:pPr algn="l"/>
            <a:endParaRPr lang="en-GB" sz="1800">
              <a:cs typeface="Calibri" panose="020F0502020204030204"/>
            </a:endParaRPr>
          </a:p>
          <a:p>
            <a:pPr algn="l"/>
            <a:endParaRPr lang="en-GB" sz="1800">
              <a:cs typeface="Calibri" panose="020F0502020204030204"/>
            </a:endParaRPr>
          </a:p>
          <a:p>
            <a:pPr algn="l"/>
            <a:endParaRPr lang="en-GB">
              <a:cs typeface="Calibri" panose="020F0502020204030204"/>
            </a:endParaRPr>
          </a:p>
          <a:p>
            <a:pPr algn="l"/>
            <a:endParaRPr lang="en-GB">
              <a:cs typeface="Calibri" panose="020F0502020204030204"/>
            </a:endParaRPr>
          </a:p>
          <a:p>
            <a:pPr algn="l"/>
            <a:endParaRPr lang="en-US">
              <a:cs typeface="Calibri" panose="020F0502020204030204"/>
            </a:endParaRPr>
          </a:p>
        </p:txBody>
      </p:sp>
    </p:spTree>
    <p:extLst>
      <p:ext uri="{BB962C8B-B14F-4D97-AF65-F5344CB8AC3E}">
        <p14:creationId xmlns:p14="http://schemas.microsoft.com/office/powerpoint/2010/main" val="3254554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1088815"/>
            <a:ext cx="9144000" cy="689841"/>
          </a:xfrm>
        </p:spPr>
        <p:txBody>
          <a:bodyPr>
            <a:noAutofit/>
          </a:bodyPr>
          <a:lstStyle/>
          <a:p>
            <a:pPr algn="l"/>
            <a:endParaRPr lang="en-GB" sz="4400" b="1">
              <a:ea typeface="+mj-lt"/>
              <a:cs typeface="+mj-lt"/>
            </a:endParaRPr>
          </a:p>
          <a:p>
            <a:r>
              <a:rPr lang="en-GB" sz="4400" b="1">
                <a:cs typeface="Calibri Light"/>
              </a:rPr>
              <a:t>Definition of key terms</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878606"/>
            <a:ext cx="9792268" cy="3904956"/>
          </a:xfrm>
        </p:spPr>
        <p:txBody>
          <a:bodyPr vert="horz" lIns="91440" tIns="45720" rIns="91440" bIns="45720" rtlCol="0" anchor="t">
            <a:normAutofit/>
          </a:bodyPr>
          <a:lstStyle/>
          <a:p>
            <a:pPr algn="l"/>
            <a:r>
              <a:rPr lang="en-GB" b="1">
                <a:cs typeface="Calibri" panose="020F0502020204030204"/>
              </a:rPr>
              <a:t>Debrief: </a:t>
            </a:r>
            <a:r>
              <a:rPr lang="en-GB">
                <a:cs typeface="Calibri" panose="020F0502020204030204"/>
              </a:rPr>
              <a:t>Talk with a colleague if feeling overwhelmed. </a:t>
            </a:r>
            <a:r>
              <a:rPr lang="en-US">
                <a:ea typeface="+mn-lt"/>
                <a:cs typeface="+mn-lt"/>
              </a:rPr>
              <a:t>(Practical approaches to behaviour management in the classroom 2012)</a:t>
            </a:r>
          </a:p>
          <a:p>
            <a:pPr algn="l"/>
            <a:r>
              <a:rPr lang="en-GB">
                <a:cs typeface="Calibri" panose="020F0502020204030204"/>
              </a:rPr>
              <a:t>End of the school day gives the children time to reflect on what they have learned that day, to be given the opportunity to ask questions etc. Positive outcomes will reinforce the learning that is likely to continue the next day. (Foundation phase 2015)</a:t>
            </a:r>
          </a:p>
          <a:p>
            <a:pPr algn="l"/>
            <a:r>
              <a:rPr lang="en-GB">
                <a:cs typeface="Calibri" panose="020F0502020204030204"/>
              </a:rPr>
              <a:t>Talking to parents as they can be part of the solution instead of assuming, they are part of the problem. Get to know the families as the educational well-being of their child is just as important as it is to the teacher. (Unison 2015) </a:t>
            </a:r>
          </a:p>
        </p:txBody>
      </p:sp>
    </p:spTree>
    <p:extLst>
      <p:ext uri="{BB962C8B-B14F-4D97-AF65-F5344CB8AC3E}">
        <p14:creationId xmlns:p14="http://schemas.microsoft.com/office/powerpoint/2010/main" val="1870965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959494"/>
            <a:ext cx="9144000" cy="922554"/>
          </a:xfrm>
        </p:spPr>
        <p:txBody>
          <a:bodyPr>
            <a:noAutofit/>
          </a:bodyPr>
          <a:lstStyle/>
          <a:p>
            <a:pPr algn="l"/>
            <a:endParaRPr lang="en-GB" sz="4400" b="1">
              <a:ea typeface="+mj-lt"/>
              <a:cs typeface="+mj-lt"/>
            </a:endParaRPr>
          </a:p>
          <a:p>
            <a:r>
              <a:rPr lang="en-GB" sz="4400" b="1">
                <a:cs typeface="Calibri Light"/>
              </a:rPr>
              <a:t>Key terms continued</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968024" y="1576025"/>
            <a:ext cx="10166274" cy="4321844"/>
          </a:xfrm>
        </p:spPr>
        <p:txBody>
          <a:bodyPr vert="horz" lIns="91440" tIns="45720" rIns="91440" bIns="45720" rtlCol="0" anchor="t">
            <a:normAutofit fontScale="25000" lnSpcReduction="20000"/>
          </a:bodyPr>
          <a:lstStyle/>
          <a:p>
            <a:pPr algn="l"/>
            <a:endParaRPr lang="en-GB" sz="10800" b="1">
              <a:cs typeface="Calibri" panose="020F0502020204030204"/>
            </a:endParaRPr>
          </a:p>
          <a:p>
            <a:pPr algn="l"/>
            <a:r>
              <a:rPr lang="en-GB" sz="10800" b="1">
                <a:cs typeface="Calibri" panose="020F0502020204030204"/>
              </a:rPr>
              <a:t>Freedom and independence to function</a:t>
            </a:r>
            <a:r>
              <a:rPr lang="en-GB" sz="10800">
                <a:cs typeface="Calibri" panose="020F0502020204030204"/>
              </a:rPr>
              <a:t>:</a:t>
            </a:r>
            <a:endParaRPr lang="en-US" sz="10800"/>
          </a:p>
          <a:p>
            <a:pPr algn="l"/>
            <a:r>
              <a:rPr lang="en-GB" sz="9200">
                <a:cs typeface="Calibri" panose="020F0502020204030204"/>
              </a:rPr>
              <a:t>The UNCRC includes a various number of articles relating to child's rights. Article 28 Every child has the right to an education. Article 8 The right to an identity.  </a:t>
            </a:r>
          </a:p>
          <a:p>
            <a:pPr algn="l"/>
            <a:r>
              <a:rPr lang="en-GB" sz="9200">
                <a:cs typeface="Calibri" panose="020F0502020204030204"/>
              </a:rPr>
              <a:t>The school environment should support development within each child of their own cultural and personal identity, as well as being respectful towards others. (Foundation phase 2015)</a:t>
            </a:r>
          </a:p>
          <a:p>
            <a:pPr algn="l"/>
            <a:r>
              <a:rPr lang="en-GB" sz="9200">
                <a:cs typeface="Calibri" panose="020F0502020204030204"/>
              </a:rPr>
              <a:t>Praise can be used to engage the children and this then encourages the positive behaviour, as it focuses on their efforts rather than the accomplishment. (Practical approaches to behaviour management in the classroom 2012) </a:t>
            </a:r>
          </a:p>
          <a:p>
            <a:pPr algn="l"/>
            <a:r>
              <a:rPr lang="en-GB" sz="9200">
                <a:cs typeface="Calibri" panose="020F0502020204030204"/>
              </a:rPr>
              <a:t>All children’s involvement in making decisions where possible from the beginning of their education. The participation will give children the opportunity to make choices and to feel valued as their views matter. (Inclusion pupil support 2015)</a:t>
            </a:r>
          </a:p>
          <a:p>
            <a:pPr algn="l"/>
            <a:endParaRPr lang="en-GB" sz="1800">
              <a:cs typeface="Calibri"/>
            </a:endParaRPr>
          </a:p>
          <a:p>
            <a:pPr algn="l"/>
            <a:endParaRPr lang="en-GB">
              <a:cs typeface="Calibri" panose="020F0502020204030204"/>
            </a:endParaRPr>
          </a:p>
          <a:p>
            <a:pPr algn="l"/>
            <a:r>
              <a:rPr lang="en-GB">
                <a:cs typeface="Calibri" panose="020F0502020204030204"/>
              </a:rPr>
              <a:t>         </a:t>
            </a:r>
            <a:endParaRPr lang="en-GB"/>
          </a:p>
          <a:p>
            <a:pPr algn="l"/>
            <a:endParaRPr lang="en-US">
              <a:cs typeface="Calibri" panose="020F0502020204030204"/>
            </a:endParaRPr>
          </a:p>
        </p:txBody>
      </p:sp>
    </p:spTree>
    <p:extLst>
      <p:ext uri="{BB962C8B-B14F-4D97-AF65-F5344CB8AC3E}">
        <p14:creationId xmlns:p14="http://schemas.microsoft.com/office/powerpoint/2010/main" val="4036783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847419"/>
            <a:ext cx="9144000" cy="800576"/>
          </a:xfrm>
        </p:spPr>
        <p:txBody>
          <a:bodyPr>
            <a:noAutofit/>
          </a:bodyPr>
          <a:lstStyle/>
          <a:p>
            <a:pPr algn="l"/>
            <a:endParaRPr lang="en-GB" sz="4400" b="1">
              <a:ea typeface="+mj-lt"/>
              <a:cs typeface="+mj-lt"/>
            </a:endParaRPr>
          </a:p>
          <a:p>
            <a:r>
              <a:rPr lang="en-GB" sz="4400" b="1">
                <a:cs typeface="Calibri Light"/>
              </a:rPr>
              <a:t>What is the ABC strategy</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210818" y="1760685"/>
            <a:ext cx="9792268" cy="3780002"/>
          </a:xfrm>
        </p:spPr>
        <p:txBody>
          <a:bodyPr vert="horz" lIns="91440" tIns="45720" rIns="91440" bIns="45720" rtlCol="0" anchor="t">
            <a:normAutofit fontScale="25000" lnSpcReduction="20000"/>
          </a:bodyPr>
          <a:lstStyle/>
          <a:p>
            <a:pPr algn="l"/>
            <a:endParaRPr lang="en-US">
              <a:cs typeface="Calibri" panose="020F0502020204030204"/>
            </a:endParaRPr>
          </a:p>
          <a:p>
            <a:pPr algn="l"/>
            <a:r>
              <a:rPr lang="en-US" sz="8000">
                <a:cs typeface="Calibri" panose="020F0502020204030204"/>
              </a:rPr>
              <a:t>The ABC strategy is a chart that can be used to have a clearer understanding of the behavior. It is used to collect information through observing events that take place within the environment of the child. The chart consists of three sections:  </a:t>
            </a:r>
            <a:r>
              <a:rPr lang="en-US" sz="8000">
                <a:ea typeface="+mn-lt"/>
                <a:cs typeface="+mn-lt"/>
              </a:rPr>
              <a:t>(Practical approaches to behaviour management in the classroom 2012)</a:t>
            </a:r>
            <a:endParaRPr lang="en-GB" sz="8000">
              <a:ea typeface="+mn-lt"/>
              <a:cs typeface="+mn-lt"/>
            </a:endParaRPr>
          </a:p>
          <a:p>
            <a:pPr algn="l"/>
            <a:endParaRPr lang="en-GB" sz="8000">
              <a:ea typeface="+mn-lt"/>
              <a:cs typeface="+mn-lt"/>
            </a:endParaRPr>
          </a:p>
          <a:p>
            <a:pPr algn="l"/>
            <a:r>
              <a:rPr lang="en-US" sz="8000">
                <a:ea typeface="+mn-lt"/>
                <a:cs typeface="+mn-lt"/>
              </a:rPr>
              <a:t>Through the analysis of the chart it will help to determine why the student would be likely to repeat the negative </a:t>
            </a:r>
            <a:r>
              <a:rPr lang="en-US" sz="8000" err="1">
                <a:ea typeface="+mn-lt"/>
                <a:cs typeface="+mn-lt"/>
              </a:rPr>
              <a:t>behaviours</a:t>
            </a:r>
            <a:r>
              <a:rPr lang="en-US" sz="8000">
                <a:ea typeface="+mn-lt"/>
                <a:cs typeface="+mn-lt"/>
              </a:rPr>
              <a:t>. Understanding this through the information in the chart will assist the teacher in future to possibly take a proactive approach if aware of the triggers.</a:t>
            </a:r>
          </a:p>
          <a:p>
            <a:pPr algn="l"/>
            <a:endParaRPr lang="en-GB" sz="6200">
              <a:ea typeface="+mn-lt"/>
              <a:cs typeface="+mn-lt"/>
            </a:endParaRPr>
          </a:p>
          <a:p>
            <a:pPr algn="l"/>
            <a:r>
              <a:rPr lang="en-US" sz="8000">
                <a:ea typeface="+mn-lt"/>
                <a:cs typeface="+mn-lt"/>
              </a:rPr>
              <a:t>The chart also enables practitioners to evaluate through working alongside one another over time, to note any changes in behaviour and if the strategy is working and if the support given has been successful. (Devon county council 2012)</a:t>
            </a:r>
          </a:p>
          <a:p>
            <a:pPr algn="l"/>
            <a:r>
              <a:rPr lang="en-US" sz="8000">
                <a:ea typeface="+mn-lt"/>
                <a:cs typeface="+mn-lt"/>
              </a:rPr>
              <a:t>Any information gathered on the chart regarding any child should always be shared with the parents/guardians.  </a:t>
            </a:r>
          </a:p>
          <a:p>
            <a:pPr algn="l"/>
            <a:r>
              <a:rPr lang="en-US" sz="8000">
                <a:ea typeface="+mn-lt"/>
                <a:cs typeface="+mn-lt"/>
              </a:rPr>
              <a:t>   </a:t>
            </a:r>
          </a:p>
          <a:p>
            <a:pPr algn="l"/>
            <a:endParaRPr lang="en-US">
              <a:ea typeface="+mn-lt"/>
              <a:cs typeface="+mn-lt"/>
            </a:endParaRPr>
          </a:p>
          <a:p>
            <a:pPr algn="l"/>
            <a:endParaRPr lang="en-US">
              <a:ea typeface="+mn-lt"/>
              <a:cs typeface="+mn-lt"/>
            </a:endParaRPr>
          </a:p>
          <a:p>
            <a:pPr algn="l"/>
            <a:endParaRPr lang="en-US">
              <a:ea typeface="+mn-lt"/>
              <a:cs typeface="+mn-lt"/>
            </a:endParaRPr>
          </a:p>
          <a:p>
            <a:pPr algn="l"/>
            <a:r>
              <a:rPr lang="en-US">
                <a:ea typeface="+mn-lt"/>
                <a:cs typeface="+mn-lt"/>
              </a:rPr>
              <a:t>  </a:t>
            </a:r>
            <a:endParaRPr lang="en-US"/>
          </a:p>
          <a:p>
            <a:pPr algn="l"/>
            <a:endParaRPr lang="en-US">
              <a:ea typeface="+mn-lt"/>
              <a:cs typeface="+mn-lt"/>
            </a:endParaRPr>
          </a:p>
          <a:p>
            <a:pPr algn="l"/>
            <a:endParaRPr lang="en-GB">
              <a:cs typeface="Calibri" panose="020F0502020204030204"/>
            </a:endParaRPr>
          </a:p>
          <a:p>
            <a:pPr algn="l"/>
            <a:endParaRPr lang="en-US">
              <a:cs typeface="Calibri" panose="020F0502020204030204"/>
            </a:endParaRPr>
          </a:p>
          <a:p>
            <a:pPr algn="l"/>
            <a:endParaRPr lang="en-US">
              <a:cs typeface="Calibri" panose="020F0502020204030204"/>
            </a:endParaRPr>
          </a:p>
          <a:p>
            <a:pPr algn="l"/>
            <a:endParaRPr lang="en-GB" b="1">
              <a:cs typeface="Calibri" panose="020F0502020204030204"/>
            </a:endParaRPr>
          </a:p>
          <a:p>
            <a:pPr algn="l"/>
            <a:endParaRPr lang="en-GB" b="1">
              <a:cs typeface="Calibri" panose="020F0502020204030204"/>
            </a:endParaRPr>
          </a:p>
          <a:p>
            <a:pPr algn="l"/>
            <a:endParaRPr lang="en-US">
              <a:cs typeface="Calibri" panose="020F0502020204030204"/>
            </a:endParaRPr>
          </a:p>
        </p:txBody>
      </p:sp>
    </p:spTree>
    <p:extLst>
      <p:ext uri="{BB962C8B-B14F-4D97-AF65-F5344CB8AC3E}">
        <p14:creationId xmlns:p14="http://schemas.microsoft.com/office/powerpoint/2010/main" val="18276256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1016930"/>
            <a:ext cx="9144000" cy="850223"/>
          </a:xfrm>
        </p:spPr>
        <p:txBody>
          <a:bodyPr>
            <a:noAutofit/>
          </a:bodyPr>
          <a:lstStyle/>
          <a:p>
            <a:pPr algn="l"/>
            <a:r>
              <a:rPr lang="en-GB" sz="4400" b="1"/>
              <a:t>Rationale of the ABC strategy</a:t>
            </a:r>
            <a:endParaRPr lang="en-GB" sz="4400" b="1">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2100916"/>
            <a:ext cx="9792268" cy="3380720"/>
          </a:xfrm>
        </p:spPr>
        <p:txBody>
          <a:bodyPr vert="horz" lIns="91440" tIns="45720" rIns="91440" bIns="45720" rtlCol="0" anchor="t">
            <a:normAutofit/>
          </a:bodyPr>
          <a:lstStyle/>
          <a:p>
            <a:pPr algn="l"/>
            <a:r>
              <a:rPr lang="en-GB"/>
              <a:t>The importance is to identify the reason behind the reoccurring behaviour. All behaviour is the child’s way of communicating something. A challenge for the teacher to find out why. (Practical approaches to behaviour management in the classroom 2012)</a:t>
            </a:r>
          </a:p>
          <a:p>
            <a:pPr algn="l"/>
            <a:r>
              <a:rPr lang="en-GB">
                <a:cs typeface="Calibri" panose="020F0502020204030204"/>
              </a:rPr>
              <a:t>In younger children the cause of challenging behaviour can be difficult to understand, and could be the result of environmental or genetic issues. The negative behaviour maybe a result of the student lacking the skill to display positive behaviour to achieve the goal or express the message. (Kaiser &amp; </a:t>
            </a:r>
            <a:r>
              <a:rPr lang="en-GB" err="1">
                <a:cs typeface="Calibri" panose="020F0502020204030204"/>
              </a:rPr>
              <a:t>Raminsky</a:t>
            </a:r>
            <a:r>
              <a:rPr lang="en-GB">
                <a:cs typeface="Calibri" panose="020F0502020204030204"/>
              </a:rPr>
              <a:t>, 2007)</a:t>
            </a:r>
          </a:p>
          <a:p>
            <a:pPr algn="l"/>
            <a:endParaRPr lang="en-GB"/>
          </a:p>
          <a:p>
            <a:pPr algn="l"/>
            <a:endParaRPr lang="en-GB">
              <a:cs typeface="Calibri" panose="020F0502020204030204"/>
            </a:endParaRPr>
          </a:p>
          <a:p>
            <a:pPr algn="l"/>
            <a:endParaRPr lang="en-US">
              <a:cs typeface="Calibri" panose="020F0502020204030204"/>
            </a:endParaRPr>
          </a:p>
        </p:txBody>
      </p:sp>
    </p:spTree>
    <p:extLst>
      <p:ext uri="{BB962C8B-B14F-4D97-AF65-F5344CB8AC3E}">
        <p14:creationId xmlns:p14="http://schemas.microsoft.com/office/powerpoint/2010/main" val="37096241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959494"/>
            <a:ext cx="9144000" cy="1108717"/>
          </a:xfrm>
        </p:spPr>
        <p:txBody>
          <a:bodyPr>
            <a:normAutofit/>
          </a:bodyPr>
          <a:lstStyle/>
          <a:p>
            <a:pPr algn="l"/>
            <a:r>
              <a:rPr lang="en-GB" sz="4400" b="1">
                <a:ea typeface="+mj-lt"/>
                <a:cs typeface="+mj-lt"/>
              </a:rPr>
              <a:t>              The ABC meaning</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2233976"/>
            <a:ext cx="9792268" cy="3396867"/>
          </a:xfrm>
        </p:spPr>
        <p:txBody>
          <a:bodyPr vert="horz" lIns="91440" tIns="45720" rIns="91440" bIns="45720" rtlCol="0" anchor="t">
            <a:normAutofit/>
          </a:bodyPr>
          <a:lstStyle/>
          <a:p>
            <a:pPr algn="l"/>
            <a:r>
              <a:rPr lang="en-GB" sz="3300" b="1">
                <a:cs typeface="Calibri" panose="020F0502020204030204"/>
              </a:rPr>
              <a:t>Antecedent</a:t>
            </a:r>
            <a:r>
              <a:rPr lang="en-GB" b="1">
                <a:cs typeface="Calibri" panose="020F0502020204030204"/>
              </a:rPr>
              <a:t>: </a:t>
            </a:r>
            <a:r>
              <a:rPr lang="en-GB" sz="2800">
                <a:cs typeface="Calibri" panose="020F0502020204030204"/>
              </a:rPr>
              <a:t>what were the events that happened just before the behaviour. </a:t>
            </a:r>
            <a:r>
              <a:rPr lang="en-GB" sz="2800" b="1">
                <a:cs typeface="Calibri" panose="020F0502020204030204"/>
              </a:rPr>
              <a:t>Where</a:t>
            </a:r>
            <a:r>
              <a:rPr lang="en-GB" sz="2800">
                <a:cs typeface="Calibri" panose="020F0502020204030204"/>
              </a:rPr>
              <a:t> and </a:t>
            </a:r>
            <a:r>
              <a:rPr lang="en-GB" sz="2800" b="1">
                <a:cs typeface="Calibri" panose="020F0502020204030204"/>
              </a:rPr>
              <a:t>when.</a:t>
            </a:r>
          </a:p>
          <a:p>
            <a:pPr algn="l"/>
            <a:r>
              <a:rPr lang="en-GB" sz="3300" b="1">
                <a:cs typeface="Calibri" panose="020F0502020204030204"/>
              </a:rPr>
              <a:t>Behaviour</a:t>
            </a:r>
            <a:r>
              <a:rPr lang="en-GB" sz="2800" b="1">
                <a:cs typeface="Calibri" panose="020F0502020204030204"/>
              </a:rPr>
              <a:t>: what</a:t>
            </a:r>
            <a:r>
              <a:rPr lang="en-GB" sz="2800">
                <a:cs typeface="Calibri" panose="020F0502020204030204"/>
              </a:rPr>
              <a:t> is the actual behaviour exhibited? </a:t>
            </a:r>
          </a:p>
          <a:p>
            <a:pPr algn="l"/>
            <a:r>
              <a:rPr lang="en-GB" sz="3300" b="1">
                <a:cs typeface="Calibri" panose="020F0502020204030204"/>
              </a:rPr>
              <a:t>Consequence</a:t>
            </a:r>
            <a:r>
              <a:rPr lang="en-GB" sz="2800" b="1">
                <a:cs typeface="Calibri" panose="020F0502020204030204"/>
              </a:rPr>
              <a:t>: </a:t>
            </a:r>
            <a:r>
              <a:rPr lang="en-GB" sz="2800">
                <a:cs typeface="Calibri" panose="020F0502020204030204"/>
              </a:rPr>
              <a:t>what happens right after the incident of behaviour took place. </a:t>
            </a:r>
            <a:r>
              <a:rPr lang="en-GB" sz="2800" b="1">
                <a:cs typeface="Calibri" panose="020F0502020204030204"/>
              </a:rPr>
              <a:t>Why?</a:t>
            </a:r>
          </a:p>
          <a:p>
            <a:pPr algn="l"/>
            <a:r>
              <a:rPr lang="en-GB" sz="2800">
                <a:cs typeface="Calibri" panose="020F0502020204030204"/>
              </a:rPr>
              <a:t>(NYC Department of education 2014).</a:t>
            </a:r>
          </a:p>
        </p:txBody>
      </p:sp>
    </p:spTree>
    <p:extLst>
      <p:ext uri="{BB962C8B-B14F-4D97-AF65-F5344CB8AC3E}">
        <p14:creationId xmlns:p14="http://schemas.microsoft.com/office/powerpoint/2010/main" val="136459376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1189456"/>
            <a:ext cx="9144000" cy="528644"/>
          </a:xfrm>
        </p:spPr>
        <p:txBody>
          <a:bodyPr>
            <a:noAutofit/>
          </a:bodyPr>
          <a:lstStyle/>
          <a:p>
            <a:pPr algn="l"/>
            <a:endParaRPr lang="en-GB" sz="4400" b="1">
              <a:ea typeface="+mj-lt"/>
              <a:cs typeface="+mj-lt"/>
            </a:endParaRPr>
          </a:p>
          <a:p>
            <a:r>
              <a:rPr lang="en-GB" sz="4400" b="1">
                <a:cs typeface="Calibri Light"/>
              </a:rPr>
              <a:t>ABC Benefits</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27653" y="1721147"/>
            <a:ext cx="9792268" cy="3947300"/>
          </a:xfrm>
        </p:spPr>
        <p:txBody>
          <a:bodyPr vert="horz" lIns="91440" tIns="45720" rIns="91440" bIns="45720" rtlCol="0" anchor="t">
            <a:normAutofit/>
          </a:bodyPr>
          <a:lstStyle/>
          <a:p>
            <a:pPr algn="l"/>
            <a:r>
              <a:rPr lang="en-US">
                <a:cs typeface="Calibri" panose="020F0502020204030204"/>
              </a:rPr>
              <a:t>There are many benefits to using the ABC behaviour chart strategy there are possibally a few ways to change the outcomes of the behaviour or could actually prevent the behaviour from happening in the first place. </a:t>
            </a:r>
          </a:p>
          <a:p>
            <a:pPr algn="l"/>
            <a:r>
              <a:rPr lang="en-US" b="1">
                <a:cs typeface="Calibri" panose="020F0502020204030204"/>
              </a:rPr>
              <a:t>Changing the Antecedents</a:t>
            </a:r>
            <a:r>
              <a:rPr lang="en-US">
                <a:cs typeface="Calibri" panose="020F0502020204030204"/>
              </a:rPr>
              <a:t>: Using distraction by possibly offering an alternative activity. </a:t>
            </a:r>
          </a:p>
          <a:p>
            <a:pPr algn="l"/>
            <a:r>
              <a:rPr lang="en-US">
                <a:cs typeface="Calibri" panose="020F0502020204030204"/>
              </a:rPr>
              <a:t>To ensure that instuctions are understood as there could be an issue of understanding.</a:t>
            </a:r>
          </a:p>
          <a:p>
            <a:pPr algn="l"/>
            <a:r>
              <a:rPr lang="en-US">
                <a:cs typeface="Calibri" panose="020F0502020204030204"/>
              </a:rPr>
              <a:t>To offer a variation of choices of activities. </a:t>
            </a:r>
          </a:p>
          <a:p>
            <a:pPr algn="l"/>
            <a:r>
              <a:rPr lang="en-US">
                <a:cs typeface="Calibri" panose="020F0502020204030204"/>
              </a:rPr>
              <a:t>Liaise with parents to establish what the possible triggers are for the child.</a:t>
            </a:r>
          </a:p>
          <a:p>
            <a:pPr algn="l"/>
            <a:endParaRPr lang="en-US">
              <a:cs typeface="Calibri" panose="020F0502020204030204"/>
            </a:endParaRPr>
          </a:p>
          <a:p>
            <a:pPr algn="l"/>
            <a:endParaRPr lang="en-US">
              <a:cs typeface="Calibri" panose="020F0502020204030204"/>
            </a:endParaRPr>
          </a:p>
        </p:txBody>
      </p:sp>
    </p:spTree>
    <p:extLst>
      <p:ext uri="{BB962C8B-B14F-4D97-AF65-F5344CB8AC3E}">
        <p14:creationId xmlns:p14="http://schemas.microsoft.com/office/powerpoint/2010/main" val="25619003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1376362"/>
            <a:ext cx="9144000" cy="1204379"/>
          </a:xfrm>
        </p:spPr>
        <p:txBody>
          <a:bodyPr>
            <a:normAutofit/>
          </a:bodyPr>
          <a:lstStyle/>
          <a:p>
            <a:pPr algn="l"/>
            <a:r>
              <a:rPr lang="en-GB" sz="4400" b="1">
                <a:ea typeface="+mj-lt"/>
                <a:cs typeface="+mj-lt"/>
              </a:rPr>
              <a:t>       ABC benefits continued</a:t>
            </a:r>
          </a:p>
          <a:p>
            <a:endParaRPr lang="en-GB" sz="4400" b="1">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algn="l"/>
            <a:r>
              <a:rPr lang="en-US" b="1">
                <a:cs typeface="Calibri" panose="020F0502020204030204"/>
              </a:rPr>
              <a:t>Changing the behaviour</a:t>
            </a:r>
            <a:r>
              <a:rPr lang="en-US">
                <a:cs typeface="Calibri" panose="020F0502020204030204"/>
              </a:rPr>
              <a:t>: Model the positive behaviour </a:t>
            </a:r>
            <a:endParaRPr lang="en-US"/>
          </a:p>
          <a:p>
            <a:pPr algn="l"/>
            <a:r>
              <a:rPr lang="en-US">
                <a:cs typeface="Calibri" panose="020F0502020204030204"/>
              </a:rPr>
              <a:t>To divert and distract from the behaviour that’s being displayed. </a:t>
            </a:r>
            <a:endParaRPr lang="en-US"/>
          </a:p>
          <a:p>
            <a:pPr algn="l"/>
            <a:r>
              <a:rPr lang="en-US">
                <a:cs typeface="Calibri" panose="020F0502020204030204"/>
              </a:rPr>
              <a:t>To explain what is required by the child not focusing on the what is not required etc.</a:t>
            </a:r>
          </a:p>
          <a:p>
            <a:pPr algn="l"/>
            <a:r>
              <a:rPr lang="en-US">
                <a:cs typeface="Calibri" panose="020F0502020204030204"/>
              </a:rPr>
              <a:t>To teach an alternative behaviour and to award praise when it is required, for e.g to ask for a toy instead of snatching it away. </a:t>
            </a:r>
          </a:p>
          <a:p>
            <a:pPr algn="l"/>
            <a:r>
              <a:rPr lang="en-US">
                <a:cs typeface="Calibri" panose="020F0502020204030204"/>
              </a:rPr>
              <a:t>Additional support may be required from another saff member if behaviour is unsafe for e.g a child that bites would require careful monitoring. </a:t>
            </a:r>
          </a:p>
          <a:p>
            <a:pPr algn="l"/>
            <a:endParaRPr lang="en-US">
              <a:cs typeface="Calibri" panose="020F0502020204030204"/>
            </a:endParaRPr>
          </a:p>
          <a:p>
            <a:pPr algn="l"/>
            <a:endParaRPr lang="en-US">
              <a:cs typeface="Calibri" panose="020F0502020204030204"/>
            </a:endParaRPr>
          </a:p>
        </p:txBody>
      </p:sp>
    </p:spTree>
    <p:extLst>
      <p:ext uri="{BB962C8B-B14F-4D97-AF65-F5344CB8AC3E}">
        <p14:creationId xmlns:p14="http://schemas.microsoft.com/office/powerpoint/2010/main" val="203339543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959494"/>
            <a:ext cx="9144000" cy="1020446"/>
          </a:xfrm>
        </p:spPr>
        <p:txBody>
          <a:bodyPr>
            <a:noAutofit/>
          </a:bodyPr>
          <a:lstStyle/>
          <a:p>
            <a:pPr algn="l"/>
            <a:endParaRPr lang="en-GB" sz="4400" b="1">
              <a:ea typeface="+mj-lt"/>
              <a:cs typeface="+mj-lt"/>
            </a:endParaRPr>
          </a:p>
          <a:p>
            <a:r>
              <a:rPr lang="en-GB" sz="4400" b="1">
                <a:cs typeface="Calibri Light"/>
              </a:rPr>
              <a:t>Benefits continued </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algn="l"/>
            <a:r>
              <a:rPr lang="en-GB" b="1">
                <a:cs typeface="Calibri" panose="020F0502020204030204"/>
              </a:rPr>
              <a:t>Changing consequences: </a:t>
            </a:r>
            <a:r>
              <a:rPr lang="en-GB">
                <a:cs typeface="Calibri" panose="020F0502020204030204"/>
              </a:rPr>
              <a:t>Showing selective attention when acceptable behaviour is shown to give praise. If possible and safe ignore the negative behaviour. </a:t>
            </a:r>
          </a:p>
          <a:p>
            <a:pPr algn="l"/>
            <a:r>
              <a:rPr lang="en-GB">
                <a:cs typeface="Calibri" panose="020F0502020204030204"/>
              </a:rPr>
              <a:t>To always be consistent while dealing with negative behaviour. Consistent methods </a:t>
            </a:r>
          </a:p>
          <a:p>
            <a:pPr algn="l"/>
            <a:r>
              <a:rPr lang="en-GB">
                <a:cs typeface="Calibri" panose="020F0502020204030204"/>
              </a:rPr>
              <a:t>When observations of the child showing positive behaviour give praise and to be specific, for e.g great listening etc.</a:t>
            </a:r>
          </a:p>
          <a:p>
            <a:pPr algn="l"/>
            <a:endParaRPr lang="en-GB">
              <a:cs typeface="Calibri" panose="020F0502020204030204"/>
            </a:endParaRPr>
          </a:p>
        </p:txBody>
      </p:sp>
    </p:spTree>
    <p:extLst>
      <p:ext uri="{BB962C8B-B14F-4D97-AF65-F5344CB8AC3E}">
        <p14:creationId xmlns:p14="http://schemas.microsoft.com/office/powerpoint/2010/main" val="25946850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35373" y="1070784"/>
            <a:ext cx="9144000" cy="909155"/>
          </a:xfrm>
        </p:spPr>
        <p:txBody>
          <a:bodyPr>
            <a:normAutofit fontScale="90000"/>
          </a:bodyPr>
          <a:lstStyle/>
          <a:p>
            <a:pPr algn="l"/>
            <a:endParaRPr lang="en-GB" sz="4400" b="1">
              <a:ea typeface="+mj-lt"/>
              <a:cs typeface="+mj-lt"/>
            </a:endParaRPr>
          </a:p>
          <a:p>
            <a:r>
              <a:rPr lang="en-GB" sz="4400" b="1">
                <a:cs typeface="Calibri Light"/>
              </a:rPr>
              <a:t>Triggers of Behaviour</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algn="l"/>
            <a:r>
              <a:rPr lang="en-GB">
                <a:cs typeface="Calibri" panose="020F0502020204030204"/>
              </a:rPr>
              <a:t>What happens before the behaviour.</a:t>
            </a:r>
          </a:p>
          <a:p>
            <a:pPr algn="l"/>
            <a:r>
              <a:rPr lang="en-GB" b="1">
                <a:cs typeface="Calibri" panose="020F0502020204030204"/>
              </a:rPr>
              <a:t>Immediate triggers</a:t>
            </a:r>
          </a:p>
          <a:p>
            <a:pPr marL="342900" indent="-342900" algn="l">
              <a:buFont typeface="Arial" panose="020B0604020202020204" pitchFamily="34" charset="0"/>
              <a:buChar char="•"/>
            </a:pPr>
            <a:r>
              <a:rPr lang="en-GB">
                <a:cs typeface="Calibri" panose="020F0502020204030204"/>
              </a:rPr>
              <a:t>Being told to begin/stop a task</a:t>
            </a:r>
          </a:p>
          <a:p>
            <a:pPr marL="342900" indent="-342900" algn="l">
              <a:buFont typeface="Arial" panose="020B0604020202020204" pitchFamily="34" charset="0"/>
              <a:buChar char="•"/>
            </a:pPr>
            <a:r>
              <a:rPr lang="en-GB">
                <a:cs typeface="Calibri" panose="020F0502020204030204"/>
              </a:rPr>
              <a:t>Hearing the word no from the teacher</a:t>
            </a:r>
          </a:p>
          <a:p>
            <a:pPr marL="342900" indent="-342900" algn="l">
              <a:buFont typeface="Arial" panose="020B0604020202020204" pitchFamily="34" charset="0"/>
              <a:buChar char="•"/>
            </a:pPr>
            <a:r>
              <a:rPr lang="en-GB">
                <a:cs typeface="Calibri" panose="020F0502020204030204"/>
              </a:rPr>
              <a:t>Transitioning from teacher led tasks to working independently </a:t>
            </a:r>
          </a:p>
          <a:p>
            <a:pPr marL="342900" indent="-342900" algn="l">
              <a:buFont typeface="Arial" panose="020B0604020202020204" pitchFamily="34" charset="0"/>
              <a:buChar char="•"/>
            </a:pPr>
            <a:r>
              <a:rPr lang="en-GB">
                <a:cs typeface="Calibri" panose="020F0502020204030204"/>
              </a:rPr>
              <a:t>Possible noise levels</a:t>
            </a:r>
          </a:p>
          <a:p>
            <a:pPr marL="342900" indent="-342900" algn="l">
              <a:buFont typeface="Arial" panose="020B0604020202020204" pitchFamily="34" charset="0"/>
              <a:buChar char="•"/>
            </a:pPr>
            <a:r>
              <a:rPr lang="en-GB">
                <a:cs typeface="Calibri" panose="020F0502020204030204"/>
              </a:rPr>
              <a:t>Room lighting.</a:t>
            </a:r>
          </a:p>
        </p:txBody>
      </p:sp>
    </p:spTree>
    <p:extLst>
      <p:ext uri="{BB962C8B-B14F-4D97-AF65-F5344CB8AC3E}">
        <p14:creationId xmlns:p14="http://schemas.microsoft.com/office/powerpoint/2010/main" val="30070160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057702" y="996179"/>
            <a:ext cx="9144000" cy="1020446"/>
          </a:xfrm>
        </p:spPr>
        <p:txBody>
          <a:bodyPr>
            <a:normAutofit fontScale="90000"/>
          </a:bodyPr>
          <a:lstStyle/>
          <a:p>
            <a:pPr algn="l"/>
            <a:endParaRPr lang="en-US"/>
          </a:p>
          <a:p>
            <a:r>
              <a:rPr lang="en-GB" sz="5400" b="1">
                <a:cs typeface="Calibri Light"/>
              </a:rPr>
              <a:t>Triggers continued (slow triggers)</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marL="342900" indent="-342900" algn="l">
              <a:buFont typeface="Arial" panose="020B0604020202020204" pitchFamily="34" charset="0"/>
              <a:buChar char="•"/>
            </a:pPr>
            <a:endParaRPr lang="en-GB">
              <a:cs typeface="Calibri" panose="020F0502020204030204"/>
            </a:endParaRPr>
          </a:p>
          <a:p>
            <a:pPr marL="342900" indent="-342900" algn="l">
              <a:buFont typeface="Arial" panose="020B0604020202020204" pitchFamily="34" charset="0"/>
              <a:buChar char="•"/>
            </a:pPr>
            <a:r>
              <a:rPr lang="en-GB">
                <a:cs typeface="Calibri" panose="020F0502020204030204"/>
              </a:rPr>
              <a:t>The birth of a new baby in the home</a:t>
            </a:r>
          </a:p>
          <a:p>
            <a:pPr marL="342900" indent="-342900" algn="l">
              <a:buFont typeface="Arial" panose="020B0604020202020204" pitchFamily="34" charset="0"/>
              <a:buChar char="•"/>
            </a:pPr>
            <a:r>
              <a:rPr lang="en-GB">
                <a:cs typeface="Calibri" panose="020F0502020204030204"/>
              </a:rPr>
              <a:t>An irregular sleep pattern</a:t>
            </a:r>
          </a:p>
          <a:p>
            <a:pPr marL="342900" indent="-342900" algn="l">
              <a:buFont typeface="Arial" panose="020B0604020202020204" pitchFamily="34" charset="0"/>
              <a:buChar char="•"/>
            </a:pPr>
            <a:r>
              <a:rPr lang="en-GB">
                <a:cs typeface="Calibri" panose="020F0502020204030204"/>
              </a:rPr>
              <a:t>Possible affect by trauma or abuse</a:t>
            </a:r>
          </a:p>
          <a:p>
            <a:pPr marL="342900" indent="-342900" algn="l">
              <a:buFont typeface="Arial" panose="020B0604020202020204" pitchFamily="34" charset="0"/>
              <a:buChar char="•"/>
            </a:pPr>
            <a:r>
              <a:rPr lang="en-GB">
                <a:cs typeface="Calibri" panose="020F0502020204030204"/>
              </a:rPr>
              <a:t>Disability </a:t>
            </a:r>
          </a:p>
          <a:p>
            <a:pPr marL="342900" indent="-342900" algn="l">
              <a:buFont typeface="Arial" panose="020B0604020202020204" pitchFamily="34" charset="0"/>
              <a:buChar char="•"/>
            </a:pPr>
            <a:r>
              <a:rPr lang="en-GB">
                <a:cs typeface="Calibri" panose="020F0502020204030204"/>
              </a:rPr>
              <a:t>A hurried or rushed routine</a:t>
            </a:r>
          </a:p>
          <a:p>
            <a:pPr algn="l"/>
            <a:r>
              <a:rPr lang="en-GB">
                <a:cs typeface="Calibri" panose="020F0502020204030204"/>
              </a:rPr>
              <a:t>Behavior is communication of sorts and it serves a purpose to the child, it could be a way of getting attention. To allow a way of escaping an activity or a situation.  ( Georgia state university 2011)</a:t>
            </a:r>
          </a:p>
        </p:txBody>
      </p:sp>
    </p:spTree>
    <p:extLst>
      <p:ext uri="{BB962C8B-B14F-4D97-AF65-F5344CB8AC3E}">
        <p14:creationId xmlns:p14="http://schemas.microsoft.com/office/powerpoint/2010/main" val="23294884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A681683-4C50-764C-9025-2DE89A26BEB0}"/>
              </a:ext>
            </a:extLst>
          </p:cNvPr>
          <p:cNvSpPr>
            <a:spLocks noGrp="1"/>
          </p:cNvSpPr>
          <p:nvPr>
            <p:ph type="title" idx="4294967295"/>
          </p:nvPr>
        </p:nvSpPr>
        <p:spPr>
          <a:xfrm>
            <a:off x="1524000" y="1376362"/>
            <a:ext cx="9144000" cy="2603274"/>
          </a:xfrm>
        </p:spPr>
        <p:txBody>
          <a:bodyPr vert="horz" lIns="91440" tIns="45720" rIns="91440" bIns="45720" rtlCol="0" anchor="b">
            <a:normAutofit/>
          </a:bodyPr>
          <a:lstStyle/>
          <a:p>
            <a:pPr algn="ctr"/>
            <a:r>
              <a:rPr lang="en-US" sz="5400" b="1" kern="1200">
                <a:solidFill>
                  <a:schemeClr val="tx1"/>
                </a:solidFill>
                <a:latin typeface="+mj-lt"/>
                <a:ea typeface="+mj-ea"/>
                <a:cs typeface="+mj-cs"/>
              </a:rPr>
              <a:t>Restorative Justice</a:t>
            </a:r>
            <a:br>
              <a:rPr lang="en-GB" sz="5400" b="1" kern="1200">
                <a:solidFill>
                  <a:schemeClr val="tx1"/>
                </a:solidFill>
                <a:latin typeface="+mj-lt"/>
                <a:ea typeface="+mj-ea"/>
                <a:cs typeface="+mj-cs"/>
              </a:rPr>
            </a:br>
            <a:r>
              <a:rPr lang="en-GB" sz="2000" b="1" kern="1200">
                <a:solidFill>
                  <a:schemeClr val="tx1"/>
                </a:solidFill>
                <a:latin typeface="+mj-lt"/>
                <a:ea typeface="+mj-ea"/>
                <a:cs typeface="+mj-cs"/>
              </a:rPr>
              <a:t>Rhian Williams</a:t>
            </a:r>
            <a:endParaRPr lang="en-US" sz="5400" b="1" kern="1200">
              <a:solidFill>
                <a:schemeClr val="tx1"/>
              </a:solidFill>
              <a:latin typeface="+mj-lt"/>
              <a:ea typeface="+mj-ea"/>
              <a:cs typeface="+mj-cs"/>
            </a:endParaRPr>
          </a:p>
        </p:txBody>
      </p:sp>
    </p:spTree>
    <p:extLst>
      <p:ext uri="{BB962C8B-B14F-4D97-AF65-F5344CB8AC3E}">
        <p14:creationId xmlns:p14="http://schemas.microsoft.com/office/powerpoint/2010/main" val="13806960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Restorative Justice</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1" y="1935238"/>
            <a:ext cx="7105951" cy="3834191"/>
          </a:xfrm>
        </p:spPr>
        <p:txBody>
          <a:bodyPr vert="horz" lIns="91440" tIns="45720" rIns="91440" bIns="45720" rtlCol="0" anchor="t">
            <a:noAutofit/>
          </a:bodyPr>
          <a:lstStyle/>
          <a:p>
            <a:pPr marL="285750" indent="-285750" algn="l">
              <a:buFont typeface="Arial" panose="020B0604020202020204" pitchFamily="34" charset="0"/>
              <a:buChar char="•"/>
            </a:pPr>
            <a:r>
              <a:rPr lang="en-GB" sz="2000"/>
              <a:t>A strategy used to manage and reduce the impact of negative behaviour opposing the traditional approach of punitive exclusion practices.</a:t>
            </a:r>
          </a:p>
          <a:p>
            <a:pPr marL="285750" indent="-285750" algn="l">
              <a:buFont typeface="Arial" panose="020B0604020202020204" pitchFamily="34" charset="0"/>
              <a:buChar char="•"/>
            </a:pPr>
            <a:r>
              <a:rPr lang="en-GB" sz="2000"/>
              <a:t>Shifts the spotlight from punishment and blame to focus on nurturance, responsibility and restoration.</a:t>
            </a:r>
          </a:p>
          <a:p>
            <a:pPr marL="285750" indent="-285750" algn="l">
              <a:buFont typeface="Arial" panose="020B0604020202020204" pitchFamily="34" charset="0"/>
              <a:buChar char="•"/>
            </a:pPr>
            <a:r>
              <a:rPr lang="en-GB" sz="2000"/>
              <a:t>Develops social awareness and emotional literacy (Noetzli, 2015).</a:t>
            </a:r>
          </a:p>
          <a:p>
            <a:pPr marL="285750" indent="-285750" algn="l">
              <a:buFont typeface="Arial" panose="020B0604020202020204" pitchFamily="34" charset="0"/>
              <a:buChar char="•"/>
            </a:pPr>
            <a:r>
              <a:rPr lang="en-GB" sz="2000"/>
              <a:t>A whole school approach that involves the interaction of the community, to repair any damage to relationships following conflict (Johnston, 2002).</a:t>
            </a:r>
          </a:p>
          <a:p>
            <a:pPr marL="285750" indent="-285750" algn="l">
              <a:buFont typeface="Arial" panose="020B0604020202020204" pitchFamily="34" charset="0"/>
              <a:buChar char="•"/>
            </a:pPr>
            <a:r>
              <a:rPr lang="en-GB" sz="2000"/>
              <a:t>Repairs relationships involved in negative behaviour, without assigning punishment and blame (Hopkins, 2002).</a:t>
            </a:r>
          </a:p>
        </p:txBody>
      </p:sp>
      <p:pic>
        <p:nvPicPr>
          <p:cNvPr id="4" name="Content Placeholder 3">
            <a:extLst>
              <a:ext uri="{FF2B5EF4-FFF2-40B4-BE49-F238E27FC236}">
                <a16:creationId xmlns:a16="http://schemas.microsoft.com/office/drawing/2014/main" id="{A80B848B-8006-A34F-8745-2FC3B7E89C0E}"/>
              </a:ext>
            </a:extLst>
          </p:cNvPr>
          <p:cNvPicPr>
            <a:picLocks/>
          </p:cNvPicPr>
          <p:nvPr/>
        </p:nvPicPr>
        <p:blipFill>
          <a:blip r:embed="rId2"/>
          <a:stretch>
            <a:fillRect/>
          </a:stretch>
        </p:blipFill>
        <p:spPr>
          <a:xfrm>
            <a:off x="8357433" y="2736548"/>
            <a:ext cx="2700269" cy="2207381"/>
          </a:xfrm>
          <a:prstGeom prst="rect">
            <a:avLst/>
          </a:prstGeom>
        </p:spPr>
      </p:pic>
      <p:sp>
        <p:nvSpPr>
          <p:cNvPr id="5" name="TextBox 4">
            <a:extLst>
              <a:ext uri="{FF2B5EF4-FFF2-40B4-BE49-F238E27FC236}">
                <a16:creationId xmlns:a16="http://schemas.microsoft.com/office/drawing/2014/main" id="{F80624F0-F5AF-F64E-9E74-F505870501E3}"/>
              </a:ext>
            </a:extLst>
          </p:cNvPr>
          <p:cNvSpPr txBox="1"/>
          <p:nvPr/>
        </p:nvSpPr>
        <p:spPr>
          <a:xfrm>
            <a:off x="8815999" y="5036842"/>
            <a:ext cx="1888287" cy="369332"/>
          </a:xfrm>
          <a:prstGeom prst="rect">
            <a:avLst/>
          </a:prstGeom>
          <a:noFill/>
        </p:spPr>
        <p:txBody>
          <a:bodyPr wrap="square" rtlCol="0">
            <a:spAutoFit/>
          </a:bodyPr>
          <a:lstStyle/>
          <a:p>
            <a:pPr algn="ctr"/>
            <a:r>
              <a:rPr lang="en-GB"/>
              <a:t>(Tes, 2020).</a:t>
            </a:r>
            <a:endParaRPr lang="en-US"/>
          </a:p>
        </p:txBody>
      </p:sp>
    </p:spTree>
    <p:extLst>
      <p:ext uri="{BB962C8B-B14F-4D97-AF65-F5344CB8AC3E}">
        <p14:creationId xmlns:p14="http://schemas.microsoft.com/office/powerpoint/2010/main" val="364116734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Key elements of Restorative Justice</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471144"/>
          </a:xfrm>
        </p:spPr>
        <p:txBody>
          <a:bodyPr vert="horz" lIns="91440" tIns="45720" rIns="91440" bIns="45720" rtlCol="0" anchor="t">
            <a:noAutofit/>
          </a:bodyPr>
          <a:lstStyle/>
          <a:p>
            <a:pPr marL="342900" indent="-342900" algn="l">
              <a:buFont typeface="Arial" panose="020B0604020202020204" pitchFamily="34" charset="0"/>
              <a:buChar char="•"/>
            </a:pPr>
            <a:r>
              <a:rPr lang="en-GB" sz="2000"/>
              <a:t>Strategies are needs-led and value-based to develop respectful and cohesive relationships throughout the community, fostering learning (Network Autism, 2017).</a:t>
            </a:r>
          </a:p>
          <a:p>
            <a:pPr marL="342900" indent="-342900" algn="l">
              <a:buFont typeface="Arial" panose="020B0604020202020204" pitchFamily="34" charset="0"/>
              <a:buChar char="•"/>
            </a:pPr>
            <a:r>
              <a:rPr lang="en-GB" sz="2000"/>
              <a:t>Respective relationships are fundamental to establishing an engaging, inclusive environment (Noetzli, 2015).</a:t>
            </a:r>
          </a:p>
          <a:p>
            <a:pPr marL="342900" indent="-342900" algn="l">
              <a:buFont typeface="Arial" panose="020B0604020202020204" pitchFamily="34" charset="0"/>
              <a:buChar char="•"/>
            </a:pPr>
            <a:r>
              <a:rPr lang="en-GB" sz="2000"/>
              <a:t>Building relationships and developing empathy are key skills, replacing humiliation, blame and fear (Drewery, 2014).</a:t>
            </a:r>
          </a:p>
          <a:p>
            <a:pPr marL="342900" indent="-342900" algn="l">
              <a:buFont typeface="Arial" panose="020B0604020202020204" pitchFamily="34" charset="0"/>
              <a:buChar char="•"/>
            </a:pPr>
            <a:r>
              <a:rPr lang="en-GB" sz="2000"/>
              <a:t>Emotional engagement is key to developing socially acceptable behaviour.</a:t>
            </a:r>
          </a:p>
          <a:p>
            <a:pPr marL="342900" indent="-342900" algn="l">
              <a:buFont typeface="Arial" panose="020B0604020202020204" pitchFamily="34" charset="0"/>
              <a:buChar char="•"/>
            </a:pPr>
            <a:r>
              <a:rPr lang="en-GB" sz="2000"/>
              <a:t>Emotional literacy develops social conscience (Morrison and Vaandering, 2012).</a:t>
            </a:r>
          </a:p>
          <a:p>
            <a:pPr marL="342900" indent="-342900" algn="l">
              <a:buFont typeface="Arial" panose="020B0604020202020204" pitchFamily="34" charset="0"/>
              <a:buChar char="•"/>
            </a:pPr>
            <a:r>
              <a:rPr lang="en-GB" sz="2000"/>
              <a:t>Children who engage with emotional literacy become successful academics, who positively contribute to society as individuals (Noetzli, 2015).</a:t>
            </a:r>
          </a:p>
        </p:txBody>
      </p:sp>
    </p:spTree>
    <p:extLst>
      <p:ext uri="{BB962C8B-B14F-4D97-AF65-F5344CB8AC3E}">
        <p14:creationId xmlns:p14="http://schemas.microsoft.com/office/powerpoint/2010/main" val="196146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Emotional Literacy</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471144"/>
          </a:xfrm>
        </p:spPr>
        <p:txBody>
          <a:bodyPr vert="horz" lIns="91440" tIns="45720" rIns="91440" bIns="45720" rtlCol="0" anchor="t">
            <a:normAutofit fontScale="85000" lnSpcReduction="20000"/>
          </a:bodyPr>
          <a:lstStyle/>
          <a:p>
            <a:pPr marL="342900" indent="-342900" algn="l">
              <a:buFont typeface="Arial" panose="020B0604020202020204" pitchFamily="34" charset="0"/>
              <a:buChar char="•"/>
            </a:pPr>
            <a:r>
              <a:rPr lang="en-GB" sz="2400"/>
              <a:t>The ability to accurately perceive, assess and express emotive feelings.</a:t>
            </a:r>
          </a:p>
          <a:p>
            <a:pPr marL="342900" indent="-342900" algn="l">
              <a:buFont typeface="Arial" panose="020B0604020202020204" pitchFamily="34" charset="0"/>
              <a:buChar char="•"/>
            </a:pPr>
            <a:r>
              <a:rPr lang="en-GB" sz="2400"/>
              <a:t>Promotes knowledge, compassion and communication skills to underpin a whole school and community approach, adopting values-based concepts.</a:t>
            </a:r>
          </a:p>
          <a:p>
            <a:pPr marL="342900" indent="-342900" algn="l">
              <a:buFont typeface="Arial" panose="020B0604020202020204" pitchFamily="34" charset="0"/>
              <a:buChar char="•"/>
            </a:pPr>
            <a:r>
              <a:rPr lang="en-GB" sz="2400"/>
              <a:t>Involves the use of self-discipline to control emotions and effectively manage episodes of conflict.</a:t>
            </a:r>
          </a:p>
          <a:p>
            <a:pPr marL="342900" indent="-342900" algn="l">
              <a:buFont typeface="Arial" panose="020B0604020202020204" pitchFamily="34" charset="0"/>
              <a:buChar char="•"/>
            </a:pPr>
            <a:r>
              <a:rPr lang="en-GB" sz="2400"/>
              <a:t>Circle time is an effective strategy which supports the development of emotional literacy. </a:t>
            </a:r>
          </a:p>
          <a:p>
            <a:pPr marL="342900" indent="-342900" algn="l">
              <a:buFont typeface="Arial" panose="020B0604020202020204" pitchFamily="34" charset="0"/>
              <a:buChar char="•"/>
            </a:pPr>
            <a:r>
              <a:rPr lang="en-GB" sz="2400"/>
              <a:t>Circle time is a structured intervention that develops self-discipline through group interaction (Roffey, 2008). </a:t>
            </a:r>
          </a:p>
          <a:p>
            <a:pPr marL="342900" indent="-342900" algn="l">
              <a:buFont typeface="Arial" panose="020B0604020202020204" pitchFamily="34" charset="0"/>
              <a:buChar char="•"/>
            </a:pPr>
            <a:r>
              <a:rPr lang="en-GB" sz="2400"/>
              <a:t>Circle time is not theoretically underpinned (Glazzard, 2016).</a:t>
            </a:r>
          </a:p>
          <a:p>
            <a:pPr marL="342900" indent="-342900" algn="l">
              <a:buFont typeface="Arial" panose="020B0604020202020204" pitchFamily="34" charset="0"/>
              <a:buChar char="•"/>
            </a:pPr>
            <a:r>
              <a:rPr lang="en-GB" sz="2400"/>
              <a:t>Lown (2002) advocates the use of circle time to develop effective group work.</a:t>
            </a:r>
          </a:p>
          <a:p>
            <a:pPr marL="342900" indent="-342900" algn="l">
              <a:buFont typeface="Arial" panose="020B0604020202020204" pitchFamily="34" charset="0"/>
              <a:buChar char="•"/>
            </a:pPr>
            <a:r>
              <a:rPr lang="en-GB" sz="2400"/>
              <a:t>Limited evidential research to justify the benefits (Lown, 2002).</a:t>
            </a:r>
          </a:p>
        </p:txBody>
      </p:sp>
    </p:spTree>
    <p:extLst>
      <p:ext uri="{BB962C8B-B14F-4D97-AF65-F5344CB8AC3E}">
        <p14:creationId xmlns:p14="http://schemas.microsoft.com/office/powerpoint/2010/main" val="296811106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Circle time</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661644"/>
          </a:xfrm>
        </p:spPr>
        <p:txBody>
          <a:bodyPr vert="horz" lIns="91440" tIns="45720" rIns="91440" bIns="45720" rtlCol="0" anchor="t">
            <a:normAutofit fontScale="85000" lnSpcReduction="10000"/>
          </a:bodyPr>
          <a:lstStyle/>
          <a:p>
            <a:pPr marL="342900" indent="-342900" algn="l">
              <a:buFont typeface="Arial" panose="020B0604020202020204" pitchFamily="34" charset="0"/>
              <a:buChar char="•"/>
            </a:pPr>
            <a:r>
              <a:rPr lang="en-GB" sz="2400"/>
              <a:t>Delivered at least once a week for thirty minutes.</a:t>
            </a:r>
          </a:p>
          <a:p>
            <a:pPr marL="342900" indent="-342900" algn="l">
              <a:buFont typeface="Arial" panose="020B0604020202020204" pitchFamily="34" charset="0"/>
              <a:buChar char="•"/>
            </a:pPr>
            <a:r>
              <a:rPr lang="en-GB" sz="2400"/>
              <a:t>Principles that form the framework foundations of Circle Time </a:t>
            </a:r>
            <a:r>
              <a:rPr lang="en-GB"/>
              <a:t>encompass</a:t>
            </a:r>
            <a:r>
              <a:rPr lang="en-GB" sz="2400"/>
              <a:t>: respect, inclusion, democracy, empathy, choice, safety, positive emotionality and community.</a:t>
            </a:r>
          </a:p>
          <a:p>
            <a:pPr marL="342900" indent="-342900" algn="l">
              <a:buFont typeface="Arial" panose="020B0604020202020204" pitchFamily="34" charset="0"/>
              <a:buChar char="•"/>
            </a:pPr>
            <a:r>
              <a:rPr lang="en-GB" sz="2400"/>
              <a:t>Develops:</a:t>
            </a:r>
          </a:p>
          <a:p>
            <a:pPr marL="457200" indent="-457200" algn="l">
              <a:buFont typeface="+mj-lt"/>
              <a:buAutoNum type="arabicPeriod"/>
            </a:pPr>
            <a:r>
              <a:rPr lang="en-GB" sz="2400"/>
              <a:t>Self-discipline.</a:t>
            </a:r>
          </a:p>
          <a:p>
            <a:pPr marL="457200" indent="-457200" algn="l">
              <a:buFont typeface="+mj-lt"/>
              <a:buAutoNum type="arabicPeriod"/>
            </a:pPr>
            <a:r>
              <a:rPr lang="en-GB" sz="2400"/>
              <a:t>An awareness and understanding of peers.</a:t>
            </a:r>
          </a:p>
          <a:p>
            <a:pPr marL="457200" indent="-457200" algn="l">
              <a:buFont typeface="+mj-lt"/>
              <a:buAutoNum type="arabicPeriod"/>
            </a:pPr>
            <a:r>
              <a:rPr lang="en-GB" sz="2400"/>
              <a:t>Feelings of connectedness and a sense of belonging.</a:t>
            </a:r>
          </a:p>
          <a:p>
            <a:pPr marL="342900" indent="-342900" algn="l">
              <a:buFont typeface="Arial" panose="020B0604020202020204" pitchFamily="34" charset="0"/>
              <a:buChar char="•"/>
            </a:pPr>
            <a:r>
              <a:rPr lang="en-GB" sz="2400"/>
              <a:t>Focuses on the positive aspects of life.</a:t>
            </a:r>
          </a:p>
          <a:p>
            <a:pPr marL="342900" indent="-342900" algn="l">
              <a:buFont typeface="Arial" panose="020B0604020202020204" pitchFamily="34" charset="0"/>
              <a:buChar char="•"/>
            </a:pPr>
            <a:r>
              <a:rPr lang="en-GB" sz="2400"/>
              <a:t>Improves well-being.</a:t>
            </a:r>
          </a:p>
          <a:p>
            <a:pPr marL="342900" indent="-342900" algn="l">
              <a:buFont typeface="Arial" panose="020B0604020202020204" pitchFamily="34" charset="0"/>
              <a:buChar char="•"/>
            </a:pPr>
            <a:r>
              <a:rPr lang="en-GB" sz="2400"/>
              <a:t>Collective decision-making process (Roffey, 2008).</a:t>
            </a:r>
          </a:p>
        </p:txBody>
      </p:sp>
      <p:pic>
        <p:nvPicPr>
          <p:cNvPr id="4" name="Picture 4" descr="A picture containing toy, bedroom, room, clock&#10;&#10;Description generated with very high confidence">
            <a:extLst>
              <a:ext uri="{FF2B5EF4-FFF2-40B4-BE49-F238E27FC236}">
                <a16:creationId xmlns:a16="http://schemas.microsoft.com/office/drawing/2014/main" id="{34DF14BA-86D2-E740-8BE2-3CFC2D26B280}"/>
              </a:ext>
            </a:extLst>
          </p:cNvPr>
          <p:cNvPicPr>
            <a:picLocks noChangeAspect="1"/>
          </p:cNvPicPr>
          <p:nvPr/>
        </p:nvPicPr>
        <p:blipFill>
          <a:blip r:embed="rId2"/>
          <a:stretch>
            <a:fillRect/>
          </a:stretch>
        </p:blipFill>
        <p:spPr>
          <a:xfrm>
            <a:off x="8570826" y="3159779"/>
            <a:ext cx="2355012" cy="2196751"/>
          </a:xfrm>
          <a:prstGeom prst="rect">
            <a:avLst/>
          </a:prstGeom>
        </p:spPr>
      </p:pic>
      <p:sp>
        <p:nvSpPr>
          <p:cNvPr id="5" name="TextBox 4">
            <a:extLst>
              <a:ext uri="{FF2B5EF4-FFF2-40B4-BE49-F238E27FC236}">
                <a16:creationId xmlns:a16="http://schemas.microsoft.com/office/drawing/2014/main" id="{C6FB00F0-3937-7744-A02A-D7CDE77E7936}"/>
              </a:ext>
            </a:extLst>
          </p:cNvPr>
          <p:cNvSpPr txBox="1"/>
          <p:nvPr/>
        </p:nvSpPr>
        <p:spPr>
          <a:xfrm rot="10800000" flipV="1">
            <a:off x="8548923" y="5378313"/>
            <a:ext cx="2376915" cy="369332"/>
          </a:xfrm>
          <a:prstGeom prst="rect">
            <a:avLst/>
          </a:prstGeom>
          <a:noFill/>
        </p:spPr>
        <p:txBody>
          <a:bodyPr wrap="square" rtlCol="0">
            <a:spAutoFit/>
          </a:bodyPr>
          <a:lstStyle/>
          <a:p>
            <a:pPr algn="l"/>
            <a:r>
              <a:rPr lang="en-GB"/>
              <a:t>(Google images, 2020).</a:t>
            </a:r>
            <a:endParaRPr lang="en-US"/>
          </a:p>
        </p:txBody>
      </p:sp>
    </p:spTree>
    <p:extLst>
      <p:ext uri="{BB962C8B-B14F-4D97-AF65-F5344CB8AC3E}">
        <p14:creationId xmlns:p14="http://schemas.microsoft.com/office/powerpoint/2010/main" val="405936028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Self-discipline</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661644"/>
          </a:xfrm>
        </p:spPr>
        <p:txBody>
          <a:bodyPr vert="horz" lIns="91440" tIns="45720" rIns="91440" bIns="45720" rtlCol="0" anchor="t">
            <a:noAutofit/>
          </a:bodyPr>
          <a:lstStyle/>
          <a:p>
            <a:pPr marL="342900" indent="-342900" algn="l">
              <a:buFont typeface="Arial" panose="020B0604020202020204" pitchFamily="34" charset="0"/>
              <a:buChar char="•"/>
            </a:pPr>
            <a:r>
              <a:rPr lang="en-GB" sz="2000"/>
              <a:t>A key strategy to managing discipline as children are encouraged to develop self-discipline by regulating their own behaviour.</a:t>
            </a:r>
          </a:p>
          <a:p>
            <a:pPr marL="342900" indent="-342900" algn="l">
              <a:buFont typeface="Arial" panose="020B0604020202020204" pitchFamily="34" charset="0"/>
              <a:buChar char="•"/>
            </a:pPr>
            <a:r>
              <a:rPr lang="en-GB" sz="2000"/>
              <a:t>Children need to take responsibility for their own learning, to value self-discipline (Rogus, 1985).</a:t>
            </a:r>
          </a:p>
          <a:p>
            <a:pPr marL="342900" indent="-342900" algn="l">
              <a:buFont typeface="Arial" panose="020B0604020202020204" pitchFamily="34" charset="0"/>
              <a:buChar char="•"/>
            </a:pPr>
            <a:r>
              <a:rPr lang="en-GB" sz="2000"/>
              <a:t>Self-discipline enhances the student’s development of valuable relationships with their peers, allowing them to accept authority for their moral actions.</a:t>
            </a:r>
          </a:p>
          <a:p>
            <a:pPr marL="342900" indent="-342900" algn="l">
              <a:buFont typeface="Arial" panose="020B0604020202020204" pitchFamily="34" charset="0"/>
              <a:buChar char="•"/>
            </a:pPr>
            <a:r>
              <a:rPr lang="en-GB" sz="2000"/>
              <a:t>To evolve, teachers need to perceive the behavioural incident from the child’s perspective (Ziatdinov, 2016).</a:t>
            </a:r>
          </a:p>
          <a:p>
            <a:pPr marL="342900" indent="-342900" algn="l">
              <a:buFont typeface="Arial" panose="020B0604020202020204" pitchFamily="34" charset="0"/>
              <a:buChar char="•"/>
            </a:pPr>
            <a:r>
              <a:rPr lang="en-GB" sz="2000"/>
              <a:t>It reduces stress and promotes empathy whilst enhancing feelings of positivity.</a:t>
            </a:r>
          </a:p>
          <a:p>
            <a:pPr marL="342900" indent="-342900" algn="l">
              <a:buFont typeface="Arial" panose="020B0604020202020204" pitchFamily="34" charset="0"/>
              <a:buChar char="•"/>
            </a:pPr>
            <a:r>
              <a:rPr lang="en-GB" sz="2000"/>
              <a:t>Modelling positive behaviour is key to the promotion of self-discipline in children (Brundrett and Lungka, 2019).  </a:t>
            </a:r>
          </a:p>
        </p:txBody>
      </p:sp>
    </p:spTree>
    <p:extLst>
      <p:ext uri="{BB962C8B-B14F-4D97-AF65-F5344CB8AC3E}">
        <p14:creationId xmlns:p14="http://schemas.microsoft.com/office/powerpoint/2010/main" val="774803265"/>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Facilitating Self-discipline</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471144"/>
          </a:xfrm>
        </p:spPr>
        <p:txBody>
          <a:bodyPr vert="horz" lIns="91440" tIns="45720" rIns="91440" bIns="45720" rtlCol="0" anchor="t">
            <a:normAutofit fontScale="85000" lnSpcReduction="20000"/>
          </a:bodyPr>
          <a:lstStyle/>
          <a:p>
            <a:pPr marL="342900" indent="-342900" algn="l">
              <a:buFont typeface="Arial" panose="020B0604020202020204" pitchFamily="34" charset="0"/>
              <a:buChar char="•"/>
            </a:pPr>
            <a:r>
              <a:rPr lang="en-GB" sz="2400"/>
              <a:t>Whole school approach, parental involvement and a sense of community are key to developing self-discipline. </a:t>
            </a:r>
          </a:p>
          <a:p>
            <a:pPr marL="342900" indent="-342900" algn="l">
              <a:buFont typeface="Arial" panose="020B0604020202020204" pitchFamily="34" charset="0"/>
              <a:buChar char="•"/>
            </a:pPr>
            <a:r>
              <a:rPr lang="en-GB" sz="2400"/>
              <a:t>In contrast, the attitudes of personnel in school and the wider community can be perceived as a barrier to learning self-discipline (Rogus, 1985)</a:t>
            </a:r>
          </a:p>
          <a:p>
            <a:pPr marL="342900" indent="-342900" algn="l">
              <a:buFont typeface="Arial" panose="020B0604020202020204" pitchFamily="34" charset="0"/>
              <a:buChar char="•"/>
            </a:pPr>
            <a:r>
              <a:rPr lang="en-GB" sz="2400"/>
              <a:t>The role of teachers is key to modelling good behaviour to children (Ziatdinov, 2016).</a:t>
            </a:r>
          </a:p>
          <a:p>
            <a:pPr marL="342900" indent="-342900" algn="l">
              <a:buFont typeface="Arial" panose="020B0604020202020204" pitchFamily="34" charset="0"/>
              <a:buChar char="•"/>
            </a:pPr>
            <a:r>
              <a:rPr lang="en-GB" sz="2400"/>
              <a:t>Coercion and persistent persuasion promotes internalisation.</a:t>
            </a:r>
          </a:p>
          <a:p>
            <a:pPr marL="342900" indent="-342900" algn="l">
              <a:buFont typeface="Arial" panose="020B0604020202020204" pitchFamily="34" charset="0"/>
              <a:buChar char="•"/>
            </a:pPr>
            <a:r>
              <a:rPr lang="en-GB" sz="2400"/>
              <a:t>Persistent persuasion repairs damaged relationships with the the adult displaying a caring disposition towards the child.</a:t>
            </a:r>
          </a:p>
          <a:p>
            <a:pPr marL="342900" indent="-342900" algn="l">
              <a:buFont typeface="Arial" panose="020B0604020202020204" pitchFamily="34" charset="0"/>
              <a:buChar char="•"/>
            </a:pPr>
            <a:r>
              <a:rPr lang="en-GB" sz="2400"/>
              <a:t>Restorative Justice is a strategy that utilises persistent persuasion.</a:t>
            </a:r>
          </a:p>
          <a:p>
            <a:pPr marL="342900" indent="-342900" algn="l">
              <a:buFont typeface="Arial" panose="020B0604020202020204" pitchFamily="34" charset="0"/>
              <a:buChar char="•"/>
            </a:pPr>
            <a:r>
              <a:rPr lang="en-GB" sz="2400"/>
              <a:t>Limited evidential research available to compliment this theory, due to the complexity of analysing behavioural changes which are time consuming (Bergin and Bergin, 1999).</a:t>
            </a:r>
          </a:p>
        </p:txBody>
      </p:sp>
    </p:spTree>
    <p:extLst>
      <p:ext uri="{BB962C8B-B14F-4D97-AF65-F5344CB8AC3E}">
        <p14:creationId xmlns:p14="http://schemas.microsoft.com/office/powerpoint/2010/main" val="1400045993"/>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The Sound Learning Theory</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1935238"/>
            <a:ext cx="10015488" cy="3834191"/>
          </a:xfrm>
        </p:spPr>
        <p:txBody>
          <a:bodyPr vert="horz" lIns="91440" tIns="45720" rIns="91440" bIns="45720" rtlCol="0" anchor="t">
            <a:noAutofit/>
          </a:bodyPr>
          <a:lstStyle/>
          <a:p>
            <a:pPr marL="342900" indent="-342900" algn="l">
              <a:buFont typeface="Arial" panose="020B0604020202020204" pitchFamily="34" charset="0"/>
              <a:buChar char="•"/>
            </a:pPr>
            <a:r>
              <a:rPr lang="en-GB" sz="2000"/>
              <a:t>Restorative justice is based upon the Sound Learning Theory – Albert Bandura (Hendry et al. 2010).</a:t>
            </a:r>
          </a:p>
          <a:p>
            <a:pPr marL="342900" indent="-342900" algn="l">
              <a:buFont typeface="Arial" panose="020B0604020202020204" pitchFamily="34" charset="0"/>
              <a:buChar char="•"/>
            </a:pPr>
            <a:r>
              <a:rPr lang="en-GB" sz="2000"/>
              <a:t>Self-discipline is central to the Sound Learning Theory.</a:t>
            </a:r>
          </a:p>
          <a:p>
            <a:pPr marL="342900" indent="-342900" algn="l">
              <a:buFont typeface="Arial" panose="020B0604020202020204" pitchFamily="34" charset="0"/>
              <a:buChar char="•"/>
            </a:pPr>
            <a:r>
              <a:rPr lang="en-GB" sz="2000"/>
              <a:t>Promotes positive behaviour.</a:t>
            </a:r>
          </a:p>
          <a:p>
            <a:pPr marL="342900" indent="-342900" algn="l">
              <a:buFont typeface="Arial" panose="020B0604020202020204" pitchFamily="34" charset="0"/>
              <a:buChar char="•"/>
            </a:pPr>
            <a:r>
              <a:rPr lang="en-GB" sz="2000"/>
              <a:t>Based upon the concept that individuals cognitively learn from social interaction.</a:t>
            </a:r>
          </a:p>
          <a:p>
            <a:pPr marL="342900" indent="-342900" algn="l">
              <a:buFont typeface="Arial" panose="020B0604020202020204" pitchFamily="34" charset="0"/>
              <a:buChar char="•"/>
            </a:pPr>
            <a:r>
              <a:rPr lang="en-GB" sz="2000"/>
              <a:t>Three concepts:</a:t>
            </a:r>
          </a:p>
          <a:p>
            <a:pPr marL="457200" indent="-457200" algn="l">
              <a:buFont typeface="+mj-lt"/>
              <a:buAutoNum type="arabicPeriod"/>
            </a:pPr>
            <a:r>
              <a:rPr lang="en-GB" sz="2000"/>
              <a:t>Behaviour</a:t>
            </a:r>
          </a:p>
          <a:p>
            <a:pPr marL="457200" indent="-457200" algn="l">
              <a:buFont typeface="+mj-lt"/>
              <a:buAutoNum type="arabicPeriod"/>
            </a:pPr>
            <a:r>
              <a:rPr lang="en-GB" sz="2000"/>
              <a:t>Environmental factors</a:t>
            </a:r>
          </a:p>
          <a:p>
            <a:pPr marL="457200" indent="-457200" algn="l">
              <a:buFont typeface="+mj-lt"/>
              <a:buAutoNum type="arabicPeriod"/>
            </a:pPr>
            <a:r>
              <a:rPr lang="en-GB" sz="2000"/>
              <a:t>Personal factors (Nabavi, 2012).</a:t>
            </a:r>
          </a:p>
          <a:p>
            <a:pPr marL="342900" indent="-342900" algn="l">
              <a:buFont typeface="Arial" panose="020B0604020202020204" pitchFamily="34" charset="0"/>
              <a:buChar char="•"/>
            </a:pPr>
            <a:r>
              <a:rPr lang="en-GB" sz="2000"/>
              <a:t>Utilisation of low arousal as a strategy is considered key to managing behaviour, focusing on reducing stress, frustration and fear within the designated setting (McDonnell et al., 2015).</a:t>
            </a:r>
          </a:p>
        </p:txBody>
      </p:sp>
      <p:pic>
        <p:nvPicPr>
          <p:cNvPr id="4" name="Picture 4" descr="A close up of a logo&#10;&#10;Description generated with very high confidence">
            <a:extLst>
              <a:ext uri="{FF2B5EF4-FFF2-40B4-BE49-F238E27FC236}">
                <a16:creationId xmlns:a16="http://schemas.microsoft.com/office/drawing/2014/main" id="{ED227969-1559-3543-9A18-0246D16A8B36}"/>
              </a:ext>
            </a:extLst>
          </p:cNvPr>
          <p:cNvPicPr>
            <a:picLocks noChangeAspect="1"/>
          </p:cNvPicPr>
          <p:nvPr/>
        </p:nvPicPr>
        <p:blipFill>
          <a:blip r:embed="rId2"/>
          <a:stretch>
            <a:fillRect/>
          </a:stretch>
        </p:blipFill>
        <p:spPr>
          <a:xfrm>
            <a:off x="9095116" y="3583214"/>
            <a:ext cx="1894936" cy="1466548"/>
          </a:xfrm>
          <a:prstGeom prst="rect">
            <a:avLst/>
          </a:prstGeom>
        </p:spPr>
      </p:pic>
      <p:sp>
        <p:nvSpPr>
          <p:cNvPr id="5" name="TextBox 4">
            <a:extLst>
              <a:ext uri="{FF2B5EF4-FFF2-40B4-BE49-F238E27FC236}">
                <a16:creationId xmlns:a16="http://schemas.microsoft.com/office/drawing/2014/main" id="{DC4A5C5B-E7F5-1B4A-A469-193464DD2DD4}"/>
              </a:ext>
            </a:extLst>
          </p:cNvPr>
          <p:cNvSpPr txBox="1"/>
          <p:nvPr/>
        </p:nvSpPr>
        <p:spPr>
          <a:xfrm>
            <a:off x="6223111" y="3861118"/>
            <a:ext cx="271136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1600">
                <a:cs typeface="Calibri"/>
              </a:rPr>
              <a:t>(Google images, 2020).</a:t>
            </a:r>
            <a:endParaRPr lang="en-US" sz="1600">
              <a:cs typeface="Calibri" panose="020F0502020204030204"/>
            </a:endParaRPr>
          </a:p>
        </p:txBody>
      </p:sp>
    </p:spTree>
    <p:extLst>
      <p:ext uri="{BB962C8B-B14F-4D97-AF65-F5344CB8AC3E}">
        <p14:creationId xmlns:p14="http://schemas.microsoft.com/office/powerpoint/2010/main" val="14016832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Low Arousal</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471144"/>
          </a:xfrm>
        </p:spPr>
        <p:txBody>
          <a:bodyPr vert="horz" lIns="91440" tIns="45720" rIns="91440" bIns="45720" rtlCol="0" anchor="t">
            <a:normAutofit fontScale="85000" lnSpcReduction="10000"/>
          </a:bodyPr>
          <a:lstStyle/>
          <a:p>
            <a:pPr marL="342900" indent="-342900" algn="l">
              <a:buFont typeface="Arial" panose="020B0604020202020204" pitchFamily="34" charset="0"/>
              <a:buChar char="•"/>
            </a:pPr>
            <a:r>
              <a:rPr lang="en-GB" sz="2400"/>
              <a:t>Behavioural management strategy which focuses on reducing physiological arousal and antecedent triggers.</a:t>
            </a:r>
          </a:p>
          <a:p>
            <a:pPr marL="342900" indent="-342900" algn="l">
              <a:buFont typeface="Arial" panose="020B0604020202020204" pitchFamily="34" charset="0"/>
              <a:buChar char="•"/>
            </a:pPr>
            <a:r>
              <a:rPr lang="en-GB" sz="2400"/>
              <a:t>Prevents crisis strategies and aggression by reducing the child’s stress, frustration and fear.</a:t>
            </a:r>
          </a:p>
          <a:p>
            <a:pPr marL="342900" indent="-342900" algn="l">
              <a:buFont typeface="Arial" panose="020B0604020202020204" pitchFamily="34" charset="0"/>
              <a:buChar char="•"/>
            </a:pPr>
            <a:r>
              <a:rPr lang="en-GB"/>
              <a:t>To avert punitive ramifications, low intensity strategies are utilised</a:t>
            </a:r>
            <a:r>
              <a:rPr lang="en-GB" sz="2400"/>
              <a:t>.</a:t>
            </a:r>
          </a:p>
          <a:p>
            <a:pPr marL="342900" indent="-342900" algn="l">
              <a:buFont typeface="Arial" panose="020B0604020202020204" pitchFamily="34" charset="0"/>
              <a:buChar char="•"/>
            </a:pPr>
            <a:r>
              <a:rPr lang="en-GB" sz="2400"/>
              <a:t>Four key components which address behavioural and cognitive elements:</a:t>
            </a:r>
          </a:p>
          <a:p>
            <a:pPr marL="457200" indent="-457200" algn="l">
              <a:buFont typeface="+mj-lt"/>
              <a:buAutoNum type="arabicPeriod"/>
            </a:pPr>
            <a:r>
              <a:rPr lang="en-GB" sz="2400"/>
              <a:t>Reduces the rate of conflict incidences by minimising requests and demands.</a:t>
            </a:r>
          </a:p>
          <a:p>
            <a:pPr marL="457200" indent="-457200" algn="l">
              <a:buFont typeface="+mj-lt"/>
              <a:buAutoNum type="arabicPeriod"/>
            </a:pPr>
            <a:r>
              <a:rPr lang="en-GB" sz="2400"/>
              <a:t>Avoids potential arousal of triggers.</a:t>
            </a:r>
          </a:p>
          <a:p>
            <a:pPr marL="457200" indent="-457200" algn="l">
              <a:buFont typeface="+mj-lt"/>
              <a:buAutoNum type="arabicPeriod"/>
            </a:pPr>
            <a:r>
              <a:rPr lang="en-GB" sz="2400"/>
              <a:t>Averts non-verbal behaviour which could potentially lead to conflict. </a:t>
            </a:r>
          </a:p>
          <a:p>
            <a:pPr marL="457200" indent="-457200" algn="l">
              <a:buFont typeface="+mj-lt"/>
              <a:buAutoNum type="arabicPeriod"/>
            </a:pPr>
            <a:r>
              <a:rPr lang="en-GB" sz="2400"/>
              <a:t>Questions individual staff approaches regarding behavioural management (McDonnell, et al., 2015).</a:t>
            </a:r>
          </a:p>
        </p:txBody>
      </p:sp>
    </p:spTree>
    <p:extLst>
      <p:ext uri="{BB962C8B-B14F-4D97-AF65-F5344CB8AC3E}">
        <p14:creationId xmlns:p14="http://schemas.microsoft.com/office/powerpoint/2010/main" val="122201962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Facilitating Low Arousal</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063700"/>
            <a:ext cx="10015488" cy="3705729"/>
          </a:xfrm>
        </p:spPr>
        <p:txBody>
          <a:bodyPr vert="horz" lIns="91440" tIns="45720" rIns="91440" bIns="45720" rtlCol="0" anchor="t">
            <a:noAutofit/>
          </a:bodyPr>
          <a:lstStyle/>
          <a:p>
            <a:pPr marL="342900" indent="-342900" algn="l">
              <a:buFont typeface="Arial" panose="020B0604020202020204" pitchFamily="34" charset="0"/>
              <a:buChar char="•"/>
            </a:pPr>
            <a:r>
              <a:rPr lang="en-GB" sz="2000"/>
              <a:t>Three key elements:</a:t>
            </a:r>
          </a:p>
          <a:p>
            <a:pPr marL="457200" indent="-457200" algn="l">
              <a:buFont typeface="+mj-lt"/>
              <a:buAutoNum type="arabicPeriod"/>
            </a:pPr>
            <a:r>
              <a:rPr lang="en-GB" sz="2000" b="1"/>
              <a:t>Pre-crisis distraction - </a:t>
            </a:r>
            <a:r>
              <a:rPr lang="en-GB" sz="2000"/>
              <a:t>divert attention by utilising activities which are meaningful and build upon self-esteem.</a:t>
            </a:r>
          </a:p>
          <a:p>
            <a:pPr marL="457200" indent="-457200" algn="l">
              <a:buFont typeface="+mj-lt"/>
              <a:buAutoNum type="arabicPeriod"/>
            </a:pPr>
            <a:r>
              <a:rPr lang="en-GB" sz="2000" b="1"/>
              <a:t>Managing the critical incident – </a:t>
            </a:r>
            <a:r>
              <a:rPr lang="en-GB" sz="2000"/>
              <a:t>use verbal de-escalation to support behaviour management by purposefully interacting and communicating with the child.</a:t>
            </a:r>
          </a:p>
          <a:p>
            <a:pPr marL="457200" indent="-457200" algn="l">
              <a:buFont typeface="+mj-lt"/>
              <a:buAutoNum type="arabicPeriod"/>
            </a:pPr>
            <a:r>
              <a:rPr lang="en-GB" sz="2000" b="1"/>
              <a:t>Post incident recovery – </a:t>
            </a:r>
            <a:r>
              <a:rPr lang="en-GB" sz="2000"/>
              <a:t>debrief and maintain a positive relationship (McDonnell et al., 2015).</a:t>
            </a:r>
          </a:p>
          <a:p>
            <a:pPr marL="342900" indent="-342900" algn="l">
              <a:buFont typeface="Arial" panose="020B0604020202020204" pitchFamily="34" charset="0"/>
              <a:buChar char="•"/>
            </a:pPr>
            <a:r>
              <a:rPr lang="en-GB" sz="2000"/>
              <a:t>Low arousal strategies appear to be evident in the practices employed by Restorative Justice (Hopkins, 2002).</a:t>
            </a:r>
          </a:p>
          <a:p>
            <a:pPr marL="342900" indent="-342900" algn="l">
              <a:buFont typeface="Arial" panose="020B0604020202020204" pitchFamily="34" charset="0"/>
              <a:buChar char="•"/>
            </a:pPr>
            <a:r>
              <a:rPr lang="en-GB" sz="2000"/>
              <a:t>Limited research available regarding the effectiveness of adopting a low arousal approach (McDonnell et al., 2020).</a:t>
            </a:r>
          </a:p>
        </p:txBody>
      </p:sp>
    </p:spTree>
    <p:extLst>
      <p:ext uri="{BB962C8B-B14F-4D97-AF65-F5344CB8AC3E}">
        <p14:creationId xmlns:p14="http://schemas.microsoft.com/office/powerpoint/2010/main" val="36263765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Facilitating Restorative Justice</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471144"/>
          </a:xfrm>
        </p:spPr>
        <p:txBody>
          <a:bodyPr vert="horz" lIns="91440" tIns="45720" rIns="91440" bIns="45720" rtlCol="0" anchor="t">
            <a:normAutofit/>
          </a:bodyPr>
          <a:lstStyle/>
          <a:p>
            <a:pPr marL="342900" indent="-342900" algn="l">
              <a:buFont typeface="Arial" panose="020B0604020202020204" pitchFamily="34" charset="0"/>
              <a:buChar char="•"/>
            </a:pPr>
            <a:r>
              <a:rPr lang="en-GB" sz="2000"/>
              <a:t>Utilisation of emotional literacy and emotional literacy needs cards to provide children with the necessary language which will allow them to express their feelings during periods of behavioural incidences (see Restorative Justice Appendix 1). </a:t>
            </a:r>
          </a:p>
          <a:p>
            <a:pPr marL="342900" indent="-342900" algn="l">
              <a:buFont typeface="Arial" panose="020B0604020202020204" pitchFamily="34" charset="0"/>
              <a:buChar char="•"/>
            </a:pPr>
            <a:r>
              <a:rPr lang="en-GB" sz="2000"/>
              <a:t>Alongside needs cards replace retributive language with restorative (see Restorative Justice Appendix 2).</a:t>
            </a:r>
          </a:p>
          <a:p>
            <a:pPr marL="342900" indent="-342900" algn="l">
              <a:buFont typeface="Arial" panose="020B0604020202020204" pitchFamily="34" charset="0"/>
              <a:buChar char="•"/>
            </a:pPr>
            <a:r>
              <a:rPr lang="en-GB" sz="2000"/>
              <a:t>Engage in circle time activities for thirty minutes at least once a week.</a:t>
            </a:r>
          </a:p>
          <a:p>
            <a:pPr marL="342900" indent="-342900" algn="l">
              <a:buFont typeface="Arial" panose="020B0604020202020204" pitchFamily="34" charset="0"/>
              <a:buChar char="•"/>
            </a:pPr>
            <a:r>
              <a:rPr lang="en-GB" sz="2000"/>
              <a:t>Modelling of appropriate language during the school day by all staff.</a:t>
            </a:r>
          </a:p>
          <a:p>
            <a:pPr marL="342900" indent="-342900" algn="l">
              <a:buFont typeface="Arial" panose="020B0604020202020204" pitchFamily="34" charset="0"/>
              <a:buChar char="•"/>
            </a:pPr>
            <a:r>
              <a:rPr lang="en-GB" sz="2000"/>
              <a:t>Engage in restorative conferencing with affected pupils, to resolve episodes of conflict (see Restorative Justice Appendix 3) Phethean (2016).</a:t>
            </a:r>
            <a:endParaRPr lang="en-GB" sz="2000">
              <a:cs typeface="Calibri"/>
            </a:endParaRPr>
          </a:p>
        </p:txBody>
      </p:sp>
    </p:spTree>
    <p:extLst>
      <p:ext uri="{BB962C8B-B14F-4D97-AF65-F5344CB8AC3E}">
        <p14:creationId xmlns:p14="http://schemas.microsoft.com/office/powerpoint/2010/main" val="189210166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1088571"/>
            <a:ext cx="9903850" cy="846667"/>
          </a:xfrm>
        </p:spPr>
        <p:txBody>
          <a:bodyPr anchor="ctr">
            <a:normAutofit/>
          </a:bodyPr>
          <a:lstStyle/>
          <a:p>
            <a:r>
              <a:rPr lang="en-GB" sz="4400" b="1">
                <a:ea typeface="+mj-lt"/>
                <a:cs typeface="+mj-lt"/>
              </a:rPr>
              <a:t>Benefits of Restorative Justice </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2107785"/>
            <a:ext cx="10015488" cy="3471144"/>
          </a:xfrm>
        </p:spPr>
        <p:txBody>
          <a:bodyPr vert="horz" lIns="91440" tIns="45720" rIns="91440" bIns="45720" rtlCol="0" anchor="t">
            <a:normAutofit fontScale="85000" lnSpcReduction="10000"/>
          </a:bodyPr>
          <a:lstStyle/>
          <a:p>
            <a:pPr marL="342900" indent="-342900" algn="l">
              <a:buFont typeface="Arial" panose="020B0604020202020204" pitchFamily="34" charset="0"/>
              <a:buChar char="•"/>
            </a:pPr>
            <a:r>
              <a:rPr lang="en-GB" sz="2400"/>
              <a:t>Personal learning is enhanced when appropriate behaviour is displayed by the individual.</a:t>
            </a:r>
          </a:p>
          <a:p>
            <a:pPr marL="342900" indent="-342900" algn="l">
              <a:buFont typeface="Arial" panose="020B0604020202020204" pitchFamily="34" charset="0"/>
              <a:buChar char="•"/>
            </a:pPr>
            <a:r>
              <a:rPr lang="en-GB" sz="2400"/>
              <a:t>Self-discipline involves the use of positive negotiation strategies, which are evident in Restorative Justice intervention programmes. </a:t>
            </a:r>
          </a:p>
          <a:p>
            <a:pPr marL="342900" indent="-342900" algn="l">
              <a:buFont typeface="Arial" panose="020B0604020202020204" pitchFamily="34" charset="0"/>
              <a:buChar char="•"/>
            </a:pPr>
            <a:r>
              <a:rPr lang="en-GB" sz="2400"/>
              <a:t>Children who display self-discipline develop into responsible, independent members of society (Brundrett and Lungka, 2019). </a:t>
            </a:r>
          </a:p>
          <a:p>
            <a:pPr marL="342900" indent="-342900" algn="l">
              <a:buFont typeface="Arial" panose="020B0604020202020204" pitchFamily="34" charset="0"/>
              <a:buChar char="•"/>
            </a:pPr>
            <a:r>
              <a:rPr lang="en-GB" sz="2400"/>
              <a:t>According to Hendry et al. (2010) The Sound Learning Theory encompasses feeling of trust and safety for those who employ their strategies.</a:t>
            </a:r>
          </a:p>
          <a:p>
            <a:pPr marL="342900" indent="-342900" algn="l">
              <a:buFont typeface="Arial" panose="020B0604020202020204" pitchFamily="34" charset="0"/>
              <a:buChar char="•"/>
            </a:pPr>
            <a:r>
              <a:rPr lang="en-GB" sz="2400"/>
              <a:t>Low arousal approaches provide support to the individual to manage their own behaviour whilst promoting happiness and wellbeing (Network Autism, 2017).</a:t>
            </a:r>
          </a:p>
          <a:p>
            <a:pPr marL="342900" indent="-342900" algn="l">
              <a:buFont typeface="Arial" panose="020B0604020202020204" pitchFamily="34" charset="0"/>
              <a:buChar char="•"/>
            </a:pPr>
            <a:r>
              <a:rPr lang="en-GB" sz="2400"/>
              <a:t>Restorative justice is a collaborative approach which repairs damaged relationships whilst nurturing existing relationships, developing empathy (Hopkins, 2002).</a:t>
            </a:r>
          </a:p>
        </p:txBody>
      </p:sp>
    </p:spTree>
    <p:extLst>
      <p:ext uri="{BB962C8B-B14F-4D97-AF65-F5344CB8AC3E}">
        <p14:creationId xmlns:p14="http://schemas.microsoft.com/office/powerpoint/2010/main" val="415717269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3999" y="958127"/>
            <a:ext cx="9144000" cy="887946"/>
          </a:xfrm>
        </p:spPr>
        <p:txBody>
          <a:bodyPr>
            <a:normAutofit fontScale="90000"/>
          </a:bodyPr>
          <a:lstStyle/>
          <a:p>
            <a:r>
              <a:rPr lang="en-GB" sz="4400" b="1">
                <a:latin typeface="Calibri"/>
                <a:cs typeface="Calibri Light"/>
              </a:rPr>
              <a:t>Conclusion</a:t>
            </a:r>
            <a:br>
              <a:rPr lang="en-GB" sz="4400" b="1">
                <a:latin typeface="Calibri"/>
                <a:cs typeface="Calibri Light"/>
              </a:rPr>
            </a:br>
            <a:r>
              <a:rPr lang="en-GB" sz="1600" b="1">
                <a:ea typeface="+mj-lt"/>
                <a:cs typeface="+mj-lt"/>
              </a:rPr>
              <a:t>Lesley Martin</a:t>
            </a: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969392" y="1841894"/>
            <a:ext cx="10078161" cy="3525352"/>
          </a:xfrm>
        </p:spPr>
        <p:txBody>
          <a:bodyPr vert="horz" lIns="91440" tIns="45720" rIns="91440" bIns="45720" rtlCol="0" anchor="t">
            <a:noAutofit/>
          </a:bodyPr>
          <a:lstStyle/>
          <a:p>
            <a:pPr marL="342900" indent="-342900" algn="l">
              <a:buChar char="•"/>
            </a:pPr>
            <a:r>
              <a:rPr lang="en-GB">
                <a:ea typeface="+mn-lt"/>
                <a:cs typeface="+mn-lt"/>
              </a:rPr>
              <a:t>Everyone needs collaboration to live and develop</a:t>
            </a:r>
          </a:p>
          <a:p>
            <a:pPr marL="342900" indent="-342900" algn="l">
              <a:buChar char="•"/>
            </a:pPr>
            <a:r>
              <a:rPr lang="en-GB">
                <a:ea typeface="+mn-lt"/>
                <a:cs typeface="+mn-lt"/>
              </a:rPr>
              <a:t>The rationale behind nonverbal communication is fundamental for teachers and a child’s learning </a:t>
            </a:r>
            <a:endParaRPr lang="en-GB">
              <a:cs typeface="Calibri" panose="020F0502020204030204"/>
            </a:endParaRPr>
          </a:p>
          <a:p>
            <a:pPr marL="342900" indent="-342900" algn="l">
              <a:buChar char="•"/>
            </a:pPr>
            <a:r>
              <a:rPr lang="en-GB">
                <a:ea typeface="+mn-lt"/>
                <a:cs typeface="+mn-lt"/>
              </a:rPr>
              <a:t>Passion and commitment from Head Teacher and Teachers is essential</a:t>
            </a:r>
          </a:p>
          <a:p>
            <a:pPr marL="342900" indent="-342900" algn="l">
              <a:buChar char="•"/>
            </a:pPr>
            <a:r>
              <a:rPr lang="en-GB">
                <a:ea typeface="+mn-lt"/>
                <a:cs typeface="+mn-lt"/>
              </a:rPr>
              <a:t>Intervention strategies should be: Consistent, fair, visible and involve all pupils /parents/carers</a:t>
            </a:r>
          </a:p>
          <a:p>
            <a:pPr marL="342900" indent="-342900" algn="l">
              <a:buChar char="•"/>
            </a:pPr>
            <a:r>
              <a:rPr lang="en-GB">
                <a:ea typeface="+mn-lt"/>
                <a:cs typeface="+mn-lt"/>
              </a:rPr>
              <a:t>The more natural it appears the better it is received</a:t>
            </a:r>
          </a:p>
          <a:p>
            <a:pPr marL="285750" indent="-285750" algn="l">
              <a:buChar char="•"/>
            </a:pPr>
            <a:r>
              <a:rPr lang="en-GB">
                <a:ea typeface="+mn-lt"/>
                <a:cs typeface="+mn-lt"/>
              </a:rPr>
              <a:t>Once mastered body language can be more powerful than verbal messaging  </a:t>
            </a:r>
            <a:endParaRPr lang="en-US">
              <a:ea typeface="+mn-lt"/>
              <a:cs typeface="+mn-lt"/>
            </a:endParaRPr>
          </a:p>
          <a:p>
            <a:pPr marL="285750" indent="-285750" algn="l">
              <a:buChar char="•"/>
            </a:pPr>
            <a:r>
              <a:rPr lang="en-GB">
                <a:ea typeface="+mn-lt"/>
                <a:cs typeface="+mn-lt"/>
              </a:rPr>
              <a:t>The more natural it appears the better it is received</a:t>
            </a:r>
            <a:endParaRPr lang="en-GB"/>
          </a:p>
        </p:txBody>
      </p:sp>
      <p:sp>
        <p:nvSpPr>
          <p:cNvPr id="5" name="TextBox 4">
            <a:extLst>
              <a:ext uri="{FF2B5EF4-FFF2-40B4-BE49-F238E27FC236}">
                <a16:creationId xmlns:a16="http://schemas.microsoft.com/office/drawing/2014/main" id="{2FF25D3D-5B91-4169-BCC6-3EBEF0501797}"/>
              </a:ext>
            </a:extLst>
          </p:cNvPr>
          <p:cNvSpPr txBox="1"/>
          <p:nvPr/>
        </p:nvSpPr>
        <p:spPr>
          <a:xfrm>
            <a:off x="1034532" y="5531368"/>
            <a:ext cx="5273927" cy="369332"/>
          </a:xfrm>
          <a:prstGeom prst="rect">
            <a:avLst/>
          </a:prstGeom>
          <a:noFill/>
        </p:spPr>
        <p:txBody>
          <a:bodyPr wrap="square" rtlCol="0">
            <a:spAutoFit/>
          </a:bodyPr>
          <a:lstStyle/>
          <a:p>
            <a:r>
              <a:rPr lang="en-GB"/>
              <a:t>(</a:t>
            </a:r>
            <a:r>
              <a:rPr lang="en-GB" err="1"/>
              <a:t>Wahyuni</a:t>
            </a:r>
            <a:r>
              <a:rPr lang="en-GB"/>
              <a:t>, 2018), (Ali, 2011) &amp; (</a:t>
            </a:r>
            <a:r>
              <a:rPr lang="en-GB" err="1"/>
              <a:t>Cheminais</a:t>
            </a:r>
            <a:r>
              <a:rPr lang="en-GB"/>
              <a:t>, 2006)</a:t>
            </a:r>
          </a:p>
        </p:txBody>
      </p:sp>
    </p:spTree>
    <p:extLst>
      <p:ext uri="{BB962C8B-B14F-4D97-AF65-F5344CB8AC3E}">
        <p14:creationId xmlns:p14="http://schemas.microsoft.com/office/powerpoint/2010/main" val="2555100320"/>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3999" y="989018"/>
            <a:ext cx="9144000" cy="826163"/>
          </a:xfrm>
        </p:spPr>
        <p:txBody>
          <a:bodyPr>
            <a:normAutofit/>
          </a:bodyPr>
          <a:lstStyle/>
          <a:p>
            <a:r>
              <a:rPr lang="en-GB" sz="4400" b="1">
                <a:latin typeface="Calibri"/>
                <a:cs typeface="Calibri Light"/>
              </a:rPr>
              <a:t>Conclusion</a:t>
            </a:r>
            <a:endParaRPr lang="en-GB" sz="4400" b="1">
              <a:latin typeface="Calibri"/>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970047" y="1586636"/>
            <a:ext cx="10222322" cy="3892411"/>
          </a:xfrm>
        </p:spPr>
        <p:txBody>
          <a:bodyPr vert="horz" lIns="91440" tIns="45720" rIns="91440" bIns="45720" rtlCol="0" anchor="t">
            <a:noAutofit/>
          </a:bodyPr>
          <a:lstStyle/>
          <a:p>
            <a:pPr algn="l"/>
            <a:endParaRPr lang="en-GB">
              <a:cs typeface="Calibri"/>
            </a:endParaRPr>
          </a:p>
          <a:p>
            <a:pPr marL="342900" indent="-342900" algn="l">
              <a:buChar char="•"/>
            </a:pPr>
            <a:r>
              <a:rPr lang="en-GB">
                <a:ea typeface="+mn-lt"/>
                <a:cs typeface="+mn-lt"/>
              </a:rPr>
              <a:t>Teachers still need to be mindful that it may not work for everyone </a:t>
            </a:r>
            <a:endParaRPr lang="en-GB">
              <a:cs typeface="Calibri"/>
            </a:endParaRPr>
          </a:p>
          <a:p>
            <a:pPr marL="342900" indent="-342900" algn="l">
              <a:buChar char="•"/>
            </a:pPr>
            <a:r>
              <a:rPr lang="en-GB">
                <a:ea typeface="+mn-lt"/>
                <a:cs typeface="+mn-lt"/>
              </a:rPr>
              <a:t>Implementing consistent and fair communication strategies effectively, allows teachers to:</a:t>
            </a:r>
          </a:p>
          <a:p>
            <a:pPr marL="342900" indent="-342900" algn="l">
              <a:buChar char="•"/>
            </a:pPr>
            <a:r>
              <a:rPr lang="en-GB">
                <a:ea typeface="+mn-lt"/>
                <a:cs typeface="+mn-lt"/>
              </a:rPr>
              <a:t>Teachers who use a correlation of both verbal and nonverbal communication:</a:t>
            </a:r>
          </a:p>
          <a:p>
            <a:pPr marL="342900" indent="-342900" algn="l">
              <a:buChar char="•"/>
            </a:pPr>
            <a:r>
              <a:rPr lang="en-GB">
                <a:ea typeface="+mn-lt"/>
                <a:cs typeface="+mn-lt"/>
              </a:rPr>
              <a:t>Maintain control of the classroom without needless interruptions</a:t>
            </a:r>
          </a:p>
          <a:p>
            <a:pPr marL="342900" indent="-342900" algn="l">
              <a:buChar char="•"/>
            </a:pPr>
            <a:r>
              <a:rPr lang="en-GB">
                <a:ea typeface="+mn-lt"/>
                <a:cs typeface="+mn-lt"/>
              </a:rPr>
              <a:t>Are more productive</a:t>
            </a:r>
          </a:p>
          <a:p>
            <a:pPr marL="342900" indent="-342900" algn="l">
              <a:buChar char="•"/>
            </a:pPr>
            <a:r>
              <a:rPr lang="en-GB">
                <a:ea typeface="+mn-lt"/>
                <a:cs typeface="+mn-lt"/>
              </a:rPr>
              <a:t>Achieve greater academic performance</a:t>
            </a:r>
          </a:p>
          <a:p>
            <a:pPr marL="342900" indent="-342900" algn="l">
              <a:buChar char="•"/>
            </a:pPr>
            <a:r>
              <a:rPr lang="en-GB">
                <a:ea typeface="+mn-lt"/>
                <a:cs typeface="+mn-lt"/>
              </a:rPr>
              <a:t>Have stronger teacher / pupil relationships </a:t>
            </a:r>
            <a:endParaRPr lang="en-GB">
              <a:cs typeface="Calibri"/>
            </a:endParaRPr>
          </a:p>
          <a:p>
            <a:pPr algn="l"/>
            <a:r>
              <a:rPr lang="en-GB" sz="1800">
                <a:ea typeface="+mn-lt"/>
                <a:cs typeface="+mn-lt"/>
              </a:rPr>
              <a:t>(Wahyuni, 2018), (Ali, 2011) &amp; (Cheminais, 2006)</a:t>
            </a:r>
            <a:endParaRPr lang="en-GB" sz="1800" b="1">
              <a:cs typeface="Calibri" panose="020F0502020204030204"/>
            </a:endParaRPr>
          </a:p>
          <a:p>
            <a:pPr marL="342900" indent="-342900" algn="l">
              <a:buFont typeface="Arial" panose="020B0604020202020204" pitchFamily="34" charset="0"/>
              <a:buChar char="•"/>
            </a:pPr>
            <a:endParaRPr lang="en-GB" b="1"/>
          </a:p>
          <a:p>
            <a:pPr marL="342900" indent="-342900" algn="l">
              <a:buFont typeface="Arial" panose="020B0604020202020204" pitchFamily="34" charset="0"/>
              <a:buChar char="•"/>
            </a:pPr>
            <a:endParaRPr lang="en-GB" b="1"/>
          </a:p>
          <a:p>
            <a:pPr marL="342900" indent="-342900" algn="l">
              <a:buFont typeface="Arial" panose="020B0604020202020204" pitchFamily="34" charset="0"/>
              <a:buChar char="•"/>
            </a:pPr>
            <a:r>
              <a:rPr lang="en-GB" b="1"/>
              <a:t>Failure to apply nonverbal communication effectively may result in teachers not achieving their ultimate goals.</a:t>
            </a:r>
            <a:endParaRPr lang="en-GB" b="1">
              <a:cs typeface="Calibri" panose="020F0502020204030204"/>
            </a:endParaRPr>
          </a:p>
          <a:p>
            <a:pPr algn="l"/>
            <a:r>
              <a:rPr lang="en-GB" sz="1400"/>
              <a:t>(</a:t>
            </a:r>
            <a:r>
              <a:rPr lang="en-GB" sz="1400" err="1"/>
              <a:t>Wahyuni</a:t>
            </a:r>
            <a:r>
              <a:rPr lang="en-GB" sz="1400"/>
              <a:t>, 2018), (Ali, 2011) &amp; (</a:t>
            </a:r>
            <a:r>
              <a:rPr lang="en-GB" sz="1400" err="1"/>
              <a:t>Cheminais</a:t>
            </a:r>
            <a:r>
              <a:rPr lang="en-GB" sz="1400"/>
              <a:t>, 2006)</a:t>
            </a:r>
            <a:endParaRPr lang="en-GB" sz="1400">
              <a:cs typeface="Calibri"/>
            </a:endParaRPr>
          </a:p>
          <a:p>
            <a:pPr algn="l"/>
            <a:endParaRPr lang="en-GB"/>
          </a:p>
          <a:p>
            <a:pPr marL="342900" indent="-342900" algn="l">
              <a:buFont typeface="Arial" panose="020B0604020202020204" pitchFamily="34" charset="0"/>
              <a:buChar char="•"/>
            </a:pPr>
            <a:endParaRPr lang="en-GB"/>
          </a:p>
          <a:p>
            <a:pPr marL="342900" indent="-342900" algn="l">
              <a:buFont typeface="Arial" panose="020B0604020202020204" pitchFamily="34" charset="0"/>
              <a:buChar char="•"/>
            </a:pPr>
            <a:endParaRPr lang="en-GB" sz="1600"/>
          </a:p>
          <a:p>
            <a:pPr marL="342900" indent="-342900" algn="l">
              <a:buFont typeface="Arial" panose="020B0604020202020204" pitchFamily="34" charset="0"/>
              <a:buChar char="•"/>
            </a:pPr>
            <a:endParaRPr lang="en-GB" sz="1600"/>
          </a:p>
          <a:p>
            <a:pPr marL="342900" indent="-342900" algn="l">
              <a:buFont typeface="Arial" panose="020B0604020202020204" pitchFamily="34" charset="0"/>
              <a:buChar char="•"/>
            </a:pPr>
            <a:endParaRPr lang="en-GB"/>
          </a:p>
          <a:p>
            <a:pPr marL="342900" lvl="0" indent="-342900" algn="l">
              <a:buFont typeface="Arial" panose="020B0604020202020204" pitchFamily="34" charset="0"/>
              <a:buChar char="•"/>
            </a:pPr>
            <a:endParaRPr lang="en-GB" sz="2800"/>
          </a:p>
          <a:p>
            <a:pPr algn="l"/>
            <a:endParaRPr lang="en-GB" sz="2800"/>
          </a:p>
          <a:p>
            <a:pPr algn="l"/>
            <a:endParaRPr lang="en-US" sz="2800" b="1">
              <a:cs typeface="Calibri" panose="020F0502020204030204"/>
            </a:endParaRPr>
          </a:p>
          <a:p>
            <a:pPr algn="l"/>
            <a:endParaRPr lang="en-US" sz="2800" b="1">
              <a:cs typeface="Calibri" panose="020F0502020204030204"/>
            </a:endParaRPr>
          </a:p>
        </p:txBody>
      </p:sp>
    </p:spTree>
    <p:extLst>
      <p:ext uri="{BB962C8B-B14F-4D97-AF65-F5344CB8AC3E}">
        <p14:creationId xmlns:p14="http://schemas.microsoft.com/office/powerpoint/2010/main" val="331924335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3999" y="1112586"/>
            <a:ext cx="9144000" cy="826163"/>
          </a:xfrm>
        </p:spPr>
        <p:txBody>
          <a:bodyPr>
            <a:normAutofit/>
          </a:bodyPr>
          <a:lstStyle/>
          <a:p>
            <a:r>
              <a:rPr lang="en-GB" sz="4400" b="1">
                <a:latin typeface="Calibri"/>
                <a:cs typeface="Calibri Light"/>
              </a:rPr>
              <a:t>Conclusion</a:t>
            </a:r>
            <a:endParaRPr lang="en-GB" sz="4400" b="1">
              <a:latin typeface="Calibri"/>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226192" y="2206023"/>
            <a:ext cx="6888072" cy="3004043"/>
          </a:xfrm>
        </p:spPr>
        <p:txBody>
          <a:bodyPr vert="horz" lIns="91440" tIns="45720" rIns="91440" bIns="45720" rtlCol="0" anchor="t">
            <a:noAutofit/>
          </a:bodyPr>
          <a:lstStyle/>
          <a:p>
            <a:pPr algn="l"/>
            <a:r>
              <a:rPr lang="en-GB"/>
              <a:t>Had Josh’s teacher implemented these “preventative and responsive” nonverbal communication strategies into her classroom, she would have:</a:t>
            </a:r>
            <a:endParaRPr lang="en-US"/>
          </a:p>
          <a:p>
            <a:pPr marL="342900" indent="-342900" algn="l">
              <a:buChar char="•"/>
            </a:pPr>
            <a:r>
              <a:rPr lang="en-GB"/>
              <a:t>Maintained control </a:t>
            </a:r>
            <a:endParaRPr lang="en-GB">
              <a:cs typeface="Calibri" panose="020F0502020204030204"/>
            </a:endParaRPr>
          </a:p>
          <a:p>
            <a:pPr marL="342900" indent="-342900" algn="l">
              <a:buChar char="•"/>
            </a:pPr>
            <a:r>
              <a:rPr lang="en-GB"/>
              <a:t>Made her lessons more interesting</a:t>
            </a:r>
            <a:endParaRPr lang="en-GB">
              <a:cs typeface="Calibri" panose="020F0502020204030204"/>
            </a:endParaRPr>
          </a:p>
          <a:p>
            <a:pPr marL="342900" indent="-342900" algn="l">
              <a:buChar char="•"/>
            </a:pPr>
            <a:r>
              <a:rPr lang="en-GB"/>
              <a:t>Established a positive relationship with her pupils</a:t>
            </a:r>
            <a:endParaRPr lang="en-GB">
              <a:cs typeface="Calibri"/>
            </a:endParaRPr>
          </a:p>
          <a:p>
            <a:pPr marL="342900" indent="-342900" algn="l">
              <a:buFont typeface="Arial" panose="020B0604020202020204" pitchFamily="34" charset="0"/>
              <a:buChar char="•"/>
            </a:pPr>
            <a:endParaRPr lang="en-GB" sz="1600"/>
          </a:p>
          <a:p>
            <a:pPr marL="342900" indent="-342900" algn="l">
              <a:buFont typeface="Arial" panose="020B0604020202020204" pitchFamily="34" charset="0"/>
              <a:buChar char="•"/>
            </a:pPr>
            <a:endParaRPr lang="en-GB">
              <a:cs typeface="Calibri" panose="020F0502020204030204"/>
            </a:endParaRPr>
          </a:p>
          <a:p>
            <a:pPr marL="342900" indent="-342900" algn="l">
              <a:buFont typeface="Arial" panose="020B0604020202020204" pitchFamily="34" charset="0"/>
              <a:buChar char="•"/>
            </a:pPr>
            <a:endParaRPr lang="en-GB" sz="2800">
              <a:cs typeface="Calibri" panose="020F0502020204030204"/>
            </a:endParaRPr>
          </a:p>
          <a:p>
            <a:pPr lvl="0" algn="l"/>
            <a:endParaRPr lang="en-GB" sz="2800">
              <a:cs typeface="Calibri" panose="020F0502020204030204"/>
            </a:endParaRPr>
          </a:p>
          <a:p>
            <a:pPr algn="l"/>
            <a:endParaRPr lang="en-US" sz="2800" b="1">
              <a:cs typeface="Calibri" panose="020F0502020204030204"/>
            </a:endParaRPr>
          </a:p>
          <a:p>
            <a:pPr algn="l"/>
            <a:endParaRPr lang="en-US" sz="2800" b="1">
              <a:cs typeface="Calibri" panose="020F0502020204030204"/>
            </a:endParaRPr>
          </a:p>
        </p:txBody>
      </p:sp>
      <p:pic>
        <p:nvPicPr>
          <p:cNvPr id="6148" name="Picture 4" descr="Kids School Geography Lessons Illustration Stock Vector ...">
            <a:extLst>
              <a:ext uri="{FF2B5EF4-FFF2-40B4-BE49-F238E27FC236}">
                <a16:creationId xmlns:a16="http://schemas.microsoft.com/office/drawing/2014/main" id="{8E818E3F-16F6-40A2-8B45-974F0B20F17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70814" y="3175768"/>
            <a:ext cx="2582196" cy="2585188"/>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3BD2E96-8D60-42B8-92D3-61087701D4DD}"/>
              </a:ext>
            </a:extLst>
          </p:cNvPr>
          <p:cNvSpPr txBox="1"/>
          <p:nvPr/>
        </p:nvSpPr>
        <p:spPr>
          <a:xfrm>
            <a:off x="1138990" y="5416242"/>
            <a:ext cx="4047670" cy="369332"/>
          </a:xfrm>
          <a:prstGeom prst="rect">
            <a:avLst/>
          </a:prstGeom>
          <a:noFill/>
        </p:spPr>
        <p:txBody>
          <a:bodyPr wrap="square" rtlCol="0">
            <a:spAutoFit/>
          </a:bodyPr>
          <a:lstStyle/>
          <a:p>
            <a:r>
              <a:rPr lang="en-GB"/>
              <a:t>(Ministry of Education, unknown, p. 14)</a:t>
            </a:r>
          </a:p>
        </p:txBody>
      </p:sp>
    </p:spTree>
    <p:extLst>
      <p:ext uri="{BB962C8B-B14F-4D97-AF65-F5344CB8AC3E}">
        <p14:creationId xmlns:p14="http://schemas.microsoft.com/office/powerpoint/2010/main" val="1884213109"/>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916043"/>
            <a:ext cx="9903850" cy="803535"/>
          </a:xfrm>
        </p:spPr>
        <p:txBody>
          <a:bodyPr anchor="ctr">
            <a:normAutofit/>
          </a:bodyPr>
          <a:lstStyle/>
          <a:p>
            <a:r>
              <a:rPr lang="en-GB" sz="4400" b="1">
                <a:ea typeface="+mj-lt"/>
                <a:cs typeface="+mj-lt"/>
              </a:rPr>
              <a:t>Conclusion </a:t>
            </a:r>
            <a:endParaRPr lang="en-GB" sz="4400">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47564" y="1863370"/>
            <a:ext cx="9986734" cy="3715559"/>
          </a:xfrm>
        </p:spPr>
        <p:txBody>
          <a:bodyPr vert="horz" lIns="91440" tIns="45720" rIns="91440" bIns="45720" rtlCol="0" anchor="t">
            <a:normAutofit fontScale="25000" lnSpcReduction="20000"/>
          </a:bodyPr>
          <a:lstStyle/>
          <a:p>
            <a:pPr algn="l"/>
            <a:r>
              <a:rPr lang="en-US" sz="9600">
                <a:cs typeface="Calibri" panose="020F0502020204030204"/>
              </a:rPr>
              <a:t>Positive behaviour is promoted using good practice. </a:t>
            </a:r>
          </a:p>
          <a:p>
            <a:pPr algn="l"/>
            <a:r>
              <a:rPr lang="en-US" sz="9600">
                <a:cs typeface="Calibri" panose="020F0502020204030204"/>
              </a:rPr>
              <a:t>By taking a consistent approach when supporting students to encourage them to display positive behaviour will reinforce positive classroom management. (Suffolk county council 2014)</a:t>
            </a:r>
          </a:p>
          <a:p>
            <a:pPr algn="l"/>
            <a:r>
              <a:rPr lang="en-US" sz="9600">
                <a:cs typeface="Calibri" panose="020F0502020204030204"/>
              </a:rPr>
              <a:t>The involvement of pupil participation when making decisions which affect them, will essentially give a sense of fairness as well as justice when it comes to school rules. (</a:t>
            </a:r>
            <a:r>
              <a:rPr lang="en-US" sz="9600" err="1">
                <a:cs typeface="Calibri" panose="020F0502020204030204"/>
              </a:rPr>
              <a:t>Munn,P</a:t>
            </a:r>
            <a:r>
              <a:rPr lang="en-US" sz="9600">
                <a:cs typeface="Calibri" panose="020F0502020204030204"/>
              </a:rPr>
              <a:t>. Et al 2000)</a:t>
            </a:r>
          </a:p>
          <a:p>
            <a:pPr algn="l"/>
            <a:r>
              <a:rPr lang="en-US" sz="9600">
                <a:cs typeface="Calibri" panose="020F0502020204030204"/>
              </a:rPr>
              <a:t>Positive behaviour is essential as well as attendance for an effective teaching and learning environment. This is only possible with a whole school approach. (Behaviour and attendance 2009)</a:t>
            </a:r>
          </a:p>
          <a:p>
            <a:pPr algn="l"/>
            <a:endParaRPr lang="en-US" sz="2200">
              <a:cs typeface="Calibri" panose="020F0502020204030204"/>
            </a:endParaRPr>
          </a:p>
          <a:p>
            <a:pPr algn="l"/>
            <a:endParaRPr lang="en-US" sz="2200">
              <a:cs typeface="Calibri" panose="020F0502020204030204"/>
            </a:endParaRPr>
          </a:p>
          <a:p>
            <a:pPr algn="l"/>
            <a:endParaRPr lang="en-US">
              <a:cs typeface="Calibri" panose="020F0502020204030204"/>
            </a:endParaRPr>
          </a:p>
          <a:p>
            <a:pPr algn="l"/>
            <a:endParaRPr lang="en-US">
              <a:cs typeface="Calibri" panose="020F0502020204030204"/>
            </a:endParaRPr>
          </a:p>
          <a:p>
            <a:pPr algn="l"/>
            <a:endParaRPr lang="en-US">
              <a:cs typeface="Calibri" panose="020F0502020204030204"/>
            </a:endParaRPr>
          </a:p>
          <a:p>
            <a:pPr algn="l"/>
            <a:r>
              <a:rPr lang="en-US">
                <a:cs typeface="Calibri" panose="020F0502020204030204"/>
              </a:rPr>
              <a:t>  </a:t>
            </a:r>
            <a:endParaRPr lang="en-US"/>
          </a:p>
        </p:txBody>
      </p:sp>
    </p:spTree>
    <p:extLst>
      <p:ext uri="{BB962C8B-B14F-4D97-AF65-F5344CB8AC3E}">
        <p14:creationId xmlns:p14="http://schemas.microsoft.com/office/powerpoint/2010/main" val="906665120"/>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960110"/>
            <a:ext cx="9903850" cy="783562"/>
          </a:xfrm>
        </p:spPr>
        <p:txBody>
          <a:bodyPr anchor="ctr">
            <a:normAutofit fontScale="90000"/>
          </a:bodyPr>
          <a:lstStyle/>
          <a:p>
            <a:r>
              <a:rPr lang="en-GB" sz="4400" b="1">
                <a:ea typeface="+mj-lt"/>
                <a:cs typeface="+mj-lt"/>
              </a:rPr>
              <a:t>Conclusion</a:t>
            </a:r>
            <a:br>
              <a:rPr lang="en-GB" sz="4400" b="1">
                <a:ea typeface="+mj-lt"/>
                <a:cs typeface="+mj-lt"/>
              </a:rPr>
            </a:br>
            <a:r>
              <a:rPr lang="en-GB" sz="1800" b="1">
                <a:ea typeface="+mj-lt"/>
                <a:cs typeface="+mj-lt"/>
              </a:rPr>
              <a:t>Rhian Williams </a:t>
            </a:r>
            <a:endParaRPr lang="en-GB" sz="4400">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1874762"/>
            <a:ext cx="10015488" cy="3894667"/>
          </a:xfrm>
        </p:spPr>
        <p:txBody>
          <a:bodyPr vert="horz" lIns="91440" tIns="45720" rIns="91440" bIns="45720" rtlCol="0" anchor="t">
            <a:noAutofit/>
          </a:bodyPr>
          <a:lstStyle/>
          <a:p>
            <a:pPr marL="342900" indent="-342900" algn="l">
              <a:buFont typeface="Arial" panose="020B0604020202020204" pitchFamily="34" charset="0"/>
              <a:buChar char="•"/>
            </a:pPr>
            <a:r>
              <a:rPr lang="en-GB" sz="1900"/>
              <a:t>One behavioural approach does not suit all individuals (Network Autism, 2017).</a:t>
            </a:r>
          </a:p>
          <a:p>
            <a:pPr marL="342900" indent="-342900" algn="l">
              <a:buFont typeface="Arial" panose="020B0604020202020204" pitchFamily="34" charset="0"/>
              <a:buChar char="•"/>
            </a:pPr>
            <a:r>
              <a:rPr lang="en-GB" sz="1900"/>
              <a:t>Restorative justice is a strategy used to manage behaviour, opposing punitive practices.</a:t>
            </a:r>
          </a:p>
          <a:p>
            <a:pPr marL="342900" indent="-342900" algn="l">
              <a:buFont typeface="Arial" panose="020B0604020202020204" pitchFamily="34" charset="0"/>
              <a:buChar char="•"/>
            </a:pPr>
            <a:r>
              <a:rPr lang="en-GB" sz="1900"/>
              <a:t>Focuses on nurturance, responsibility and restoration whilst developing social awareness and emotional literacy (Noetzli, 2015).</a:t>
            </a:r>
          </a:p>
          <a:p>
            <a:pPr marL="342900" indent="-342900" algn="l">
              <a:buFont typeface="Arial" panose="020B0604020202020204" pitchFamily="34" charset="0"/>
              <a:buChar char="•"/>
            </a:pPr>
            <a:r>
              <a:rPr lang="en-GB" sz="1900"/>
              <a:t>Emotional literacy uses self-discipline to control emotions (Roffey, 2008).</a:t>
            </a:r>
          </a:p>
          <a:p>
            <a:pPr marL="342900" indent="-342900" algn="l">
              <a:buFont typeface="Arial" panose="020B0604020202020204" pitchFamily="34" charset="0"/>
              <a:buChar char="•"/>
            </a:pPr>
            <a:r>
              <a:rPr lang="en-GB" sz="1900"/>
              <a:t>Self-discipline provides children with opportunities to regulate their own behaviour.</a:t>
            </a:r>
          </a:p>
          <a:p>
            <a:pPr marL="342900" indent="-342900" algn="l">
              <a:buFont typeface="Arial" panose="020B0604020202020204" pitchFamily="34" charset="0"/>
              <a:buChar char="•"/>
            </a:pPr>
            <a:r>
              <a:rPr lang="en-GB" sz="1900"/>
              <a:t>Self discipline involves collaboration from pupils, parents and the wider community (Rogus, 1985).  </a:t>
            </a:r>
          </a:p>
          <a:p>
            <a:pPr marL="342900" indent="-342900" algn="l">
              <a:buFont typeface="Arial" panose="020B0604020202020204" pitchFamily="34" charset="0"/>
              <a:buChar char="•"/>
            </a:pPr>
            <a:r>
              <a:rPr lang="en-GB" sz="1900"/>
              <a:t>Modelling positive behaviour is key to promoting self discipline (Brundrett and Lungka, 2019).</a:t>
            </a:r>
          </a:p>
          <a:p>
            <a:pPr marL="342900" indent="-342900" algn="l">
              <a:buFont typeface="Arial" panose="020B0604020202020204" pitchFamily="34" charset="0"/>
              <a:buChar char="•"/>
            </a:pPr>
            <a:r>
              <a:rPr lang="en-GB" sz="1900"/>
              <a:t>Restorative justice is based upon The Sound Learning Theory, to which self-discipline is central (McDonnell et al., 2015).</a:t>
            </a:r>
          </a:p>
        </p:txBody>
      </p:sp>
    </p:spTree>
    <p:extLst>
      <p:ext uri="{BB962C8B-B14F-4D97-AF65-F5344CB8AC3E}">
        <p14:creationId xmlns:p14="http://schemas.microsoft.com/office/powerpoint/2010/main" val="323360352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155027" y="960109"/>
            <a:ext cx="9903850" cy="827647"/>
          </a:xfrm>
        </p:spPr>
        <p:txBody>
          <a:bodyPr anchor="ctr">
            <a:normAutofit fontScale="90000"/>
          </a:bodyPr>
          <a:lstStyle/>
          <a:p>
            <a:r>
              <a:rPr lang="en-GB" sz="4900" b="1">
                <a:ea typeface="+mj-lt"/>
                <a:cs typeface="+mj-lt"/>
              </a:rPr>
              <a:t>Conclusion continued</a:t>
            </a:r>
            <a:br>
              <a:rPr lang="en-GB" sz="4900" b="1">
                <a:ea typeface="+mj-lt"/>
                <a:cs typeface="+mj-lt"/>
              </a:rPr>
            </a:br>
            <a:r>
              <a:rPr lang="en-GB" sz="1800" b="1">
                <a:ea typeface="+mj-lt"/>
                <a:cs typeface="+mj-lt"/>
              </a:rPr>
              <a:t>Rhian Williams </a:t>
            </a:r>
            <a:endParaRPr lang="en-GB" sz="4400">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18810" y="1787756"/>
            <a:ext cx="10015488" cy="3942363"/>
          </a:xfrm>
        </p:spPr>
        <p:txBody>
          <a:bodyPr vert="horz" lIns="91440" tIns="45720" rIns="91440" bIns="45720" rtlCol="0" anchor="t">
            <a:noAutofit/>
          </a:bodyPr>
          <a:lstStyle/>
          <a:p>
            <a:pPr marL="342900" indent="-342900" algn="l">
              <a:buFont typeface="Arial" panose="020B0604020202020204" pitchFamily="34" charset="0"/>
              <a:buChar char="•"/>
            </a:pPr>
            <a:r>
              <a:rPr lang="en-GB" sz="1800"/>
              <a:t>Low arousal is a strategy utilised to manage behaviour in accordance with The Sound Learning Theory (McDonnell et al., 2015).</a:t>
            </a:r>
          </a:p>
          <a:p>
            <a:pPr marL="342900" indent="-342900" algn="l">
              <a:buFont typeface="Arial" panose="020B0604020202020204" pitchFamily="34" charset="0"/>
              <a:buChar char="•"/>
            </a:pPr>
            <a:r>
              <a:rPr lang="en-GB" sz="1800"/>
              <a:t>Adopting a low arousal pathway could reduce the incidences of difficult behaviours within the school environment.</a:t>
            </a:r>
          </a:p>
          <a:p>
            <a:pPr marL="342900" indent="-342900" algn="l">
              <a:buFont typeface="Arial" panose="020B0604020202020204" pitchFamily="34" charset="0"/>
              <a:buChar char="•"/>
            </a:pPr>
            <a:r>
              <a:rPr lang="en-GB" sz="1800"/>
              <a:t>Low arousal adopts a transactional approach which provides opportunities for staff to examine their own personal behaviour and focus on reflection and change (Jones, 2019).</a:t>
            </a:r>
          </a:p>
          <a:p>
            <a:pPr marL="342900" indent="-342900" algn="l">
              <a:buFont typeface="Arial" panose="020B0604020202020204" pitchFamily="34" charset="0"/>
              <a:buChar char="•"/>
            </a:pPr>
            <a:r>
              <a:rPr lang="en-GB" sz="1800"/>
              <a:t>Restorative justice practices encompass self-discipline, emotional literacy, circle time, modelling of appropriate language by staff and restorative conferencing to effectively manage behaviour (Phethean, 2016).</a:t>
            </a:r>
          </a:p>
          <a:p>
            <a:pPr marL="342900" indent="-342900" algn="l">
              <a:buFont typeface="Arial" panose="020B0604020202020204" pitchFamily="34" charset="0"/>
              <a:buChar char="•"/>
            </a:pPr>
            <a:r>
              <a:rPr lang="en-GB" sz="1800"/>
              <a:t>Limited research available to validate the success of restorative justice practices within a school environment.</a:t>
            </a:r>
          </a:p>
          <a:p>
            <a:pPr marL="342900" indent="-342900" algn="l">
              <a:buFont typeface="Arial" panose="020B0604020202020204" pitchFamily="34" charset="0"/>
              <a:buChar char="•"/>
            </a:pPr>
            <a:r>
              <a:rPr lang="en-GB" sz="1800"/>
              <a:t>The Department for Education (2010) reported a 97% success rate on the effectiveness of restorative justice in schools. However, the report did not evidence this statement.</a:t>
            </a:r>
          </a:p>
        </p:txBody>
      </p:sp>
    </p:spTree>
    <p:extLst>
      <p:ext uri="{BB962C8B-B14F-4D97-AF65-F5344CB8AC3E}">
        <p14:creationId xmlns:p14="http://schemas.microsoft.com/office/powerpoint/2010/main" val="276627950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150568" y="1035631"/>
            <a:ext cx="10255952" cy="1810521"/>
          </a:xfrm>
        </p:spPr>
        <p:txBody>
          <a:bodyPr vert="horz" lIns="91440" tIns="45720" rIns="91440" bIns="45720" rtlCol="0" anchor="t">
            <a:noAutofit/>
          </a:bodyPr>
          <a:lstStyle/>
          <a:p>
            <a:r>
              <a:rPr lang="en-GB" sz="4400" b="1"/>
              <a:t>Thank you for listening.</a:t>
            </a:r>
            <a:endParaRPr lang="en-GB" sz="4400" b="1">
              <a:cs typeface="Calibri"/>
            </a:endParaRPr>
          </a:p>
          <a:p>
            <a:r>
              <a:rPr lang="en-GB" sz="4400" b="1"/>
              <a:t>We hope you found our presentation informative.</a:t>
            </a:r>
            <a:endParaRPr lang="en-GB" sz="4400" b="1">
              <a:cs typeface="Calibri"/>
            </a:endParaRPr>
          </a:p>
          <a:p>
            <a:r>
              <a:rPr lang="en-GB" sz="4400" b="1"/>
              <a:t>Any questions?</a:t>
            </a:r>
            <a:endParaRPr lang="en-GB" sz="4400" b="1">
              <a:cs typeface="Calibri"/>
            </a:endParaRPr>
          </a:p>
          <a:p>
            <a:endParaRPr lang="en-GB"/>
          </a:p>
          <a:p>
            <a:pPr marL="342900" indent="-342900" algn="l">
              <a:buFont typeface="Arial" panose="020B0604020202020204" pitchFamily="34" charset="0"/>
              <a:buChar char="•"/>
            </a:pPr>
            <a:endParaRPr lang="en-GB" sz="1600"/>
          </a:p>
          <a:p>
            <a:pPr marL="342900" indent="-342900" algn="l">
              <a:buFont typeface="Arial" panose="020B0604020202020204" pitchFamily="34" charset="0"/>
              <a:buChar char="•"/>
            </a:pPr>
            <a:endParaRPr lang="en-GB" sz="1600"/>
          </a:p>
          <a:p>
            <a:pPr marL="342900" indent="-342900" algn="l">
              <a:buFont typeface="Arial" panose="020B0604020202020204" pitchFamily="34" charset="0"/>
              <a:buChar char="•"/>
            </a:pPr>
            <a:endParaRPr lang="en-GB"/>
          </a:p>
          <a:p>
            <a:pPr marL="342900" lvl="0" indent="-342900" algn="l">
              <a:buFont typeface="Arial" panose="020B0604020202020204" pitchFamily="34" charset="0"/>
              <a:buChar char="•"/>
            </a:pPr>
            <a:endParaRPr lang="en-GB" sz="2800"/>
          </a:p>
          <a:p>
            <a:pPr algn="l"/>
            <a:endParaRPr lang="en-GB" sz="2800"/>
          </a:p>
          <a:p>
            <a:pPr algn="l"/>
            <a:endParaRPr lang="en-US" sz="2800" b="1">
              <a:cs typeface="Calibri" panose="020F0502020204030204"/>
            </a:endParaRPr>
          </a:p>
          <a:p>
            <a:pPr algn="l"/>
            <a:endParaRPr lang="en-US" sz="2800" b="1">
              <a:cs typeface="Calibri" panose="020F0502020204030204"/>
            </a:endParaRPr>
          </a:p>
        </p:txBody>
      </p:sp>
      <p:sp>
        <p:nvSpPr>
          <p:cNvPr id="4" name="TextBox 3">
            <a:extLst>
              <a:ext uri="{FF2B5EF4-FFF2-40B4-BE49-F238E27FC236}">
                <a16:creationId xmlns:a16="http://schemas.microsoft.com/office/drawing/2014/main" id="{60F9CDD4-12F1-4003-AEB9-F3C26B40DC61}"/>
              </a:ext>
            </a:extLst>
          </p:cNvPr>
          <p:cNvSpPr txBox="1"/>
          <p:nvPr/>
        </p:nvSpPr>
        <p:spPr>
          <a:xfrm>
            <a:off x="1189854" y="3822594"/>
            <a:ext cx="7984221" cy="2031325"/>
          </a:xfrm>
          <a:prstGeom prst="rect">
            <a:avLst/>
          </a:prstGeom>
          <a:noFill/>
        </p:spPr>
        <p:txBody>
          <a:bodyPr wrap="square" rtlCol="0" anchor="t">
            <a:spAutoFit/>
          </a:bodyPr>
          <a:lstStyle/>
          <a:p>
            <a:r>
              <a:rPr lang="en-GB" b="1"/>
              <a:t>Handouts:</a:t>
            </a:r>
          </a:p>
          <a:p>
            <a:r>
              <a:rPr lang="en-GB"/>
              <a:t>Lesley Martin: Visual Posters, Supporting Terminology Slides &amp; Quiz</a:t>
            </a:r>
          </a:p>
          <a:p>
            <a:r>
              <a:rPr lang="en-GB"/>
              <a:t>Amanda Howland: Example of an ABC Strategy Chart</a:t>
            </a:r>
          </a:p>
          <a:p>
            <a:r>
              <a:rPr lang="en-GB" b="1"/>
              <a:t>Video link:</a:t>
            </a:r>
          </a:p>
          <a:p>
            <a:r>
              <a:rPr lang="en-GB"/>
              <a:t>Rhian Williams: Please watch this video and evaluate how Restorative Justice can be applied beyond the school environment: </a:t>
            </a:r>
            <a:r>
              <a:rPr lang="en-GB">
                <a:hlinkClick r:id="rId2"/>
              </a:rPr>
              <a:t>https://youtu.be/</a:t>
            </a:r>
            <a:r>
              <a:rPr lang="en-GB" err="1">
                <a:hlinkClick r:id="rId2"/>
              </a:rPr>
              <a:t>gJJxbn1VjYo</a:t>
            </a:r>
            <a:endParaRPr lang="en-GB"/>
          </a:p>
          <a:p>
            <a:endParaRPr lang="en-GB"/>
          </a:p>
        </p:txBody>
      </p:sp>
      <p:pic>
        <p:nvPicPr>
          <p:cNvPr id="1026" name="Picture 2" descr="5 basic types of questions">
            <a:extLst>
              <a:ext uri="{FF2B5EF4-FFF2-40B4-BE49-F238E27FC236}">
                <a16:creationId xmlns:a16="http://schemas.microsoft.com/office/drawing/2014/main" id="{FC134B84-1108-42A4-B2EC-35C5877693F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14121" y="3979495"/>
            <a:ext cx="1842874" cy="184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30180726"/>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38200" y="0"/>
            <a:ext cx="10515600" cy="946275"/>
          </a:xfrm>
        </p:spPr>
        <p:txBody>
          <a:bodyPr/>
          <a:lstStyle/>
          <a:p>
            <a:pPr algn="ctr"/>
            <a:r>
              <a:rPr lang="en-GB" b="1"/>
              <a:t>References</a:t>
            </a:r>
            <a:endParaRPr lang="en-US" b="1"/>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425832" y="743695"/>
            <a:ext cx="11101753" cy="5646206"/>
          </a:xfrm>
        </p:spPr>
        <p:txBody>
          <a:bodyPr vert="horz" lIns="91440" tIns="45720" rIns="91440" bIns="45720" rtlCol="0" anchor="t">
            <a:noAutofit/>
          </a:bodyPr>
          <a:lstStyle/>
          <a:p>
            <a:r>
              <a:rPr lang="en-GB" sz="1400">
                <a:ea typeface="+mn-lt"/>
                <a:cs typeface="+mn-lt"/>
              </a:rPr>
              <a:t>Adams, K. (2009) </a:t>
            </a:r>
            <a:r>
              <a:rPr lang="en-GB" sz="1400" i="1">
                <a:ea typeface="+mn-lt"/>
                <a:cs typeface="+mn-lt"/>
              </a:rPr>
              <a:t>Behaviour for Learning in the Primary School. </a:t>
            </a:r>
            <a:r>
              <a:rPr lang="en-GB" sz="1400">
                <a:ea typeface="+mn-lt"/>
                <a:cs typeface="+mn-lt"/>
              </a:rPr>
              <a:t>Exeter: Learning Matters.</a:t>
            </a:r>
            <a:endParaRPr lang="en-GB" sz="1400">
              <a:cs typeface="Calibri" panose="020F0502020204030204"/>
            </a:endParaRPr>
          </a:p>
          <a:p>
            <a:r>
              <a:rPr lang="en-GB" sz="1400">
                <a:ea typeface="+mn-lt"/>
                <a:cs typeface="+mn-lt"/>
              </a:rPr>
              <a:t>Ali, S.A.M. (2011) </a:t>
            </a:r>
            <a:r>
              <a:rPr lang="en-GB" sz="1400" i="1">
                <a:ea typeface="+mn-lt"/>
                <a:cs typeface="+mn-lt"/>
              </a:rPr>
              <a:t>The use of non-verbal communication in the classroom. </a:t>
            </a:r>
            <a:r>
              <a:rPr lang="en-GB" sz="1400">
                <a:ea typeface="+mn-lt"/>
                <a:cs typeface="+mn-lt"/>
              </a:rPr>
              <a:t>Available at: </a:t>
            </a:r>
            <a:r>
              <a:rPr lang="en-GB" sz="1400" u="sng">
                <a:ea typeface="+mn-lt"/>
                <a:cs typeface="+mn-lt"/>
                <a:hlinkClick r:id="rId2"/>
              </a:rPr>
              <a:t>https://core.ac.uk/download/pdf/153447323.pdf</a:t>
            </a:r>
            <a:r>
              <a:rPr lang="en-GB" sz="1400">
                <a:ea typeface="+mn-lt"/>
                <a:cs typeface="+mn-lt"/>
              </a:rPr>
              <a:t> (Accessed: 31</a:t>
            </a:r>
            <a:r>
              <a:rPr lang="en-GB" sz="1400" baseline="30000">
                <a:ea typeface="+mn-lt"/>
                <a:cs typeface="+mn-lt"/>
              </a:rPr>
              <a:t>st</a:t>
            </a:r>
            <a:r>
              <a:rPr lang="en-GB" sz="1400">
                <a:ea typeface="+mn-lt"/>
                <a:cs typeface="+mn-lt"/>
              </a:rPr>
              <a:t> March 2020). </a:t>
            </a:r>
            <a:endParaRPr lang="en-GB"/>
          </a:p>
          <a:p>
            <a:r>
              <a:rPr lang="en-GB" sz="1400" err="1">
                <a:ea typeface="+mn-lt"/>
                <a:cs typeface="+mn-lt"/>
              </a:rPr>
              <a:t>Bambaeeroo</a:t>
            </a:r>
            <a:r>
              <a:rPr lang="en-GB" sz="1400">
                <a:ea typeface="+mn-lt"/>
                <a:cs typeface="+mn-lt"/>
              </a:rPr>
              <a:t>, F. and </a:t>
            </a:r>
            <a:r>
              <a:rPr lang="en-GB" sz="1400" err="1">
                <a:ea typeface="+mn-lt"/>
                <a:cs typeface="+mn-lt"/>
              </a:rPr>
              <a:t>Shokrpour</a:t>
            </a:r>
            <a:r>
              <a:rPr lang="en-GB" sz="1400">
                <a:ea typeface="+mn-lt"/>
                <a:cs typeface="+mn-lt"/>
              </a:rPr>
              <a:t>, N. (2017) </a:t>
            </a:r>
            <a:r>
              <a:rPr lang="en-GB" sz="1400" i="1">
                <a:ea typeface="+mn-lt"/>
                <a:cs typeface="+mn-lt"/>
              </a:rPr>
              <a:t>The impact of the teachers' non-verbal communication on success in teaching. Journal of advances in medical education &amp; professionalism, 5(2), 51–59. </a:t>
            </a:r>
            <a:r>
              <a:rPr lang="en-GB" sz="1400">
                <a:ea typeface="+mn-lt"/>
                <a:cs typeface="+mn-lt"/>
              </a:rPr>
              <a:t>Available at: </a:t>
            </a:r>
            <a:r>
              <a:rPr lang="en-GB" sz="1400" u="sng">
                <a:ea typeface="+mn-lt"/>
                <a:cs typeface="+mn-lt"/>
                <a:hlinkClick r:id="rId3"/>
              </a:rPr>
              <a:t>https://www.ncbi.nlm.nih.gov/pmc/articles/PMC5346168/</a:t>
            </a:r>
            <a:r>
              <a:rPr lang="en-GB" sz="1400">
                <a:ea typeface="+mn-lt"/>
                <a:cs typeface="+mn-lt"/>
              </a:rPr>
              <a:t> (Accessed: 30</a:t>
            </a:r>
            <a:r>
              <a:rPr lang="en-GB" sz="1400" baseline="30000">
                <a:ea typeface="+mn-lt"/>
                <a:cs typeface="+mn-lt"/>
              </a:rPr>
              <a:t>th</a:t>
            </a:r>
            <a:r>
              <a:rPr lang="en-GB" sz="1400">
                <a:ea typeface="+mn-lt"/>
                <a:cs typeface="+mn-lt"/>
              </a:rPr>
              <a:t> March 2020).    </a:t>
            </a:r>
            <a:endParaRPr lang="en-GB"/>
          </a:p>
          <a:p>
            <a:r>
              <a:rPr lang="en-GB" sz="1400"/>
              <a:t>Bergin, C. and Bergin, D. (1999) ‘Classroom Discipline That Promotes Self-Control’, </a:t>
            </a:r>
            <a:r>
              <a:rPr lang="en-GB" sz="1400" i="1"/>
              <a:t>Journal of Applied Developmental  Psychology’, </a:t>
            </a:r>
            <a:r>
              <a:rPr lang="en-GB" sz="1400"/>
              <a:t>20(2), pp. 189-206. Available at: </a:t>
            </a:r>
            <a:r>
              <a:rPr lang="en-GB" sz="1400">
                <a:hlinkClick r:id="rId4"/>
              </a:rPr>
              <a:t>https://www.academia.edu/34374666/Classroom_discipline_that_promotes_self-control</a:t>
            </a:r>
            <a:r>
              <a:rPr lang="en-GB" sz="1400"/>
              <a:t> (Accessed: 4</a:t>
            </a:r>
            <a:r>
              <a:rPr lang="en-GB" sz="1400" baseline="30000"/>
              <a:t>th</a:t>
            </a:r>
            <a:r>
              <a:rPr lang="en-GB" sz="1400"/>
              <a:t> March 2020).</a:t>
            </a:r>
            <a:endParaRPr lang="en-GB">
              <a:cs typeface="Calibri"/>
            </a:endParaRPr>
          </a:p>
          <a:p>
            <a:r>
              <a:rPr lang="en-GB" sz="1400"/>
              <a:t>Brundrett, M. and </a:t>
            </a:r>
            <a:r>
              <a:rPr lang="en-GB" sz="1400" err="1"/>
              <a:t>Lungka</a:t>
            </a:r>
            <a:r>
              <a:rPr lang="en-GB" sz="1400"/>
              <a:t>, P. (2019) ‘The development of teachers’ knowledge and behaviour in promoting self-discipline: a study of early years teachers in Thailand’, </a:t>
            </a:r>
            <a:r>
              <a:rPr lang="en-GB" sz="1400" i="1"/>
              <a:t>Education, </a:t>
            </a:r>
            <a:r>
              <a:rPr lang="en-GB" sz="1400"/>
              <a:t>47(4), pp. 462-474. Available at: </a:t>
            </a:r>
            <a:r>
              <a:rPr lang="en-GB" sz="1400">
                <a:hlinkClick r:id="rId5"/>
              </a:rPr>
              <a:t>https://www.tandfonline.com/doi/full/10.1080/03004279.2018.1498996</a:t>
            </a:r>
            <a:r>
              <a:rPr lang="en-GB" sz="1400"/>
              <a:t> (Accessed: 4th March 2020).</a:t>
            </a:r>
            <a:endParaRPr lang="en-GB" sz="1400">
              <a:cs typeface="Calibri"/>
            </a:endParaRPr>
          </a:p>
          <a:p>
            <a:r>
              <a:rPr lang="en-GB" sz="1400">
                <a:ea typeface="+mn-lt"/>
                <a:cs typeface="+mn-lt"/>
              </a:rPr>
              <a:t>Burden, P. (2020) </a:t>
            </a:r>
            <a:r>
              <a:rPr lang="en-GB" sz="1400" i="1">
                <a:ea typeface="+mn-lt"/>
                <a:cs typeface="+mn-lt"/>
              </a:rPr>
              <a:t>Classroom Management: Creating a Successful K-12 Learning Community. 7</a:t>
            </a:r>
            <a:r>
              <a:rPr lang="en-GB" sz="1400" i="1" baseline="30000">
                <a:ea typeface="+mn-lt"/>
                <a:cs typeface="+mn-lt"/>
              </a:rPr>
              <a:t>th</a:t>
            </a:r>
            <a:r>
              <a:rPr lang="en-GB" sz="1400" i="1">
                <a:ea typeface="+mn-lt"/>
                <a:cs typeface="+mn-lt"/>
              </a:rPr>
              <a:t> Ed. New Jersey. </a:t>
            </a:r>
            <a:r>
              <a:rPr lang="en-GB" sz="1400">
                <a:ea typeface="+mn-lt"/>
                <a:cs typeface="+mn-lt"/>
              </a:rPr>
              <a:t>John Wiley &amp; Sons.</a:t>
            </a:r>
            <a:endParaRPr lang="en-GB" sz="1400">
              <a:latin typeface="Calibri"/>
              <a:ea typeface="+mn-lt"/>
              <a:cs typeface="Calibri" panose="020F0502020204030204"/>
            </a:endParaRPr>
          </a:p>
          <a:p>
            <a:r>
              <a:rPr lang="en-GB" sz="1400" err="1">
                <a:ea typeface="+mn-lt"/>
                <a:cs typeface="+mn-lt"/>
              </a:rPr>
              <a:t>Cheminais</a:t>
            </a:r>
            <a:r>
              <a:rPr lang="en-GB" sz="1400">
                <a:ea typeface="+mn-lt"/>
                <a:cs typeface="+mn-lt"/>
              </a:rPr>
              <a:t>, R. (2006) </a:t>
            </a:r>
            <a:r>
              <a:rPr lang="en-GB" sz="1400" i="1">
                <a:ea typeface="+mn-lt"/>
                <a:cs typeface="+mn-lt"/>
              </a:rPr>
              <a:t>Every Child Matters A Practical Guide for Teachers. </a:t>
            </a:r>
            <a:r>
              <a:rPr lang="en-GB" sz="1400">
                <a:ea typeface="+mn-lt"/>
                <a:cs typeface="+mn-lt"/>
              </a:rPr>
              <a:t>London: David Fulton Publishers.</a:t>
            </a:r>
            <a:endParaRPr lang="en-GB"/>
          </a:p>
          <a:p>
            <a:r>
              <a:rPr lang="en-GB" sz="1400">
                <a:effectLst/>
                <a:latin typeface="Calibri"/>
                <a:ea typeface="Times New Roman" panose="02020603050405020304" pitchFamily="18" charset="0"/>
                <a:cs typeface="Times New Roman"/>
              </a:rPr>
              <a:t>Children’s Commissioner for Wales (2017) </a:t>
            </a:r>
            <a:r>
              <a:rPr lang="en-GB" sz="1400" i="1">
                <a:effectLst/>
                <a:latin typeface="Calibri"/>
                <a:ea typeface="Times New Roman" panose="02020603050405020304" pitchFamily="18" charset="0"/>
                <a:cs typeface="Times New Roman"/>
              </a:rPr>
              <a:t>THE RIGHT WAY: A Children’s Approach for Education in Wales. </a:t>
            </a:r>
            <a:r>
              <a:rPr lang="en-GB" sz="1400">
                <a:effectLst/>
                <a:latin typeface="Calibri"/>
                <a:ea typeface="Times New Roman" panose="02020603050405020304" pitchFamily="18" charset="0"/>
                <a:cs typeface="Times New Roman"/>
              </a:rPr>
              <a:t>Available at: </a:t>
            </a:r>
            <a:r>
              <a:rPr lang="en-GB" sz="1400" u="sng">
                <a:solidFill>
                  <a:srgbClr val="0563C1"/>
                </a:solidFill>
                <a:effectLst/>
                <a:latin typeface="Calibri"/>
                <a:ea typeface="Times New Roman" panose="02020603050405020304" pitchFamily="18" charset="0"/>
                <a:cs typeface="Times New Roman"/>
                <a:hlinkClick r:id="rId6"/>
              </a:rPr>
              <a:t>https://www.childcomwales.org.uk/wp-content/uploads/2017/05/The-Right-Way-Education.pdf</a:t>
            </a:r>
            <a:r>
              <a:rPr lang="en-GB" sz="1400">
                <a:effectLst/>
                <a:latin typeface="Calibri"/>
                <a:ea typeface="Times New Roman" panose="02020603050405020304" pitchFamily="18" charset="0"/>
                <a:cs typeface="Times New Roman"/>
              </a:rPr>
              <a:t> (Accessed: 14</a:t>
            </a:r>
            <a:r>
              <a:rPr lang="en-GB" sz="1400" baseline="30000">
                <a:effectLst/>
                <a:latin typeface="Calibri"/>
                <a:ea typeface="Times New Roman" panose="02020603050405020304" pitchFamily="18" charset="0"/>
                <a:cs typeface="Times New Roman"/>
              </a:rPr>
              <a:t>th</a:t>
            </a:r>
            <a:r>
              <a:rPr lang="en-GB" sz="1400">
                <a:effectLst/>
                <a:latin typeface="Calibri"/>
                <a:ea typeface="Times New Roman" panose="02020603050405020304" pitchFamily="18" charset="0"/>
                <a:cs typeface="Times New Roman"/>
              </a:rPr>
              <a:t> March 2020).</a:t>
            </a:r>
          </a:p>
          <a:p>
            <a:r>
              <a:rPr lang="en-GB" sz="1400">
                <a:effectLst/>
                <a:latin typeface="Calibri"/>
                <a:ea typeface="Times New Roman" panose="02020603050405020304" pitchFamily="18" charset="0"/>
                <a:cs typeface="Times New Roman"/>
              </a:rPr>
              <a:t>Department for Education (2010) </a:t>
            </a:r>
            <a:r>
              <a:rPr lang="en-GB" sz="1400" i="1">
                <a:effectLst/>
                <a:latin typeface="Calibri"/>
                <a:ea typeface="Times New Roman" panose="02020603050405020304" pitchFamily="18" charset="0"/>
                <a:cs typeface="Times New Roman"/>
              </a:rPr>
              <a:t>The Use and Effectiveness of Anti-Bullying Strategies in Schools. </a:t>
            </a:r>
            <a:r>
              <a:rPr lang="en-GB" sz="1400">
                <a:effectLst/>
                <a:latin typeface="Calibri"/>
                <a:ea typeface="Times New Roman" panose="02020603050405020304" pitchFamily="18" charset="0"/>
                <a:cs typeface="Times New Roman"/>
              </a:rPr>
              <a:t>Available at: </a:t>
            </a:r>
            <a:r>
              <a:rPr lang="en-GB" sz="1400" u="sng">
                <a:solidFill>
                  <a:srgbClr val="0563C1"/>
                </a:solidFill>
                <a:effectLst/>
                <a:latin typeface="Calibri"/>
                <a:ea typeface="Times New Roman" panose="02020603050405020304" pitchFamily="18" charset="0"/>
                <a:cs typeface="Times New Roman"/>
                <a:hlinkClick r:id="rId7"/>
              </a:rPr>
              <a:t>https://assets.publishing.service.gov.uk/government/uploads/system/uploads/attachment_data/file/182421/DFE-RR098.pdf</a:t>
            </a:r>
            <a:r>
              <a:rPr lang="en-GB" sz="1400">
                <a:effectLst/>
                <a:latin typeface="Calibri"/>
                <a:ea typeface="Times New Roman" panose="02020603050405020304" pitchFamily="18" charset="0"/>
                <a:cs typeface="Times New Roman"/>
              </a:rPr>
              <a:t> (Accessed: 8</a:t>
            </a:r>
            <a:r>
              <a:rPr lang="en-GB" sz="1400" baseline="30000">
                <a:effectLst/>
                <a:latin typeface="Calibri"/>
                <a:ea typeface="Times New Roman" panose="02020603050405020304" pitchFamily="18" charset="0"/>
                <a:cs typeface="Times New Roman"/>
              </a:rPr>
              <a:t>th</a:t>
            </a:r>
            <a:r>
              <a:rPr lang="en-GB" sz="1400">
                <a:effectLst/>
                <a:latin typeface="Calibri"/>
                <a:ea typeface="Times New Roman" panose="02020603050405020304" pitchFamily="18" charset="0"/>
                <a:cs typeface="Times New Roman"/>
              </a:rPr>
              <a:t> January 2020).</a:t>
            </a:r>
          </a:p>
          <a:p>
            <a:r>
              <a:rPr lang="en-GB" sz="1400">
                <a:ea typeface="+mn-lt"/>
                <a:cs typeface="+mn-lt"/>
              </a:rPr>
              <a:t>Department of Education(2014) </a:t>
            </a:r>
            <a:r>
              <a:rPr lang="en-GB" sz="1400" i="1">
                <a:ea typeface="+mn-lt"/>
                <a:cs typeface="+mn-lt"/>
              </a:rPr>
              <a:t>The Equality Act 2010 and schools. </a:t>
            </a:r>
            <a:r>
              <a:rPr lang="en-GB" sz="1400">
                <a:ea typeface="+mn-lt"/>
                <a:cs typeface="+mn-lt"/>
              </a:rPr>
              <a:t>Available at: </a:t>
            </a:r>
            <a:r>
              <a:rPr lang="en-GB" sz="1400">
                <a:ea typeface="+mn-lt"/>
                <a:cs typeface="+mn-lt"/>
                <a:hlinkClick r:id="rId8"/>
              </a:rPr>
              <a:t>:https://assets.publishing.service.gov.uk/government/uploads/system/uploads/attachment_data/file/315587/Equality_Act_Advice_Final.pdf</a:t>
            </a:r>
            <a:r>
              <a:rPr lang="en-GB" sz="1400">
                <a:ea typeface="+mn-lt"/>
                <a:cs typeface="+mn-lt"/>
              </a:rPr>
              <a:t> (Accessed: 31</a:t>
            </a:r>
            <a:r>
              <a:rPr lang="en-GB" sz="1400" baseline="30000">
                <a:ea typeface="+mn-lt"/>
                <a:cs typeface="+mn-lt"/>
              </a:rPr>
              <a:t>st</a:t>
            </a:r>
            <a:r>
              <a:rPr lang="en-GB" sz="1400">
                <a:ea typeface="+mn-lt"/>
                <a:cs typeface="+mn-lt"/>
              </a:rPr>
              <a:t> March 2020).</a:t>
            </a:r>
            <a:endParaRPr lang="en-GB" sz="1400">
              <a:latin typeface="Calibri"/>
              <a:ea typeface="Times New Roman" panose="02020603050405020304" pitchFamily="18" charset="0"/>
              <a:cs typeface="Times New Roman"/>
            </a:endParaRPr>
          </a:p>
          <a:p>
            <a:r>
              <a:rPr lang="en-GB" sz="1400">
                <a:latin typeface="Calibri"/>
                <a:ea typeface="Times New Roman" panose="02020603050405020304" pitchFamily="18" charset="0"/>
                <a:cs typeface="Calibri"/>
              </a:rPr>
              <a:t>Dix, P. (2007) </a:t>
            </a:r>
            <a:r>
              <a:rPr lang="en-GB" sz="1400" i="1">
                <a:latin typeface="Calibri"/>
                <a:ea typeface="Times New Roman" panose="02020603050405020304" pitchFamily="18" charset="0"/>
                <a:cs typeface="Calibri"/>
              </a:rPr>
              <a:t>taking care of behaviour practical skills for teachers. </a:t>
            </a:r>
            <a:r>
              <a:rPr lang="en-GB" sz="1400">
                <a:latin typeface="Calibri"/>
                <a:ea typeface="Times New Roman" panose="02020603050405020304" pitchFamily="18" charset="0"/>
                <a:cs typeface="Calibri"/>
              </a:rPr>
              <a:t>Harlow: Pearson Education Ltd.</a:t>
            </a:r>
          </a:p>
          <a:p>
            <a:endParaRPr lang="en-GB" sz="1400">
              <a:latin typeface="Calibri"/>
              <a:ea typeface="Times New Roman" panose="02020603050405020304" pitchFamily="18" charset="0"/>
              <a:cs typeface="Times New Roman"/>
            </a:endParaRPr>
          </a:p>
        </p:txBody>
      </p:sp>
    </p:spTree>
    <p:extLst>
      <p:ext uri="{BB962C8B-B14F-4D97-AF65-F5344CB8AC3E}">
        <p14:creationId xmlns:p14="http://schemas.microsoft.com/office/powerpoint/2010/main" val="3592278805"/>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38200" y="95498"/>
            <a:ext cx="10515600" cy="551953"/>
          </a:xfrm>
        </p:spPr>
        <p:txBody>
          <a:bodyPr>
            <a:normAutofit fontScale="90000"/>
          </a:bodyPr>
          <a:lstStyle/>
          <a:p>
            <a:pPr algn="ctr"/>
            <a:r>
              <a:rPr lang="en-GB" sz="3800" b="1"/>
              <a:t>References</a:t>
            </a:r>
            <a:endParaRPr lang="en-US" sz="3800" b="1"/>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445319" y="1021250"/>
            <a:ext cx="11301045" cy="5978091"/>
          </a:xfrm>
        </p:spPr>
        <p:txBody>
          <a:bodyPr vert="horz" lIns="91440" tIns="45720" rIns="91440" bIns="45720" rtlCol="0" anchor="t">
            <a:noAutofit/>
          </a:bodyPr>
          <a:lstStyle/>
          <a:p>
            <a:r>
              <a:rPr lang="en-GB" sz="1400">
                <a:latin typeface="Calibri"/>
                <a:ea typeface="Times New Roman" panose="02020603050405020304" pitchFamily="18" charset="0"/>
                <a:cs typeface="Times New Roman"/>
              </a:rPr>
              <a:t>Drewery, W. (2014) ‘Restorative Practice in New Zealand School: Social development through relational justice’, </a:t>
            </a:r>
            <a:r>
              <a:rPr lang="en-GB" sz="1400" i="1">
                <a:latin typeface="Calibri"/>
                <a:ea typeface="Times New Roman" panose="02020603050405020304" pitchFamily="18" charset="0"/>
                <a:cs typeface="Times New Roman"/>
              </a:rPr>
              <a:t>Educational Philosophy and Theory, </a:t>
            </a:r>
            <a:r>
              <a:rPr lang="en-GB" sz="1400">
                <a:latin typeface="Calibri"/>
                <a:ea typeface="Times New Roman" panose="02020603050405020304" pitchFamily="18" charset="0"/>
                <a:cs typeface="Times New Roman"/>
              </a:rPr>
              <a:t>48(2), pp. 191-203. Available at: </a:t>
            </a:r>
            <a:r>
              <a:rPr lang="en-GB" sz="1400">
                <a:latin typeface="Calibri"/>
                <a:ea typeface="Times New Roman" panose="02020603050405020304" pitchFamily="18" charset="0"/>
                <a:cs typeface="Times New Roman"/>
                <a:hlinkClick r:id="rId2"/>
              </a:rPr>
              <a:t>https://www.tandfonline.com/doi/full/10.1080/00131857.2014.989951?needAccess=true</a:t>
            </a:r>
            <a:r>
              <a:rPr lang="en-GB" sz="1400">
                <a:latin typeface="Calibri"/>
                <a:ea typeface="Times New Roman" panose="02020603050405020304" pitchFamily="18" charset="0"/>
                <a:cs typeface="Times New Roman"/>
              </a:rPr>
              <a:t> (Accessed: 14</a:t>
            </a:r>
            <a:r>
              <a:rPr lang="en-GB" sz="1400" baseline="30000">
                <a:latin typeface="Calibri"/>
                <a:ea typeface="Times New Roman" panose="02020603050405020304" pitchFamily="18" charset="0"/>
                <a:cs typeface="Times New Roman"/>
              </a:rPr>
              <a:t>th</a:t>
            </a:r>
            <a:r>
              <a:rPr lang="en-GB" sz="1400">
                <a:latin typeface="Calibri"/>
                <a:ea typeface="Times New Roman" panose="02020603050405020304" pitchFamily="18" charset="0"/>
                <a:cs typeface="Times New Roman"/>
              </a:rPr>
              <a:t> March 2020).</a:t>
            </a:r>
          </a:p>
          <a:p>
            <a:r>
              <a:rPr lang="en-GB" sz="1400"/>
              <a:t>Georgia state university (2013) </a:t>
            </a:r>
            <a:r>
              <a:rPr lang="en-GB" sz="1400" i="1" err="1"/>
              <a:t>center</a:t>
            </a:r>
            <a:r>
              <a:rPr lang="en-GB" sz="1400" i="1"/>
              <a:t> for leadership in disability. </a:t>
            </a:r>
            <a:r>
              <a:rPr lang="en-GB" sz="1400"/>
              <a:t>Available at: </a:t>
            </a:r>
            <a:r>
              <a:rPr lang="en-GB" sz="1400" u="sng">
                <a:solidFill>
                  <a:srgbClr val="0563C1"/>
                </a:solidFill>
                <a:effectLst/>
                <a:latin typeface="Calibri"/>
                <a:ea typeface="Times New Roman" panose="02020603050405020304" pitchFamily="18" charset="0"/>
                <a:cs typeface="Times New Roman"/>
                <a:hlinkClick r:id="rId3"/>
              </a:rPr>
              <a:t>https://disability.publichealth.gsu.edu/files/2013/12/BBQuIP_Function-Intervention-Matrix_Graybill_Cavin_Johnson.pdf</a:t>
            </a:r>
            <a:r>
              <a:rPr lang="en-GB" sz="1400">
                <a:effectLst/>
              </a:rPr>
              <a:t> (Accessed 7th April 2020)</a:t>
            </a:r>
            <a:endParaRPr lang="en-GB" sz="1400">
              <a:effectLst/>
              <a:cs typeface="Calibri"/>
            </a:endParaRPr>
          </a:p>
          <a:p>
            <a:r>
              <a:rPr lang="en-GB" sz="1400" err="1">
                <a:latin typeface="Calibri"/>
                <a:ea typeface="Times New Roman" panose="02020603050405020304" pitchFamily="18" charset="0"/>
                <a:cs typeface="Times New Roman"/>
              </a:rPr>
              <a:t>Glazzard</a:t>
            </a:r>
            <a:r>
              <a:rPr lang="en-GB" sz="1400">
                <a:latin typeface="Calibri"/>
                <a:ea typeface="Times New Roman" panose="02020603050405020304" pitchFamily="18" charset="0"/>
                <a:cs typeface="Times New Roman"/>
              </a:rPr>
              <a:t>, J. (2016) ‘The value of circle time as an intervention strategy’, </a:t>
            </a:r>
            <a:r>
              <a:rPr lang="en-GB" sz="1400" i="1">
                <a:latin typeface="Calibri"/>
                <a:ea typeface="Times New Roman" panose="02020603050405020304" pitchFamily="18" charset="0"/>
                <a:cs typeface="Times New Roman"/>
              </a:rPr>
              <a:t>Journal of Educational and Developmental Psychology, </a:t>
            </a:r>
            <a:r>
              <a:rPr lang="en-GB" sz="1400">
                <a:latin typeface="Calibri"/>
                <a:ea typeface="Times New Roman" panose="02020603050405020304" pitchFamily="18" charset="0"/>
                <a:cs typeface="Times New Roman"/>
              </a:rPr>
              <a:t>6(2), pp. 207-215. Available at: </a:t>
            </a:r>
            <a:r>
              <a:rPr lang="en-GB" sz="1400">
                <a:latin typeface="Calibri"/>
                <a:ea typeface="Times New Roman" panose="02020603050405020304" pitchFamily="18" charset="0"/>
                <a:cs typeface="Times New Roman"/>
                <a:hlinkClick r:id="rId4"/>
              </a:rPr>
              <a:t>https://www.researchgate.net/publication/308833755_The_Value_of_Circle_Time_as_an_Intervention_Strategy</a:t>
            </a:r>
            <a:r>
              <a:rPr lang="en-GB" sz="1400">
                <a:latin typeface="Calibri"/>
                <a:ea typeface="Times New Roman" panose="02020603050405020304" pitchFamily="18" charset="0"/>
                <a:cs typeface="Times New Roman"/>
              </a:rPr>
              <a:t> (Accessed: 28</a:t>
            </a:r>
            <a:r>
              <a:rPr lang="en-GB" sz="1400" baseline="30000">
                <a:latin typeface="Calibri"/>
                <a:ea typeface="Times New Roman" panose="02020603050405020304" pitchFamily="18" charset="0"/>
                <a:cs typeface="Times New Roman"/>
              </a:rPr>
              <a:t>th</a:t>
            </a:r>
            <a:r>
              <a:rPr lang="en-GB" sz="1400">
                <a:latin typeface="Calibri"/>
                <a:ea typeface="Times New Roman" panose="02020603050405020304" pitchFamily="18" charset="0"/>
                <a:cs typeface="Times New Roman"/>
              </a:rPr>
              <a:t> March 2020).</a:t>
            </a:r>
          </a:p>
          <a:p>
            <a:r>
              <a:rPr lang="en-GB" sz="1400">
                <a:latin typeface="Calibri"/>
                <a:ea typeface="Times New Roman" panose="02020603050405020304" pitchFamily="18" charset="0"/>
                <a:cs typeface="Calibri"/>
              </a:rPr>
              <a:t>Google Clipart Images (2020) </a:t>
            </a:r>
            <a:r>
              <a:rPr lang="en-GB" sz="1400" i="1">
                <a:latin typeface="Calibri"/>
                <a:ea typeface="Times New Roman" panose="02020603050405020304" pitchFamily="18" charset="0"/>
                <a:cs typeface="Calibri"/>
              </a:rPr>
              <a:t> </a:t>
            </a:r>
            <a:r>
              <a:rPr lang="en-GB" sz="1400">
                <a:latin typeface="Calibri"/>
                <a:ea typeface="Times New Roman" panose="02020603050405020304" pitchFamily="18" charset="0"/>
                <a:cs typeface="Calibri"/>
              </a:rPr>
              <a:t>Available at: </a:t>
            </a:r>
            <a:r>
              <a:rPr lang="en-GB" sz="1400">
                <a:ea typeface="+mn-lt"/>
                <a:cs typeface="+mn-lt"/>
                <a:hlinkClick r:id="rId5"/>
              </a:rPr>
              <a:t>https://www.google.com/search?q=google+clipart+images&amp;rlz=1C1GCEA_enGB866GB868&amp;oq=google+clipart&amp;aqs=chrome.0.69i59j69i57j0l3j69i60l3.6195j0j9&amp;sourceid=chrome&amp;ie=UTF-8</a:t>
            </a:r>
            <a:r>
              <a:rPr lang="en-GB" sz="1400">
                <a:latin typeface="Calibri"/>
                <a:ea typeface="+mn-lt"/>
                <a:cs typeface="Calibri"/>
              </a:rPr>
              <a:t> </a:t>
            </a:r>
            <a:r>
              <a:rPr lang="en-GB" sz="1400">
                <a:latin typeface="Calibri"/>
                <a:ea typeface="Times New Roman" panose="02020603050405020304" pitchFamily="18" charset="0"/>
                <a:cs typeface="Calibri"/>
              </a:rPr>
              <a:t>(Accessed : 1st April 2020).</a:t>
            </a:r>
            <a:endParaRPr lang="en-GB" sz="1400">
              <a:latin typeface="Calibri"/>
              <a:ea typeface="Times New Roman" panose="02020603050405020304" pitchFamily="18" charset="0"/>
              <a:cs typeface="Times New Roman"/>
            </a:endParaRPr>
          </a:p>
          <a:p>
            <a:r>
              <a:rPr lang="en-GB" sz="1400">
                <a:latin typeface="Calibri"/>
                <a:ea typeface="Times New Roman" panose="02020603050405020304" pitchFamily="18" charset="0"/>
                <a:cs typeface="Times New Roman"/>
              </a:rPr>
              <a:t>Google Images (2020) </a:t>
            </a:r>
            <a:r>
              <a:rPr lang="en-GB" sz="1400" i="1">
                <a:latin typeface="Calibri"/>
                <a:ea typeface="Times New Roman" panose="02020603050405020304" pitchFamily="18" charset="0"/>
                <a:cs typeface="Times New Roman"/>
              </a:rPr>
              <a:t>Circle Time. </a:t>
            </a:r>
            <a:r>
              <a:rPr lang="en-GB" sz="1400">
                <a:latin typeface="Calibri"/>
                <a:ea typeface="Times New Roman" panose="02020603050405020304" pitchFamily="18" charset="0"/>
                <a:cs typeface="Times New Roman"/>
              </a:rPr>
              <a:t>Available at: </a:t>
            </a:r>
            <a:r>
              <a:rPr lang="en-GB" sz="1400">
                <a:latin typeface="Calibri"/>
                <a:ea typeface="Times New Roman" panose="02020603050405020304" pitchFamily="18" charset="0"/>
                <a:cs typeface="Times New Roman"/>
                <a:hlinkClick r:id="rId6"/>
              </a:rPr>
              <a:t>https://dlpng.com/png/5314151</a:t>
            </a:r>
            <a:r>
              <a:rPr lang="en-GB" sz="1400">
                <a:latin typeface="Calibri"/>
                <a:ea typeface="Times New Roman" panose="02020603050405020304" pitchFamily="18" charset="0"/>
                <a:cs typeface="Times New Roman"/>
              </a:rPr>
              <a:t> (Accessed : 11</a:t>
            </a:r>
            <a:r>
              <a:rPr lang="en-GB" sz="1400" baseline="30000">
                <a:latin typeface="Calibri"/>
                <a:ea typeface="Times New Roman" panose="02020603050405020304" pitchFamily="18" charset="0"/>
                <a:cs typeface="Times New Roman"/>
              </a:rPr>
              <a:t>th</a:t>
            </a:r>
            <a:r>
              <a:rPr lang="en-GB" sz="1400">
                <a:latin typeface="Calibri"/>
                <a:ea typeface="Times New Roman" panose="02020603050405020304" pitchFamily="18" charset="0"/>
                <a:cs typeface="Times New Roman"/>
              </a:rPr>
              <a:t> April 2020).</a:t>
            </a:r>
          </a:p>
          <a:p>
            <a:r>
              <a:rPr lang="en-GB" sz="1400">
                <a:latin typeface="Calibri"/>
                <a:ea typeface="Times New Roman" panose="02020603050405020304" pitchFamily="18" charset="0"/>
                <a:cs typeface="Times New Roman"/>
              </a:rPr>
              <a:t>Hendry, R. et al. (2010) </a:t>
            </a:r>
            <a:r>
              <a:rPr lang="en-GB" sz="1400" i="1">
                <a:latin typeface="Calibri"/>
                <a:ea typeface="Times New Roman" panose="02020603050405020304" pitchFamily="18" charset="0"/>
                <a:cs typeface="Times New Roman"/>
              </a:rPr>
              <a:t>Restorative Approaches in Schools in the UK. </a:t>
            </a:r>
            <a:r>
              <a:rPr lang="en-GB" sz="1400">
                <a:latin typeface="Calibri"/>
                <a:ea typeface="Times New Roman" panose="02020603050405020304" pitchFamily="18" charset="0"/>
                <a:cs typeface="Times New Roman"/>
              </a:rPr>
              <a:t>Available at: </a:t>
            </a:r>
            <a:r>
              <a:rPr lang="en-GB" sz="1400">
                <a:latin typeface="Calibri"/>
                <a:ea typeface="Times New Roman" panose="02020603050405020304" pitchFamily="18" charset="0"/>
                <a:cs typeface="Times New Roman"/>
                <a:hlinkClick r:id="rId7"/>
              </a:rPr>
              <a:t>https://www.educ.cam.ac.uk/research/projects/restorativeapproaches/RA-in-the-UK.pdf</a:t>
            </a:r>
            <a:r>
              <a:rPr lang="en-GB" sz="1400">
                <a:latin typeface="Calibri"/>
                <a:ea typeface="Times New Roman" panose="02020603050405020304" pitchFamily="18" charset="0"/>
                <a:cs typeface="Times New Roman"/>
              </a:rPr>
              <a:t> (Accessed: 21</a:t>
            </a:r>
            <a:r>
              <a:rPr lang="en-GB" sz="1400" baseline="30000">
                <a:latin typeface="Calibri"/>
                <a:ea typeface="Times New Roman" panose="02020603050405020304" pitchFamily="18" charset="0"/>
                <a:cs typeface="Times New Roman"/>
              </a:rPr>
              <a:t>st</a:t>
            </a:r>
            <a:r>
              <a:rPr lang="en-GB" sz="1400">
                <a:latin typeface="Calibri"/>
                <a:ea typeface="Times New Roman" panose="02020603050405020304" pitchFamily="18" charset="0"/>
                <a:cs typeface="Times New Roman"/>
              </a:rPr>
              <a:t> March 2020).</a:t>
            </a:r>
          </a:p>
          <a:p>
            <a:r>
              <a:rPr lang="en-GB" sz="1400">
                <a:effectLst/>
                <a:latin typeface="Calibri"/>
                <a:ea typeface="Times New Roman" panose="02020603050405020304" pitchFamily="18" charset="0"/>
                <a:cs typeface="Times New Roman"/>
              </a:rPr>
              <a:t>Hopkins, B. (2002) ‘Restorative Justice in Schools’, </a:t>
            </a:r>
            <a:r>
              <a:rPr lang="en-GB" sz="1400" i="1">
                <a:effectLst/>
                <a:latin typeface="Calibri"/>
                <a:ea typeface="Times New Roman" panose="02020603050405020304" pitchFamily="18" charset="0"/>
                <a:cs typeface="Times New Roman"/>
              </a:rPr>
              <a:t>Support for Learning, </a:t>
            </a:r>
            <a:r>
              <a:rPr lang="en-GB" sz="1400">
                <a:effectLst/>
                <a:latin typeface="Calibri"/>
                <a:ea typeface="Times New Roman" panose="02020603050405020304" pitchFamily="18" charset="0"/>
                <a:cs typeface="Times New Roman"/>
              </a:rPr>
              <a:t>17(3), pp. 144-149. Available at: </a:t>
            </a:r>
            <a:r>
              <a:rPr lang="en-GB" sz="1400">
                <a:effectLst/>
                <a:latin typeface="Calibri"/>
                <a:ea typeface="Times New Roman" panose="02020603050405020304" pitchFamily="18" charset="0"/>
                <a:cs typeface="Times New Roman"/>
                <a:hlinkClick r:id="rId8"/>
              </a:rPr>
              <a:t>https://www.researchgate.net/publication/227601084_Restorative_Justice_in_Schools</a:t>
            </a:r>
            <a:r>
              <a:rPr lang="en-GB" sz="1400">
                <a:effectLst/>
                <a:latin typeface="Calibri"/>
                <a:ea typeface="Times New Roman" panose="02020603050405020304" pitchFamily="18" charset="0"/>
                <a:cs typeface="Times New Roman"/>
              </a:rPr>
              <a:t> (Accessed: 14</a:t>
            </a:r>
            <a:r>
              <a:rPr lang="en-GB" sz="1400" baseline="30000">
                <a:effectLst/>
                <a:latin typeface="Calibri"/>
                <a:ea typeface="Times New Roman" panose="02020603050405020304" pitchFamily="18" charset="0"/>
                <a:cs typeface="Times New Roman"/>
              </a:rPr>
              <a:t>th</a:t>
            </a:r>
            <a:r>
              <a:rPr lang="en-GB" sz="1400">
                <a:effectLst/>
                <a:latin typeface="Calibri"/>
                <a:ea typeface="Times New Roman" panose="02020603050405020304" pitchFamily="18" charset="0"/>
                <a:cs typeface="Times New Roman"/>
              </a:rPr>
              <a:t> March 2020).</a:t>
            </a:r>
          </a:p>
          <a:p>
            <a:r>
              <a:rPr lang="en-GB" sz="1400"/>
              <a:t>Johnston, G. (2002) </a:t>
            </a:r>
            <a:r>
              <a:rPr lang="en-GB" sz="1400" i="1"/>
              <a:t>Restorative Justice – Ideas, Values, Debates. </a:t>
            </a:r>
            <a:r>
              <a:rPr lang="en-GB" sz="1400"/>
              <a:t>Cullompton: Willan Publishing.</a:t>
            </a:r>
            <a:endParaRPr lang="en-GB" sz="1400">
              <a:cs typeface="Calibri"/>
            </a:endParaRPr>
          </a:p>
          <a:p>
            <a:r>
              <a:rPr lang="en-GB" sz="1400">
                <a:ea typeface="+mn-lt"/>
                <a:cs typeface="+mn-lt"/>
              </a:rPr>
              <a:t>Jones, G. (2019) ‘The reflective journey: a practitioner’s guide to the Low Arousal approach’, </a:t>
            </a:r>
            <a:r>
              <a:rPr lang="en-GB" sz="1400" i="1">
                <a:ea typeface="+mn-lt"/>
                <a:cs typeface="+mn-lt"/>
              </a:rPr>
              <a:t>Good Autism Practice, </a:t>
            </a:r>
            <a:r>
              <a:rPr lang="en-GB" sz="1400">
                <a:ea typeface="+mn-lt"/>
                <a:cs typeface="+mn-lt"/>
              </a:rPr>
              <a:t>20(2), pp. 90-92. Available at: </a:t>
            </a:r>
            <a:r>
              <a:rPr lang="en-GB" sz="1400">
                <a:ea typeface="+mn-lt"/>
                <a:cs typeface="+mn-lt"/>
                <a:hlinkClick r:id="rId9"/>
              </a:rPr>
              <a:t>https://content.ebscohost.com/ContentServer.asp?T=P&amp;P=AN&amp;K=140501230&amp;S=R&amp;D=eue&amp;EbscoContent=dGJyMNLr40SeprE4y9fwOLCmsEieprRSsq24TK%2BWxWXS&amp;ContentCustomer=dGJyMPGqtVGxp7FRuePfgeyx44Dt6fIA</a:t>
            </a:r>
            <a:r>
              <a:rPr lang="en-GB" sz="1400">
                <a:ea typeface="+mn-lt"/>
                <a:cs typeface="+mn-lt"/>
              </a:rPr>
              <a:t> (Accessed: 3</a:t>
            </a:r>
            <a:r>
              <a:rPr lang="en-GB" sz="1400" baseline="30000">
                <a:ea typeface="+mn-lt"/>
                <a:cs typeface="+mn-lt"/>
              </a:rPr>
              <a:t>rd</a:t>
            </a:r>
            <a:r>
              <a:rPr lang="en-GB" sz="1400">
                <a:ea typeface="+mn-lt"/>
                <a:cs typeface="+mn-lt"/>
              </a:rPr>
              <a:t> March 2020).</a:t>
            </a:r>
          </a:p>
          <a:p>
            <a:r>
              <a:rPr lang="en-GB" sz="1400" err="1">
                <a:ea typeface="+mn-lt"/>
                <a:cs typeface="+mn-lt"/>
              </a:rPr>
              <a:t>Lapakko</a:t>
            </a:r>
            <a:r>
              <a:rPr lang="en-GB" sz="1400">
                <a:ea typeface="+mn-lt"/>
                <a:cs typeface="+mn-lt"/>
              </a:rPr>
              <a:t>, D. (2007) </a:t>
            </a:r>
            <a:r>
              <a:rPr lang="en-GB" sz="1400" i="1">
                <a:ea typeface="+mn-lt"/>
                <a:cs typeface="+mn-lt"/>
              </a:rPr>
              <a:t>Communication is 93% Nonverbal: An Urban </a:t>
            </a:r>
            <a:r>
              <a:rPr lang="en-GB" sz="1400" i="1" err="1">
                <a:ea typeface="+mn-lt"/>
                <a:cs typeface="+mn-lt"/>
              </a:rPr>
              <a:t>Legned</a:t>
            </a:r>
            <a:r>
              <a:rPr lang="en-GB" sz="1400" i="1">
                <a:ea typeface="+mn-lt"/>
                <a:cs typeface="+mn-lt"/>
              </a:rPr>
              <a:t> Proliferates. </a:t>
            </a:r>
            <a:r>
              <a:rPr lang="en-GB" sz="1400">
                <a:ea typeface="+mn-lt"/>
                <a:cs typeface="+mn-lt"/>
              </a:rPr>
              <a:t>Available at: </a:t>
            </a:r>
            <a:r>
              <a:rPr lang="en-GB" sz="1400" u="sng">
                <a:ea typeface="+mn-lt"/>
                <a:cs typeface="+mn-lt"/>
                <a:hlinkClick r:id="rId10"/>
              </a:rPr>
              <a:t>https://cornerstone.lib.mnsu.edu/cgi/viewcontent.cgi?article=1000&amp;context=ctamj</a:t>
            </a:r>
            <a:r>
              <a:rPr lang="en-GB" sz="1400">
                <a:ea typeface="+mn-lt"/>
                <a:cs typeface="+mn-lt"/>
              </a:rPr>
              <a:t> (Accessed: 2nd April 2020).</a:t>
            </a:r>
            <a:endParaRPr lang="en-GB" sz="1400">
              <a:latin typeface="Calibri" panose="020F0502020204030204" pitchFamily="34" charset="0"/>
              <a:ea typeface="Times New Roman" panose="02020603050405020304" pitchFamily="18" charset="0"/>
              <a:cs typeface="Calibri"/>
            </a:endParaRPr>
          </a:p>
        </p:txBody>
      </p:sp>
    </p:spTree>
    <p:extLst>
      <p:ext uri="{BB962C8B-B14F-4D97-AF65-F5344CB8AC3E}">
        <p14:creationId xmlns:p14="http://schemas.microsoft.com/office/powerpoint/2010/main" val="1100353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38200" y="15076"/>
            <a:ext cx="10515600" cy="846667"/>
          </a:xfrm>
        </p:spPr>
        <p:txBody>
          <a:bodyPr/>
          <a:lstStyle/>
          <a:p>
            <a:pPr algn="ctr"/>
            <a:r>
              <a:rPr lang="en-GB" b="1"/>
              <a:t>References</a:t>
            </a:r>
            <a:endParaRPr lang="en-US" b="1"/>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525955" y="869355"/>
            <a:ext cx="11136922" cy="6479427"/>
          </a:xfrm>
        </p:spPr>
        <p:txBody>
          <a:bodyPr vert="horz" lIns="91440" tIns="45720" rIns="91440" bIns="45720" rtlCol="0" anchor="t">
            <a:noAutofit/>
          </a:bodyPr>
          <a:lstStyle/>
          <a:p>
            <a:r>
              <a:rPr lang="en-GB" sz="1400"/>
              <a:t>Lever, C. (2011) </a:t>
            </a:r>
            <a:r>
              <a:rPr lang="en-GB" sz="1400" i="1"/>
              <a:t>Understanding Challenging Behaviour in Inclusive Classrooms. </a:t>
            </a:r>
            <a:r>
              <a:rPr lang="en-GB" sz="1400"/>
              <a:t>Harlow:</a:t>
            </a:r>
            <a:r>
              <a:rPr lang="en-GB" sz="1400" i="1"/>
              <a:t> </a:t>
            </a:r>
            <a:r>
              <a:rPr lang="en-GB" sz="1400"/>
              <a:t>Pearson education Ltd.</a:t>
            </a:r>
            <a:endParaRPr lang="en-GB" sz="1400">
              <a:ea typeface="+mn-lt"/>
              <a:cs typeface="+mn-lt"/>
            </a:endParaRPr>
          </a:p>
          <a:p>
            <a:r>
              <a:rPr lang="en-GB" sz="1400"/>
              <a:t>Lown, J. (2002) ‘Circle time: The perceptions of teachers and pupils’, </a:t>
            </a:r>
            <a:r>
              <a:rPr lang="en-GB" sz="1400" i="1"/>
              <a:t>Educational Psychologists in Practice, </a:t>
            </a:r>
            <a:r>
              <a:rPr lang="en-GB" sz="1400"/>
              <a:t>18(2), pp. 93-102. Available at: </a:t>
            </a:r>
            <a:r>
              <a:rPr lang="en-GB" sz="1400">
                <a:hlinkClick r:id="rId2"/>
              </a:rPr>
              <a:t>https://www.researchgate.net/publication/308833755_The_Value_of_Circle_Time_as_an_Intervention_Strategy</a:t>
            </a:r>
            <a:r>
              <a:rPr lang="en-GB" sz="1400"/>
              <a:t> (Accessed: 26</a:t>
            </a:r>
            <a:r>
              <a:rPr lang="en-GB" sz="1400" baseline="30000"/>
              <a:t>th</a:t>
            </a:r>
            <a:r>
              <a:rPr lang="en-GB" sz="1400"/>
              <a:t> March 2020).</a:t>
            </a:r>
            <a:endParaRPr lang="en-GB" sz="1400">
              <a:ea typeface="+mn-lt"/>
              <a:cs typeface="+mn-lt"/>
            </a:endParaRPr>
          </a:p>
          <a:p>
            <a:r>
              <a:rPr lang="en-GB" sz="1400"/>
              <a:t>McDonnell, A. (2020) </a:t>
            </a:r>
            <a:r>
              <a:rPr lang="en-GB" sz="1400" i="1"/>
              <a:t>The Reflective Journey. </a:t>
            </a:r>
            <a:r>
              <a:rPr lang="en-GB" sz="1400"/>
              <a:t>Available at: </a:t>
            </a:r>
            <a:r>
              <a:rPr lang="en-GB" sz="1400">
                <a:hlinkClick r:id="rId3"/>
              </a:rPr>
              <a:t>https://lagaffektivadagar.se/wp-content/uploads/2020/01/The-Reflective-Journey-Andrew-McDonnell.pdf</a:t>
            </a:r>
            <a:r>
              <a:rPr lang="en-GB" sz="1400"/>
              <a:t> (Accessed at: 3</a:t>
            </a:r>
            <a:r>
              <a:rPr lang="en-GB" sz="1400" baseline="30000"/>
              <a:t>rd</a:t>
            </a:r>
            <a:r>
              <a:rPr lang="en-GB" sz="1400"/>
              <a:t> March 2020).</a:t>
            </a:r>
            <a:endParaRPr lang="en-GB" sz="1400">
              <a:cs typeface="Calibri"/>
            </a:endParaRPr>
          </a:p>
          <a:p>
            <a:r>
              <a:rPr lang="en-GB" sz="1400"/>
              <a:t>McDonnell, A. et al. (2015) ‘The role of physiological arousal in the management of challenging behaviours in individuals with autistic spectrum disorders’, </a:t>
            </a:r>
            <a:r>
              <a:rPr lang="en-GB" sz="1400" i="1"/>
              <a:t>Research in Developmental Disabilities, </a:t>
            </a:r>
            <a:r>
              <a:rPr lang="en-GB" sz="1400"/>
              <a:t>36, pp. 311-322. Available at: </a:t>
            </a:r>
            <a:r>
              <a:rPr lang="en-GB" sz="1400">
                <a:hlinkClick r:id="rId4"/>
              </a:rPr>
              <a:t>https://www-sciencedirect-com.ezproxy.uwtsd.ac.uk/science/article/pii/S0891422214004028</a:t>
            </a:r>
            <a:r>
              <a:rPr lang="en-GB" sz="1400"/>
              <a:t> (Accessed: 3</a:t>
            </a:r>
            <a:r>
              <a:rPr lang="en-GB" sz="1400" baseline="30000"/>
              <a:t>rd</a:t>
            </a:r>
            <a:r>
              <a:rPr lang="en-GB" sz="1400"/>
              <a:t> March 2020).</a:t>
            </a:r>
            <a:endParaRPr lang="en-GB" sz="1400">
              <a:cs typeface="Calibri"/>
            </a:endParaRPr>
          </a:p>
          <a:p>
            <a:r>
              <a:rPr lang="en-GB" sz="1400">
                <a:ea typeface="+mn-lt"/>
                <a:cs typeface="+mn-lt"/>
              </a:rPr>
              <a:t>Ministry of Education, Guyana (unknown) Verbal &amp; Non-Verbal Communication in the Classroom. Available at: </a:t>
            </a:r>
            <a:r>
              <a:rPr lang="en-GB" sz="1400" u="sng">
                <a:ea typeface="+mn-lt"/>
                <a:cs typeface="+mn-lt"/>
                <a:hlinkClick r:id="rId5"/>
              </a:rPr>
              <a:t>https://www.education.gov.gy/web/index.php/teachers/tips-for-teaching/item/1696-verbal-non-verbal-communications-in-the-classroom</a:t>
            </a:r>
            <a:r>
              <a:rPr lang="en-GB" sz="1400">
                <a:ea typeface="+mn-lt"/>
                <a:cs typeface="+mn-lt"/>
              </a:rPr>
              <a:t> (Accessed: 2nd April 2020).</a:t>
            </a:r>
            <a:endParaRPr lang="en-GB" sz="1400">
              <a:cs typeface="Calibri" panose="020F0502020204030204"/>
            </a:endParaRPr>
          </a:p>
          <a:p>
            <a:r>
              <a:rPr lang="en-GB" sz="1400"/>
              <a:t>Morrison, B. and </a:t>
            </a:r>
            <a:r>
              <a:rPr lang="en-GB" sz="1400" err="1"/>
              <a:t>Vaandering</a:t>
            </a:r>
            <a:r>
              <a:rPr lang="en-GB" sz="1400"/>
              <a:t>, D. (2012) ‘Restorative Justice: Pedagogy, Praxis, and Discipline’, </a:t>
            </a:r>
            <a:r>
              <a:rPr lang="en-GB" sz="1400" i="1"/>
              <a:t>Journal of School Violence, </a:t>
            </a:r>
            <a:r>
              <a:rPr lang="en-GB" sz="1400"/>
              <a:t>11(2), pp. 138-155. Available at: </a:t>
            </a:r>
            <a:r>
              <a:rPr lang="en-GB" sz="1400">
                <a:hlinkClick r:id="rId6"/>
              </a:rPr>
              <a:t>https://www.researchgate.net/publication/233234044_Restorative_Justice_Pedagogy_Praxis_and_Discipline</a:t>
            </a:r>
            <a:r>
              <a:rPr lang="en-GB" sz="1400"/>
              <a:t> (Accessed: 14</a:t>
            </a:r>
            <a:r>
              <a:rPr lang="en-GB" sz="1400" baseline="30000"/>
              <a:t>th</a:t>
            </a:r>
            <a:r>
              <a:rPr lang="en-GB" sz="1400"/>
              <a:t> March 2020). </a:t>
            </a:r>
            <a:endParaRPr lang="en-GB" sz="1400">
              <a:cs typeface="Calibri"/>
            </a:endParaRPr>
          </a:p>
          <a:p>
            <a:r>
              <a:rPr lang="en-GB" sz="1400"/>
              <a:t>Munn, p. Et al (2000) </a:t>
            </a:r>
            <a:r>
              <a:rPr lang="en-GB" sz="1400" i="1"/>
              <a:t>Alternative to exclusion from school. </a:t>
            </a:r>
            <a:r>
              <a:rPr lang="en-GB" sz="1400"/>
              <a:t>London: sage publications </a:t>
            </a:r>
          </a:p>
          <a:p>
            <a:r>
              <a:rPr lang="en-GB" sz="1400" err="1"/>
              <a:t>Nabavi</a:t>
            </a:r>
            <a:r>
              <a:rPr lang="en-GB" sz="1400"/>
              <a:t>, R. T. (2012) </a:t>
            </a:r>
            <a:r>
              <a:rPr lang="en-GB" sz="1400" i="1"/>
              <a:t>Bandura’s Social Learning Theory &amp; Social Cognitive Learning Theory. </a:t>
            </a:r>
            <a:r>
              <a:rPr lang="en-GB" sz="1400"/>
              <a:t>Available at: </a:t>
            </a:r>
            <a:r>
              <a:rPr lang="en-GB" sz="1400">
                <a:hlinkClick r:id="rId7"/>
              </a:rPr>
              <a:t>https://www.researchgate.net/publication/267750204_Bandura's_Social_Learning_Theory_Social_Cognitive_Learning_Theory</a:t>
            </a:r>
            <a:r>
              <a:rPr lang="en-GB" sz="1400"/>
              <a:t> (Accessed: 21</a:t>
            </a:r>
            <a:r>
              <a:rPr lang="en-GB" sz="1400" baseline="30000"/>
              <a:t>st</a:t>
            </a:r>
            <a:r>
              <a:rPr lang="en-GB" sz="1400"/>
              <a:t> March 2020). </a:t>
            </a:r>
            <a:endParaRPr lang="en-GB" sz="1400">
              <a:cs typeface="Calibri"/>
            </a:endParaRPr>
          </a:p>
          <a:p>
            <a:r>
              <a:rPr lang="en-GB" sz="1400"/>
              <a:t>National education union (2015) </a:t>
            </a:r>
            <a:r>
              <a:rPr lang="en-GB" sz="1400" i="1"/>
              <a:t>positive behaviour management. </a:t>
            </a:r>
            <a:r>
              <a:rPr lang="en-GB" sz="1400"/>
              <a:t>Available at: </a:t>
            </a:r>
            <a:r>
              <a:rPr lang="en-GB" sz="1600" u="sng">
                <a:solidFill>
                  <a:srgbClr val="0563C1"/>
                </a:solidFill>
                <a:effectLst/>
                <a:latin typeface="Calibri"/>
                <a:ea typeface="Times New Roman" panose="02020603050405020304" pitchFamily="18" charset="0"/>
                <a:cs typeface="Times New Roman"/>
                <a:hlinkClick r:id="rId8"/>
              </a:rPr>
              <a:t>https://neu.org.uk/media/32/view</a:t>
            </a:r>
            <a:r>
              <a:rPr lang="en-GB" sz="1050"/>
              <a:t> </a:t>
            </a:r>
            <a:r>
              <a:rPr lang="en-GB" sz="1050">
                <a:effectLst/>
              </a:rPr>
              <a:t> (</a:t>
            </a:r>
            <a:r>
              <a:rPr lang="en-GB" sz="1400"/>
              <a:t>Accessed</a:t>
            </a:r>
            <a:r>
              <a:rPr lang="en-GB" sz="1600"/>
              <a:t>: 8</a:t>
            </a:r>
            <a:r>
              <a:rPr lang="en-GB" sz="1600" baseline="30000"/>
              <a:t>th</a:t>
            </a:r>
            <a:r>
              <a:rPr lang="en-GB" sz="1600"/>
              <a:t> April 2020 )</a:t>
            </a:r>
            <a:endParaRPr lang="en-GB" sz="1400"/>
          </a:p>
          <a:p>
            <a:r>
              <a:rPr lang="en-GB" sz="1400">
                <a:ea typeface="+mn-lt"/>
                <a:cs typeface="+mn-lt"/>
              </a:rPr>
              <a:t>Nape Valley College (2007). </a:t>
            </a:r>
            <a:r>
              <a:rPr lang="en-GB" sz="1400" i="1">
                <a:ea typeface="+mn-lt"/>
                <a:cs typeface="+mn-lt"/>
              </a:rPr>
              <a:t>PTEC 155 – DEVELOPMENTAL DISABILITIES MODULE 44 NORMALIZATION </a:t>
            </a:r>
            <a:r>
              <a:rPr lang="en-GB" sz="1400">
                <a:ea typeface="+mn-lt"/>
                <a:cs typeface="+mn-lt"/>
              </a:rPr>
              <a:t>Available at: </a:t>
            </a:r>
            <a:r>
              <a:rPr lang="en-GB" sz="1400" u="sng">
                <a:ea typeface="+mn-lt"/>
                <a:cs typeface="+mn-lt"/>
                <a:hlinkClick r:id="rId9"/>
              </a:rPr>
              <a:t>http://www.napavalley.edu/Academics/HealthOccupations/PTEC/Documents/normalization.pdf</a:t>
            </a:r>
            <a:r>
              <a:rPr lang="en-GB" sz="1400" u="sng">
                <a:ea typeface="+mn-lt"/>
                <a:cs typeface="+mn-lt"/>
              </a:rPr>
              <a:t> </a:t>
            </a:r>
            <a:r>
              <a:rPr lang="en-GB" sz="1400">
                <a:ea typeface="+mn-lt"/>
                <a:cs typeface="+mn-lt"/>
              </a:rPr>
              <a:t>(Accessed: 2nd April 2020).</a:t>
            </a:r>
            <a:endParaRPr lang="en-GB"/>
          </a:p>
          <a:p>
            <a:r>
              <a:rPr lang="en-GB" sz="1400"/>
              <a:t>Network Autism (2017) </a:t>
            </a:r>
            <a:r>
              <a:rPr lang="en-GB" sz="1400" i="1"/>
              <a:t>Low Arousal Approaches to Help Reduce Aggression in Autistic People With Complex Needs. </a:t>
            </a:r>
            <a:r>
              <a:rPr lang="en-GB" sz="1400"/>
              <a:t>Available at: </a:t>
            </a:r>
            <a:r>
              <a:rPr lang="en-GB" sz="1400">
                <a:hlinkClick r:id="rId10"/>
              </a:rPr>
              <a:t>https://network.autism.org.uk/sites/default/files/ckfinder/files/Plenary%2010_30%20Geoff%20Evans.pdf</a:t>
            </a:r>
            <a:r>
              <a:rPr lang="en-GB" sz="1400"/>
              <a:t> (Accessed: 3</a:t>
            </a:r>
            <a:r>
              <a:rPr lang="en-GB" sz="1400" baseline="30000"/>
              <a:t>rd</a:t>
            </a:r>
            <a:r>
              <a:rPr lang="en-GB" sz="1400"/>
              <a:t> March 2020).</a:t>
            </a:r>
            <a:endParaRPr lang="en-GB" sz="1400">
              <a:cs typeface="Calibri"/>
            </a:endParaRPr>
          </a:p>
          <a:p>
            <a:endParaRPr lang="en-GB" sz="1400">
              <a:cs typeface="Calibri"/>
            </a:endParaRPr>
          </a:p>
          <a:p>
            <a:pPr marL="0" indent="0">
              <a:buNone/>
            </a:pPr>
            <a:endParaRPr lang="en-GB" sz="1400">
              <a:cs typeface="Calibri"/>
            </a:endParaRPr>
          </a:p>
          <a:p>
            <a:endParaRPr lang="en-GB" sz="1400">
              <a:cs typeface="Calibri"/>
            </a:endParaRPr>
          </a:p>
        </p:txBody>
      </p:sp>
    </p:spTree>
    <p:extLst>
      <p:ext uri="{BB962C8B-B14F-4D97-AF65-F5344CB8AC3E}">
        <p14:creationId xmlns:p14="http://schemas.microsoft.com/office/powerpoint/2010/main" val="15221886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38200" y="136961"/>
            <a:ext cx="10515600" cy="834215"/>
          </a:xfrm>
        </p:spPr>
        <p:txBody>
          <a:bodyPr/>
          <a:lstStyle/>
          <a:p>
            <a:pPr algn="ctr"/>
            <a:r>
              <a:rPr lang="en-GB" b="1"/>
              <a:t>References</a:t>
            </a:r>
            <a:endParaRPr lang="en-US" b="1"/>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416169" y="1324334"/>
            <a:ext cx="11465168" cy="5531953"/>
          </a:xfrm>
        </p:spPr>
        <p:txBody>
          <a:bodyPr vert="horz" lIns="91440" tIns="45720" rIns="91440" bIns="45720" rtlCol="0" anchor="t">
            <a:noAutofit/>
          </a:bodyPr>
          <a:lstStyle/>
          <a:p>
            <a:r>
              <a:rPr lang="en-GB" sz="1400" err="1">
                <a:ea typeface="+mn-lt"/>
                <a:cs typeface="+mn-lt"/>
              </a:rPr>
              <a:t>Noetzli</a:t>
            </a:r>
            <a:r>
              <a:rPr lang="en-GB" sz="1400">
                <a:ea typeface="+mn-lt"/>
                <a:cs typeface="+mn-lt"/>
              </a:rPr>
              <a:t>, V. (2015) ‘Implications of using restorative justice practices in schools to restore broken relationships’, </a:t>
            </a:r>
            <a:r>
              <a:rPr lang="en-GB" sz="1400" i="1">
                <a:ea typeface="+mn-lt"/>
                <a:cs typeface="+mn-lt"/>
              </a:rPr>
              <a:t>Journal of Initial Teaching Inquiry, </a:t>
            </a:r>
            <a:r>
              <a:rPr lang="en-GB" sz="1400">
                <a:ea typeface="+mn-lt"/>
                <a:cs typeface="+mn-lt"/>
              </a:rPr>
              <a:t>1, pp. 57- 59. Available at: </a:t>
            </a:r>
            <a:r>
              <a:rPr lang="en-GB" sz="1400">
                <a:ea typeface="+mn-lt"/>
                <a:cs typeface="+mn-lt"/>
                <a:hlinkClick r:id="rId2"/>
              </a:rPr>
              <a:t>https://</a:t>
            </a:r>
            <a:r>
              <a:rPr lang="en-GB" sz="1400" err="1">
                <a:ea typeface="+mn-lt"/>
                <a:cs typeface="+mn-lt"/>
                <a:hlinkClick r:id="rId2"/>
              </a:rPr>
              <a:t>pdfs.semanticscholar.org</a:t>
            </a:r>
            <a:r>
              <a:rPr lang="en-GB" sz="1400">
                <a:ea typeface="+mn-lt"/>
                <a:cs typeface="+mn-lt"/>
                <a:hlinkClick r:id="rId2"/>
              </a:rPr>
              <a:t>/3c50/4a36272120986a719b91daaeaf346dcbdf96.pdf</a:t>
            </a:r>
            <a:r>
              <a:rPr lang="en-GB" sz="1400">
                <a:ea typeface="+mn-lt"/>
                <a:cs typeface="+mn-lt"/>
              </a:rPr>
              <a:t> (Accessed: 14</a:t>
            </a:r>
            <a:r>
              <a:rPr lang="en-GB" sz="1400" baseline="30000">
                <a:ea typeface="+mn-lt"/>
                <a:cs typeface="+mn-lt"/>
              </a:rPr>
              <a:t>th</a:t>
            </a:r>
            <a:r>
              <a:rPr lang="en-GB" sz="1400">
                <a:ea typeface="+mn-lt"/>
                <a:cs typeface="+mn-lt"/>
              </a:rPr>
              <a:t> March 2020).</a:t>
            </a:r>
            <a:endParaRPr lang="en-GB" sz="1400"/>
          </a:p>
          <a:p>
            <a:r>
              <a:rPr lang="en-GB" sz="1400" err="1"/>
              <a:t>Phethean</a:t>
            </a:r>
            <a:r>
              <a:rPr lang="en-GB" sz="1400"/>
              <a:t>, S. (2016) </a:t>
            </a:r>
            <a:r>
              <a:rPr lang="en-GB" sz="1400" i="1"/>
              <a:t>Restorative Approaches. </a:t>
            </a:r>
            <a:r>
              <a:rPr lang="en-GB" sz="1400"/>
              <a:t>Available at: </a:t>
            </a:r>
            <a:r>
              <a:rPr lang="en-GB" sz="1400">
                <a:hlinkClick r:id="rId3"/>
              </a:rPr>
              <a:t>https://</a:t>
            </a:r>
            <a:r>
              <a:rPr lang="en-GB" sz="1400" err="1">
                <a:hlinkClick r:id="rId3"/>
              </a:rPr>
              <a:t>www.surreycc.gov.uk</a:t>
            </a:r>
            <a:r>
              <a:rPr lang="en-GB" sz="1400">
                <a:hlinkClick r:id="rId3"/>
              </a:rPr>
              <a:t>/__data/assets/pdf_file/0019/101827/Introduction-to-restorative-approaches-for-schools.pdf</a:t>
            </a:r>
            <a:r>
              <a:rPr lang="en-GB" sz="1400"/>
              <a:t> (Accessed: 14</a:t>
            </a:r>
            <a:r>
              <a:rPr lang="en-GB" sz="1400" baseline="30000"/>
              <a:t>th</a:t>
            </a:r>
            <a:r>
              <a:rPr lang="en-GB" sz="1400"/>
              <a:t> March 2020). </a:t>
            </a:r>
            <a:endParaRPr lang="en-US">
              <a:cs typeface="Calibri"/>
            </a:endParaRPr>
          </a:p>
          <a:p>
            <a:r>
              <a:rPr lang="en-GB" sz="1400" err="1"/>
              <a:t>Roffey</a:t>
            </a:r>
            <a:r>
              <a:rPr lang="en-GB" sz="1400"/>
              <a:t>, S. (2008) ‘Emotional literacy and the ecology of school wellbeing’, </a:t>
            </a:r>
            <a:r>
              <a:rPr lang="en-GB" sz="1400" i="1"/>
              <a:t>Educational &amp; Child Psychology, </a:t>
            </a:r>
            <a:r>
              <a:rPr lang="en-GB" sz="1400"/>
              <a:t>25(2), pp. 29-39. Available at: </a:t>
            </a:r>
            <a:r>
              <a:rPr lang="en-GB" sz="1400">
                <a:hlinkClick r:id="rId4"/>
              </a:rPr>
              <a:t>https://</a:t>
            </a:r>
            <a:r>
              <a:rPr lang="en-GB" sz="1400" err="1">
                <a:hlinkClick r:id="rId4"/>
              </a:rPr>
              <a:t>www.researchgate.net</a:t>
            </a:r>
            <a:r>
              <a:rPr lang="en-GB" sz="1400">
                <a:hlinkClick r:id="rId4"/>
              </a:rPr>
              <a:t>/publication/285862577_Emotional_literacy_and_the_ecology_of_school_well-being</a:t>
            </a:r>
            <a:r>
              <a:rPr lang="en-GB" sz="1400"/>
              <a:t> (Accessed: 14</a:t>
            </a:r>
            <a:r>
              <a:rPr lang="en-GB" sz="1400" baseline="30000"/>
              <a:t>th</a:t>
            </a:r>
            <a:r>
              <a:rPr lang="en-GB" sz="1400"/>
              <a:t> March 2020).</a:t>
            </a:r>
            <a:endParaRPr lang="en-GB" sz="1400">
              <a:cs typeface="Calibri"/>
            </a:endParaRPr>
          </a:p>
          <a:p>
            <a:r>
              <a:rPr lang="en-GB" sz="1400">
                <a:ea typeface="+mn-lt"/>
                <a:cs typeface="+mn-lt"/>
              </a:rPr>
              <a:t>Rogers, B. (2006) </a:t>
            </a:r>
            <a:r>
              <a:rPr lang="en-GB" sz="1400" i="1">
                <a:ea typeface="+mn-lt"/>
                <a:cs typeface="+mn-lt"/>
              </a:rPr>
              <a:t>Cracking the Hard Class 2</a:t>
            </a:r>
            <a:r>
              <a:rPr lang="en-GB" sz="1400" i="1" baseline="30000">
                <a:ea typeface="+mn-lt"/>
                <a:cs typeface="+mn-lt"/>
              </a:rPr>
              <a:t>nd</a:t>
            </a:r>
            <a:r>
              <a:rPr lang="en-GB" sz="1400" i="1">
                <a:ea typeface="+mn-lt"/>
                <a:cs typeface="+mn-lt"/>
              </a:rPr>
              <a:t> Ed. </a:t>
            </a:r>
            <a:r>
              <a:rPr lang="en-GB" sz="1400">
                <a:ea typeface="+mn-lt"/>
                <a:cs typeface="+mn-lt"/>
              </a:rPr>
              <a:t>London: Paul Chapman Publishing.</a:t>
            </a:r>
            <a:endParaRPr lang="en-GB" sz="1400">
              <a:cs typeface="Calibri" panose="020F0502020204030204"/>
            </a:endParaRPr>
          </a:p>
          <a:p>
            <a:r>
              <a:rPr lang="en-GB" sz="1400">
                <a:ea typeface="+mn-lt"/>
                <a:cs typeface="+mn-lt"/>
              </a:rPr>
              <a:t>Rogers, B. (2007) </a:t>
            </a:r>
            <a:r>
              <a:rPr lang="en-GB" sz="1400" i="1">
                <a:ea typeface="+mn-lt"/>
                <a:cs typeface="+mn-lt"/>
              </a:rPr>
              <a:t>Behaviour Management A Whole-School Approach 2</a:t>
            </a:r>
            <a:r>
              <a:rPr lang="en-GB" sz="1400" i="1" baseline="30000">
                <a:ea typeface="+mn-lt"/>
                <a:cs typeface="+mn-lt"/>
              </a:rPr>
              <a:t>nd</a:t>
            </a:r>
            <a:r>
              <a:rPr lang="en-GB" sz="1400" i="1">
                <a:ea typeface="+mn-lt"/>
                <a:cs typeface="+mn-lt"/>
              </a:rPr>
              <a:t> Ed. </a:t>
            </a:r>
            <a:r>
              <a:rPr lang="en-GB" sz="1400">
                <a:ea typeface="+mn-lt"/>
                <a:cs typeface="+mn-lt"/>
              </a:rPr>
              <a:t>London: Paul Chapman Publishing.</a:t>
            </a:r>
            <a:endParaRPr lang="en-GB"/>
          </a:p>
          <a:p>
            <a:r>
              <a:rPr lang="en-GB" sz="1400">
                <a:ea typeface="+mn-lt"/>
                <a:cs typeface="+mn-lt"/>
              </a:rPr>
              <a:t>Rogers, B. (2015) </a:t>
            </a:r>
            <a:r>
              <a:rPr lang="en-GB" sz="1400" i="1">
                <a:ea typeface="+mn-lt"/>
                <a:cs typeface="+mn-lt"/>
              </a:rPr>
              <a:t>Classroom Behaviour A Practical Guide to Effective Teaching, Behaviour Management and Colleague Support 4</a:t>
            </a:r>
            <a:r>
              <a:rPr lang="en-GB" sz="1400" i="1" baseline="30000">
                <a:ea typeface="+mn-lt"/>
                <a:cs typeface="+mn-lt"/>
              </a:rPr>
              <a:t>th</a:t>
            </a:r>
            <a:r>
              <a:rPr lang="en-GB" sz="1400" i="1">
                <a:ea typeface="+mn-lt"/>
                <a:cs typeface="+mn-lt"/>
              </a:rPr>
              <a:t> Ed. </a:t>
            </a:r>
            <a:r>
              <a:rPr lang="en-GB" sz="1400">
                <a:ea typeface="+mn-lt"/>
                <a:cs typeface="+mn-lt"/>
              </a:rPr>
              <a:t>London: SAGE Publications Ltd.</a:t>
            </a:r>
            <a:endParaRPr lang="en-GB"/>
          </a:p>
          <a:p>
            <a:r>
              <a:rPr lang="en-GB" sz="1400" err="1"/>
              <a:t>Rogus</a:t>
            </a:r>
            <a:r>
              <a:rPr lang="en-GB" sz="1400"/>
              <a:t>, J. (1985) ‘Promoting Self-Discipline: A Comprehensive Approach’, </a:t>
            </a:r>
            <a:r>
              <a:rPr lang="en-GB" sz="1400" i="1"/>
              <a:t>Theory Into Practice, </a:t>
            </a:r>
            <a:r>
              <a:rPr lang="en-GB" sz="1400"/>
              <a:t>24(4), pp. 271-276. Available at: </a:t>
            </a:r>
            <a:r>
              <a:rPr lang="en-GB" sz="1400">
                <a:hlinkClick r:id="rId5"/>
              </a:rPr>
              <a:t>https://</a:t>
            </a:r>
            <a:r>
              <a:rPr lang="en-GB" sz="1400" err="1">
                <a:hlinkClick r:id="rId5"/>
              </a:rPr>
              <a:t>www.tandfonline.com</a:t>
            </a:r>
            <a:r>
              <a:rPr lang="en-GB" sz="1400">
                <a:hlinkClick r:id="rId5"/>
              </a:rPr>
              <a:t>/</a:t>
            </a:r>
            <a:r>
              <a:rPr lang="en-GB" sz="1400" err="1">
                <a:hlinkClick r:id="rId5"/>
              </a:rPr>
              <a:t>doi</a:t>
            </a:r>
            <a:r>
              <a:rPr lang="en-GB" sz="1400">
                <a:hlinkClick r:id="rId5"/>
              </a:rPr>
              <a:t>/abs/10.1080/00405848509543186?journalCode=</a:t>
            </a:r>
            <a:r>
              <a:rPr lang="en-GB" sz="1400" err="1">
                <a:hlinkClick r:id="rId5"/>
              </a:rPr>
              <a:t>htip20</a:t>
            </a:r>
            <a:r>
              <a:rPr lang="en-GB" sz="1400"/>
              <a:t> (Accessed: 4</a:t>
            </a:r>
            <a:r>
              <a:rPr lang="en-GB" sz="1400" baseline="30000"/>
              <a:t>th</a:t>
            </a:r>
            <a:r>
              <a:rPr lang="en-GB" sz="1400"/>
              <a:t> March 2020).</a:t>
            </a:r>
            <a:endParaRPr lang="en-GB" sz="1400">
              <a:cs typeface="Calibri"/>
            </a:endParaRPr>
          </a:p>
          <a:p>
            <a:r>
              <a:rPr lang="en-GB" sz="1400" err="1">
                <a:ea typeface="+mn-lt"/>
                <a:cs typeface="+mn-lt"/>
              </a:rPr>
              <a:t>Roviello</a:t>
            </a:r>
            <a:r>
              <a:rPr lang="en-GB" sz="1400">
                <a:ea typeface="+mn-lt"/>
                <a:cs typeface="+mn-lt"/>
              </a:rPr>
              <a:t>, C. (2004) </a:t>
            </a:r>
            <a:r>
              <a:rPr lang="en-GB" sz="1400" i="1">
                <a:ea typeface="+mn-lt"/>
                <a:cs typeface="+mn-lt"/>
              </a:rPr>
              <a:t>Gesture: nonverbal communication between teachers and students </a:t>
            </a:r>
            <a:r>
              <a:rPr lang="en-GB" sz="1400">
                <a:ea typeface="+mn-lt"/>
                <a:cs typeface="+mn-lt"/>
              </a:rPr>
              <a:t>Available at:  </a:t>
            </a:r>
            <a:r>
              <a:rPr lang="en-GB" sz="1400">
                <a:ea typeface="+mn-lt"/>
                <a:cs typeface="+mn-lt"/>
                <a:hlinkClick r:id="rId6"/>
              </a:rPr>
              <a:t>https://</a:t>
            </a:r>
            <a:r>
              <a:rPr lang="en-GB" sz="1400" err="1">
                <a:ea typeface="+mn-lt"/>
                <a:cs typeface="+mn-lt"/>
                <a:hlinkClick r:id="rId6"/>
              </a:rPr>
              <a:t>rdw.rowan.edu</a:t>
            </a:r>
            <a:r>
              <a:rPr lang="en-GB" sz="1400">
                <a:ea typeface="+mn-lt"/>
                <a:cs typeface="+mn-lt"/>
                <a:hlinkClick r:id="rId6"/>
              </a:rPr>
              <a:t>/cgi/</a:t>
            </a:r>
            <a:r>
              <a:rPr lang="en-GB" sz="1400" err="1">
                <a:ea typeface="+mn-lt"/>
                <a:cs typeface="+mn-lt"/>
                <a:hlinkClick r:id="rId6"/>
              </a:rPr>
              <a:t>viewcontent.cgi</a:t>
            </a:r>
            <a:r>
              <a:rPr lang="en-GB" sz="1400">
                <a:ea typeface="+mn-lt"/>
                <a:cs typeface="+mn-lt"/>
                <a:hlinkClick r:id="rId6"/>
              </a:rPr>
              <a:t>?article=2228&amp;context=</a:t>
            </a:r>
            <a:r>
              <a:rPr lang="en-GB" sz="1400" err="1">
                <a:ea typeface="+mn-lt"/>
                <a:cs typeface="+mn-lt"/>
                <a:hlinkClick r:id="rId6"/>
              </a:rPr>
              <a:t>etd</a:t>
            </a:r>
            <a:r>
              <a:rPr lang="en-GB" sz="1400">
                <a:ea typeface="+mn-lt"/>
                <a:cs typeface="+mn-lt"/>
              </a:rPr>
              <a:t> (Accessed: 4th April 2020).</a:t>
            </a:r>
          </a:p>
          <a:p>
            <a:r>
              <a:rPr lang="en-GB" sz="1400" err="1">
                <a:ea typeface="+mn-lt"/>
                <a:cs typeface="+mn-lt"/>
              </a:rPr>
              <a:t>Sieberer-Nagler</a:t>
            </a:r>
            <a:r>
              <a:rPr lang="en-GB" sz="1400">
                <a:ea typeface="+mn-lt"/>
                <a:cs typeface="+mn-lt"/>
              </a:rPr>
              <a:t>, K. (2015) </a:t>
            </a:r>
            <a:r>
              <a:rPr lang="en-GB" sz="1400" i="1">
                <a:ea typeface="+mn-lt"/>
                <a:cs typeface="+mn-lt"/>
              </a:rPr>
              <a:t>Effective Classroom-Management &amp; Positive Teaching.</a:t>
            </a:r>
            <a:r>
              <a:rPr lang="en-GB" sz="1400">
                <a:ea typeface="+mn-lt"/>
                <a:cs typeface="+mn-lt"/>
              </a:rPr>
              <a:t> Available at: </a:t>
            </a:r>
            <a:r>
              <a:rPr lang="en-GB" sz="1400" u="sng">
                <a:ea typeface="+mn-lt"/>
                <a:cs typeface="+mn-lt"/>
                <a:hlinkClick r:id="rId7"/>
              </a:rPr>
              <a:t>https://files.eric.ed.gov/</a:t>
            </a:r>
            <a:r>
              <a:rPr lang="en-GB" sz="1400" u="sng" err="1">
                <a:ea typeface="+mn-lt"/>
                <a:cs typeface="+mn-lt"/>
                <a:hlinkClick r:id="rId7"/>
              </a:rPr>
              <a:t>fulltext</a:t>
            </a:r>
            <a:r>
              <a:rPr lang="en-GB" sz="1400" u="sng">
                <a:ea typeface="+mn-lt"/>
                <a:cs typeface="+mn-lt"/>
                <a:hlinkClick r:id="rId7"/>
              </a:rPr>
              <a:t>/EJ1087130.pdf</a:t>
            </a:r>
            <a:r>
              <a:rPr lang="en-GB" sz="1400">
                <a:ea typeface="+mn-lt"/>
                <a:cs typeface="+mn-lt"/>
              </a:rPr>
              <a:t>  (Accessed: 31</a:t>
            </a:r>
            <a:r>
              <a:rPr lang="en-GB" sz="1400" baseline="30000">
                <a:ea typeface="+mn-lt"/>
                <a:cs typeface="+mn-lt"/>
              </a:rPr>
              <a:t>st</a:t>
            </a:r>
            <a:r>
              <a:rPr lang="en-GB" sz="1400">
                <a:ea typeface="+mn-lt"/>
                <a:cs typeface="+mn-lt"/>
              </a:rPr>
              <a:t> March 2020).</a:t>
            </a:r>
            <a:endParaRPr lang="en-GB" sz="1400">
              <a:latin typeface="Calibri"/>
              <a:ea typeface="Times New Roman" panose="02020603050405020304" pitchFamily="18" charset="0"/>
              <a:cs typeface="Calibri"/>
            </a:endParaRPr>
          </a:p>
          <a:p>
            <a:r>
              <a:rPr lang="en-GB" sz="1400" err="1">
                <a:effectLst/>
                <a:latin typeface="Calibri"/>
                <a:ea typeface="Times New Roman" panose="02020603050405020304" pitchFamily="18" charset="0"/>
                <a:cs typeface="Times New Roman"/>
              </a:rPr>
              <a:t>Sikandar</a:t>
            </a:r>
            <a:r>
              <a:rPr lang="en-GB" sz="1400">
                <a:effectLst/>
                <a:latin typeface="Calibri"/>
                <a:ea typeface="Times New Roman" panose="02020603050405020304" pitchFamily="18" charset="0"/>
                <a:cs typeface="Times New Roman"/>
              </a:rPr>
              <a:t>, A. (2015) ‘John Dewey and His Philosophy of Education’, </a:t>
            </a:r>
            <a:r>
              <a:rPr lang="en-GB" sz="1400" i="1">
                <a:effectLst/>
                <a:latin typeface="Calibri"/>
                <a:ea typeface="Times New Roman" panose="02020603050405020304" pitchFamily="18" charset="0"/>
                <a:cs typeface="Times New Roman"/>
              </a:rPr>
              <a:t>Journal of Education and Educational Development, </a:t>
            </a:r>
            <a:r>
              <a:rPr lang="en-GB" sz="1400">
                <a:effectLst/>
                <a:latin typeface="Calibri"/>
                <a:ea typeface="Times New Roman" panose="02020603050405020304" pitchFamily="18" charset="0"/>
                <a:cs typeface="Times New Roman"/>
              </a:rPr>
              <a:t>2(2), pp. 191-201. Available at: </a:t>
            </a:r>
            <a:r>
              <a:rPr lang="en-GB" sz="1400" u="sng">
                <a:solidFill>
                  <a:srgbClr val="0563C1"/>
                </a:solidFill>
                <a:effectLst/>
                <a:latin typeface="Calibri"/>
                <a:ea typeface="Times New Roman" panose="02020603050405020304" pitchFamily="18" charset="0"/>
                <a:cs typeface="Times New Roman"/>
                <a:hlinkClick r:id="rId8"/>
              </a:rPr>
              <a:t>https://</a:t>
            </a:r>
            <a:r>
              <a:rPr lang="en-GB" sz="1400" u="sng" err="1">
                <a:solidFill>
                  <a:srgbClr val="0563C1"/>
                </a:solidFill>
                <a:effectLst/>
                <a:latin typeface="Calibri"/>
                <a:ea typeface="Times New Roman" panose="02020603050405020304" pitchFamily="18" charset="0"/>
                <a:cs typeface="Times New Roman"/>
                <a:hlinkClick r:id="rId8"/>
              </a:rPr>
              <a:t>www.researchgate.net</a:t>
            </a:r>
            <a:r>
              <a:rPr lang="en-GB" sz="1400" u="sng">
                <a:solidFill>
                  <a:srgbClr val="0563C1"/>
                </a:solidFill>
                <a:effectLst/>
                <a:latin typeface="Calibri"/>
                <a:ea typeface="Times New Roman" panose="02020603050405020304" pitchFamily="18" charset="0"/>
                <a:cs typeface="Times New Roman"/>
                <a:hlinkClick r:id="rId8"/>
              </a:rPr>
              <a:t>/publication/314967156_John_Dewey_and_His_Philosophy_of_Education</a:t>
            </a:r>
            <a:r>
              <a:rPr lang="en-GB" sz="1400">
                <a:effectLst/>
                <a:latin typeface="Calibri"/>
                <a:ea typeface="Times New Roman" panose="02020603050405020304" pitchFamily="18" charset="0"/>
                <a:cs typeface="Times New Roman"/>
              </a:rPr>
              <a:t> (Accessed: </a:t>
            </a:r>
            <a:r>
              <a:rPr lang="en-GB" sz="1400">
                <a:latin typeface="Calibri"/>
                <a:ea typeface="Times New Roman" panose="02020603050405020304" pitchFamily="18" charset="0"/>
                <a:cs typeface="Times New Roman"/>
              </a:rPr>
              <a:t>14</a:t>
            </a:r>
            <a:r>
              <a:rPr lang="en-GB" sz="1400" baseline="30000">
                <a:latin typeface="Calibri"/>
                <a:ea typeface="Times New Roman" panose="02020603050405020304" pitchFamily="18" charset="0"/>
                <a:cs typeface="Times New Roman"/>
              </a:rPr>
              <a:t>th </a:t>
            </a:r>
            <a:r>
              <a:rPr lang="en-GB" sz="1400">
                <a:latin typeface="Calibri"/>
                <a:ea typeface="Times New Roman" panose="02020603050405020304" pitchFamily="18" charset="0"/>
                <a:cs typeface="Times New Roman"/>
              </a:rPr>
              <a:t>March </a:t>
            </a:r>
            <a:r>
              <a:rPr lang="en-GB" sz="1400">
                <a:effectLst/>
                <a:latin typeface="Calibri"/>
                <a:ea typeface="Times New Roman" panose="02020603050405020304" pitchFamily="18" charset="0"/>
                <a:cs typeface="Times New Roman"/>
              </a:rPr>
              <a:t>2020).</a:t>
            </a:r>
          </a:p>
          <a:p>
            <a:endParaRPr lang="en-GB" sz="1400">
              <a:latin typeface="Calibri" panose="020F0502020204030204" pitchFamily="34" charset="0"/>
              <a:ea typeface="Times New Roman" panose="02020603050405020304" pitchFamily="18" charset="0"/>
              <a:cs typeface="Times New Roman" panose="02020603050405020304" pitchFamily="18" charset="0"/>
            </a:endParaRPr>
          </a:p>
          <a:p>
            <a:endParaRPr lang="en-GB" sz="140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91932475"/>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F1BE3C-8F96-5542-85CC-2C290F92BA31}"/>
              </a:ext>
            </a:extLst>
          </p:cNvPr>
          <p:cNvSpPr>
            <a:spLocks noGrp="1"/>
          </p:cNvSpPr>
          <p:nvPr>
            <p:ph type="title"/>
          </p:nvPr>
        </p:nvSpPr>
        <p:spPr>
          <a:xfrm>
            <a:off x="858795" y="148883"/>
            <a:ext cx="10515600" cy="859518"/>
          </a:xfrm>
        </p:spPr>
        <p:txBody>
          <a:bodyPr/>
          <a:lstStyle/>
          <a:p>
            <a:pPr algn="ctr"/>
            <a:r>
              <a:rPr lang="en-GB" b="1"/>
              <a:t>References</a:t>
            </a:r>
            <a:endParaRPr lang="en-US" b="1"/>
          </a:p>
        </p:txBody>
      </p:sp>
      <p:sp>
        <p:nvSpPr>
          <p:cNvPr id="3" name="Content Placeholder 2">
            <a:extLst>
              <a:ext uri="{FF2B5EF4-FFF2-40B4-BE49-F238E27FC236}">
                <a16:creationId xmlns:a16="http://schemas.microsoft.com/office/drawing/2014/main" id="{74161C9B-9451-A748-A3BA-81CF9412A761}"/>
              </a:ext>
            </a:extLst>
          </p:cNvPr>
          <p:cNvSpPr>
            <a:spLocks noGrp="1"/>
          </p:cNvSpPr>
          <p:nvPr>
            <p:ph idx="1"/>
          </p:nvPr>
        </p:nvSpPr>
        <p:spPr>
          <a:xfrm>
            <a:off x="416170" y="1218827"/>
            <a:ext cx="11406553" cy="5531953"/>
          </a:xfrm>
        </p:spPr>
        <p:txBody>
          <a:bodyPr vert="horz" lIns="91440" tIns="45720" rIns="91440" bIns="45720" rtlCol="0" anchor="t">
            <a:noAutofit/>
          </a:bodyPr>
          <a:lstStyle/>
          <a:p>
            <a:r>
              <a:rPr lang="en-GB" sz="1400"/>
              <a:t>Suffolk county council (2014) </a:t>
            </a:r>
            <a:r>
              <a:rPr lang="en-GB" sz="1400" i="1"/>
              <a:t>early years and childcare. </a:t>
            </a:r>
            <a:r>
              <a:rPr lang="en-GB" sz="1400"/>
              <a:t>Available at: </a:t>
            </a:r>
            <a:r>
              <a:rPr lang="en-GB" sz="1400" u="sng">
                <a:solidFill>
                  <a:srgbClr val="0563C1"/>
                </a:solidFill>
                <a:effectLst/>
                <a:latin typeface="Calibri"/>
                <a:ea typeface="Times New Roman" panose="02020603050405020304" pitchFamily="18" charset="0"/>
                <a:cs typeface="Times New Roman"/>
                <a:hlinkClick r:id="rId2"/>
              </a:rPr>
              <a:t>https://www.suffolklearning.co.uk/suffolklearning_images/users/Early_Years_Team_CYP//2017BehaviourSupportGuidance.pdf</a:t>
            </a:r>
            <a:r>
              <a:rPr lang="en-GB" sz="1400"/>
              <a:t> </a:t>
            </a:r>
            <a:r>
              <a:rPr lang="en-GB" sz="1400">
                <a:effectLst/>
              </a:rPr>
              <a:t> (Accessed 7</a:t>
            </a:r>
            <a:r>
              <a:rPr lang="en-GB" sz="1400" baseline="30000">
                <a:effectLst/>
              </a:rPr>
              <a:t>th</a:t>
            </a:r>
            <a:r>
              <a:rPr lang="en-GB" sz="1400">
                <a:effectLst/>
              </a:rPr>
              <a:t> April 2020)</a:t>
            </a:r>
            <a:r>
              <a:rPr lang="en-GB" sz="1400"/>
              <a:t> </a:t>
            </a:r>
            <a:endParaRPr lang="en-GB" sz="1400">
              <a:effectLst/>
              <a:latin typeface="Calibri"/>
              <a:ea typeface="Times New Roman" panose="02020603050405020304" pitchFamily="18" charset="0"/>
              <a:cs typeface="Calibri"/>
            </a:endParaRPr>
          </a:p>
          <a:p>
            <a:r>
              <a:rPr lang="en-GB" sz="1400" err="1">
                <a:effectLst/>
                <a:latin typeface="Calibri"/>
                <a:ea typeface="Times New Roman" panose="02020603050405020304" pitchFamily="18" charset="0"/>
                <a:cs typeface="Times New Roman"/>
              </a:rPr>
              <a:t>Tes</a:t>
            </a:r>
            <a:r>
              <a:rPr lang="en-GB" sz="1400">
                <a:effectLst/>
                <a:latin typeface="Calibri"/>
                <a:ea typeface="Times New Roman" panose="02020603050405020304" pitchFamily="18" charset="0"/>
                <a:cs typeface="Times New Roman"/>
              </a:rPr>
              <a:t> (2020) </a:t>
            </a:r>
            <a:r>
              <a:rPr lang="en-GB" sz="1400" i="1">
                <a:effectLst/>
                <a:latin typeface="Calibri"/>
                <a:ea typeface="Times New Roman" panose="02020603050405020304" pitchFamily="18" charset="0"/>
                <a:cs typeface="Times New Roman"/>
              </a:rPr>
              <a:t>Restorative Practices </a:t>
            </a:r>
            <a:r>
              <a:rPr lang="en-GB" sz="1400">
                <a:effectLst/>
                <a:latin typeface="Calibri"/>
                <a:ea typeface="Times New Roman" panose="02020603050405020304" pitchFamily="18" charset="0"/>
                <a:cs typeface="Times New Roman"/>
              </a:rPr>
              <a:t>[Image]. Available at: </a:t>
            </a:r>
            <a:r>
              <a:rPr lang="en-GB" sz="1400" u="sng">
                <a:solidFill>
                  <a:srgbClr val="0563C1"/>
                </a:solidFill>
                <a:effectLst/>
                <a:latin typeface="Calibri"/>
                <a:ea typeface="Times New Roman" panose="02020603050405020304" pitchFamily="18" charset="0"/>
                <a:cs typeface="Times New Roman"/>
                <a:hlinkClick r:id="rId3"/>
              </a:rPr>
              <a:t>https://www.tes.com/lessons/gmSgpPMLx9Xohw/restorative-practices-for-pbis-schools</a:t>
            </a:r>
            <a:r>
              <a:rPr lang="en-GB" sz="1400">
                <a:effectLst/>
                <a:latin typeface="Calibri"/>
                <a:ea typeface="Times New Roman" panose="02020603050405020304" pitchFamily="18" charset="0"/>
                <a:cs typeface="Times New Roman"/>
              </a:rPr>
              <a:t> (Accessed: 14</a:t>
            </a:r>
            <a:r>
              <a:rPr lang="en-GB" sz="1400" baseline="30000">
                <a:effectLst/>
                <a:latin typeface="Calibri"/>
                <a:ea typeface="Times New Roman" panose="02020603050405020304" pitchFamily="18" charset="0"/>
                <a:cs typeface="Times New Roman"/>
              </a:rPr>
              <a:t>th</a:t>
            </a:r>
            <a:r>
              <a:rPr lang="en-GB" sz="1400">
                <a:effectLst/>
                <a:latin typeface="Calibri"/>
                <a:ea typeface="Times New Roman" panose="02020603050405020304" pitchFamily="18" charset="0"/>
                <a:cs typeface="Times New Roman"/>
              </a:rPr>
              <a:t> March 2020).</a:t>
            </a:r>
          </a:p>
          <a:p>
            <a:r>
              <a:rPr lang="en-GB" sz="1400">
                <a:ea typeface="+mn-lt"/>
                <a:cs typeface="+mn-lt"/>
              </a:rPr>
              <a:t>TTS (2020) </a:t>
            </a:r>
            <a:r>
              <a:rPr lang="en-GB" sz="1400" i="1">
                <a:ea typeface="+mn-lt"/>
                <a:cs typeface="+mn-lt"/>
              </a:rPr>
              <a:t>Fidget Toys For ADHD</a:t>
            </a:r>
            <a:r>
              <a:rPr lang="en-GB" sz="1400">
                <a:ea typeface="+mn-lt"/>
                <a:cs typeface="+mn-lt"/>
              </a:rPr>
              <a:t>. Available at:</a:t>
            </a:r>
            <a:r>
              <a:rPr lang="en-GB" sz="1400">
                <a:ea typeface="+mn-lt"/>
                <a:cs typeface="+mn-lt"/>
                <a:hlinkClick r:id="rId4"/>
              </a:rPr>
              <a:t> https://www.tts-group.co.uk/primary/sen-special-direct/adhd/focus-for-fidgets/</a:t>
            </a:r>
            <a:r>
              <a:rPr lang="en-GB" sz="1400">
                <a:ea typeface="+mn-lt"/>
                <a:cs typeface="+mn-lt"/>
              </a:rPr>
              <a:t> (Accessed: 9</a:t>
            </a:r>
            <a:r>
              <a:rPr lang="en-GB" sz="1400" baseline="30000">
                <a:ea typeface="+mn-lt"/>
                <a:cs typeface="+mn-lt"/>
              </a:rPr>
              <a:t>th</a:t>
            </a:r>
            <a:r>
              <a:rPr lang="en-GB" sz="1400">
                <a:ea typeface="+mn-lt"/>
                <a:cs typeface="+mn-lt"/>
              </a:rPr>
              <a:t> April 2020).</a:t>
            </a:r>
            <a:endParaRPr lang="en-GB" sz="1400">
              <a:latin typeface="Calibri" panose="020F0502020204030204" pitchFamily="34" charset="0"/>
              <a:ea typeface="Times New Roman" panose="02020603050405020304" pitchFamily="18" charset="0"/>
              <a:cs typeface="Times New Roman" panose="02020603050405020304" pitchFamily="18" charset="0"/>
            </a:endParaRPr>
          </a:p>
          <a:p>
            <a:r>
              <a:rPr lang="en-GB" sz="1400">
                <a:effectLst/>
                <a:latin typeface="Calibri"/>
                <a:ea typeface="Times New Roman" panose="02020603050405020304" pitchFamily="18" charset="0"/>
                <a:cs typeface="Calibri"/>
              </a:rPr>
              <a:t>Unison (2015) </a:t>
            </a:r>
            <a:r>
              <a:rPr lang="en-GB" sz="1400" i="1">
                <a:effectLst/>
                <a:latin typeface="Calibri"/>
                <a:ea typeface="Times New Roman" panose="02020603050405020304" pitchFamily="18" charset="0"/>
                <a:cs typeface="Calibri"/>
              </a:rPr>
              <a:t>managing difficult behaviour in schools. </a:t>
            </a:r>
            <a:r>
              <a:rPr lang="en-GB" sz="1400">
                <a:effectLst/>
                <a:latin typeface="Calibri"/>
                <a:ea typeface="Times New Roman" panose="02020603050405020304" pitchFamily="18" charset="0"/>
                <a:cs typeface="Calibri"/>
              </a:rPr>
              <a:t>Available at: </a:t>
            </a:r>
            <a:r>
              <a:rPr lang="en-GB" sz="1400" u="sng">
                <a:solidFill>
                  <a:srgbClr val="0563C1"/>
                </a:solidFill>
                <a:effectLst/>
                <a:latin typeface="Calibri"/>
                <a:ea typeface="Times New Roman" panose="02020603050405020304" pitchFamily="18" charset="0"/>
                <a:cs typeface="Times New Roman"/>
                <a:hlinkClick r:id="rId5"/>
              </a:rPr>
              <a:t>https://www.unison.org.uk/content/uploads/2015/04/On-line-Catalogue22970.pdf</a:t>
            </a:r>
            <a:r>
              <a:rPr lang="en-GB" sz="1400" u="sng">
                <a:solidFill>
                  <a:srgbClr val="0563C1"/>
                </a:solidFill>
                <a:latin typeface="Calibri"/>
                <a:ea typeface="Times New Roman" panose="02020603050405020304" pitchFamily="18" charset="0"/>
                <a:cs typeface="Times New Roman"/>
              </a:rPr>
              <a:t>      </a:t>
            </a:r>
            <a:r>
              <a:rPr lang="en-GB" sz="1400" u="sng">
                <a:solidFill>
                  <a:srgbClr val="0563C1"/>
                </a:solidFill>
                <a:effectLst/>
                <a:latin typeface="Calibri"/>
                <a:ea typeface="Times New Roman" panose="02020603050405020304" pitchFamily="18" charset="0"/>
                <a:cs typeface="Times New Roman"/>
              </a:rPr>
              <a:t> (</a:t>
            </a:r>
            <a:r>
              <a:rPr lang="en-GB" sz="1400">
                <a:effectLst/>
                <a:latin typeface="Calibri"/>
                <a:ea typeface="Times New Roman" panose="02020603050405020304" pitchFamily="18" charset="0"/>
                <a:cs typeface="Times New Roman"/>
              </a:rPr>
              <a:t>Accessed: 7</a:t>
            </a:r>
            <a:r>
              <a:rPr lang="en-GB" sz="1400" baseline="30000">
                <a:effectLst/>
                <a:latin typeface="Calibri"/>
                <a:ea typeface="Times New Roman" panose="02020603050405020304" pitchFamily="18" charset="0"/>
                <a:cs typeface="Times New Roman"/>
              </a:rPr>
              <a:t>th</a:t>
            </a:r>
            <a:r>
              <a:rPr lang="en-GB" sz="1400">
                <a:effectLst/>
                <a:latin typeface="Calibri"/>
                <a:ea typeface="Times New Roman" panose="02020603050405020304" pitchFamily="18" charset="0"/>
                <a:cs typeface="Times New Roman"/>
              </a:rPr>
              <a:t> April 2020</a:t>
            </a:r>
            <a:r>
              <a:rPr lang="en-GB" sz="1400">
                <a:effectLst/>
              </a:rPr>
              <a:t> )</a:t>
            </a:r>
            <a:endParaRPr lang="en-GB" sz="1400">
              <a:effectLst/>
              <a:latin typeface="Calibri"/>
              <a:ea typeface="Times New Roman" panose="02020603050405020304" pitchFamily="18" charset="0"/>
              <a:cs typeface="Calibri"/>
            </a:endParaRPr>
          </a:p>
          <a:p>
            <a:r>
              <a:rPr lang="en-GB" sz="1400" err="1">
                <a:ea typeface="+mn-lt"/>
                <a:cs typeface="+mn-lt"/>
              </a:rPr>
              <a:t>Wahyuni</a:t>
            </a:r>
            <a:r>
              <a:rPr lang="en-GB" sz="1400">
                <a:ea typeface="+mn-lt"/>
                <a:cs typeface="+mn-lt"/>
              </a:rPr>
              <a:t>, A. (2018) </a:t>
            </a:r>
            <a:r>
              <a:rPr lang="en-GB" sz="1400" i="1">
                <a:ea typeface="+mn-lt"/>
                <a:cs typeface="+mn-lt"/>
              </a:rPr>
              <a:t>The Power of Verbal and Nonverbal Communication in Learning</a:t>
            </a:r>
            <a:r>
              <a:rPr lang="en-GB" sz="1400">
                <a:ea typeface="+mn-lt"/>
                <a:cs typeface="+mn-lt"/>
              </a:rPr>
              <a:t>. Available at: </a:t>
            </a:r>
            <a:r>
              <a:rPr lang="en-GB" sz="1400" u="sng">
                <a:ea typeface="+mn-lt"/>
                <a:cs typeface="+mn-lt"/>
                <a:hlinkClick r:id="rId6"/>
              </a:rPr>
              <a:t>https://www.researchgate.net/publication/323180151_The_Power_of_Verbal_and_Nonverbal_Communication_in_Learning</a:t>
            </a:r>
            <a:r>
              <a:rPr lang="en-GB" sz="1400" u="sng">
                <a:ea typeface="+mn-lt"/>
                <a:cs typeface="+mn-lt"/>
              </a:rPr>
              <a:t> </a:t>
            </a:r>
            <a:r>
              <a:rPr lang="en-GB" sz="1400">
                <a:ea typeface="+mn-lt"/>
                <a:cs typeface="+mn-lt"/>
              </a:rPr>
              <a:t>(Accessed: 1st April 2020).</a:t>
            </a:r>
            <a:endParaRPr lang="en-GB"/>
          </a:p>
          <a:p>
            <a:r>
              <a:rPr lang="en-GB" sz="1400">
                <a:effectLst/>
                <a:latin typeface="Calibri"/>
                <a:ea typeface="Times New Roman" panose="02020603050405020304" pitchFamily="18" charset="0"/>
                <a:cs typeface="Times New Roman"/>
              </a:rPr>
              <a:t>Williams, M. (2017) ‘John Dewey in the 21</a:t>
            </a:r>
            <a:r>
              <a:rPr lang="en-GB" sz="1400" baseline="30000">
                <a:effectLst/>
                <a:latin typeface="Calibri"/>
                <a:ea typeface="Times New Roman" panose="02020603050405020304" pitchFamily="18" charset="0"/>
                <a:cs typeface="Times New Roman"/>
              </a:rPr>
              <a:t>st</a:t>
            </a:r>
            <a:r>
              <a:rPr lang="en-GB" sz="1400">
                <a:effectLst/>
                <a:latin typeface="Calibri"/>
                <a:ea typeface="Times New Roman" panose="02020603050405020304" pitchFamily="18" charset="0"/>
                <a:cs typeface="Times New Roman"/>
              </a:rPr>
              <a:t> Century’, </a:t>
            </a:r>
            <a:r>
              <a:rPr lang="en-GB" sz="1400" i="1">
                <a:effectLst/>
                <a:latin typeface="Calibri"/>
                <a:ea typeface="Times New Roman" panose="02020603050405020304" pitchFamily="18" charset="0"/>
                <a:cs typeface="Times New Roman"/>
              </a:rPr>
              <a:t>Journal of Inquiry &amp; Action n Education, </a:t>
            </a:r>
            <a:r>
              <a:rPr lang="en-GB" sz="1400">
                <a:effectLst/>
                <a:latin typeface="Calibri"/>
                <a:ea typeface="Times New Roman" panose="02020603050405020304" pitchFamily="18" charset="0"/>
                <a:cs typeface="Times New Roman"/>
              </a:rPr>
              <a:t>9(1), pp. 91-102. Available at: </a:t>
            </a:r>
            <a:r>
              <a:rPr lang="en-GB" sz="1400" u="sng">
                <a:solidFill>
                  <a:srgbClr val="0563C1"/>
                </a:solidFill>
                <a:effectLst/>
                <a:latin typeface="Calibri"/>
                <a:ea typeface="Times New Roman" panose="02020603050405020304" pitchFamily="18" charset="0"/>
                <a:cs typeface="Times New Roman"/>
                <a:hlinkClick r:id="rId7"/>
              </a:rPr>
              <a:t>https://files.eric.ed.gov/fulltext/EJ1158258.pdf</a:t>
            </a:r>
            <a:r>
              <a:rPr lang="en-GB" sz="1400">
                <a:effectLst/>
                <a:latin typeface="Calibri"/>
                <a:ea typeface="Times New Roman" panose="02020603050405020304" pitchFamily="18" charset="0"/>
                <a:cs typeface="Times New Roman"/>
              </a:rPr>
              <a:t> (Accessed: 14</a:t>
            </a:r>
            <a:r>
              <a:rPr lang="en-GB" sz="1400" baseline="30000">
                <a:effectLst/>
                <a:latin typeface="Calibri"/>
                <a:ea typeface="Times New Roman" panose="02020603050405020304" pitchFamily="18" charset="0"/>
                <a:cs typeface="Times New Roman"/>
              </a:rPr>
              <a:t>th</a:t>
            </a:r>
            <a:r>
              <a:rPr lang="en-GB" sz="1400">
                <a:effectLst/>
                <a:latin typeface="Calibri"/>
                <a:ea typeface="Times New Roman" panose="02020603050405020304" pitchFamily="18" charset="0"/>
                <a:cs typeface="Times New Roman"/>
              </a:rPr>
              <a:t> March 2020</a:t>
            </a:r>
            <a:r>
              <a:rPr lang="en-GB" sz="1400">
                <a:latin typeface="Calibri"/>
                <a:ea typeface="Times New Roman" panose="02020603050405020304" pitchFamily="18" charset="0"/>
                <a:cs typeface="Times New Roman"/>
              </a:rPr>
              <a:t>).</a:t>
            </a:r>
            <a:endParaRPr lang="en-GB"/>
          </a:p>
          <a:p>
            <a:r>
              <a:rPr lang="en-GB" sz="1400">
                <a:ea typeface="+mn-lt"/>
                <a:cs typeface="+mn-lt"/>
              </a:rPr>
              <a:t>Welsh Government (2012). </a:t>
            </a:r>
            <a:r>
              <a:rPr lang="en-GB" sz="1400" i="1">
                <a:ea typeface="+mn-lt"/>
                <a:cs typeface="+mn-lt"/>
              </a:rPr>
              <a:t>Practical approaches to behaviour management in the classroom A handbook for classroom teachers in primary schools. </a:t>
            </a:r>
            <a:r>
              <a:rPr lang="en-GB" sz="1400">
                <a:ea typeface="+mn-lt"/>
                <a:cs typeface="+mn-lt"/>
              </a:rPr>
              <a:t>Available at: </a:t>
            </a:r>
            <a:r>
              <a:rPr lang="en-GB" sz="1400" u="sng">
                <a:ea typeface="+mn-lt"/>
                <a:cs typeface="+mn-lt"/>
                <a:hlinkClick r:id="rId8"/>
              </a:rPr>
              <a:t>https://gov.wales/sites/default/files/publications/2018-12/practical-approaches-to-behaviour-management-in-the-classroom-a-handbook-for-classroom-teachers-in-primary-schools.pdf</a:t>
            </a:r>
            <a:r>
              <a:rPr lang="en-GB" sz="1400" b="1">
                <a:ea typeface="+mn-lt"/>
                <a:cs typeface="+mn-lt"/>
              </a:rPr>
              <a:t> </a:t>
            </a:r>
            <a:r>
              <a:rPr lang="en-GB" sz="1400">
                <a:ea typeface="+mn-lt"/>
                <a:cs typeface="+mn-lt"/>
              </a:rPr>
              <a:t>(Accessed: 28</a:t>
            </a:r>
            <a:r>
              <a:rPr lang="en-GB" sz="1400" baseline="30000">
                <a:ea typeface="+mn-lt"/>
                <a:cs typeface="+mn-lt"/>
              </a:rPr>
              <a:t>th</a:t>
            </a:r>
            <a:r>
              <a:rPr lang="en-GB" sz="1400">
                <a:ea typeface="+mn-lt"/>
                <a:cs typeface="+mn-lt"/>
              </a:rPr>
              <a:t> March 2020).</a:t>
            </a:r>
            <a:endParaRPr lang="en-GB" sz="1400">
              <a:latin typeface="Calibri"/>
              <a:ea typeface="Times New Roman" panose="02020603050405020304" pitchFamily="18" charset="0"/>
              <a:cs typeface="Times New Roman"/>
            </a:endParaRPr>
          </a:p>
          <a:p>
            <a:r>
              <a:rPr lang="en-GB" sz="1400">
                <a:ea typeface="+mn-lt"/>
                <a:cs typeface="+mn-lt"/>
              </a:rPr>
              <a:t>Woolfolk, A. E. &amp; Brooks, D, M. (2016) </a:t>
            </a:r>
            <a:r>
              <a:rPr lang="en-GB" sz="1400" i="1">
                <a:ea typeface="+mn-lt"/>
                <a:cs typeface="+mn-lt"/>
              </a:rPr>
              <a:t>Nonverbal Communication in Teaching. </a:t>
            </a:r>
            <a:r>
              <a:rPr lang="en-GB" sz="1400">
                <a:ea typeface="+mn-lt"/>
                <a:cs typeface="+mn-lt"/>
              </a:rPr>
              <a:t>Available at: </a:t>
            </a:r>
            <a:r>
              <a:rPr lang="en-GB" sz="1400">
                <a:ea typeface="+mn-lt"/>
                <a:cs typeface="+mn-lt"/>
                <a:hlinkClick r:id="rId9"/>
              </a:rPr>
              <a:t>http://citeseerx.ist.psu.edu/viewdoc/download?doi=10.1.1.986.5970&amp;rep=rep1&amp;type=pdf</a:t>
            </a:r>
            <a:r>
              <a:rPr lang="en-GB" sz="1400">
                <a:ea typeface="+mn-lt"/>
                <a:cs typeface="+mn-lt"/>
              </a:rPr>
              <a:t> (Accessed: 3rd April 2020).</a:t>
            </a:r>
          </a:p>
          <a:p>
            <a:r>
              <a:rPr lang="en-GB" sz="1400">
                <a:ea typeface="+mn-lt"/>
                <a:cs typeface="+mn-lt"/>
              </a:rPr>
              <a:t>Welsh government (2009) </a:t>
            </a:r>
            <a:r>
              <a:rPr lang="en-GB" sz="1400" i="1">
                <a:ea typeface="+mn-lt"/>
                <a:cs typeface="+mn-lt"/>
              </a:rPr>
              <a:t>behaviour and attendance. </a:t>
            </a:r>
            <a:r>
              <a:rPr lang="en-GB" sz="1400">
                <a:ea typeface="+mn-lt"/>
                <a:cs typeface="+mn-lt"/>
              </a:rPr>
              <a:t>Available at: </a:t>
            </a:r>
            <a:r>
              <a:rPr lang="en-GB" sz="1400" u="sng">
                <a:solidFill>
                  <a:srgbClr val="0563C1"/>
                </a:solidFill>
                <a:cs typeface="Calibri"/>
                <a:hlinkClick r:id="rId10"/>
              </a:rPr>
              <a:t>https://gov.wales/sites/default/files/publications/2018-03/15-behaviour-and-attendance.pdf</a:t>
            </a:r>
            <a:r>
              <a:rPr lang="en-GB" sz="1400">
                <a:ea typeface="+mn-lt"/>
                <a:cs typeface="+mn-lt"/>
              </a:rPr>
              <a:t>  (Accessed: 7</a:t>
            </a:r>
            <a:r>
              <a:rPr lang="en-GB" sz="1400" baseline="30000">
                <a:ea typeface="+mn-lt"/>
                <a:cs typeface="+mn-lt"/>
              </a:rPr>
              <a:t>th</a:t>
            </a:r>
            <a:r>
              <a:rPr lang="en-GB" sz="1400">
                <a:ea typeface="+mn-lt"/>
                <a:cs typeface="+mn-lt"/>
              </a:rPr>
              <a:t> April 2020)</a:t>
            </a:r>
            <a:endParaRPr lang="en-GB" sz="1400">
              <a:effectLst/>
              <a:cs typeface="Calibri"/>
            </a:endParaRPr>
          </a:p>
          <a:p>
            <a:endParaRPr lang="en-GB" sz="1400">
              <a:effectLst/>
              <a:latin typeface="Calibri" panose="020F0502020204030204" pitchFamily="34" charset="0"/>
              <a:ea typeface="Times New Roman" panose="02020603050405020304" pitchFamily="18" charset="0"/>
              <a:cs typeface="Calibri" panose="020F0502020204030204"/>
            </a:endParaRPr>
          </a:p>
          <a:p>
            <a:endParaRPr lang="en-GB" sz="1400">
              <a:latin typeface="Calibri" panose="020F05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6402148"/>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BF9BBB-B62A-AD45-8CD4-C173518EDDDB}"/>
              </a:ext>
            </a:extLst>
          </p:cNvPr>
          <p:cNvSpPr>
            <a:spLocks noGrp="1"/>
          </p:cNvSpPr>
          <p:nvPr>
            <p:ph type="title"/>
          </p:nvPr>
        </p:nvSpPr>
        <p:spPr>
          <a:xfrm>
            <a:off x="1507524" y="-46767"/>
            <a:ext cx="10515600" cy="1325563"/>
          </a:xfrm>
        </p:spPr>
        <p:txBody>
          <a:bodyPr/>
          <a:lstStyle/>
          <a:p>
            <a:r>
              <a:rPr lang="en-GB" b="1"/>
              <a:t>                         References</a:t>
            </a:r>
            <a:endParaRPr lang="en-US" b="1"/>
          </a:p>
        </p:txBody>
      </p:sp>
      <p:sp>
        <p:nvSpPr>
          <p:cNvPr id="3" name="Content Placeholder 2">
            <a:extLst>
              <a:ext uri="{FF2B5EF4-FFF2-40B4-BE49-F238E27FC236}">
                <a16:creationId xmlns:a16="http://schemas.microsoft.com/office/drawing/2014/main" id="{D8B9E505-6932-4D42-84F7-7B8B217881BA}"/>
              </a:ext>
            </a:extLst>
          </p:cNvPr>
          <p:cNvSpPr>
            <a:spLocks noGrp="1"/>
          </p:cNvSpPr>
          <p:nvPr>
            <p:ph idx="1"/>
          </p:nvPr>
        </p:nvSpPr>
        <p:spPr>
          <a:xfrm>
            <a:off x="426308" y="1236686"/>
            <a:ext cx="10515600" cy="4682845"/>
          </a:xfrm>
        </p:spPr>
        <p:txBody>
          <a:bodyPr vert="horz" lIns="91440" tIns="45720" rIns="91440" bIns="45720" rtlCol="0" anchor="t">
            <a:normAutofit/>
          </a:bodyPr>
          <a:lstStyle/>
          <a:p>
            <a:r>
              <a:rPr lang="en-GB" sz="1600"/>
              <a:t>Welsh government (2015) </a:t>
            </a:r>
            <a:r>
              <a:rPr lang="en-GB" sz="1600" i="1"/>
              <a:t>inclusion and pupil support. </a:t>
            </a:r>
            <a:r>
              <a:rPr lang="en-GB" sz="1600"/>
              <a:t>Available at: </a:t>
            </a:r>
            <a:r>
              <a:rPr lang="en-GB" sz="1600" u="sng">
                <a:solidFill>
                  <a:srgbClr val="0563C1"/>
                </a:solidFill>
                <a:effectLst/>
                <a:latin typeface="Calibri"/>
                <a:ea typeface="Times New Roman" panose="02020603050405020304" pitchFamily="18" charset="0"/>
                <a:cs typeface="Times New Roman"/>
                <a:hlinkClick r:id="rId2"/>
              </a:rPr>
              <a:t>https://gov.wales/sites/default/files/consultations/2018-01/151216-inclusion-and-pupil-support-draft-guidance-en.pdf</a:t>
            </a:r>
            <a:r>
              <a:rPr lang="en-GB" sz="1600">
                <a:effectLst/>
              </a:rPr>
              <a:t>.( Accessed 9</a:t>
            </a:r>
            <a:r>
              <a:rPr lang="en-GB" sz="1600" baseline="30000">
                <a:effectLst/>
              </a:rPr>
              <a:t>th</a:t>
            </a:r>
            <a:r>
              <a:rPr lang="en-GB" sz="1600">
                <a:effectLst/>
              </a:rPr>
              <a:t> April 2020)</a:t>
            </a:r>
            <a:endParaRPr lang="en-US"/>
          </a:p>
          <a:p>
            <a:r>
              <a:rPr lang="en-GB" sz="1600"/>
              <a:t>Welsh government. </a:t>
            </a:r>
            <a:r>
              <a:rPr lang="en-GB" sz="1600" i="1"/>
              <a:t>Foundation phase framework (2015) </a:t>
            </a:r>
            <a:r>
              <a:rPr lang="en-GB" sz="1600"/>
              <a:t>Available at: </a:t>
            </a:r>
            <a:r>
              <a:rPr lang="en-GB" sz="1600" u="sng">
                <a:solidFill>
                  <a:srgbClr val="0563C1"/>
                </a:solidFill>
                <a:effectLst/>
                <a:latin typeface="Calibri"/>
                <a:ea typeface="Times New Roman" panose="02020603050405020304" pitchFamily="18" charset="0"/>
                <a:cs typeface="Times New Roman"/>
                <a:hlinkClick r:id="rId3"/>
              </a:rPr>
              <a:t>https://hwb.gov.wales/storage/d5d8e39c-b534-40cb-a3f5-7e2e126d8077/foundation-phase-framework.pdf</a:t>
            </a:r>
            <a:r>
              <a:rPr lang="en-GB" sz="1600">
                <a:effectLst/>
              </a:rPr>
              <a:t> (Accessed 9</a:t>
            </a:r>
            <a:r>
              <a:rPr lang="en-GB" sz="1600" baseline="30000">
                <a:effectLst/>
              </a:rPr>
              <a:t>th</a:t>
            </a:r>
            <a:r>
              <a:rPr lang="en-GB" sz="1600">
                <a:effectLst/>
              </a:rPr>
              <a:t> April 2020)</a:t>
            </a:r>
            <a:endParaRPr lang="en-GB" sz="1600">
              <a:latin typeface="Calibri"/>
              <a:ea typeface="Times New Roman" panose="02020603050405020304" pitchFamily="18" charset="0"/>
              <a:cs typeface="Times New Roman"/>
            </a:endParaRPr>
          </a:p>
          <a:p>
            <a:r>
              <a:rPr lang="en-GB" sz="1600" err="1">
                <a:effectLst/>
                <a:latin typeface="Calibri"/>
                <a:ea typeface="Times New Roman" panose="02020603050405020304" pitchFamily="18" charset="0"/>
                <a:cs typeface="Times New Roman"/>
              </a:rPr>
              <a:t>Ziatdinov</a:t>
            </a:r>
            <a:r>
              <a:rPr lang="en-GB" sz="1600">
                <a:effectLst/>
                <a:latin typeface="Calibri"/>
                <a:ea typeface="Times New Roman" panose="02020603050405020304" pitchFamily="18" charset="0"/>
                <a:cs typeface="Times New Roman"/>
              </a:rPr>
              <a:t>, K. (2016) ‘How Students Acquire Self-Control: Primary School Teachers’ Concepts from Turkey’, </a:t>
            </a:r>
            <a:r>
              <a:rPr lang="en-GB" sz="1600" i="1">
                <a:effectLst/>
                <a:latin typeface="Calibri"/>
                <a:ea typeface="Times New Roman" panose="02020603050405020304" pitchFamily="18" charset="0"/>
                <a:cs typeface="Times New Roman"/>
              </a:rPr>
              <a:t>European Journal of Contemporary Education, </a:t>
            </a:r>
            <a:r>
              <a:rPr lang="en-GB" sz="1600">
                <a:effectLst/>
                <a:latin typeface="Calibri"/>
                <a:ea typeface="Times New Roman" panose="02020603050405020304" pitchFamily="18" charset="0"/>
                <a:cs typeface="Times New Roman"/>
              </a:rPr>
              <a:t>18(4), pp. </a:t>
            </a:r>
            <a:r>
              <a:rPr lang="en-GB" sz="1600">
                <a:latin typeface="Calibri"/>
                <a:ea typeface="Times New Roman" panose="02020603050405020304" pitchFamily="18" charset="0"/>
                <a:cs typeface="Times New Roman"/>
              </a:rPr>
              <a:t>390-397. </a:t>
            </a:r>
            <a:r>
              <a:rPr lang="en-GB" sz="1600">
                <a:effectLst/>
                <a:latin typeface="Calibri"/>
                <a:ea typeface="Times New Roman" panose="02020603050405020304" pitchFamily="18" charset="0"/>
                <a:cs typeface="Times New Roman"/>
              </a:rPr>
              <a:t>Available at: </a:t>
            </a:r>
            <a:r>
              <a:rPr lang="en-GB" sz="1600">
                <a:effectLst/>
                <a:latin typeface="Calibri"/>
                <a:ea typeface="Times New Roman" panose="02020603050405020304" pitchFamily="18" charset="0"/>
                <a:cs typeface="Times New Roman"/>
                <a:hlinkClick r:id="rId4"/>
              </a:rPr>
              <a:t>https://www.researchgate.net/publication/311614189_How_Students_Acquire_Self-Control_Primary_School_Teachers'_Concepts_from_Turkey</a:t>
            </a:r>
            <a:r>
              <a:rPr lang="en-GB" sz="1600">
                <a:latin typeface="Calibri"/>
                <a:ea typeface="Times New Roman" panose="02020603050405020304" pitchFamily="18" charset="0"/>
                <a:cs typeface="Times New Roman"/>
              </a:rPr>
              <a:t> </a:t>
            </a:r>
            <a:endParaRPr lang="en-GB" sz="1600">
              <a:effectLst/>
            </a:endParaRPr>
          </a:p>
          <a:p>
            <a:endParaRPr lang="en-GB" sz="1500">
              <a:effectLst/>
            </a:endParaRPr>
          </a:p>
          <a:p>
            <a:endParaRPr lang="en-GB" sz="1500"/>
          </a:p>
          <a:p>
            <a:endParaRPr lang="en-GB" sz="1500"/>
          </a:p>
          <a:p>
            <a:endParaRPr lang="en-GB" sz="1500"/>
          </a:p>
          <a:p>
            <a:endParaRPr lang="en-GB" sz="1500"/>
          </a:p>
          <a:p>
            <a:endParaRPr lang="en-GB" sz="1500"/>
          </a:p>
          <a:p>
            <a:endParaRPr lang="en-GB" sz="1500"/>
          </a:p>
          <a:p>
            <a:endParaRPr lang="en-GB" sz="1500"/>
          </a:p>
          <a:p>
            <a:endParaRPr lang="en-GB" sz="1500"/>
          </a:p>
        </p:txBody>
      </p:sp>
    </p:spTree>
    <p:extLst>
      <p:ext uri="{BB962C8B-B14F-4D97-AF65-F5344CB8AC3E}">
        <p14:creationId xmlns:p14="http://schemas.microsoft.com/office/powerpoint/2010/main" val="2438733465"/>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1</a:t>
            </a:r>
          </a:p>
        </p:txBody>
      </p:sp>
      <p:sp>
        <p:nvSpPr>
          <p:cNvPr id="5" name="TextBox 4">
            <a:extLst>
              <a:ext uri="{FF2B5EF4-FFF2-40B4-BE49-F238E27FC236}">
                <a16:creationId xmlns:a16="http://schemas.microsoft.com/office/drawing/2014/main" id="{7844FCF8-4076-4664-BEC6-AB737F9AB12A}"/>
              </a:ext>
            </a:extLst>
          </p:cNvPr>
          <p:cNvSpPr txBox="1"/>
          <p:nvPr/>
        </p:nvSpPr>
        <p:spPr>
          <a:xfrm>
            <a:off x="4807744" y="1878806"/>
            <a:ext cx="274319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800" b="1">
              <a:cs typeface="Calibri"/>
            </a:endParaRPr>
          </a:p>
          <a:p>
            <a:pPr marL="285750" indent="-285750">
              <a:buFont typeface="Arial"/>
              <a:buChar char="•"/>
            </a:pPr>
            <a:endParaRPr lang="en-US">
              <a:cs typeface="Calibri"/>
            </a:endParaRPr>
          </a:p>
        </p:txBody>
      </p:sp>
      <p:graphicFrame>
        <p:nvGraphicFramePr>
          <p:cNvPr id="6" name="Diagram 5">
            <a:extLst>
              <a:ext uri="{FF2B5EF4-FFF2-40B4-BE49-F238E27FC236}">
                <a16:creationId xmlns:a16="http://schemas.microsoft.com/office/drawing/2014/main" id="{29E476A1-7443-45FA-B3C8-F5296AD0F748}"/>
              </a:ext>
            </a:extLst>
          </p:cNvPr>
          <p:cNvGraphicFramePr/>
          <p:nvPr/>
        </p:nvGraphicFramePr>
        <p:xfrm>
          <a:off x="2641328" y="1715768"/>
          <a:ext cx="6931247" cy="4054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9868402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2</a:t>
            </a:r>
          </a:p>
        </p:txBody>
      </p:sp>
      <p:sp>
        <p:nvSpPr>
          <p:cNvPr id="5" name="TextBox 4">
            <a:extLst>
              <a:ext uri="{FF2B5EF4-FFF2-40B4-BE49-F238E27FC236}">
                <a16:creationId xmlns:a16="http://schemas.microsoft.com/office/drawing/2014/main" id="{7844FCF8-4076-4664-BEC6-AB737F9AB12A}"/>
              </a:ext>
            </a:extLst>
          </p:cNvPr>
          <p:cNvSpPr txBox="1"/>
          <p:nvPr/>
        </p:nvSpPr>
        <p:spPr>
          <a:xfrm>
            <a:off x="4807744" y="1878806"/>
            <a:ext cx="274319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800" b="1">
              <a:cs typeface="Calibri"/>
            </a:endParaRPr>
          </a:p>
          <a:p>
            <a:pPr marL="285750" indent="-285750">
              <a:buFont typeface="Arial"/>
              <a:buChar char="•"/>
            </a:pPr>
            <a:endParaRPr lang="en-US">
              <a:cs typeface="Calibri"/>
            </a:endParaRPr>
          </a:p>
        </p:txBody>
      </p:sp>
      <p:graphicFrame>
        <p:nvGraphicFramePr>
          <p:cNvPr id="6" name="Diagram 5">
            <a:extLst>
              <a:ext uri="{FF2B5EF4-FFF2-40B4-BE49-F238E27FC236}">
                <a16:creationId xmlns:a16="http://schemas.microsoft.com/office/drawing/2014/main" id="{29E476A1-7443-45FA-B3C8-F5296AD0F748}"/>
              </a:ext>
            </a:extLst>
          </p:cNvPr>
          <p:cNvGraphicFramePr/>
          <p:nvPr/>
        </p:nvGraphicFramePr>
        <p:xfrm>
          <a:off x="2641328" y="1715768"/>
          <a:ext cx="6931247" cy="4054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5529469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3</a:t>
            </a:r>
          </a:p>
        </p:txBody>
      </p:sp>
      <p:sp>
        <p:nvSpPr>
          <p:cNvPr id="5" name="TextBox 4">
            <a:extLst>
              <a:ext uri="{FF2B5EF4-FFF2-40B4-BE49-F238E27FC236}">
                <a16:creationId xmlns:a16="http://schemas.microsoft.com/office/drawing/2014/main" id="{7844FCF8-4076-4664-BEC6-AB737F9AB12A}"/>
              </a:ext>
            </a:extLst>
          </p:cNvPr>
          <p:cNvSpPr txBox="1"/>
          <p:nvPr/>
        </p:nvSpPr>
        <p:spPr>
          <a:xfrm>
            <a:off x="4807744" y="1878806"/>
            <a:ext cx="2743199" cy="8002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800" b="1">
              <a:cs typeface="Calibri"/>
            </a:endParaRPr>
          </a:p>
          <a:p>
            <a:pPr marL="285750" indent="-285750">
              <a:buFont typeface="Arial"/>
              <a:buChar char="•"/>
            </a:pPr>
            <a:endParaRPr lang="en-US">
              <a:cs typeface="Calibri"/>
            </a:endParaRPr>
          </a:p>
        </p:txBody>
      </p:sp>
      <p:graphicFrame>
        <p:nvGraphicFramePr>
          <p:cNvPr id="6" name="Diagram 5">
            <a:extLst>
              <a:ext uri="{FF2B5EF4-FFF2-40B4-BE49-F238E27FC236}">
                <a16:creationId xmlns:a16="http://schemas.microsoft.com/office/drawing/2014/main" id="{29E476A1-7443-45FA-B3C8-F5296AD0F748}"/>
              </a:ext>
            </a:extLst>
          </p:cNvPr>
          <p:cNvGraphicFramePr/>
          <p:nvPr/>
        </p:nvGraphicFramePr>
        <p:xfrm>
          <a:off x="3307181" y="1844414"/>
          <a:ext cx="5577638" cy="357819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274867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4</a:t>
            </a:r>
          </a:p>
        </p:txBody>
      </p:sp>
      <p:sp>
        <p:nvSpPr>
          <p:cNvPr id="5" name="TextBox 4">
            <a:extLst>
              <a:ext uri="{FF2B5EF4-FFF2-40B4-BE49-F238E27FC236}">
                <a16:creationId xmlns:a16="http://schemas.microsoft.com/office/drawing/2014/main" id="{7844FCF8-4076-4664-BEC6-AB737F9AB12A}"/>
              </a:ext>
            </a:extLst>
          </p:cNvPr>
          <p:cNvSpPr txBox="1"/>
          <p:nvPr/>
        </p:nvSpPr>
        <p:spPr>
          <a:xfrm>
            <a:off x="4724400" y="2093118"/>
            <a:ext cx="2743199"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cs typeface="Calibri"/>
              </a:rPr>
              <a:t>RESPECT:</a:t>
            </a:r>
          </a:p>
          <a:p>
            <a:pPr algn="ctr"/>
            <a:endParaRPr lang="en-US" sz="2400" b="1">
              <a:cs typeface="Calibri"/>
            </a:endParaRPr>
          </a:p>
          <a:p>
            <a:pPr algn="ctr"/>
            <a:endParaRPr lang="en-US" sz="2400" b="1">
              <a:cs typeface="Calibri"/>
            </a:endParaRPr>
          </a:p>
          <a:p>
            <a:pPr algn="ctr"/>
            <a:endParaRPr lang="en-US" sz="2400" b="1">
              <a:cs typeface="Calibri"/>
            </a:endParaRPr>
          </a:p>
          <a:p>
            <a:pPr marL="285750" indent="-285750">
              <a:buFont typeface="Arial"/>
              <a:buChar char="•"/>
            </a:pPr>
            <a:r>
              <a:rPr lang="en-US" sz="2800" b="1">
                <a:cs typeface="Calibri"/>
              </a:rPr>
              <a:t>TEACHERS</a:t>
            </a:r>
          </a:p>
          <a:p>
            <a:pPr marL="285750" indent="-285750">
              <a:buFont typeface="Arial"/>
              <a:buChar char="•"/>
            </a:pPr>
            <a:r>
              <a:rPr lang="en-US" sz="2800" b="1">
                <a:cs typeface="Calibri"/>
              </a:rPr>
              <a:t>CLASSMATES</a:t>
            </a:r>
          </a:p>
          <a:p>
            <a:pPr marL="285750" indent="-285750">
              <a:buFont typeface="Arial"/>
              <a:buChar char="•"/>
            </a:pPr>
            <a:r>
              <a:rPr lang="en-US" sz="2800" b="1">
                <a:cs typeface="Calibri"/>
              </a:rPr>
              <a:t>YOURSELF</a:t>
            </a:r>
          </a:p>
          <a:p>
            <a:pPr marL="285750" indent="-285750">
              <a:buFont typeface="Arial"/>
              <a:buChar char="•"/>
            </a:pPr>
            <a:endParaRPr lang="en-US">
              <a:cs typeface="Calibri"/>
            </a:endParaRPr>
          </a:p>
        </p:txBody>
      </p:sp>
      <p:pic>
        <p:nvPicPr>
          <p:cNvPr id="9" name="Picture 9" descr="A picture containing drawing, room&#10;&#10;Description generated with very high confidence">
            <a:extLst>
              <a:ext uri="{FF2B5EF4-FFF2-40B4-BE49-F238E27FC236}">
                <a16:creationId xmlns:a16="http://schemas.microsoft.com/office/drawing/2014/main" id="{1CE6D345-1717-4D77-827D-1A1D4BE94ADD}"/>
              </a:ext>
            </a:extLst>
          </p:cNvPr>
          <p:cNvPicPr>
            <a:picLocks noChangeAspect="1"/>
          </p:cNvPicPr>
          <p:nvPr/>
        </p:nvPicPr>
        <p:blipFill>
          <a:blip r:embed="rId2"/>
          <a:stretch>
            <a:fillRect/>
          </a:stretch>
        </p:blipFill>
        <p:spPr>
          <a:xfrm>
            <a:off x="2759869" y="1819275"/>
            <a:ext cx="1004887" cy="1064418"/>
          </a:xfrm>
          <a:prstGeom prst="rect">
            <a:avLst/>
          </a:prstGeom>
        </p:spPr>
      </p:pic>
      <p:pic>
        <p:nvPicPr>
          <p:cNvPr id="11" name="Picture 11" descr="A close up of a logo&#10;&#10;Description generated with very high confidence">
            <a:extLst>
              <a:ext uri="{FF2B5EF4-FFF2-40B4-BE49-F238E27FC236}">
                <a16:creationId xmlns:a16="http://schemas.microsoft.com/office/drawing/2014/main" id="{E06C2EA4-3F8A-4DC8-82FE-423D9C0A2198}"/>
              </a:ext>
            </a:extLst>
          </p:cNvPr>
          <p:cNvPicPr>
            <a:picLocks noChangeAspect="1"/>
          </p:cNvPicPr>
          <p:nvPr/>
        </p:nvPicPr>
        <p:blipFill>
          <a:blip r:embed="rId3"/>
          <a:stretch>
            <a:fillRect/>
          </a:stretch>
        </p:blipFill>
        <p:spPr>
          <a:xfrm>
            <a:off x="8415339" y="1819276"/>
            <a:ext cx="1100136" cy="1123949"/>
          </a:xfrm>
          <a:prstGeom prst="rect">
            <a:avLst/>
          </a:prstGeom>
        </p:spPr>
      </p:pic>
      <p:pic>
        <p:nvPicPr>
          <p:cNvPr id="13" name="Picture 13" descr="A picture containing bedroom, drawing, clock&#10;&#10;Description generated with very high confidence">
            <a:extLst>
              <a:ext uri="{FF2B5EF4-FFF2-40B4-BE49-F238E27FC236}">
                <a16:creationId xmlns:a16="http://schemas.microsoft.com/office/drawing/2014/main" id="{2DE7FFFE-6463-4114-99A7-7D2B6B2D88BE}"/>
              </a:ext>
            </a:extLst>
          </p:cNvPr>
          <p:cNvPicPr>
            <a:picLocks noChangeAspect="1"/>
          </p:cNvPicPr>
          <p:nvPr/>
        </p:nvPicPr>
        <p:blipFill>
          <a:blip r:embed="rId4"/>
          <a:stretch>
            <a:fillRect/>
          </a:stretch>
        </p:blipFill>
        <p:spPr>
          <a:xfrm>
            <a:off x="1785938" y="3200400"/>
            <a:ext cx="2750343" cy="2576512"/>
          </a:xfrm>
          <a:prstGeom prst="rect">
            <a:avLst/>
          </a:prstGeom>
        </p:spPr>
      </p:pic>
      <p:pic>
        <p:nvPicPr>
          <p:cNvPr id="15" name="Picture 15" descr="A picture containing table&#10;&#10;Description generated with very high confidence">
            <a:extLst>
              <a:ext uri="{FF2B5EF4-FFF2-40B4-BE49-F238E27FC236}">
                <a16:creationId xmlns:a16="http://schemas.microsoft.com/office/drawing/2014/main" id="{082008F0-AB0C-45C3-8E0E-380D016F5F49}"/>
              </a:ext>
            </a:extLst>
          </p:cNvPr>
          <p:cNvPicPr>
            <a:picLocks noChangeAspect="1"/>
          </p:cNvPicPr>
          <p:nvPr/>
        </p:nvPicPr>
        <p:blipFill>
          <a:blip r:embed="rId5"/>
          <a:stretch>
            <a:fillRect/>
          </a:stretch>
        </p:blipFill>
        <p:spPr>
          <a:xfrm>
            <a:off x="7467600" y="3200400"/>
            <a:ext cx="2983705" cy="2576512"/>
          </a:xfrm>
          <a:prstGeom prst="rect">
            <a:avLst/>
          </a:prstGeom>
        </p:spPr>
      </p:pic>
    </p:spTree>
    <p:extLst>
      <p:ext uri="{BB962C8B-B14F-4D97-AF65-F5344CB8AC3E}">
        <p14:creationId xmlns:p14="http://schemas.microsoft.com/office/powerpoint/2010/main" val="374695974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5</a:t>
            </a:r>
          </a:p>
        </p:txBody>
      </p:sp>
      <p:sp>
        <p:nvSpPr>
          <p:cNvPr id="5" name="TextBox 4">
            <a:extLst>
              <a:ext uri="{FF2B5EF4-FFF2-40B4-BE49-F238E27FC236}">
                <a16:creationId xmlns:a16="http://schemas.microsoft.com/office/drawing/2014/main" id="{7844FCF8-4076-4664-BEC6-AB737F9AB12A}"/>
              </a:ext>
            </a:extLst>
          </p:cNvPr>
          <p:cNvSpPr txBox="1"/>
          <p:nvPr/>
        </p:nvSpPr>
        <p:spPr>
          <a:xfrm>
            <a:off x="4641056" y="2259806"/>
            <a:ext cx="2743199" cy="32008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cs typeface="Calibri"/>
              </a:rPr>
              <a:t>LISTEN</a:t>
            </a:r>
            <a:endParaRPr lang="en-US"/>
          </a:p>
          <a:p>
            <a:pPr algn="ctr"/>
            <a:r>
              <a:rPr lang="en-US" sz="2800" b="1">
                <a:cs typeface="Calibri"/>
              </a:rPr>
              <a:t>AND</a:t>
            </a:r>
          </a:p>
          <a:p>
            <a:pPr algn="ctr"/>
            <a:r>
              <a:rPr lang="en-US" sz="2800" b="1">
                <a:cs typeface="Calibri"/>
              </a:rPr>
              <a:t>FOLLOW INSTRUCTIONS</a:t>
            </a:r>
          </a:p>
          <a:p>
            <a:pPr algn="ctr"/>
            <a:endParaRPr lang="en-US" sz="2400" b="1">
              <a:cs typeface="Calibri"/>
            </a:endParaRPr>
          </a:p>
          <a:p>
            <a:pPr algn="ctr"/>
            <a:endParaRPr lang="en-US" sz="2400" b="1">
              <a:cs typeface="Calibri"/>
            </a:endParaRPr>
          </a:p>
          <a:p>
            <a:pPr algn="ctr"/>
            <a:endParaRPr lang="en-US" sz="2400" b="1">
              <a:cs typeface="Calibri"/>
            </a:endParaRPr>
          </a:p>
          <a:p>
            <a:pPr marL="285750" indent="-285750">
              <a:buFont typeface="Arial"/>
              <a:buChar char="•"/>
            </a:pPr>
            <a:endParaRPr lang="en-US">
              <a:cs typeface="Calibri"/>
            </a:endParaRPr>
          </a:p>
        </p:txBody>
      </p:sp>
      <p:pic>
        <p:nvPicPr>
          <p:cNvPr id="9" name="Picture 9" descr="A picture containing drawing, room&#10;&#10;Description generated with very high confidence">
            <a:extLst>
              <a:ext uri="{FF2B5EF4-FFF2-40B4-BE49-F238E27FC236}">
                <a16:creationId xmlns:a16="http://schemas.microsoft.com/office/drawing/2014/main" id="{1CE6D345-1717-4D77-827D-1A1D4BE94ADD}"/>
              </a:ext>
            </a:extLst>
          </p:cNvPr>
          <p:cNvPicPr>
            <a:picLocks noChangeAspect="1"/>
          </p:cNvPicPr>
          <p:nvPr/>
        </p:nvPicPr>
        <p:blipFill>
          <a:blip r:embed="rId2"/>
          <a:stretch>
            <a:fillRect/>
          </a:stretch>
        </p:blipFill>
        <p:spPr>
          <a:xfrm>
            <a:off x="2759869" y="1819275"/>
            <a:ext cx="1004887" cy="1064418"/>
          </a:xfrm>
          <a:prstGeom prst="rect">
            <a:avLst/>
          </a:prstGeom>
        </p:spPr>
      </p:pic>
      <p:pic>
        <p:nvPicPr>
          <p:cNvPr id="11" name="Picture 11" descr="A close up of a logo&#10;&#10;Description generated with very high confidence">
            <a:extLst>
              <a:ext uri="{FF2B5EF4-FFF2-40B4-BE49-F238E27FC236}">
                <a16:creationId xmlns:a16="http://schemas.microsoft.com/office/drawing/2014/main" id="{E06C2EA4-3F8A-4DC8-82FE-423D9C0A2198}"/>
              </a:ext>
            </a:extLst>
          </p:cNvPr>
          <p:cNvPicPr>
            <a:picLocks noChangeAspect="1"/>
          </p:cNvPicPr>
          <p:nvPr/>
        </p:nvPicPr>
        <p:blipFill>
          <a:blip r:embed="rId3"/>
          <a:stretch>
            <a:fillRect/>
          </a:stretch>
        </p:blipFill>
        <p:spPr>
          <a:xfrm>
            <a:off x="8415339" y="1819276"/>
            <a:ext cx="1100136" cy="1123949"/>
          </a:xfrm>
          <a:prstGeom prst="rect">
            <a:avLst/>
          </a:prstGeom>
        </p:spPr>
      </p:pic>
      <p:pic>
        <p:nvPicPr>
          <p:cNvPr id="3" name="Picture 5" descr="A close up of a toy&#10;&#10;Description generated with high confidence">
            <a:extLst>
              <a:ext uri="{FF2B5EF4-FFF2-40B4-BE49-F238E27FC236}">
                <a16:creationId xmlns:a16="http://schemas.microsoft.com/office/drawing/2014/main" id="{777F1725-D9A8-4AFB-8FB3-ED218EA17F8C}"/>
              </a:ext>
            </a:extLst>
          </p:cNvPr>
          <p:cNvPicPr>
            <a:picLocks noChangeAspect="1"/>
          </p:cNvPicPr>
          <p:nvPr/>
        </p:nvPicPr>
        <p:blipFill>
          <a:blip r:embed="rId4"/>
          <a:stretch>
            <a:fillRect/>
          </a:stretch>
        </p:blipFill>
        <p:spPr>
          <a:xfrm>
            <a:off x="1747838" y="3202782"/>
            <a:ext cx="2493167" cy="2571748"/>
          </a:xfrm>
          <a:prstGeom prst="rect">
            <a:avLst/>
          </a:prstGeom>
        </p:spPr>
      </p:pic>
      <p:pic>
        <p:nvPicPr>
          <p:cNvPr id="7" name="Picture 7" descr="A close up of a toy&#10;&#10;Description generated with high confidence">
            <a:extLst>
              <a:ext uri="{FF2B5EF4-FFF2-40B4-BE49-F238E27FC236}">
                <a16:creationId xmlns:a16="http://schemas.microsoft.com/office/drawing/2014/main" id="{0D179E84-BD53-4590-9979-D72E8E9C9196}"/>
              </a:ext>
            </a:extLst>
          </p:cNvPr>
          <p:cNvPicPr>
            <a:picLocks noChangeAspect="1"/>
          </p:cNvPicPr>
          <p:nvPr/>
        </p:nvPicPr>
        <p:blipFill rotWithShape="1">
          <a:blip r:embed="rId5"/>
          <a:srcRect r="-541" b="9314"/>
          <a:stretch/>
        </p:blipFill>
        <p:spPr>
          <a:xfrm>
            <a:off x="7779544" y="3200400"/>
            <a:ext cx="2550332" cy="2577179"/>
          </a:xfrm>
          <a:prstGeom prst="rect">
            <a:avLst/>
          </a:prstGeom>
        </p:spPr>
      </p:pic>
    </p:spTree>
    <p:extLst>
      <p:ext uri="{BB962C8B-B14F-4D97-AF65-F5344CB8AC3E}">
        <p14:creationId xmlns:p14="http://schemas.microsoft.com/office/powerpoint/2010/main" val="94085927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6</a:t>
            </a:r>
          </a:p>
        </p:txBody>
      </p:sp>
      <p:sp>
        <p:nvSpPr>
          <p:cNvPr id="5" name="TextBox 4">
            <a:extLst>
              <a:ext uri="{FF2B5EF4-FFF2-40B4-BE49-F238E27FC236}">
                <a16:creationId xmlns:a16="http://schemas.microsoft.com/office/drawing/2014/main" id="{7844FCF8-4076-4664-BEC6-AB737F9AB12A}"/>
              </a:ext>
            </a:extLst>
          </p:cNvPr>
          <p:cNvSpPr txBox="1"/>
          <p:nvPr/>
        </p:nvSpPr>
        <p:spPr>
          <a:xfrm>
            <a:off x="4772025" y="2355056"/>
            <a:ext cx="2743199" cy="24006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cs typeface="Calibri"/>
              </a:rPr>
              <a:t>DO NOT DISTRACT OTHERS</a:t>
            </a:r>
            <a:endParaRPr lang="en-US"/>
          </a:p>
          <a:p>
            <a:pPr algn="ctr"/>
            <a:endParaRPr lang="en-US" sz="2400" b="1">
              <a:cs typeface="Calibri"/>
            </a:endParaRPr>
          </a:p>
          <a:p>
            <a:pPr algn="ctr"/>
            <a:endParaRPr lang="en-US" sz="2400" b="1">
              <a:cs typeface="Calibri"/>
            </a:endParaRPr>
          </a:p>
          <a:p>
            <a:pPr marL="285750" indent="-285750">
              <a:buFont typeface="Arial"/>
              <a:buChar char="•"/>
            </a:pPr>
            <a:endParaRPr lang="en-US">
              <a:cs typeface="Calibri"/>
            </a:endParaRPr>
          </a:p>
        </p:txBody>
      </p:sp>
      <p:pic>
        <p:nvPicPr>
          <p:cNvPr id="9" name="Picture 9" descr="A picture containing drawing, room&#10;&#10;Description generated with very high confidence">
            <a:extLst>
              <a:ext uri="{FF2B5EF4-FFF2-40B4-BE49-F238E27FC236}">
                <a16:creationId xmlns:a16="http://schemas.microsoft.com/office/drawing/2014/main" id="{1CE6D345-1717-4D77-827D-1A1D4BE94ADD}"/>
              </a:ext>
            </a:extLst>
          </p:cNvPr>
          <p:cNvPicPr>
            <a:picLocks noChangeAspect="1"/>
          </p:cNvPicPr>
          <p:nvPr/>
        </p:nvPicPr>
        <p:blipFill>
          <a:blip r:embed="rId2"/>
          <a:stretch>
            <a:fillRect/>
          </a:stretch>
        </p:blipFill>
        <p:spPr>
          <a:xfrm>
            <a:off x="2759869" y="1819275"/>
            <a:ext cx="1004887" cy="1064418"/>
          </a:xfrm>
          <a:prstGeom prst="rect">
            <a:avLst/>
          </a:prstGeom>
        </p:spPr>
      </p:pic>
      <p:pic>
        <p:nvPicPr>
          <p:cNvPr id="11" name="Picture 11" descr="A close up of a logo&#10;&#10;Description generated with very high confidence">
            <a:extLst>
              <a:ext uri="{FF2B5EF4-FFF2-40B4-BE49-F238E27FC236}">
                <a16:creationId xmlns:a16="http://schemas.microsoft.com/office/drawing/2014/main" id="{E06C2EA4-3F8A-4DC8-82FE-423D9C0A2198}"/>
              </a:ext>
            </a:extLst>
          </p:cNvPr>
          <p:cNvPicPr>
            <a:picLocks noChangeAspect="1"/>
          </p:cNvPicPr>
          <p:nvPr/>
        </p:nvPicPr>
        <p:blipFill>
          <a:blip r:embed="rId3"/>
          <a:stretch>
            <a:fillRect/>
          </a:stretch>
        </p:blipFill>
        <p:spPr>
          <a:xfrm>
            <a:off x="8415339" y="1819276"/>
            <a:ext cx="1100136" cy="1123949"/>
          </a:xfrm>
          <a:prstGeom prst="rect">
            <a:avLst/>
          </a:prstGeom>
        </p:spPr>
      </p:pic>
      <p:pic>
        <p:nvPicPr>
          <p:cNvPr id="6" name="Picture 7" descr="A picture containing drawing, table&#10;&#10;Description generated with very high confidence">
            <a:extLst>
              <a:ext uri="{FF2B5EF4-FFF2-40B4-BE49-F238E27FC236}">
                <a16:creationId xmlns:a16="http://schemas.microsoft.com/office/drawing/2014/main" id="{7A2E792A-A2D8-45F0-9097-3738373FCFF6}"/>
              </a:ext>
            </a:extLst>
          </p:cNvPr>
          <p:cNvPicPr>
            <a:picLocks noChangeAspect="1"/>
          </p:cNvPicPr>
          <p:nvPr/>
        </p:nvPicPr>
        <p:blipFill>
          <a:blip r:embed="rId4"/>
          <a:stretch>
            <a:fillRect/>
          </a:stretch>
        </p:blipFill>
        <p:spPr>
          <a:xfrm>
            <a:off x="1423988" y="3205163"/>
            <a:ext cx="3355180" cy="2555080"/>
          </a:xfrm>
          <a:prstGeom prst="rect">
            <a:avLst/>
          </a:prstGeom>
        </p:spPr>
      </p:pic>
      <p:pic>
        <p:nvPicPr>
          <p:cNvPr id="10" name="Picture 11" descr="A drawing of a cartoon character&#10;&#10;Description generated with high confidence">
            <a:extLst>
              <a:ext uri="{FF2B5EF4-FFF2-40B4-BE49-F238E27FC236}">
                <a16:creationId xmlns:a16="http://schemas.microsoft.com/office/drawing/2014/main" id="{0609965F-FB68-4D3D-990B-7DB3401A79FB}"/>
              </a:ext>
            </a:extLst>
          </p:cNvPr>
          <p:cNvPicPr>
            <a:picLocks noChangeAspect="1"/>
          </p:cNvPicPr>
          <p:nvPr/>
        </p:nvPicPr>
        <p:blipFill>
          <a:blip r:embed="rId5"/>
          <a:stretch>
            <a:fillRect/>
          </a:stretch>
        </p:blipFill>
        <p:spPr>
          <a:xfrm>
            <a:off x="7550944" y="3205163"/>
            <a:ext cx="3245643" cy="2555081"/>
          </a:xfrm>
          <a:prstGeom prst="rect">
            <a:avLst/>
          </a:prstGeom>
        </p:spPr>
      </p:pic>
    </p:spTree>
    <p:extLst>
      <p:ext uri="{BB962C8B-B14F-4D97-AF65-F5344CB8AC3E}">
        <p14:creationId xmlns:p14="http://schemas.microsoft.com/office/powerpoint/2010/main" val="9841006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7</a:t>
            </a:r>
          </a:p>
        </p:txBody>
      </p:sp>
      <p:sp>
        <p:nvSpPr>
          <p:cNvPr id="5" name="TextBox 4">
            <a:extLst>
              <a:ext uri="{FF2B5EF4-FFF2-40B4-BE49-F238E27FC236}">
                <a16:creationId xmlns:a16="http://schemas.microsoft.com/office/drawing/2014/main" id="{7844FCF8-4076-4664-BEC6-AB737F9AB12A}"/>
              </a:ext>
            </a:extLst>
          </p:cNvPr>
          <p:cNvSpPr txBox="1"/>
          <p:nvPr/>
        </p:nvSpPr>
        <p:spPr>
          <a:xfrm>
            <a:off x="4724400" y="2093118"/>
            <a:ext cx="2743199"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800" b="1">
                <a:cs typeface="Calibri"/>
              </a:rPr>
              <a:t>RAISE YOUR HAND</a:t>
            </a:r>
          </a:p>
          <a:p>
            <a:pPr algn="ctr"/>
            <a:endParaRPr lang="en-US" sz="2800" b="1">
              <a:cs typeface="Calibri"/>
            </a:endParaRPr>
          </a:p>
          <a:p>
            <a:pPr algn="ctr"/>
            <a:r>
              <a:rPr lang="en-US" sz="2800" b="1">
                <a:cs typeface="Calibri"/>
              </a:rPr>
              <a:t>DO NOT SHOUT OUT</a:t>
            </a:r>
          </a:p>
          <a:p>
            <a:pPr algn="ctr"/>
            <a:endParaRPr lang="en-US" sz="2800" b="1">
              <a:cs typeface="Calibri"/>
            </a:endParaRPr>
          </a:p>
          <a:p>
            <a:pPr algn="ctr"/>
            <a:r>
              <a:rPr lang="en-US" sz="2800" b="1">
                <a:cs typeface="Calibri"/>
              </a:rPr>
              <a:t>WAIT YOUR TURN</a:t>
            </a:r>
          </a:p>
          <a:p>
            <a:pPr marL="285750" indent="-285750">
              <a:buFont typeface="Arial"/>
              <a:buChar char="•"/>
            </a:pPr>
            <a:endParaRPr lang="en-US" sz="2800" b="1">
              <a:cs typeface="Calibri"/>
            </a:endParaRPr>
          </a:p>
          <a:p>
            <a:pPr marL="285750" indent="-285750">
              <a:buFont typeface="Arial"/>
              <a:buChar char="•"/>
            </a:pPr>
            <a:endParaRPr lang="en-US">
              <a:cs typeface="Calibri"/>
            </a:endParaRPr>
          </a:p>
        </p:txBody>
      </p:sp>
      <p:pic>
        <p:nvPicPr>
          <p:cNvPr id="9" name="Picture 9" descr="A picture containing drawing, room&#10;&#10;Description generated with very high confidence">
            <a:extLst>
              <a:ext uri="{FF2B5EF4-FFF2-40B4-BE49-F238E27FC236}">
                <a16:creationId xmlns:a16="http://schemas.microsoft.com/office/drawing/2014/main" id="{1CE6D345-1717-4D77-827D-1A1D4BE94ADD}"/>
              </a:ext>
            </a:extLst>
          </p:cNvPr>
          <p:cNvPicPr>
            <a:picLocks noChangeAspect="1"/>
          </p:cNvPicPr>
          <p:nvPr/>
        </p:nvPicPr>
        <p:blipFill>
          <a:blip r:embed="rId2"/>
          <a:stretch>
            <a:fillRect/>
          </a:stretch>
        </p:blipFill>
        <p:spPr>
          <a:xfrm>
            <a:off x="2759869" y="1819275"/>
            <a:ext cx="1004887" cy="1064418"/>
          </a:xfrm>
          <a:prstGeom prst="rect">
            <a:avLst/>
          </a:prstGeom>
        </p:spPr>
      </p:pic>
      <p:pic>
        <p:nvPicPr>
          <p:cNvPr id="11" name="Picture 11" descr="A close up of a logo&#10;&#10;Description generated with very high confidence">
            <a:extLst>
              <a:ext uri="{FF2B5EF4-FFF2-40B4-BE49-F238E27FC236}">
                <a16:creationId xmlns:a16="http://schemas.microsoft.com/office/drawing/2014/main" id="{E06C2EA4-3F8A-4DC8-82FE-423D9C0A2198}"/>
              </a:ext>
            </a:extLst>
          </p:cNvPr>
          <p:cNvPicPr>
            <a:picLocks noChangeAspect="1"/>
          </p:cNvPicPr>
          <p:nvPr/>
        </p:nvPicPr>
        <p:blipFill>
          <a:blip r:embed="rId3"/>
          <a:stretch>
            <a:fillRect/>
          </a:stretch>
        </p:blipFill>
        <p:spPr>
          <a:xfrm>
            <a:off x="8415339" y="1819276"/>
            <a:ext cx="1100136" cy="1123949"/>
          </a:xfrm>
          <a:prstGeom prst="rect">
            <a:avLst/>
          </a:prstGeom>
        </p:spPr>
      </p:pic>
      <p:pic>
        <p:nvPicPr>
          <p:cNvPr id="3" name="Picture 5" descr="A picture containing drawing, table, bedroom&#10;&#10;Description generated with very high confidence">
            <a:extLst>
              <a:ext uri="{FF2B5EF4-FFF2-40B4-BE49-F238E27FC236}">
                <a16:creationId xmlns:a16="http://schemas.microsoft.com/office/drawing/2014/main" id="{8902FC3D-6C7A-4A6A-8FDF-F1E67369AD6A}"/>
              </a:ext>
            </a:extLst>
          </p:cNvPr>
          <p:cNvPicPr>
            <a:picLocks noChangeAspect="1"/>
          </p:cNvPicPr>
          <p:nvPr/>
        </p:nvPicPr>
        <p:blipFill>
          <a:blip r:embed="rId4"/>
          <a:stretch>
            <a:fillRect/>
          </a:stretch>
        </p:blipFill>
        <p:spPr>
          <a:xfrm>
            <a:off x="2024062" y="3200400"/>
            <a:ext cx="2131218" cy="2552699"/>
          </a:xfrm>
          <a:prstGeom prst="rect">
            <a:avLst/>
          </a:prstGeom>
        </p:spPr>
      </p:pic>
      <p:pic>
        <p:nvPicPr>
          <p:cNvPr id="10" name="Picture 11" descr="A picture containing object, drawing&#10;&#10;Description generated with very high confidence">
            <a:extLst>
              <a:ext uri="{FF2B5EF4-FFF2-40B4-BE49-F238E27FC236}">
                <a16:creationId xmlns:a16="http://schemas.microsoft.com/office/drawing/2014/main" id="{FAE52B69-2294-4F39-B78F-8E0DDC019DE9}"/>
              </a:ext>
            </a:extLst>
          </p:cNvPr>
          <p:cNvPicPr>
            <a:picLocks noChangeAspect="1"/>
          </p:cNvPicPr>
          <p:nvPr/>
        </p:nvPicPr>
        <p:blipFill>
          <a:blip r:embed="rId5"/>
          <a:stretch>
            <a:fillRect/>
          </a:stretch>
        </p:blipFill>
        <p:spPr>
          <a:xfrm>
            <a:off x="8053387" y="3198018"/>
            <a:ext cx="2050256" cy="2557461"/>
          </a:xfrm>
          <a:prstGeom prst="rect">
            <a:avLst/>
          </a:prstGeom>
        </p:spPr>
      </p:pic>
    </p:spTree>
    <p:extLst>
      <p:ext uri="{BB962C8B-B14F-4D97-AF65-F5344CB8AC3E}">
        <p14:creationId xmlns:p14="http://schemas.microsoft.com/office/powerpoint/2010/main" val="3972463616"/>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8</a:t>
            </a:r>
          </a:p>
        </p:txBody>
      </p:sp>
      <p:sp>
        <p:nvSpPr>
          <p:cNvPr id="5" name="TextBox 4">
            <a:extLst>
              <a:ext uri="{FF2B5EF4-FFF2-40B4-BE49-F238E27FC236}">
                <a16:creationId xmlns:a16="http://schemas.microsoft.com/office/drawing/2014/main" id="{7844FCF8-4076-4664-BEC6-AB737F9AB12A}"/>
              </a:ext>
            </a:extLst>
          </p:cNvPr>
          <p:cNvSpPr txBox="1"/>
          <p:nvPr/>
        </p:nvSpPr>
        <p:spPr>
          <a:xfrm>
            <a:off x="4724400" y="2093118"/>
            <a:ext cx="2743199"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800" b="1">
              <a:cs typeface="Calibri"/>
            </a:endParaRPr>
          </a:p>
          <a:p>
            <a:pPr algn="ctr"/>
            <a:r>
              <a:rPr lang="en-US" sz="2800" b="1">
                <a:cs typeface="Calibri"/>
              </a:rPr>
              <a:t>ALWAYS </a:t>
            </a:r>
            <a:endParaRPr lang="en-US">
              <a:cs typeface="Calibri"/>
            </a:endParaRPr>
          </a:p>
          <a:p>
            <a:pPr algn="ctr"/>
            <a:r>
              <a:rPr lang="en-US" sz="2800" b="1">
                <a:cs typeface="Calibri"/>
              </a:rPr>
              <a:t>TRY </a:t>
            </a:r>
            <a:endParaRPr lang="en-US">
              <a:cs typeface="Calibri"/>
            </a:endParaRPr>
          </a:p>
          <a:p>
            <a:pPr algn="ctr"/>
            <a:r>
              <a:rPr lang="en-US" sz="2800" b="1">
                <a:cs typeface="Calibri"/>
              </a:rPr>
              <a:t>YOUR BEST</a:t>
            </a:r>
            <a:endParaRPr lang="en-US">
              <a:cs typeface="Calibri"/>
            </a:endParaRPr>
          </a:p>
          <a:p>
            <a:pPr marL="285750" indent="-285750">
              <a:buFont typeface="Arial"/>
              <a:buChar char="•"/>
            </a:pPr>
            <a:endParaRPr lang="en-US" sz="2800" b="1">
              <a:cs typeface="Calibri"/>
            </a:endParaRPr>
          </a:p>
          <a:p>
            <a:pPr marL="285750" indent="-285750">
              <a:buFont typeface="Arial"/>
              <a:buChar char="•"/>
            </a:pPr>
            <a:endParaRPr lang="en-US">
              <a:cs typeface="Calibri"/>
            </a:endParaRPr>
          </a:p>
        </p:txBody>
      </p:sp>
      <p:pic>
        <p:nvPicPr>
          <p:cNvPr id="9" name="Picture 9" descr="A picture containing drawing, room&#10;&#10;Description generated with very high confidence">
            <a:extLst>
              <a:ext uri="{FF2B5EF4-FFF2-40B4-BE49-F238E27FC236}">
                <a16:creationId xmlns:a16="http://schemas.microsoft.com/office/drawing/2014/main" id="{1CE6D345-1717-4D77-827D-1A1D4BE94ADD}"/>
              </a:ext>
            </a:extLst>
          </p:cNvPr>
          <p:cNvPicPr>
            <a:picLocks noChangeAspect="1"/>
          </p:cNvPicPr>
          <p:nvPr/>
        </p:nvPicPr>
        <p:blipFill>
          <a:blip r:embed="rId2"/>
          <a:stretch>
            <a:fillRect/>
          </a:stretch>
        </p:blipFill>
        <p:spPr>
          <a:xfrm>
            <a:off x="2759869" y="1819275"/>
            <a:ext cx="1004887" cy="1064418"/>
          </a:xfrm>
          <a:prstGeom prst="rect">
            <a:avLst/>
          </a:prstGeom>
        </p:spPr>
      </p:pic>
      <p:pic>
        <p:nvPicPr>
          <p:cNvPr id="11" name="Picture 11" descr="A close up of a logo&#10;&#10;Description generated with very high confidence">
            <a:extLst>
              <a:ext uri="{FF2B5EF4-FFF2-40B4-BE49-F238E27FC236}">
                <a16:creationId xmlns:a16="http://schemas.microsoft.com/office/drawing/2014/main" id="{E06C2EA4-3F8A-4DC8-82FE-423D9C0A2198}"/>
              </a:ext>
            </a:extLst>
          </p:cNvPr>
          <p:cNvPicPr>
            <a:picLocks noChangeAspect="1"/>
          </p:cNvPicPr>
          <p:nvPr/>
        </p:nvPicPr>
        <p:blipFill>
          <a:blip r:embed="rId3"/>
          <a:stretch>
            <a:fillRect/>
          </a:stretch>
        </p:blipFill>
        <p:spPr>
          <a:xfrm>
            <a:off x="8415339" y="1819276"/>
            <a:ext cx="1100136" cy="1123949"/>
          </a:xfrm>
          <a:prstGeom prst="rect">
            <a:avLst/>
          </a:prstGeom>
        </p:spPr>
      </p:pic>
      <p:pic>
        <p:nvPicPr>
          <p:cNvPr id="6" name="Picture 6" descr="A picture containing drawing&#10;&#10;Description generated with very high confidence">
            <a:extLst>
              <a:ext uri="{FF2B5EF4-FFF2-40B4-BE49-F238E27FC236}">
                <a16:creationId xmlns:a16="http://schemas.microsoft.com/office/drawing/2014/main" id="{A52E3A75-D40A-4531-A3A4-8140DDCB5821}"/>
              </a:ext>
            </a:extLst>
          </p:cNvPr>
          <p:cNvPicPr>
            <a:picLocks noChangeAspect="1"/>
          </p:cNvPicPr>
          <p:nvPr/>
        </p:nvPicPr>
        <p:blipFill>
          <a:blip r:embed="rId4"/>
          <a:stretch>
            <a:fillRect/>
          </a:stretch>
        </p:blipFill>
        <p:spPr>
          <a:xfrm>
            <a:off x="2295525" y="3140868"/>
            <a:ext cx="1838324" cy="2612231"/>
          </a:xfrm>
          <a:prstGeom prst="rect">
            <a:avLst/>
          </a:prstGeom>
        </p:spPr>
      </p:pic>
      <p:pic>
        <p:nvPicPr>
          <p:cNvPr id="8" name="Picture 11" descr="A picture containing drawing&#10;&#10;Description generated with very high confidence">
            <a:extLst>
              <a:ext uri="{FF2B5EF4-FFF2-40B4-BE49-F238E27FC236}">
                <a16:creationId xmlns:a16="http://schemas.microsoft.com/office/drawing/2014/main" id="{C003097E-20D1-4B49-8B01-17ED0CD7B9D5}"/>
              </a:ext>
            </a:extLst>
          </p:cNvPr>
          <p:cNvPicPr>
            <a:picLocks noChangeAspect="1"/>
          </p:cNvPicPr>
          <p:nvPr/>
        </p:nvPicPr>
        <p:blipFill>
          <a:blip r:embed="rId5"/>
          <a:stretch>
            <a:fillRect/>
          </a:stretch>
        </p:blipFill>
        <p:spPr>
          <a:xfrm>
            <a:off x="8072438" y="3140869"/>
            <a:ext cx="1916906" cy="2612231"/>
          </a:xfrm>
          <a:prstGeom prst="rect">
            <a:avLst/>
          </a:prstGeom>
        </p:spPr>
      </p:pic>
    </p:spTree>
    <p:extLst>
      <p:ext uri="{BB962C8B-B14F-4D97-AF65-F5344CB8AC3E}">
        <p14:creationId xmlns:p14="http://schemas.microsoft.com/office/powerpoint/2010/main" val="70996914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5076" y="1036551"/>
            <a:ext cx="9144000" cy="679217"/>
          </a:xfrm>
        </p:spPr>
        <p:txBody>
          <a:bodyPr>
            <a:noAutofit/>
          </a:bodyPr>
          <a:lstStyle/>
          <a:p>
            <a:r>
              <a:rPr lang="en-GB" sz="4400" b="1">
                <a:ea typeface="+mj-lt"/>
                <a:cs typeface="+mj-lt"/>
              </a:rPr>
              <a:t>ACTIONS SPEAK LOUDER THAN WORDS</a:t>
            </a:r>
            <a:endParaRPr lang="en-US" sz="4400" b="1">
              <a:cs typeface="Calibri Light" panose="020F0302020204030204"/>
            </a:endParaRPr>
          </a:p>
        </p:txBody>
      </p:sp>
      <p:sp>
        <p:nvSpPr>
          <p:cNvPr id="4" name="TextBox 3">
            <a:extLst>
              <a:ext uri="{FF2B5EF4-FFF2-40B4-BE49-F238E27FC236}">
                <a16:creationId xmlns:a16="http://schemas.microsoft.com/office/drawing/2014/main" id="{85F3D1F0-9139-479F-87C9-B6D82384D019}"/>
              </a:ext>
            </a:extLst>
          </p:cNvPr>
          <p:cNvSpPr txBox="1"/>
          <p:nvPr/>
        </p:nvSpPr>
        <p:spPr>
          <a:xfrm>
            <a:off x="646670" y="142102"/>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a:t>APPENDIX 9</a:t>
            </a:r>
          </a:p>
        </p:txBody>
      </p:sp>
      <p:sp>
        <p:nvSpPr>
          <p:cNvPr id="5" name="TextBox 4">
            <a:extLst>
              <a:ext uri="{FF2B5EF4-FFF2-40B4-BE49-F238E27FC236}">
                <a16:creationId xmlns:a16="http://schemas.microsoft.com/office/drawing/2014/main" id="{7844FCF8-4076-4664-BEC6-AB737F9AB12A}"/>
              </a:ext>
            </a:extLst>
          </p:cNvPr>
          <p:cNvSpPr txBox="1"/>
          <p:nvPr/>
        </p:nvSpPr>
        <p:spPr>
          <a:xfrm>
            <a:off x="4807744" y="1878806"/>
            <a:ext cx="2743199" cy="25237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US" sz="2800" b="1">
              <a:cs typeface="Calibri"/>
            </a:endParaRPr>
          </a:p>
          <a:p>
            <a:pPr algn="ctr"/>
            <a:r>
              <a:rPr lang="en-US" sz="2800" b="1">
                <a:cs typeface="Calibri"/>
              </a:rPr>
              <a:t>TAKE RESPONSIBILITY FOR YOUR ACTIONS</a:t>
            </a:r>
            <a:endParaRPr lang="en-US"/>
          </a:p>
          <a:p>
            <a:pPr marL="285750" indent="-285750">
              <a:buFont typeface="Arial"/>
              <a:buChar char="•"/>
            </a:pPr>
            <a:endParaRPr lang="en-US">
              <a:cs typeface="Calibri"/>
            </a:endParaRPr>
          </a:p>
        </p:txBody>
      </p:sp>
      <p:pic>
        <p:nvPicPr>
          <p:cNvPr id="9" name="Picture 9" descr="A picture containing drawing, room&#10;&#10;Description generated with very high confidence">
            <a:extLst>
              <a:ext uri="{FF2B5EF4-FFF2-40B4-BE49-F238E27FC236}">
                <a16:creationId xmlns:a16="http://schemas.microsoft.com/office/drawing/2014/main" id="{1CE6D345-1717-4D77-827D-1A1D4BE94ADD}"/>
              </a:ext>
            </a:extLst>
          </p:cNvPr>
          <p:cNvPicPr>
            <a:picLocks noChangeAspect="1"/>
          </p:cNvPicPr>
          <p:nvPr/>
        </p:nvPicPr>
        <p:blipFill>
          <a:blip r:embed="rId2"/>
          <a:stretch>
            <a:fillRect/>
          </a:stretch>
        </p:blipFill>
        <p:spPr>
          <a:xfrm>
            <a:off x="2759869" y="1819275"/>
            <a:ext cx="1004887" cy="1064418"/>
          </a:xfrm>
          <a:prstGeom prst="rect">
            <a:avLst/>
          </a:prstGeom>
        </p:spPr>
      </p:pic>
      <p:pic>
        <p:nvPicPr>
          <p:cNvPr id="11" name="Picture 11" descr="A close up of a logo&#10;&#10;Description generated with very high confidence">
            <a:extLst>
              <a:ext uri="{FF2B5EF4-FFF2-40B4-BE49-F238E27FC236}">
                <a16:creationId xmlns:a16="http://schemas.microsoft.com/office/drawing/2014/main" id="{E06C2EA4-3F8A-4DC8-82FE-423D9C0A2198}"/>
              </a:ext>
            </a:extLst>
          </p:cNvPr>
          <p:cNvPicPr>
            <a:picLocks noChangeAspect="1"/>
          </p:cNvPicPr>
          <p:nvPr/>
        </p:nvPicPr>
        <p:blipFill>
          <a:blip r:embed="rId3"/>
          <a:stretch>
            <a:fillRect/>
          </a:stretch>
        </p:blipFill>
        <p:spPr>
          <a:xfrm>
            <a:off x="8415339" y="1819276"/>
            <a:ext cx="1100136" cy="1123949"/>
          </a:xfrm>
          <a:prstGeom prst="rect">
            <a:avLst/>
          </a:prstGeom>
        </p:spPr>
      </p:pic>
      <p:pic>
        <p:nvPicPr>
          <p:cNvPr id="10" name="Picture 11" descr="A picture containing game&#10;&#10;Description generated with very high confidence">
            <a:extLst>
              <a:ext uri="{FF2B5EF4-FFF2-40B4-BE49-F238E27FC236}">
                <a16:creationId xmlns:a16="http://schemas.microsoft.com/office/drawing/2014/main" id="{A173C522-4299-4E0F-8072-1410B2A25002}"/>
              </a:ext>
            </a:extLst>
          </p:cNvPr>
          <p:cNvPicPr>
            <a:picLocks noChangeAspect="1"/>
          </p:cNvPicPr>
          <p:nvPr/>
        </p:nvPicPr>
        <p:blipFill>
          <a:blip r:embed="rId4"/>
          <a:stretch>
            <a:fillRect/>
          </a:stretch>
        </p:blipFill>
        <p:spPr>
          <a:xfrm>
            <a:off x="7689056" y="3136106"/>
            <a:ext cx="2552699" cy="2609849"/>
          </a:xfrm>
          <a:prstGeom prst="rect">
            <a:avLst/>
          </a:prstGeom>
        </p:spPr>
      </p:pic>
      <p:pic>
        <p:nvPicPr>
          <p:cNvPr id="13" name="Picture 13" descr="A picture containing drawing&#10;&#10;Description generated with very high confidence">
            <a:extLst>
              <a:ext uri="{FF2B5EF4-FFF2-40B4-BE49-F238E27FC236}">
                <a16:creationId xmlns:a16="http://schemas.microsoft.com/office/drawing/2014/main" id="{A389FC83-A90D-4F41-85AF-5289677E1D0A}"/>
              </a:ext>
            </a:extLst>
          </p:cNvPr>
          <p:cNvPicPr>
            <a:picLocks noChangeAspect="1"/>
          </p:cNvPicPr>
          <p:nvPr/>
        </p:nvPicPr>
        <p:blipFill>
          <a:blip r:embed="rId5"/>
          <a:stretch>
            <a:fillRect/>
          </a:stretch>
        </p:blipFill>
        <p:spPr>
          <a:xfrm>
            <a:off x="1809748" y="3069430"/>
            <a:ext cx="2893219" cy="2683669"/>
          </a:xfrm>
          <a:prstGeom prst="rect">
            <a:avLst/>
          </a:prstGeom>
        </p:spPr>
      </p:pic>
    </p:spTree>
    <p:extLst>
      <p:ext uri="{BB962C8B-B14F-4D97-AF65-F5344CB8AC3E}">
        <p14:creationId xmlns:p14="http://schemas.microsoft.com/office/powerpoint/2010/main" val="3429095807"/>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24000" y="999177"/>
            <a:ext cx="9144000" cy="960747"/>
          </a:xfrm>
        </p:spPr>
        <p:txBody>
          <a:bodyPr>
            <a:normAutofit/>
          </a:bodyPr>
          <a:lstStyle/>
          <a:p>
            <a:r>
              <a:rPr lang="en-GB" sz="5400" b="1">
                <a:cs typeface="Calibri Light"/>
              </a:rPr>
              <a:t>Intervention Strategies</a:t>
            </a:r>
            <a:endParaRPr lang="en-GB" sz="5400" b="1">
              <a:ea typeface="+mj-lt"/>
              <a:cs typeface="+mj-l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054450" y="2094671"/>
            <a:ext cx="10083099" cy="3579486"/>
          </a:xfrm>
        </p:spPr>
        <p:txBody>
          <a:bodyPr vert="horz" lIns="91440" tIns="45720" rIns="91440" bIns="45720" rtlCol="0" anchor="t">
            <a:noAutofit/>
          </a:bodyPr>
          <a:lstStyle/>
          <a:p>
            <a:pPr algn="l"/>
            <a:r>
              <a:rPr lang="en-GB" b="1"/>
              <a:t>Coping tools / Fidget aids:</a:t>
            </a:r>
          </a:p>
          <a:p>
            <a:pPr marL="342900" lvl="0" indent="-342900" algn="l">
              <a:buFont typeface="Arial" panose="020B0604020202020204" pitchFamily="34" charset="0"/>
              <a:buChar char="•"/>
            </a:pPr>
            <a:endParaRPr lang="en-GB" sz="2800"/>
          </a:p>
          <a:p>
            <a:pPr algn="l"/>
            <a:endParaRPr lang="en-GB" sz="2800"/>
          </a:p>
          <a:p>
            <a:pPr algn="l"/>
            <a:endParaRPr lang="en-US" sz="2800" b="1">
              <a:cs typeface="Calibri" panose="020F0502020204030204"/>
            </a:endParaRPr>
          </a:p>
          <a:p>
            <a:pPr algn="l"/>
            <a:endParaRPr lang="en-US" sz="2800" b="1">
              <a:cs typeface="Calibri" panose="020F0502020204030204"/>
            </a:endParaRPr>
          </a:p>
        </p:txBody>
      </p:sp>
      <p:pic>
        <p:nvPicPr>
          <p:cNvPr id="7170" name="Picture 2" descr="UV Reactive Textured Balls 4pk  large">
            <a:extLst>
              <a:ext uri="{FF2B5EF4-FFF2-40B4-BE49-F238E27FC236}">
                <a16:creationId xmlns:a16="http://schemas.microsoft.com/office/drawing/2014/main" id="{2A58D64A-0FD8-44FB-B88A-299105516A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70821" y="2723371"/>
            <a:ext cx="2755733" cy="2755733"/>
          </a:xfrm>
          <a:prstGeom prst="rect">
            <a:avLst/>
          </a:prstGeom>
          <a:noFill/>
          <a:extLst>
            <a:ext uri="{909E8E84-426E-40DD-AFC4-6F175D3DCCD1}">
              <a14:hiddenFill xmlns:a14="http://schemas.microsoft.com/office/drawing/2010/main">
                <a:solidFill>
                  <a:srgbClr val="FFFFFF"/>
                </a:solidFill>
              </a14:hiddenFill>
            </a:ext>
          </a:extLst>
        </p:spPr>
      </p:pic>
      <p:pic>
        <p:nvPicPr>
          <p:cNvPr id="7172" name="Picture 4" descr="Flexiblox Coloured Fidget  large">
            <a:extLst>
              <a:ext uri="{FF2B5EF4-FFF2-40B4-BE49-F238E27FC236}">
                <a16:creationId xmlns:a16="http://schemas.microsoft.com/office/drawing/2014/main" id="{24866711-A0DA-45CC-9BD3-C900724017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35320" y="2723371"/>
            <a:ext cx="2743263" cy="2743263"/>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Therapy Putty 5pk  large">
            <a:extLst>
              <a:ext uri="{FF2B5EF4-FFF2-40B4-BE49-F238E27FC236}">
                <a16:creationId xmlns:a16="http://schemas.microsoft.com/office/drawing/2014/main" id="{F73F6A3B-AB01-4645-B112-E8F9E0905A0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68102" y="2723371"/>
            <a:ext cx="2653074" cy="2653074"/>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4DAD8BC-180D-4590-9344-C54AEE57FBA9}"/>
              </a:ext>
            </a:extLst>
          </p:cNvPr>
          <p:cNvSpPr txBox="1"/>
          <p:nvPr/>
        </p:nvSpPr>
        <p:spPr>
          <a:xfrm>
            <a:off x="1054450" y="5496740"/>
            <a:ext cx="2371061" cy="369332"/>
          </a:xfrm>
          <a:prstGeom prst="rect">
            <a:avLst/>
          </a:prstGeom>
          <a:noFill/>
        </p:spPr>
        <p:txBody>
          <a:bodyPr wrap="square" rtlCol="0">
            <a:spAutoFit/>
          </a:bodyPr>
          <a:lstStyle/>
          <a:p>
            <a:r>
              <a:rPr lang="en-US"/>
              <a:t>(TTS, 2020)</a:t>
            </a:r>
            <a:endParaRPr lang="en-GB"/>
          </a:p>
        </p:txBody>
      </p:sp>
      <p:sp>
        <p:nvSpPr>
          <p:cNvPr id="5" name="Rectangle 4">
            <a:extLst>
              <a:ext uri="{FF2B5EF4-FFF2-40B4-BE49-F238E27FC236}">
                <a16:creationId xmlns:a16="http://schemas.microsoft.com/office/drawing/2014/main" id="{F74050F3-EFDB-4917-B436-77C770AF3AB9}"/>
              </a:ext>
            </a:extLst>
          </p:cNvPr>
          <p:cNvSpPr/>
          <p:nvPr/>
        </p:nvSpPr>
        <p:spPr>
          <a:xfrm>
            <a:off x="646745" y="150453"/>
            <a:ext cx="1455848" cy="369332"/>
          </a:xfrm>
          <a:prstGeom prst="rect">
            <a:avLst/>
          </a:prstGeom>
        </p:spPr>
        <p:txBody>
          <a:bodyPr wrap="none">
            <a:spAutoFit/>
          </a:bodyPr>
          <a:lstStyle/>
          <a:p>
            <a:r>
              <a:rPr lang="en-US" b="1"/>
              <a:t>APPENDIX 10</a:t>
            </a:r>
          </a:p>
        </p:txBody>
      </p:sp>
    </p:spTree>
    <p:extLst>
      <p:ext uri="{BB962C8B-B14F-4D97-AF65-F5344CB8AC3E}">
        <p14:creationId xmlns:p14="http://schemas.microsoft.com/office/powerpoint/2010/main" val="74834760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7B81D-97E2-684A-8454-81CAB4A7679D}"/>
              </a:ext>
            </a:extLst>
          </p:cNvPr>
          <p:cNvSpPr>
            <a:spLocks noGrp="1"/>
          </p:cNvSpPr>
          <p:nvPr>
            <p:ph type="title"/>
          </p:nvPr>
        </p:nvSpPr>
        <p:spPr/>
        <p:txBody>
          <a:bodyPr/>
          <a:lstStyle/>
          <a:p>
            <a:r>
              <a:rPr lang="en-GB"/>
              <a:t>ABC strategy chart for behaviour </a:t>
            </a:r>
            <a:endParaRPr lang="en-US"/>
          </a:p>
        </p:txBody>
      </p:sp>
      <p:pic>
        <p:nvPicPr>
          <p:cNvPr id="4" name="Picture 4">
            <a:extLst>
              <a:ext uri="{FF2B5EF4-FFF2-40B4-BE49-F238E27FC236}">
                <a16:creationId xmlns:a16="http://schemas.microsoft.com/office/drawing/2014/main" id="{23F6A227-BD5B-7345-BAD9-92FCD4A445E3}"/>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4314" y="1294902"/>
            <a:ext cx="10072843" cy="5441078"/>
          </a:xfrm>
        </p:spPr>
      </p:pic>
    </p:spTree>
    <p:extLst>
      <p:ext uri="{BB962C8B-B14F-4D97-AF65-F5344CB8AC3E}">
        <p14:creationId xmlns:p14="http://schemas.microsoft.com/office/powerpoint/2010/main" val="3494569805"/>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12144" y="1126967"/>
            <a:ext cx="9144000" cy="1126705"/>
          </a:xfrm>
        </p:spPr>
        <p:txBody>
          <a:bodyPr>
            <a:normAutofit fontScale="90000"/>
          </a:bodyPr>
          <a:lstStyle/>
          <a:p>
            <a:r>
              <a:rPr lang="en-GB" sz="3500" b="1">
                <a:cs typeface="Calibri Light"/>
              </a:rPr>
              <a:t>Restorative Justice Appendix 1.</a:t>
            </a:r>
            <a:br>
              <a:rPr lang="en-GB" sz="3500" b="1">
                <a:cs typeface="Calibri Light"/>
              </a:rPr>
            </a:br>
            <a:r>
              <a:rPr lang="en-GB" sz="3500" b="1">
                <a:cs typeface="Calibri Light"/>
              </a:rPr>
              <a:t> Emotional Literacy Needs Cards</a:t>
            </a:r>
            <a:br>
              <a:rPr lang="en-GB" sz="4400" b="1">
                <a:cs typeface="Calibri Light"/>
              </a:rPr>
            </a:br>
            <a:r>
              <a:rPr lang="en-GB" sz="1800" b="1">
                <a:cs typeface="Calibri Light"/>
              </a:rPr>
              <a:t>Rhian Williams </a:t>
            </a:r>
            <a:endParaRPr lang="en-GB" sz="4400" b="1">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algn="l"/>
            <a:r>
              <a:rPr lang="en-GB">
                <a:cs typeface="Calibri" panose="020F0502020204030204"/>
              </a:rPr>
              <a:t> </a:t>
            </a:r>
            <a:endParaRPr lang="en-US">
              <a:cs typeface="Calibri" panose="020F0502020204030204"/>
            </a:endParaRPr>
          </a:p>
        </p:txBody>
      </p:sp>
      <p:pic>
        <p:nvPicPr>
          <p:cNvPr id="4" name="Picture 4" descr="A screenshot of a cell phone&#10;&#10;Description generated with very high confidence">
            <a:extLst>
              <a:ext uri="{FF2B5EF4-FFF2-40B4-BE49-F238E27FC236}">
                <a16:creationId xmlns:a16="http://schemas.microsoft.com/office/drawing/2014/main" id="{974ADC5A-8487-CF4F-B192-E6D1085F74CB}"/>
              </a:ext>
            </a:extLst>
          </p:cNvPr>
          <p:cNvPicPr>
            <a:picLocks noChangeAspect="1"/>
          </p:cNvPicPr>
          <p:nvPr/>
        </p:nvPicPr>
        <p:blipFill rotWithShape="1">
          <a:blip r:embed="rId2"/>
          <a:srcRect l="3468" t="15063" b="5439"/>
          <a:stretch/>
        </p:blipFill>
        <p:spPr>
          <a:xfrm>
            <a:off x="3358180" y="2447758"/>
            <a:ext cx="5451928" cy="3283275"/>
          </a:xfrm>
          <a:prstGeom prst="rect">
            <a:avLst/>
          </a:prstGeom>
        </p:spPr>
      </p:pic>
      <p:sp>
        <p:nvSpPr>
          <p:cNvPr id="8" name="TextBox 7">
            <a:extLst>
              <a:ext uri="{FF2B5EF4-FFF2-40B4-BE49-F238E27FC236}">
                <a16:creationId xmlns:a16="http://schemas.microsoft.com/office/drawing/2014/main" id="{8FA3B4DE-DE5B-4581-AB75-8DA4F7FDC392}"/>
              </a:ext>
            </a:extLst>
          </p:cNvPr>
          <p:cNvSpPr txBox="1"/>
          <p:nvPr/>
        </p:nvSpPr>
        <p:spPr>
          <a:xfrm>
            <a:off x="8921690" y="4680369"/>
            <a:ext cx="2139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(Phethean, 2016).</a:t>
            </a:r>
            <a:endParaRPr lang="en-US"/>
          </a:p>
        </p:txBody>
      </p:sp>
    </p:spTree>
    <p:extLst>
      <p:ext uri="{BB962C8B-B14F-4D97-AF65-F5344CB8AC3E}">
        <p14:creationId xmlns:p14="http://schemas.microsoft.com/office/powerpoint/2010/main" val="2581742836"/>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547029" y="1107827"/>
            <a:ext cx="9144000" cy="1373882"/>
          </a:xfrm>
        </p:spPr>
        <p:txBody>
          <a:bodyPr>
            <a:normAutofit/>
          </a:bodyPr>
          <a:lstStyle/>
          <a:p>
            <a:r>
              <a:rPr lang="en-GB" sz="3500" b="1">
                <a:cs typeface="Calibri Light"/>
              </a:rPr>
              <a:t>Restorative Justice Appendix 2.</a:t>
            </a:r>
            <a:br>
              <a:rPr lang="en-GB" sz="3500" b="1">
                <a:cs typeface="Calibri Light"/>
              </a:rPr>
            </a:br>
            <a:r>
              <a:rPr lang="en-GB" sz="3500" b="1">
                <a:cs typeface="Calibri Light"/>
              </a:rPr>
              <a:t> Restorative versus Retributive Language </a:t>
            </a:r>
            <a:br>
              <a:rPr lang="en-GB" sz="3500" b="1">
                <a:cs typeface="Calibri Light"/>
              </a:rPr>
            </a:br>
            <a:r>
              <a:rPr lang="en-GB" sz="1800" b="1">
                <a:cs typeface="Calibri Light"/>
              </a:rPr>
              <a:t>Rhian Williams </a:t>
            </a:r>
            <a:endParaRPr lang="en-GB" sz="4400" b="1">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algn="l"/>
            <a:r>
              <a:rPr lang="en-GB">
                <a:cs typeface="Calibri" panose="020F0502020204030204"/>
              </a:rPr>
              <a:t> </a:t>
            </a:r>
            <a:endParaRPr lang="en-US">
              <a:cs typeface="Calibri" panose="020F0502020204030204"/>
            </a:endParaRPr>
          </a:p>
        </p:txBody>
      </p:sp>
      <p:sp>
        <p:nvSpPr>
          <p:cNvPr id="8" name="TextBox 7">
            <a:extLst>
              <a:ext uri="{FF2B5EF4-FFF2-40B4-BE49-F238E27FC236}">
                <a16:creationId xmlns:a16="http://schemas.microsoft.com/office/drawing/2014/main" id="{8FA3B4DE-DE5B-4581-AB75-8DA4F7FDC392}"/>
              </a:ext>
            </a:extLst>
          </p:cNvPr>
          <p:cNvSpPr txBox="1"/>
          <p:nvPr/>
        </p:nvSpPr>
        <p:spPr>
          <a:xfrm>
            <a:off x="8921690" y="4896029"/>
            <a:ext cx="2139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(Phethean, 2016).</a:t>
            </a:r>
            <a:endParaRPr lang="en-US"/>
          </a:p>
        </p:txBody>
      </p:sp>
      <p:pic>
        <p:nvPicPr>
          <p:cNvPr id="4" name="Picture 4" descr="A screenshot of a cell phone&#10;&#10;Description generated with very high confidence">
            <a:extLst>
              <a:ext uri="{FF2B5EF4-FFF2-40B4-BE49-F238E27FC236}">
                <a16:creationId xmlns:a16="http://schemas.microsoft.com/office/drawing/2014/main" id="{57387FBC-396F-894D-9CF0-FD1D0783D683}"/>
              </a:ext>
            </a:extLst>
          </p:cNvPr>
          <p:cNvPicPr>
            <a:picLocks noChangeAspect="1"/>
          </p:cNvPicPr>
          <p:nvPr/>
        </p:nvPicPr>
        <p:blipFill>
          <a:blip r:embed="rId2"/>
          <a:stretch>
            <a:fillRect/>
          </a:stretch>
        </p:blipFill>
        <p:spPr>
          <a:xfrm>
            <a:off x="3455185" y="2629405"/>
            <a:ext cx="5327689" cy="3120768"/>
          </a:xfrm>
          <a:prstGeom prst="rect">
            <a:avLst/>
          </a:prstGeom>
        </p:spPr>
      </p:pic>
    </p:spTree>
    <p:extLst>
      <p:ext uri="{BB962C8B-B14F-4D97-AF65-F5344CB8AC3E}">
        <p14:creationId xmlns:p14="http://schemas.microsoft.com/office/powerpoint/2010/main" val="60264959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D8386171-E87D-46AB-8718-4CE2A88748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ounded Rectangle 26">
            <a:extLst>
              <a:ext uri="{FF2B5EF4-FFF2-40B4-BE49-F238E27FC236}">
                <a16:creationId xmlns:a16="http://schemas.microsoft.com/office/drawing/2014/main" id="{207CB456-8849-413C-8210-B663779A32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6745" y="640080"/>
            <a:ext cx="10920415" cy="5577818"/>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E513936D-D1EB-4E42-A97F-942BA1F3DF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8024" y="960109"/>
            <a:ext cx="10277856" cy="493776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8D91585-7D07-7846-8A67-A873AFC27AB1}"/>
              </a:ext>
            </a:extLst>
          </p:cNvPr>
          <p:cNvSpPr>
            <a:spLocks noGrp="1"/>
          </p:cNvSpPr>
          <p:nvPr>
            <p:ph type="ctrTitle"/>
          </p:nvPr>
        </p:nvSpPr>
        <p:spPr>
          <a:xfrm>
            <a:off x="1705970" y="1146326"/>
            <a:ext cx="9144000" cy="1219246"/>
          </a:xfrm>
        </p:spPr>
        <p:txBody>
          <a:bodyPr>
            <a:normAutofit fontScale="90000"/>
          </a:bodyPr>
          <a:lstStyle/>
          <a:p>
            <a:r>
              <a:rPr lang="en-GB" sz="3900" b="1">
                <a:cs typeface="Calibri Light"/>
              </a:rPr>
              <a:t>Restorative Justice Appendix 3.</a:t>
            </a:r>
            <a:br>
              <a:rPr lang="en-GB" sz="3900" b="1">
                <a:cs typeface="Calibri Light"/>
              </a:rPr>
            </a:br>
            <a:r>
              <a:rPr lang="en-GB" sz="3900" b="1">
                <a:cs typeface="Calibri Light"/>
              </a:rPr>
              <a:t>Restorative Conferencing</a:t>
            </a:r>
            <a:br>
              <a:rPr lang="en-GB" sz="4400" b="1">
                <a:cs typeface="Calibri Light"/>
              </a:rPr>
            </a:br>
            <a:r>
              <a:rPr lang="en-GB" sz="1800" b="1">
                <a:cs typeface="Calibri Light"/>
              </a:rPr>
              <a:t>Rhian Williams </a:t>
            </a:r>
            <a:endParaRPr lang="en-GB" sz="4400" b="1">
              <a:cs typeface="Calibri Light"/>
            </a:endParaRPr>
          </a:p>
        </p:txBody>
      </p:sp>
      <p:sp>
        <p:nvSpPr>
          <p:cNvPr id="3" name="Subtitle 2">
            <a:extLst>
              <a:ext uri="{FF2B5EF4-FFF2-40B4-BE49-F238E27FC236}">
                <a16:creationId xmlns:a16="http://schemas.microsoft.com/office/drawing/2014/main" id="{2C3848E5-3661-024A-B66D-6330CFB9135E}"/>
              </a:ext>
            </a:extLst>
          </p:cNvPr>
          <p:cNvSpPr>
            <a:spLocks noGrp="1"/>
          </p:cNvSpPr>
          <p:nvPr>
            <p:ph type="subTitle" idx="1"/>
          </p:nvPr>
        </p:nvSpPr>
        <p:spPr>
          <a:xfrm>
            <a:off x="1342030" y="1979939"/>
            <a:ext cx="9792268" cy="3918546"/>
          </a:xfrm>
        </p:spPr>
        <p:txBody>
          <a:bodyPr vert="horz" lIns="91440" tIns="45720" rIns="91440" bIns="45720" rtlCol="0" anchor="t">
            <a:normAutofit/>
          </a:bodyPr>
          <a:lstStyle/>
          <a:p>
            <a:pPr algn="l"/>
            <a:r>
              <a:rPr lang="en-GB">
                <a:cs typeface="Calibri" panose="020F0502020204030204"/>
              </a:rPr>
              <a:t> </a:t>
            </a:r>
            <a:endParaRPr lang="en-US">
              <a:cs typeface="Calibri" panose="020F0502020204030204"/>
            </a:endParaRPr>
          </a:p>
        </p:txBody>
      </p:sp>
      <p:sp>
        <p:nvSpPr>
          <p:cNvPr id="8" name="TextBox 7">
            <a:extLst>
              <a:ext uri="{FF2B5EF4-FFF2-40B4-BE49-F238E27FC236}">
                <a16:creationId xmlns:a16="http://schemas.microsoft.com/office/drawing/2014/main" id="{8FA3B4DE-DE5B-4581-AB75-8DA4F7FDC392}"/>
              </a:ext>
            </a:extLst>
          </p:cNvPr>
          <p:cNvSpPr txBox="1"/>
          <p:nvPr/>
        </p:nvSpPr>
        <p:spPr>
          <a:xfrm>
            <a:off x="8921690" y="4680369"/>
            <a:ext cx="2139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a:cs typeface="Calibri"/>
              </a:rPr>
              <a:t>(Phethean, 2016).</a:t>
            </a:r>
            <a:endParaRPr lang="en-US"/>
          </a:p>
        </p:txBody>
      </p:sp>
      <p:pic>
        <p:nvPicPr>
          <p:cNvPr id="5" name="Picture 5" descr="A screenshot of a cell phone&#10;&#10;Description generated with very high confidence">
            <a:extLst>
              <a:ext uri="{FF2B5EF4-FFF2-40B4-BE49-F238E27FC236}">
                <a16:creationId xmlns:a16="http://schemas.microsoft.com/office/drawing/2014/main" id="{FB87093F-2508-4EDD-ADE5-9CE1510695B0}"/>
              </a:ext>
            </a:extLst>
          </p:cNvPr>
          <p:cNvPicPr>
            <a:picLocks noChangeAspect="1"/>
          </p:cNvPicPr>
          <p:nvPr/>
        </p:nvPicPr>
        <p:blipFill rotWithShape="1">
          <a:blip r:embed="rId2"/>
          <a:srcRect t="4048" r="-263" b="-405"/>
          <a:stretch/>
        </p:blipFill>
        <p:spPr>
          <a:xfrm>
            <a:off x="3396112" y="2570238"/>
            <a:ext cx="5514818" cy="3141436"/>
          </a:xfrm>
          <a:prstGeom prst="rect">
            <a:avLst/>
          </a:prstGeom>
        </p:spPr>
      </p:pic>
    </p:spTree>
    <p:extLst>
      <p:ext uri="{BB962C8B-B14F-4D97-AF65-F5344CB8AC3E}">
        <p14:creationId xmlns:p14="http://schemas.microsoft.com/office/powerpoint/2010/main" val="293452606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74</Slides>
  <Notes>0</Notes>
  <HiddenSlides>0</HiddenSlides>
  <ScaleCrop>false</ScaleCrop>
  <HeadingPairs>
    <vt:vector size="4" baseType="variant">
      <vt:variant>
        <vt:lpstr>Theme</vt:lpstr>
      </vt:variant>
      <vt:variant>
        <vt:i4>1</vt:i4>
      </vt:variant>
      <vt:variant>
        <vt:lpstr>Slide Titles</vt:lpstr>
      </vt:variant>
      <vt:variant>
        <vt:i4>74</vt:i4>
      </vt:variant>
    </vt:vector>
  </HeadingPairs>
  <TitlesOfParts>
    <vt:vector size="75" baseType="lpstr">
      <vt:lpstr>Office Theme</vt:lpstr>
      <vt:lpstr>Behaviour and Learning: Approaches to classroom management</vt:lpstr>
      <vt:lpstr>Introduction</vt:lpstr>
      <vt:lpstr>   Objectives       Lesley Martin</vt:lpstr>
      <vt:lpstr>Introduction Lesley Martin</vt:lpstr>
      <vt:lpstr>Introduction Lesley Martin</vt:lpstr>
      <vt:lpstr>               Introduction Amanda Howland </vt:lpstr>
      <vt:lpstr>Introduction Rhian Williams </vt:lpstr>
      <vt:lpstr> Equality Act 2010</vt:lpstr>
      <vt:lpstr>    Behaviour Management</vt:lpstr>
      <vt:lpstr> School</vt:lpstr>
      <vt:lpstr> Teachers</vt:lpstr>
      <vt:lpstr> Fairness</vt:lpstr>
      <vt:lpstr> Nonverbal Communication</vt:lpstr>
      <vt:lpstr> Mehrabian’s Theory </vt:lpstr>
      <vt:lpstr>Nonverbal Communication</vt:lpstr>
      <vt:lpstr>Nonverbal Communication</vt:lpstr>
      <vt:lpstr>Strengths  </vt:lpstr>
      <vt:lpstr>PowerPoint Presentation</vt:lpstr>
      <vt:lpstr>ALN and Normalisation</vt:lpstr>
      <vt:lpstr>PowerPoint Presentation</vt:lpstr>
      <vt:lpstr>                 Threats</vt:lpstr>
      <vt:lpstr>Intervention Strategies</vt:lpstr>
      <vt:lpstr>Intervention Strategies </vt:lpstr>
      <vt:lpstr>ABC Intervention strategy Amanda howland </vt:lpstr>
      <vt:lpstr> Definition of key terms</vt:lpstr>
      <vt:lpstr> Definition of key terms</vt:lpstr>
      <vt:lpstr> Key terms continued</vt:lpstr>
      <vt:lpstr> What is the ABC strategy</vt:lpstr>
      <vt:lpstr>Rationale of the ABC strategy</vt:lpstr>
      <vt:lpstr>              The ABC meaning</vt:lpstr>
      <vt:lpstr> ABC Benefits</vt:lpstr>
      <vt:lpstr>       ABC benefits continued </vt:lpstr>
      <vt:lpstr> Benefits continued </vt:lpstr>
      <vt:lpstr> Triggers of Behaviour</vt:lpstr>
      <vt:lpstr> Triggers continued (slow triggers)</vt:lpstr>
      <vt:lpstr>Restorative Justice Rhian Williams</vt:lpstr>
      <vt:lpstr>Restorative Justice</vt:lpstr>
      <vt:lpstr>Key elements of Restorative Justice</vt:lpstr>
      <vt:lpstr>Emotional Literacy</vt:lpstr>
      <vt:lpstr>Circle time</vt:lpstr>
      <vt:lpstr>Self-discipline</vt:lpstr>
      <vt:lpstr>Facilitating Self-discipline</vt:lpstr>
      <vt:lpstr>The Sound Learning Theory</vt:lpstr>
      <vt:lpstr>Low Arousal</vt:lpstr>
      <vt:lpstr>Facilitating Low Arousal</vt:lpstr>
      <vt:lpstr>Facilitating Restorative Justice</vt:lpstr>
      <vt:lpstr>Benefits of Restorative Justice </vt:lpstr>
      <vt:lpstr>Conclusion Lesley Martin</vt:lpstr>
      <vt:lpstr>Conclusion</vt:lpstr>
      <vt:lpstr>Conclusion</vt:lpstr>
      <vt:lpstr>Conclusion </vt:lpstr>
      <vt:lpstr>Conclusion Rhian Williams </vt:lpstr>
      <vt:lpstr>Conclusion continued Rhian Williams </vt:lpstr>
      <vt:lpstr>PowerPoint Presentation</vt:lpstr>
      <vt:lpstr>References</vt:lpstr>
      <vt:lpstr>References</vt:lpstr>
      <vt:lpstr>References</vt:lpstr>
      <vt:lpstr>References</vt:lpstr>
      <vt:lpstr>References</vt:lpstr>
      <vt:lpstr>                         References</vt:lpstr>
      <vt:lpstr>ACTIONS SPEAK LOUDER THAN WORDS</vt:lpstr>
      <vt:lpstr>ACTIONS SPEAK LOUDER THAN WORDS</vt:lpstr>
      <vt:lpstr>ACTIONS SPEAK LOUDER THAN WORDS</vt:lpstr>
      <vt:lpstr>ACTIONS SPEAK LOUDER THAN WORDS</vt:lpstr>
      <vt:lpstr>ACTIONS SPEAK LOUDER THAN WORDS</vt:lpstr>
      <vt:lpstr>ACTIONS SPEAK LOUDER THAN WORDS</vt:lpstr>
      <vt:lpstr>ACTIONS SPEAK LOUDER THAN WORDS</vt:lpstr>
      <vt:lpstr>ACTIONS SPEAK LOUDER THAN WORDS</vt:lpstr>
      <vt:lpstr>ACTIONS SPEAK LOUDER THAN WORDS</vt:lpstr>
      <vt:lpstr>Intervention Strategies</vt:lpstr>
      <vt:lpstr>ABC strategy chart for behaviour </vt:lpstr>
      <vt:lpstr>Restorative Justice Appendix 1.  Emotional Literacy Needs Cards Rhian Williams </vt:lpstr>
      <vt:lpstr>Restorative Justice Appendix 2.  Restorative versus Retributive Language  Rhian Williams </vt:lpstr>
      <vt:lpstr>Restorative Justice Appendix 3. Restorative Conferencing Rhian Williams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Rhian Williams (1601287)</dc:creator>
  <cp:lastModifiedBy>Rhian Williams (1601287)</cp:lastModifiedBy>
  <cp:revision>2</cp:revision>
  <dcterms:created xsi:type="dcterms:W3CDTF">2020-02-25T12:33:53Z</dcterms:created>
  <dcterms:modified xsi:type="dcterms:W3CDTF">2020-04-13T15:42:48Z</dcterms:modified>
</cp:coreProperties>
</file>