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65" r:id="rId3"/>
    <p:sldId id="257" r:id="rId4"/>
    <p:sldId id="258" r:id="rId5"/>
    <p:sldId id="266" r:id="rId6"/>
    <p:sldId id="259" r:id="rId7"/>
    <p:sldId id="260" r:id="rId8"/>
    <p:sldId id="262" r:id="rId9"/>
    <p:sldId id="261" r:id="rId10"/>
    <p:sldId id="263" r:id="rId11"/>
    <p:sldId id="267" r:id="rId12"/>
    <p:sldId id="264" r:id="rId13"/>
    <p:sldId id="269"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651" autoAdjust="0"/>
    <p:restoredTop sz="95033" autoAdjust="0"/>
  </p:normalViewPr>
  <p:slideViewPr>
    <p:cSldViewPr snapToGrid="0">
      <p:cViewPr>
        <p:scale>
          <a:sx n="100" d="100"/>
          <a:sy n="100" d="100"/>
        </p:scale>
        <p:origin x="168" y="-28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A7CB77D-4988-461B-B61B-0DD244BDF639}" type="datetimeFigureOut">
              <a:rPr lang="en-GB" smtClean="0"/>
              <a:t>17/03/2026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3F2C8EA8-11B4-4F9C-AC8B-B99B15A4B00C}"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14196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7CB77D-4988-461B-B61B-0DD244BDF639}" type="datetimeFigureOut">
              <a:rPr lang="en-GB" smtClean="0"/>
              <a:t>17/03/2026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2C8EA8-11B4-4F9C-AC8B-B99B15A4B00C}"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33414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7CB77D-4988-461B-B61B-0DD244BDF639}" type="datetimeFigureOut">
              <a:rPr lang="en-GB" smtClean="0"/>
              <a:t>17/03/2026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2C8EA8-11B4-4F9C-AC8B-B99B15A4B00C}"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47085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A7CB77D-4988-461B-B61B-0DD244BDF639}" type="datetimeFigureOut">
              <a:rPr lang="en-GB" smtClean="0"/>
              <a:t>17/03/2026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2C8EA8-11B4-4F9C-AC8B-B99B15A4B00C}"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157579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A7CB77D-4988-461B-B61B-0DD244BDF639}" type="datetimeFigureOut">
              <a:rPr lang="en-GB" smtClean="0"/>
              <a:t>17/03/2026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2C8EA8-11B4-4F9C-AC8B-B99B15A4B00C}"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84500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A7CB77D-4988-461B-B61B-0DD244BDF639}" type="datetimeFigureOut">
              <a:rPr lang="en-GB" smtClean="0"/>
              <a:t>17/03/2026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F2C8EA8-11B4-4F9C-AC8B-B99B15A4B00C}"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294785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7CB77D-4988-461B-B61B-0DD244BDF639}" type="datetimeFigureOut">
              <a:rPr lang="en-GB" smtClean="0"/>
              <a:t>17/03/2026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F2C8EA8-11B4-4F9C-AC8B-B99B15A4B00C}" type="slidenum">
              <a:rPr lang="en-GB" smtClean="0"/>
              <a:t>‹#›</a:t>
            </a:fld>
            <a:endParaRPr lang="en-GB"/>
          </a:p>
        </p:txBody>
      </p:sp>
    </p:spTree>
    <p:extLst>
      <p:ext uri="{BB962C8B-B14F-4D97-AF65-F5344CB8AC3E}">
        <p14:creationId xmlns:p14="http://schemas.microsoft.com/office/powerpoint/2010/main" val="212736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A7CB77D-4988-461B-B61B-0DD244BDF639}" type="datetimeFigureOut">
              <a:rPr lang="en-GB" smtClean="0"/>
              <a:t>17/03/2026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2C8EA8-11B4-4F9C-AC8B-B99B15A4B00C}"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735740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FA7CB77D-4988-461B-B61B-0DD244BDF639}" type="datetimeFigureOut">
              <a:rPr lang="en-GB" smtClean="0"/>
              <a:t>17/03/2026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3F2C8EA8-11B4-4F9C-AC8B-B99B15A4B00C}"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3451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7CB77D-4988-461B-B61B-0DD244BDF639}" type="datetimeFigureOut">
              <a:rPr lang="en-GB" smtClean="0"/>
              <a:t>17/03/2026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2C8EA8-11B4-4F9C-AC8B-B99B15A4B00C}"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36097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7CB77D-4988-461B-B61B-0DD244BDF639}" type="datetimeFigureOut">
              <a:rPr lang="en-GB" smtClean="0"/>
              <a:t>17/03/2026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2C8EA8-11B4-4F9C-AC8B-B99B15A4B00C}"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08144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FA7CB77D-4988-461B-B61B-0DD244BDF639}" type="datetimeFigureOut">
              <a:rPr lang="en-GB" smtClean="0"/>
              <a:t>17/03/2026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F2C8EA8-11B4-4F9C-AC8B-B99B15A4B00C}"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8508690"/>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6028/NIST.SP.800-53r5" TargetMode="External"/><Relationship Id="rId2" Type="http://schemas.openxmlformats.org/officeDocument/2006/relationships/hyperlink" Target="https://www.cisecurity.org/control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DBC06-F369-9C7C-0D0A-E5B7E6952216}"/>
              </a:ext>
            </a:extLst>
          </p:cNvPr>
          <p:cNvSpPr>
            <a:spLocks noGrp="1"/>
          </p:cNvSpPr>
          <p:nvPr>
            <p:ph type="ctrTitle"/>
          </p:nvPr>
        </p:nvSpPr>
        <p:spPr/>
        <p:txBody>
          <a:bodyPr>
            <a:normAutofit fontScale="90000"/>
          </a:bodyPr>
          <a:lstStyle/>
          <a:p>
            <a:r>
              <a:rPr lang="en-GB" b="1" dirty="0"/>
              <a:t>Analysing, Ethically Hacking and Securing an Enterprise Network</a:t>
            </a:r>
            <a:endParaRPr lang="en-GB" dirty="0"/>
          </a:p>
        </p:txBody>
      </p:sp>
      <p:sp>
        <p:nvSpPr>
          <p:cNvPr id="3" name="Subtitle 2">
            <a:extLst>
              <a:ext uri="{FF2B5EF4-FFF2-40B4-BE49-F238E27FC236}">
                <a16:creationId xmlns:a16="http://schemas.microsoft.com/office/drawing/2014/main" id="{49B3D6FE-AD99-54C0-9120-27EC803FA58D}"/>
              </a:ext>
            </a:extLst>
          </p:cNvPr>
          <p:cNvSpPr>
            <a:spLocks noGrp="1"/>
          </p:cNvSpPr>
          <p:nvPr>
            <p:ph type="subTitle" idx="1"/>
          </p:nvPr>
        </p:nvSpPr>
        <p:spPr/>
        <p:txBody>
          <a:bodyPr/>
          <a:lstStyle/>
          <a:p>
            <a:r>
              <a:rPr lang="en-GB" dirty="0"/>
              <a:t>Evans Quartey Tackie</a:t>
            </a:r>
          </a:p>
        </p:txBody>
      </p:sp>
    </p:spTree>
    <p:extLst>
      <p:ext uri="{BB962C8B-B14F-4D97-AF65-F5344CB8AC3E}">
        <p14:creationId xmlns:p14="http://schemas.microsoft.com/office/powerpoint/2010/main" val="2133300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43E05-047F-BC3F-7F40-129D3DFCAA0C}"/>
              </a:ext>
            </a:extLst>
          </p:cNvPr>
          <p:cNvSpPr>
            <a:spLocks noGrp="1"/>
          </p:cNvSpPr>
          <p:nvPr>
            <p:ph type="title"/>
          </p:nvPr>
        </p:nvSpPr>
        <p:spPr/>
        <p:txBody>
          <a:bodyPr/>
          <a:lstStyle/>
          <a:p>
            <a:pPr algn="ctr"/>
            <a:r>
              <a:rPr lang="en-GB" dirty="0"/>
              <a:t>Connectivity</a:t>
            </a:r>
          </a:p>
        </p:txBody>
      </p:sp>
      <p:pic>
        <p:nvPicPr>
          <p:cNvPr id="5" name="Content Placeholder 4">
            <a:extLst>
              <a:ext uri="{FF2B5EF4-FFF2-40B4-BE49-F238E27FC236}">
                <a16:creationId xmlns:a16="http://schemas.microsoft.com/office/drawing/2014/main" id="{C4301D51-8765-43B5-2032-EA198DA7053F}"/>
              </a:ext>
            </a:extLst>
          </p:cNvPr>
          <p:cNvPicPr>
            <a:picLocks noGrp="1" noChangeAspect="1"/>
          </p:cNvPicPr>
          <p:nvPr>
            <p:ph idx="1"/>
          </p:nvPr>
        </p:nvPicPr>
        <p:blipFill>
          <a:blip r:embed="rId2"/>
          <a:stretch>
            <a:fillRect/>
          </a:stretch>
        </p:blipFill>
        <p:spPr>
          <a:xfrm>
            <a:off x="1075079" y="2028099"/>
            <a:ext cx="4152242" cy="2336178"/>
          </a:xfrm>
          <a:prstGeom prst="rect">
            <a:avLst/>
          </a:prstGeom>
        </p:spPr>
      </p:pic>
      <p:sp>
        <p:nvSpPr>
          <p:cNvPr id="6" name="TextBox 5">
            <a:extLst>
              <a:ext uri="{FF2B5EF4-FFF2-40B4-BE49-F238E27FC236}">
                <a16:creationId xmlns:a16="http://schemas.microsoft.com/office/drawing/2014/main" id="{C0B67592-9CD3-E6EC-E790-6A1D874E4AFF}"/>
              </a:ext>
            </a:extLst>
          </p:cNvPr>
          <p:cNvSpPr txBox="1"/>
          <p:nvPr/>
        </p:nvSpPr>
        <p:spPr>
          <a:xfrm>
            <a:off x="6355080" y="2926080"/>
            <a:ext cx="4427220" cy="1200329"/>
          </a:xfrm>
          <a:prstGeom prst="rect">
            <a:avLst/>
          </a:prstGeom>
          <a:noFill/>
        </p:spPr>
        <p:txBody>
          <a:bodyPr wrap="square" rtlCol="0">
            <a:spAutoFit/>
          </a:bodyPr>
          <a:lstStyle/>
          <a:p>
            <a:r>
              <a:rPr lang="en-GB" sz="1200" b="1" dirty="0"/>
              <a:t>Virtual Lab Environment</a:t>
            </a:r>
            <a:endParaRPr lang="en-GB" sz="1200" dirty="0"/>
          </a:p>
          <a:p>
            <a:r>
              <a:rPr lang="en-GB" sz="1200" dirty="0"/>
              <a:t>Oracle VirtualBox was used to create an isolated penetration testing environment containing multiple virtual machines, including a Windows Server domain controller, a Windows client, and a Kali Linux attacker system. This setup allows security testing and exploitation to be performed safely without affecting real networks.</a:t>
            </a:r>
          </a:p>
        </p:txBody>
      </p:sp>
    </p:spTree>
    <p:extLst>
      <p:ext uri="{BB962C8B-B14F-4D97-AF65-F5344CB8AC3E}">
        <p14:creationId xmlns:p14="http://schemas.microsoft.com/office/powerpoint/2010/main" val="167097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6BBFC-636A-7DAD-97F6-779D7DBC214D}"/>
              </a:ext>
            </a:extLst>
          </p:cNvPr>
          <p:cNvSpPr>
            <a:spLocks noGrp="1"/>
          </p:cNvSpPr>
          <p:nvPr>
            <p:ph type="title"/>
          </p:nvPr>
        </p:nvSpPr>
        <p:spPr>
          <a:xfrm>
            <a:off x="2108473" y="162232"/>
            <a:ext cx="7670253" cy="681719"/>
          </a:xfrm>
        </p:spPr>
        <p:txBody>
          <a:bodyPr>
            <a:normAutofit/>
          </a:bodyPr>
          <a:lstStyle/>
          <a:p>
            <a:r>
              <a:rPr lang="en-GB" dirty="0"/>
              <a:t>Connectivity Setup ( Pinging</a:t>
            </a:r>
          </a:p>
        </p:txBody>
      </p:sp>
      <p:sp>
        <p:nvSpPr>
          <p:cNvPr id="3" name="Content Placeholder 2">
            <a:extLst>
              <a:ext uri="{FF2B5EF4-FFF2-40B4-BE49-F238E27FC236}">
                <a16:creationId xmlns:a16="http://schemas.microsoft.com/office/drawing/2014/main" id="{B12D4850-DFC3-B9B6-4779-2943E77119D2}"/>
              </a:ext>
            </a:extLst>
          </p:cNvPr>
          <p:cNvSpPr>
            <a:spLocks noGrp="1"/>
          </p:cNvSpPr>
          <p:nvPr>
            <p:ph idx="1"/>
          </p:nvPr>
        </p:nvSpPr>
        <p:spPr>
          <a:xfrm>
            <a:off x="325775" y="749222"/>
            <a:ext cx="11540449" cy="5054755"/>
          </a:xfrm>
        </p:spPr>
        <p:txBody>
          <a:bodyPr/>
          <a:lstStyle/>
          <a:p>
            <a:pPr marL="0" indent="0" algn="ctr">
              <a:buNone/>
            </a:pPr>
            <a:r>
              <a:rPr lang="en-GB" dirty="0"/>
              <a:t>SD C1 (Windows Server) and Client S1</a:t>
            </a:r>
          </a:p>
          <a:p>
            <a:endParaRPr lang="en-GB" dirty="0"/>
          </a:p>
          <a:p>
            <a:endParaRPr lang="en-GB" dirty="0"/>
          </a:p>
          <a:p>
            <a:endParaRPr lang="en-GB" dirty="0"/>
          </a:p>
        </p:txBody>
      </p:sp>
      <p:sp>
        <p:nvSpPr>
          <p:cNvPr id="4" name="AutoShape 2">
            <a:extLst>
              <a:ext uri="{FF2B5EF4-FFF2-40B4-BE49-F238E27FC236}">
                <a16:creationId xmlns:a16="http://schemas.microsoft.com/office/drawing/2014/main" id="{2CCEC8E5-72BF-8D52-42B3-4CC06B0EDA2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25758D1D-8B15-0DCD-474B-9704823F2154}"/>
              </a:ext>
            </a:extLst>
          </p:cNvPr>
          <p:cNvPicPr>
            <a:picLocks noChangeAspect="1"/>
          </p:cNvPicPr>
          <p:nvPr/>
        </p:nvPicPr>
        <p:blipFill>
          <a:blip r:embed="rId2"/>
          <a:srcRect l="2903" t="54576" r="49205" b="17816"/>
          <a:stretch>
            <a:fillRect/>
          </a:stretch>
        </p:blipFill>
        <p:spPr>
          <a:xfrm>
            <a:off x="6712812" y="1373574"/>
            <a:ext cx="4077766" cy="1320800"/>
          </a:xfrm>
          <a:prstGeom prst="rect">
            <a:avLst/>
          </a:prstGeom>
        </p:spPr>
      </p:pic>
      <p:sp>
        <p:nvSpPr>
          <p:cNvPr id="7" name="TextBox 6">
            <a:extLst>
              <a:ext uri="{FF2B5EF4-FFF2-40B4-BE49-F238E27FC236}">
                <a16:creationId xmlns:a16="http://schemas.microsoft.com/office/drawing/2014/main" id="{420E7160-6817-ACD6-9E0D-C83B7C68D3CC}"/>
              </a:ext>
            </a:extLst>
          </p:cNvPr>
          <p:cNvSpPr txBox="1"/>
          <p:nvPr/>
        </p:nvSpPr>
        <p:spPr>
          <a:xfrm>
            <a:off x="7444874" y="3064038"/>
            <a:ext cx="2821859" cy="646331"/>
          </a:xfrm>
          <a:prstGeom prst="rect">
            <a:avLst/>
          </a:prstGeom>
          <a:noFill/>
        </p:spPr>
        <p:txBody>
          <a:bodyPr wrap="square" rtlCol="0">
            <a:spAutoFit/>
          </a:bodyPr>
          <a:lstStyle/>
          <a:p>
            <a:r>
              <a:rPr lang="en-GB" sz="1200" dirty="0"/>
              <a:t>2.Ping from windows Sever to Debian server L-CD (192.168.2.1) has been successful </a:t>
            </a:r>
          </a:p>
        </p:txBody>
      </p:sp>
      <p:pic>
        <p:nvPicPr>
          <p:cNvPr id="8" name="Picture 7">
            <a:extLst>
              <a:ext uri="{FF2B5EF4-FFF2-40B4-BE49-F238E27FC236}">
                <a16:creationId xmlns:a16="http://schemas.microsoft.com/office/drawing/2014/main" id="{6A6D61DD-2111-EB3B-ACA1-4F1BD7194E74}"/>
              </a:ext>
            </a:extLst>
          </p:cNvPr>
          <p:cNvPicPr>
            <a:picLocks noChangeAspect="1"/>
          </p:cNvPicPr>
          <p:nvPr/>
        </p:nvPicPr>
        <p:blipFill>
          <a:blip r:embed="rId3"/>
          <a:srcRect r="20533" b="7807"/>
          <a:stretch>
            <a:fillRect/>
          </a:stretch>
        </p:blipFill>
        <p:spPr>
          <a:xfrm>
            <a:off x="557066" y="1373574"/>
            <a:ext cx="4077766" cy="1889474"/>
          </a:xfrm>
          <a:prstGeom prst="rect">
            <a:avLst/>
          </a:prstGeom>
        </p:spPr>
      </p:pic>
      <p:sp>
        <p:nvSpPr>
          <p:cNvPr id="9" name="TextBox 8">
            <a:extLst>
              <a:ext uri="{FF2B5EF4-FFF2-40B4-BE49-F238E27FC236}">
                <a16:creationId xmlns:a16="http://schemas.microsoft.com/office/drawing/2014/main" id="{622AFF7D-A00D-EDE3-E192-54B6D5FAA74A}"/>
              </a:ext>
            </a:extLst>
          </p:cNvPr>
          <p:cNvSpPr txBox="1"/>
          <p:nvPr/>
        </p:nvSpPr>
        <p:spPr>
          <a:xfrm>
            <a:off x="697543" y="3469755"/>
            <a:ext cx="2821859" cy="646331"/>
          </a:xfrm>
          <a:prstGeom prst="rect">
            <a:avLst/>
          </a:prstGeom>
          <a:noFill/>
        </p:spPr>
        <p:txBody>
          <a:bodyPr wrap="square" rtlCol="0">
            <a:spAutoFit/>
          </a:bodyPr>
          <a:lstStyle/>
          <a:p>
            <a:r>
              <a:rPr lang="en-GB" sz="1200" dirty="0"/>
              <a:t>1. Ping From windows Sever to Windows Client S1 (192.168.1.10) has been successful</a:t>
            </a:r>
          </a:p>
        </p:txBody>
      </p:sp>
      <p:pic>
        <p:nvPicPr>
          <p:cNvPr id="5" name="Picture 4">
            <a:extLst>
              <a:ext uri="{FF2B5EF4-FFF2-40B4-BE49-F238E27FC236}">
                <a16:creationId xmlns:a16="http://schemas.microsoft.com/office/drawing/2014/main" id="{9CB7F1B2-44E1-D4C5-849C-3FA89A37FE53}"/>
              </a:ext>
            </a:extLst>
          </p:cNvPr>
          <p:cNvPicPr>
            <a:picLocks noChangeAspect="1"/>
          </p:cNvPicPr>
          <p:nvPr/>
        </p:nvPicPr>
        <p:blipFill>
          <a:blip r:embed="rId4"/>
          <a:stretch>
            <a:fillRect/>
          </a:stretch>
        </p:blipFill>
        <p:spPr>
          <a:xfrm>
            <a:off x="1042513" y="4184857"/>
            <a:ext cx="4953778" cy="1550349"/>
          </a:xfrm>
          <a:prstGeom prst="rect">
            <a:avLst/>
          </a:prstGeom>
        </p:spPr>
      </p:pic>
      <p:sp>
        <p:nvSpPr>
          <p:cNvPr id="10" name="TextBox 9">
            <a:extLst>
              <a:ext uri="{FF2B5EF4-FFF2-40B4-BE49-F238E27FC236}">
                <a16:creationId xmlns:a16="http://schemas.microsoft.com/office/drawing/2014/main" id="{EB22D8D6-D78B-0285-2BE9-4A67C85FAB55}"/>
              </a:ext>
            </a:extLst>
          </p:cNvPr>
          <p:cNvSpPr txBox="1"/>
          <p:nvPr/>
        </p:nvSpPr>
        <p:spPr>
          <a:xfrm>
            <a:off x="7165910" y="4525347"/>
            <a:ext cx="2612816" cy="830997"/>
          </a:xfrm>
          <a:prstGeom prst="rect">
            <a:avLst/>
          </a:prstGeom>
          <a:noFill/>
        </p:spPr>
        <p:txBody>
          <a:bodyPr wrap="square" rtlCol="0">
            <a:spAutoFit/>
          </a:bodyPr>
          <a:lstStyle/>
          <a:p>
            <a:r>
              <a:rPr lang="en-GB" sz="1200" dirty="0"/>
              <a:t>3. The ping to 192.168.1.1 has been successfully connected to the router with no packet loss and very low latency.</a:t>
            </a:r>
          </a:p>
        </p:txBody>
      </p:sp>
    </p:spTree>
    <p:extLst>
      <p:ext uri="{BB962C8B-B14F-4D97-AF65-F5344CB8AC3E}">
        <p14:creationId xmlns:p14="http://schemas.microsoft.com/office/powerpoint/2010/main" val="2825275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0353F-60EE-CEC8-54D4-0B314BA241BC}"/>
              </a:ext>
            </a:extLst>
          </p:cNvPr>
          <p:cNvSpPr>
            <a:spLocks noGrp="1"/>
          </p:cNvSpPr>
          <p:nvPr>
            <p:ph type="title"/>
          </p:nvPr>
        </p:nvSpPr>
        <p:spPr>
          <a:xfrm>
            <a:off x="2926012" y="110930"/>
            <a:ext cx="8596668" cy="1320800"/>
          </a:xfrm>
        </p:spPr>
        <p:txBody>
          <a:bodyPr/>
          <a:lstStyle/>
          <a:p>
            <a:r>
              <a:rPr lang="en-GB" dirty="0"/>
              <a:t>LCD Debian server and Kali</a:t>
            </a:r>
          </a:p>
        </p:txBody>
      </p:sp>
      <p:pic>
        <p:nvPicPr>
          <p:cNvPr id="5" name="Content Placeholder 4">
            <a:extLst>
              <a:ext uri="{FF2B5EF4-FFF2-40B4-BE49-F238E27FC236}">
                <a16:creationId xmlns:a16="http://schemas.microsoft.com/office/drawing/2014/main" id="{340902C2-3F1F-3B29-E600-E3664C852F45}"/>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1" r="28541" b="-2727"/>
          <a:stretch>
            <a:fillRect/>
          </a:stretch>
        </p:blipFill>
        <p:spPr>
          <a:xfrm>
            <a:off x="369954" y="754742"/>
            <a:ext cx="5582977" cy="2006503"/>
          </a:xfrm>
          <a:prstGeom prst="rect">
            <a:avLst/>
          </a:prstGeom>
        </p:spPr>
      </p:pic>
      <p:sp>
        <p:nvSpPr>
          <p:cNvPr id="6" name="TextBox 5">
            <a:extLst>
              <a:ext uri="{FF2B5EF4-FFF2-40B4-BE49-F238E27FC236}">
                <a16:creationId xmlns:a16="http://schemas.microsoft.com/office/drawing/2014/main" id="{999C5DAE-8ED4-ADAC-4189-CDFE9972D91D}"/>
              </a:ext>
            </a:extLst>
          </p:cNvPr>
          <p:cNvSpPr txBox="1"/>
          <p:nvPr/>
        </p:nvSpPr>
        <p:spPr>
          <a:xfrm>
            <a:off x="699795" y="3173426"/>
            <a:ext cx="3893976" cy="461665"/>
          </a:xfrm>
          <a:prstGeom prst="rect">
            <a:avLst/>
          </a:prstGeom>
          <a:noFill/>
        </p:spPr>
        <p:txBody>
          <a:bodyPr wrap="square" rtlCol="0">
            <a:spAutoFit/>
          </a:bodyPr>
          <a:lstStyle/>
          <a:p>
            <a:r>
              <a:rPr lang="en-GB" sz="1200" dirty="0"/>
              <a:t>1. Ping from London Server to S-DC server(192.168.1.1) has been successful. </a:t>
            </a:r>
          </a:p>
        </p:txBody>
      </p:sp>
      <p:pic>
        <p:nvPicPr>
          <p:cNvPr id="8" name="Picture 7">
            <a:extLst>
              <a:ext uri="{FF2B5EF4-FFF2-40B4-BE49-F238E27FC236}">
                <a16:creationId xmlns:a16="http://schemas.microsoft.com/office/drawing/2014/main" id="{9E3E435C-02D2-436D-2B0E-0DCBAD99BB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80718" y="579568"/>
            <a:ext cx="5360728" cy="2182294"/>
          </a:xfrm>
          <a:prstGeom prst="rect">
            <a:avLst/>
          </a:prstGeom>
        </p:spPr>
      </p:pic>
      <p:sp>
        <p:nvSpPr>
          <p:cNvPr id="13" name="TextBox 12">
            <a:extLst>
              <a:ext uri="{FF2B5EF4-FFF2-40B4-BE49-F238E27FC236}">
                <a16:creationId xmlns:a16="http://schemas.microsoft.com/office/drawing/2014/main" id="{AEE928F6-2088-7E3C-C322-C00BC0D5C4B4}"/>
              </a:ext>
            </a:extLst>
          </p:cNvPr>
          <p:cNvSpPr txBox="1"/>
          <p:nvPr/>
        </p:nvSpPr>
        <p:spPr>
          <a:xfrm>
            <a:off x="6998434" y="3105834"/>
            <a:ext cx="4524246" cy="461665"/>
          </a:xfrm>
          <a:prstGeom prst="rect">
            <a:avLst/>
          </a:prstGeom>
          <a:noFill/>
        </p:spPr>
        <p:txBody>
          <a:bodyPr wrap="square" rtlCol="0">
            <a:spAutoFit/>
          </a:bodyPr>
          <a:lstStyle/>
          <a:p>
            <a:r>
              <a:rPr lang="en-GB" sz="1200" dirty="0"/>
              <a:t>2. Ping from London server to Client S1 windows client has been successful</a:t>
            </a:r>
          </a:p>
        </p:txBody>
      </p:sp>
      <p:pic>
        <p:nvPicPr>
          <p:cNvPr id="19" name="Picture 18">
            <a:extLst>
              <a:ext uri="{FF2B5EF4-FFF2-40B4-BE49-F238E27FC236}">
                <a16:creationId xmlns:a16="http://schemas.microsoft.com/office/drawing/2014/main" id="{07973299-32EE-A6A0-F321-4301F300EA0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6158" y="3804676"/>
            <a:ext cx="3501249" cy="2044563"/>
          </a:xfrm>
          <a:prstGeom prst="rect">
            <a:avLst/>
          </a:prstGeom>
        </p:spPr>
      </p:pic>
      <p:sp>
        <p:nvSpPr>
          <p:cNvPr id="3" name="TextBox 2">
            <a:extLst>
              <a:ext uri="{FF2B5EF4-FFF2-40B4-BE49-F238E27FC236}">
                <a16:creationId xmlns:a16="http://schemas.microsoft.com/office/drawing/2014/main" id="{96F568C3-FF5E-E98F-9C65-B1D275E2BE61}"/>
              </a:ext>
            </a:extLst>
          </p:cNvPr>
          <p:cNvSpPr txBox="1"/>
          <p:nvPr/>
        </p:nvSpPr>
        <p:spPr>
          <a:xfrm>
            <a:off x="7165910" y="4525347"/>
            <a:ext cx="2612816" cy="923330"/>
          </a:xfrm>
          <a:prstGeom prst="rect">
            <a:avLst/>
          </a:prstGeom>
          <a:noFill/>
        </p:spPr>
        <p:txBody>
          <a:bodyPr wrap="square" rtlCol="0">
            <a:spAutoFit/>
          </a:bodyPr>
          <a:lstStyle/>
          <a:p>
            <a:r>
              <a:rPr lang="en-GB" sz="1200" dirty="0"/>
              <a:t>3. I configured a route, confirmed network connectivity, and prepared to scan a system for open services on kali to Ip 192.168.1.1</a:t>
            </a:r>
            <a:r>
              <a:rPr lang="en-GB" dirty="0"/>
              <a:t>.</a:t>
            </a:r>
          </a:p>
        </p:txBody>
      </p:sp>
    </p:spTree>
    <p:extLst>
      <p:ext uri="{BB962C8B-B14F-4D97-AF65-F5344CB8AC3E}">
        <p14:creationId xmlns:p14="http://schemas.microsoft.com/office/powerpoint/2010/main" val="3746228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4BD1E-BF7C-89F7-A123-A30DF0753627}"/>
              </a:ext>
            </a:extLst>
          </p:cNvPr>
          <p:cNvSpPr>
            <a:spLocks noGrp="1"/>
          </p:cNvSpPr>
          <p:nvPr>
            <p:ph type="title"/>
          </p:nvPr>
        </p:nvSpPr>
        <p:spPr/>
        <p:txBody>
          <a:bodyPr/>
          <a:lstStyle/>
          <a:p>
            <a:pPr algn="ctr"/>
            <a:r>
              <a:rPr lang="en-GB" dirty="0"/>
              <a:t>Nmap Reconnaissance</a:t>
            </a:r>
          </a:p>
        </p:txBody>
      </p:sp>
      <p:pic>
        <p:nvPicPr>
          <p:cNvPr id="5" name="Content Placeholder 4">
            <a:extLst>
              <a:ext uri="{FF2B5EF4-FFF2-40B4-BE49-F238E27FC236}">
                <a16:creationId xmlns:a16="http://schemas.microsoft.com/office/drawing/2014/main" id="{7B92CAFF-7ED1-1CC6-1CBA-296B62D398A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83628" y="1853754"/>
            <a:ext cx="3116179" cy="2229304"/>
          </a:xfrm>
          <a:prstGeom prst="rect">
            <a:avLst/>
          </a:prstGeom>
        </p:spPr>
      </p:pic>
      <p:pic>
        <p:nvPicPr>
          <p:cNvPr id="6" name="Picture 5">
            <a:extLst>
              <a:ext uri="{FF2B5EF4-FFF2-40B4-BE49-F238E27FC236}">
                <a16:creationId xmlns:a16="http://schemas.microsoft.com/office/drawing/2014/main" id="{0F11B510-ECE8-EFD1-729E-C435ECA9865A}"/>
              </a:ext>
            </a:extLst>
          </p:cNvPr>
          <p:cNvPicPr>
            <a:picLocks noChangeAspect="1"/>
          </p:cNvPicPr>
          <p:nvPr/>
        </p:nvPicPr>
        <p:blipFill>
          <a:blip r:embed="rId3"/>
          <a:stretch>
            <a:fillRect/>
          </a:stretch>
        </p:blipFill>
        <p:spPr>
          <a:xfrm>
            <a:off x="4706756" y="1853754"/>
            <a:ext cx="2804387" cy="2190133"/>
          </a:xfrm>
          <a:prstGeom prst="rect">
            <a:avLst/>
          </a:prstGeom>
        </p:spPr>
      </p:pic>
      <p:sp>
        <p:nvSpPr>
          <p:cNvPr id="7" name="TextBox 6">
            <a:extLst>
              <a:ext uri="{FF2B5EF4-FFF2-40B4-BE49-F238E27FC236}">
                <a16:creationId xmlns:a16="http://schemas.microsoft.com/office/drawing/2014/main" id="{BD5B80B9-40C0-85E1-8DE7-67A6B681FB16}"/>
              </a:ext>
            </a:extLst>
          </p:cNvPr>
          <p:cNvSpPr txBox="1"/>
          <p:nvPr/>
        </p:nvSpPr>
        <p:spPr>
          <a:xfrm>
            <a:off x="2560320" y="4663440"/>
            <a:ext cx="5387340" cy="1015663"/>
          </a:xfrm>
          <a:prstGeom prst="rect">
            <a:avLst/>
          </a:prstGeom>
          <a:noFill/>
        </p:spPr>
        <p:txBody>
          <a:bodyPr wrap="square" rtlCol="0">
            <a:spAutoFit/>
          </a:bodyPr>
          <a:lstStyle/>
          <a:p>
            <a:r>
              <a:rPr lang="en-GB" sz="1200" dirty="0"/>
              <a:t>An Nmap reconnaissance scan was performed on the Windows client to identify active hosts, open ports, and running services. The scan confirmed that the host was reachable and revealed that port 22 (SSH) was open, while most other ports were filtered by firewall rules. This information helps identify potential entry points for further security testing.</a:t>
            </a:r>
          </a:p>
        </p:txBody>
      </p:sp>
    </p:spTree>
    <p:extLst>
      <p:ext uri="{BB962C8B-B14F-4D97-AF65-F5344CB8AC3E}">
        <p14:creationId xmlns:p14="http://schemas.microsoft.com/office/powerpoint/2010/main" val="4085694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8D44D-074A-DD2C-1FF7-C57DE4E303FA}"/>
              </a:ext>
            </a:extLst>
          </p:cNvPr>
          <p:cNvSpPr>
            <a:spLocks noGrp="1"/>
          </p:cNvSpPr>
          <p:nvPr>
            <p:ph type="title"/>
          </p:nvPr>
        </p:nvSpPr>
        <p:spPr/>
        <p:txBody>
          <a:bodyPr/>
          <a:lstStyle/>
          <a:p>
            <a:pPr algn="ctr"/>
            <a:r>
              <a:rPr lang="en-GB" dirty="0"/>
              <a:t>Network Summary</a:t>
            </a:r>
          </a:p>
        </p:txBody>
      </p:sp>
      <p:sp>
        <p:nvSpPr>
          <p:cNvPr id="3" name="Content Placeholder 2">
            <a:extLst>
              <a:ext uri="{FF2B5EF4-FFF2-40B4-BE49-F238E27FC236}">
                <a16:creationId xmlns:a16="http://schemas.microsoft.com/office/drawing/2014/main" id="{BBF4DE14-D478-1A4F-B019-5D1CA5C5A234}"/>
              </a:ext>
            </a:extLst>
          </p:cNvPr>
          <p:cNvSpPr>
            <a:spLocks noGrp="1"/>
          </p:cNvSpPr>
          <p:nvPr>
            <p:ph idx="1"/>
          </p:nvPr>
        </p:nvSpPr>
        <p:spPr/>
        <p:txBody>
          <a:bodyPr>
            <a:normAutofit/>
          </a:bodyPr>
          <a:lstStyle/>
          <a:p>
            <a:r>
              <a:rPr lang="en-GB" sz="1200" dirty="0"/>
              <a:t>Multiple devices were successfully pinged, including IP addresses such as 192.168.1.1 and 192.168.2.1 , with all tests showing 0% packet loss, indicating a stable and reliable connection. Average response times ranged from 2 </a:t>
            </a:r>
            <a:r>
              <a:rPr lang="en-GB" sz="1200" dirty="0" err="1"/>
              <a:t>ms</a:t>
            </a:r>
            <a:r>
              <a:rPr lang="en-GB" sz="1200" dirty="0"/>
              <a:t> to 40 </a:t>
            </a:r>
            <a:r>
              <a:rPr lang="en-GB" sz="1200" dirty="0" err="1"/>
              <a:t>ms</a:t>
            </a:r>
            <a:r>
              <a:rPr lang="en-GB" sz="1200" dirty="0"/>
              <a:t>, with minimum and maximum round trip times reflecting low latency in communications, which is crucial for ensuring smooth data transmission and user experience. Utilizing the command prompt, detailed network statistics and connectivity status were gathered, confirming that all devices are operational and responsive. Furthermore, the network management interface provides valuable insights through key performance indicators, including events, services, and performance metrics, which facilitate proactive monitoring and troubleshooting. </a:t>
            </a:r>
          </a:p>
        </p:txBody>
      </p:sp>
    </p:spTree>
    <p:extLst>
      <p:ext uri="{BB962C8B-B14F-4D97-AF65-F5344CB8AC3E}">
        <p14:creationId xmlns:p14="http://schemas.microsoft.com/office/powerpoint/2010/main" val="2973466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04783-94F6-4D42-5818-571271C9BC6F}"/>
              </a:ext>
            </a:extLst>
          </p:cNvPr>
          <p:cNvSpPr>
            <a:spLocks noGrp="1"/>
          </p:cNvSpPr>
          <p:nvPr>
            <p:ph type="title"/>
          </p:nvPr>
        </p:nvSpPr>
        <p:spPr>
          <a:xfrm>
            <a:off x="1581119" y="197996"/>
            <a:ext cx="9603275" cy="1049235"/>
          </a:xfrm>
        </p:spPr>
        <p:txBody>
          <a:bodyPr/>
          <a:lstStyle/>
          <a:p>
            <a:pPr algn="ctr"/>
            <a:r>
              <a:rPr lang="en-GB" dirty="0"/>
              <a:t>Vulnerabilities </a:t>
            </a:r>
            <a:br>
              <a:rPr lang="en-GB" dirty="0"/>
            </a:br>
            <a:r>
              <a:rPr lang="en-GB" dirty="0"/>
              <a:t>weak RISK</a:t>
            </a:r>
          </a:p>
        </p:txBody>
      </p:sp>
      <p:sp>
        <p:nvSpPr>
          <p:cNvPr id="3" name="Content Placeholder 2">
            <a:extLst>
              <a:ext uri="{FF2B5EF4-FFF2-40B4-BE49-F238E27FC236}">
                <a16:creationId xmlns:a16="http://schemas.microsoft.com/office/drawing/2014/main" id="{BF7DFA30-BEBD-F602-62DD-39B517DEAAD7}"/>
              </a:ext>
            </a:extLst>
          </p:cNvPr>
          <p:cNvSpPr>
            <a:spLocks noGrp="1"/>
          </p:cNvSpPr>
          <p:nvPr>
            <p:ph idx="1"/>
          </p:nvPr>
        </p:nvSpPr>
        <p:spPr>
          <a:xfrm>
            <a:off x="860214" y="4477069"/>
            <a:ext cx="5845386" cy="2274251"/>
          </a:xfrm>
        </p:spPr>
        <p:txBody>
          <a:bodyPr/>
          <a:lstStyle/>
          <a:p>
            <a:pPr marL="0" indent="0">
              <a:buNone/>
            </a:pPr>
            <a:endParaRPr lang="en-GB" dirty="0"/>
          </a:p>
          <a:p>
            <a:pPr marL="0" indent="0">
              <a:buNone/>
            </a:pPr>
            <a:r>
              <a:rPr lang="en-GB" sz="1200" b="1" dirty="0"/>
              <a:t> SSH Cryptographic Algorithm (SHA-1)</a:t>
            </a:r>
          </a:p>
          <a:p>
            <a:pPr marL="0" indent="0">
              <a:buNone/>
            </a:pPr>
            <a:r>
              <a:rPr lang="en-GB" sz="1200" dirty="0"/>
              <a:t>The SSH server supports modern encryption algorithms, but it also allows the outdated hmac-sha1 MAC algorithm. SHA-1 is considered cryptographically weak and could potentially be exploited in advanced cryptographic attacks.</a:t>
            </a:r>
          </a:p>
          <a:p>
            <a:endParaRPr lang="en-GB" dirty="0"/>
          </a:p>
        </p:txBody>
      </p:sp>
      <p:pic>
        <p:nvPicPr>
          <p:cNvPr id="6" name="Picture 5">
            <a:extLst>
              <a:ext uri="{FF2B5EF4-FFF2-40B4-BE49-F238E27FC236}">
                <a16:creationId xmlns:a16="http://schemas.microsoft.com/office/drawing/2014/main" id="{019470DE-A875-94E5-FCDE-7C20BC818824}"/>
              </a:ext>
            </a:extLst>
          </p:cNvPr>
          <p:cNvPicPr>
            <a:picLocks noChangeAspect="1"/>
          </p:cNvPicPr>
          <p:nvPr/>
        </p:nvPicPr>
        <p:blipFill>
          <a:blip r:embed="rId2"/>
          <a:srcRect t="16889" r="40375" b="8889"/>
          <a:stretch>
            <a:fillRect/>
          </a:stretch>
        </p:blipFill>
        <p:spPr>
          <a:xfrm>
            <a:off x="1042230" y="1519024"/>
            <a:ext cx="4089607" cy="2863583"/>
          </a:xfrm>
          <a:prstGeom prst="rect">
            <a:avLst/>
          </a:prstGeom>
        </p:spPr>
      </p:pic>
      <p:pic>
        <p:nvPicPr>
          <p:cNvPr id="5" name="Picture 4">
            <a:extLst>
              <a:ext uri="{FF2B5EF4-FFF2-40B4-BE49-F238E27FC236}">
                <a16:creationId xmlns:a16="http://schemas.microsoft.com/office/drawing/2014/main" id="{D9E92405-E7C1-E2AE-6DA2-3DBC095EEE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54681" y="996509"/>
            <a:ext cx="4190404" cy="3047566"/>
          </a:xfrm>
          <a:prstGeom prst="rect">
            <a:avLst/>
          </a:prstGeom>
        </p:spPr>
      </p:pic>
      <p:sp>
        <p:nvSpPr>
          <p:cNvPr id="7" name="TextBox 6">
            <a:extLst>
              <a:ext uri="{FF2B5EF4-FFF2-40B4-BE49-F238E27FC236}">
                <a16:creationId xmlns:a16="http://schemas.microsoft.com/office/drawing/2014/main" id="{AB1F520B-89C6-E19B-AD11-8C9722B4AE59}"/>
              </a:ext>
            </a:extLst>
          </p:cNvPr>
          <p:cNvSpPr txBox="1"/>
          <p:nvPr/>
        </p:nvSpPr>
        <p:spPr>
          <a:xfrm>
            <a:off x="7865706" y="4842588"/>
            <a:ext cx="3200400" cy="1200329"/>
          </a:xfrm>
          <a:prstGeom prst="rect">
            <a:avLst/>
          </a:prstGeom>
          <a:noFill/>
        </p:spPr>
        <p:txBody>
          <a:bodyPr wrap="square" rtlCol="0">
            <a:spAutoFit/>
          </a:bodyPr>
          <a:lstStyle/>
          <a:p>
            <a:r>
              <a:rPr lang="en-GB" sz="1200" b="1" dirty="0"/>
              <a:t>Excessive Open ports or Service Exposure</a:t>
            </a:r>
          </a:p>
          <a:p>
            <a:endParaRPr lang="en-GB" sz="1200" dirty="0"/>
          </a:p>
          <a:p>
            <a:r>
              <a:rPr lang="en-GB" sz="1200" dirty="0"/>
              <a:t>The presence of multiple exposed services increases the system’s </a:t>
            </a:r>
            <a:r>
              <a:rPr lang="en-GB" sz="1200" b="1" dirty="0"/>
              <a:t>attack surface</a:t>
            </a:r>
            <a:r>
              <a:rPr lang="en-GB" sz="1200" dirty="0"/>
              <a:t>, allowing attackers to identify and target services that may contain vulnerabilities or misconfigurations.</a:t>
            </a:r>
          </a:p>
        </p:txBody>
      </p:sp>
    </p:spTree>
    <p:extLst>
      <p:ext uri="{BB962C8B-B14F-4D97-AF65-F5344CB8AC3E}">
        <p14:creationId xmlns:p14="http://schemas.microsoft.com/office/powerpoint/2010/main" val="3297897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E27A1-9CA7-9BEA-8392-ECCFD0343D60}"/>
              </a:ext>
            </a:extLst>
          </p:cNvPr>
          <p:cNvSpPr>
            <a:spLocks noGrp="1"/>
          </p:cNvSpPr>
          <p:nvPr>
            <p:ph type="title"/>
          </p:nvPr>
        </p:nvSpPr>
        <p:spPr>
          <a:xfrm>
            <a:off x="1294362" y="183442"/>
            <a:ext cx="9603275" cy="1049235"/>
          </a:xfrm>
        </p:spPr>
        <p:txBody>
          <a:bodyPr/>
          <a:lstStyle/>
          <a:p>
            <a:pPr algn="ctr"/>
            <a:r>
              <a:rPr lang="en-GB" dirty="0"/>
              <a:t>Medium </a:t>
            </a:r>
            <a:r>
              <a:rPr lang="en-GB" dirty="0" err="1"/>
              <a:t>Vunerabilities</a:t>
            </a:r>
            <a:endParaRPr lang="en-GB" dirty="0"/>
          </a:p>
        </p:txBody>
      </p:sp>
      <p:sp>
        <p:nvSpPr>
          <p:cNvPr id="3" name="Content Placeholder 2">
            <a:extLst>
              <a:ext uri="{FF2B5EF4-FFF2-40B4-BE49-F238E27FC236}">
                <a16:creationId xmlns:a16="http://schemas.microsoft.com/office/drawing/2014/main" id="{D33F3E41-59A2-ABF5-42EB-788BD247D257}"/>
              </a:ext>
            </a:extLst>
          </p:cNvPr>
          <p:cNvSpPr>
            <a:spLocks noGrp="1"/>
          </p:cNvSpPr>
          <p:nvPr>
            <p:ph idx="1"/>
          </p:nvPr>
        </p:nvSpPr>
        <p:spPr>
          <a:xfrm>
            <a:off x="1073885" y="4350329"/>
            <a:ext cx="4641115" cy="1767598"/>
          </a:xfrm>
        </p:spPr>
        <p:txBody>
          <a:bodyPr>
            <a:normAutofit fontScale="25000" lnSpcReduction="20000"/>
          </a:bodyPr>
          <a:lstStyle/>
          <a:p>
            <a:pPr>
              <a:buNone/>
            </a:pPr>
            <a:r>
              <a:rPr lang="en-GB" sz="4800" b="1" dirty="0"/>
              <a:t>SMB Null Session Enumeration</a:t>
            </a:r>
            <a:endParaRPr lang="en-GB" sz="4800" dirty="0"/>
          </a:p>
          <a:p>
            <a:pPr>
              <a:buNone/>
            </a:pPr>
            <a:r>
              <a:rPr lang="en-GB" sz="4800" dirty="0"/>
              <a:t>The scan reveals that the target system belongs to the </a:t>
            </a:r>
            <a:r>
              <a:rPr lang="en-GB" sz="4800" b="1" dirty="0"/>
              <a:t>SWANSEA Active Directory domain</a:t>
            </a:r>
            <a:r>
              <a:rPr lang="en-GB" sz="4800" dirty="0"/>
              <a:t>. The SMB service allows anonymous connections without authentication, enabling attackers to enumerate domain information such as usernames, domain names, and system roles. This information disclosure helps attackers understand the internal network structure and identify critical infrastructure such as domain controllers.</a:t>
            </a:r>
          </a:p>
          <a:p>
            <a:pPr marL="0" indent="0">
              <a:buNone/>
            </a:pPr>
            <a:endParaRPr lang="en-GB" b="1" dirty="0"/>
          </a:p>
          <a:p>
            <a:pPr marL="0" indent="0">
              <a:buNone/>
            </a:pPr>
            <a:r>
              <a:rPr lang="en-GB" sz="1200" b="1" dirty="0"/>
              <a:t>   </a:t>
            </a:r>
            <a:endParaRPr lang="en-GB" dirty="0"/>
          </a:p>
        </p:txBody>
      </p:sp>
      <p:sp>
        <p:nvSpPr>
          <p:cNvPr id="4" name="AutoShape 2" descr="Uploaded image">
            <a:extLst>
              <a:ext uri="{FF2B5EF4-FFF2-40B4-BE49-F238E27FC236}">
                <a16:creationId xmlns:a16="http://schemas.microsoft.com/office/drawing/2014/main" id="{FB6C2C6C-85BE-877F-8A07-60614D2CD7B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a:extLst>
              <a:ext uri="{FF2B5EF4-FFF2-40B4-BE49-F238E27FC236}">
                <a16:creationId xmlns:a16="http://schemas.microsoft.com/office/drawing/2014/main" id="{FFAD853C-32CF-99F1-4F09-059ACB1C089C}"/>
              </a:ext>
            </a:extLst>
          </p:cNvPr>
          <p:cNvPicPr>
            <a:picLocks noChangeAspect="1"/>
          </p:cNvPicPr>
          <p:nvPr/>
        </p:nvPicPr>
        <p:blipFill>
          <a:blip r:embed="rId2"/>
          <a:srcRect r="47423" b="17972"/>
          <a:stretch>
            <a:fillRect/>
          </a:stretch>
        </p:blipFill>
        <p:spPr>
          <a:xfrm>
            <a:off x="786992" y="984103"/>
            <a:ext cx="4322526" cy="3279226"/>
          </a:xfrm>
          <a:prstGeom prst="rect">
            <a:avLst/>
          </a:prstGeom>
        </p:spPr>
      </p:pic>
      <p:pic>
        <p:nvPicPr>
          <p:cNvPr id="8" name="Picture 7">
            <a:extLst>
              <a:ext uri="{FF2B5EF4-FFF2-40B4-BE49-F238E27FC236}">
                <a16:creationId xmlns:a16="http://schemas.microsoft.com/office/drawing/2014/main" id="{D32C704A-6725-440A-28A4-67F089AE5057}"/>
              </a:ext>
            </a:extLst>
          </p:cNvPr>
          <p:cNvPicPr>
            <a:picLocks noChangeAspect="1"/>
          </p:cNvPicPr>
          <p:nvPr/>
        </p:nvPicPr>
        <p:blipFill>
          <a:blip r:embed="rId3"/>
          <a:stretch>
            <a:fillRect/>
          </a:stretch>
        </p:blipFill>
        <p:spPr>
          <a:xfrm>
            <a:off x="5943600" y="1044816"/>
            <a:ext cx="5321559" cy="2419646"/>
          </a:xfrm>
          <a:prstGeom prst="rect">
            <a:avLst/>
          </a:prstGeom>
        </p:spPr>
      </p:pic>
      <p:sp>
        <p:nvSpPr>
          <p:cNvPr id="9" name="TextBox 8">
            <a:extLst>
              <a:ext uri="{FF2B5EF4-FFF2-40B4-BE49-F238E27FC236}">
                <a16:creationId xmlns:a16="http://schemas.microsoft.com/office/drawing/2014/main" id="{57F28AC1-A901-6EE8-F114-9FBAE039B8B9}"/>
              </a:ext>
            </a:extLst>
          </p:cNvPr>
          <p:cNvSpPr txBox="1"/>
          <p:nvPr/>
        </p:nvSpPr>
        <p:spPr>
          <a:xfrm>
            <a:off x="7082484" y="3992966"/>
            <a:ext cx="3788228" cy="1754326"/>
          </a:xfrm>
          <a:prstGeom prst="rect">
            <a:avLst/>
          </a:prstGeom>
          <a:noFill/>
        </p:spPr>
        <p:txBody>
          <a:bodyPr wrap="square" rtlCol="0">
            <a:spAutoFit/>
          </a:bodyPr>
          <a:lstStyle/>
          <a:p>
            <a:r>
              <a:rPr lang="en-GB" sz="1200" b="1" dirty="0"/>
              <a:t>SMB Share Enumeration</a:t>
            </a:r>
          </a:p>
          <a:p>
            <a:endParaRPr lang="en-GB" sz="1200" dirty="0"/>
          </a:p>
          <a:p>
            <a:r>
              <a:rPr lang="en-GB" sz="1200" dirty="0"/>
              <a:t>The SMB service allows attackers to enumerate shared network resources without authentication. Using the </a:t>
            </a:r>
            <a:r>
              <a:rPr lang="en-GB" sz="1200" dirty="0" err="1"/>
              <a:t>smbclient</a:t>
            </a:r>
            <a:r>
              <a:rPr lang="en-GB" sz="1200" dirty="0"/>
              <a:t> tool, several shares such as ADMIN$, C$, NETLOGON and SYSVOL were discovered. This information disclosure reveals the system's role as a domain controller and helps attackers identify potential targets for further attacks.</a:t>
            </a:r>
          </a:p>
        </p:txBody>
      </p:sp>
    </p:spTree>
    <p:extLst>
      <p:ext uri="{BB962C8B-B14F-4D97-AF65-F5344CB8AC3E}">
        <p14:creationId xmlns:p14="http://schemas.microsoft.com/office/powerpoint/2010/main" val="16642905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3D950-2AB9-D2EE-4495-D75208F2163D}"/>
              </a:ext>
            </a:extLst>
          </p:cNvPr>
          <p:cNvSpPr>
            <a:spLocks noGrp="1"/>
          </p:cNvSpPr>
          <p:nvPr>
            <p:ph type="title"/>
          </p:nvPr>
        </p:nvSpPr>
        <p:spPr>
          <a:xfrm>
            <a:off x="2084039" y="39899"/>
            <a:ext cx="9603275" cy="1049235"/>
          </a:xfrm>
        </p:spPr>
        <p:txBody>
          <a:bodyPr/>
          <a:lstStyle/>
          <a:p>
            <a:pPr algn="ctr"/>
            <a:r>
              <a:rPr lang="en-GB" dirty="0"/>
              <a:t>High Risk</a:t>
            </a:r>
          </a:p>
        </p:txBody>
      </p:sp>
      <p:sp>
        <p:nvSpPr>
          <p:cNvPr id="3" name="Content Placeholder 2">
            <a:extLst>
              <a:ext uri="{FF2B5EF4-FFF2-40B4-BE49-F238E27FC236}">
                <a16:creationId xmlns:a16="http://schemas.microsoft.com/office/drawing/2014/main" id="{E1CD8D15-A221-52DB-B51D-3D3532EEFBE4}"/>
              </a:ext>
            </a:extLst>
          </p:cNvPr>
          <p:cNvSpPr>
            <a:spLocks noGrp="1"/>
          </p:cNvSpPr>
          <p:nvPr>
            <p:ph idx="1"/>
          </p:nvPr>
        </p:nvSpPr>
        <p:spPr>
          <a:xfrm>
            <a:off x="296024" y="4080985"/>
            <a:ext cx="4510486" cy="1320801"/>
          </a:xfrm>
        </p:spPr>
        <p:txBody>
          <a:bodyPr>
            <a:normAutofit fontScale="92500" lnSpcReduction="10000"/>
          </a:bodyPr>
          <a:lstStyle/>
          <a:p>
            <a:pPr marL="0" indent="0">
              <a:buNone/>
            </a:pPr>
            <a:r>
              <a:rPr lang="en-GB" sz="1200" dirty="0"/>
              <a:t>      </a:t>
            </a:r>
            <a:r>
              <a:rPr lang="en-GB" sz="1200" b="1" dirty="0"/>
              <a:t>Unrestricted Window Remote Access </a:t>
            </a:r>
          </a:p>
          <a:p>
            <a:r>
              <a:rPr lang="en-GB" sz="1200" dirty="0"/>
              <a:t> Windows server allows remote PowerShell access through the </a:t>
            </a:r>
            <a:r>
              <a:rPr lang="en-GB" sz="1200" dirty="0" err="1"/>
              <a:t>WinRM</a:t>
            </a:r>
            <a:r>
              <a:rPr lang="en-GB" sz="1200" dirty="0"/>
              <a:t> service. Using valid credentials, an attacker can remotely execute commands on the domain controller. This could lead to full system compromise and allow attackers to control the entire Active Directory environment.</a:t>
            </a:r>
          </a:p>
        </p:txBody>
      </p:sp>
      <p:pic>
        <p:nvPicPr>
          <p:cNvPr id="4" name="Picture 3">
            <a:extLst>
              <a:ext uri="{FF2B5EF4-FFF2-40B4-BE49-F238E27FC236}">
                <a16:creationId xmlns:a16="http://schemas.microsoft.com/office/drawing/2014/main" id="{51F94E70-6F8C-964B-EEB0-2A6CA716C5C2}"/>
              </a:ext>
            </a:extLst>
          </p:cNvPr>
          <p:cNvPicPr>
            <a:picLocks noChangeAspect="1"/>
          </p:cNvPicPr>
          <p:nvPr/>
        </p:nvPicPr>
        <p:blipFill>
          <a:blip r:embed="rId2"/>
          <a:stretch>
            <a:fillRect/>
          </a:stretch>
        </p:blipFill>
        <p:spPr>
          <a:xfrm>
            <a:off x="623683" y="755313"/>
            <a:ext cx="3437777" cy="2758875"/>
          </a:xfrm>
          <a:prstGeom prst="rect">
            <a:avLst/>
          </a:prstGeom>
        </p:spPr>
      </p:pic>
      <p:sp>
        <p:nvSpPr>
          <p:cNvPr id="5" name="TextBox 4">
            <a:extLst>
              <a:ext uri="{FF2B5EF4-FFF2-40B4-BE49-F238E27FC236}">
                <a16:creationId xmlns:a16="http://schemas.microsoft.com/office/drawing/2014/main" id="{C04A85CD-00CE-0AB2-D03B-12EEE3C6FA79}"/>
              </a:ext>
            </a:extLst>
          </p:cNvPr>
          <p:cNvSpPr txBox="1"/>
          <p:nvPr/>
        </p:nvSpPr>
        <p:spPr>
          <a:xfrm>
            <a:off x="6744254" y="3514188"/>
            <a:ext cx="4206240" cy="1015663"/>
          </a:xfrm>
          <a:prstGeom prst="rect">
            <a:avLst/>
          </a:prstGeom>
          <a:noFill/>
        </p:spPr>
        <p:txBody>
          <a:bodyPr wrap="square" rtlCol="0">
            <a:spAutoFit/>
          </a:bodyPr>
          <a:lstStyle/>
          <a:p>
            <a:pPr>
              <a:buNone/>
            </a:pPr>
            <a:r>
              <a:rPr lang="en-GB" sz="1200" b="1" dirty="0"/>
              <a:t>Anonymous FTP Access</a:t>
            </a:r>
            <a:endParaRPr lang="en-GB" sz="1200" dirty="0"/>
          </a:p>
          <a:p>
            <a:pPr>
              <a:buNone/>
            </a:pPr>
            <a:r>
              <a:rPr lang="en-GB" sz="1200" dirty="0"/>
              <a:t>An Nmap scan revealed that the FTP service on port 21 allows anonymous login. This vulnerability enables attackers to access files stored on the server without authentication, potentially leading to information disclosure or unauthorized file uploads.</a:t>
            </a:r>
          </a:p>
        </p:txBody>
      </p:sp>
      <p:pic>
        <p:nvPicPr>
          <p:cNvPr id="6" name="Picture 5">
            <a:extLst>
              <a:ext uri="{FF2B5EF4-FFF2-40B4-BE49-F238E27FC236}">
                <a16:creationId xmlns:a16="http://schemas.microsoft.com/office/drawing/2014/main" id="{770DDA33-D38C-6646-253F-0232B5C941C3}"/>
              </a:ext>
            </a:extLst>
          </p:cNvPr>
          <p:cNvPicPr>
            <a:picLocks noChangeAspect="1"/>
          </p:cNvPicPr>
          <p:nvPr/>
        </p:nvPicPr>
        <p:blipFill>
          <a:blip r:embed="rId3"/>
          <a:stretch>
            <a:fillRect/>
          </a:stretch>
        </p:blipFill>
        <p:spPr>
          <a:xfrm>
            <a:off x="6096000" y="754917"/>
            <a:ext cx="3667995" cy="2567996"/>
          </a:xfrm>
          <a:prstGeom prst="rect">
            <a:avLst/>
          </a:prstGeom>
        </p:spPr>
      </p:pic>
    </p:spTree>
    <p:extLst>
      <p:ext uri="{BB962C8B-B14F-4D97-AF65-F5344CB8AC3E}">
        <p14:creationId xmlns:p14="http://schemas.microsoft.com/office/powerpoint/2010/main" val="16409996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E21D4-2F87-3F06-2842-84D5D9DF5BC9}"/>
              </a:ext>
            </a:extLst>
          </p:cNvPr>
          <p:cNvSpPr>
            <a:spLocks noGrp="1"/>
          </p:cNvSpPr>
          <p:nvPr>
            <p:ph type="title"/>
          </p:nvPr>
        </p:nvSpPr>
        <p:spPr>
          <a:xfrm>
            <a:off x="1675709" y="0"/>
            <a:ext cx="8596668" cy="1320800"/>
          </a:xfrm>
        </p:spPr>
        <p:txBody>
          <a:bodyPr>
            <a:normAutofit/>
          </a:bodyPr>
          <a:lstStyle/>
          <a:p>
            <a:r>
              <a:rPr lang="en-GB" dirty="0"/>
              <a:t>Exploitation &amp; Post-Exploitation Highlights</a:t>
            </a:r>
          </a:p>
        </p:txBody>
      </p:sp>
      <p:pic>
        <p:nvPicPr>
          <p:cNvPr id="4" name="Content Placeholder 3">
            <a:extLst>
              <a:ext uri="{FF2B5EF4-FFF2-40B4-BE49-F238E27FC236}">
                <a16:creationId xmlns:a16="http://schemas.microsoft.com/office/drawing/2014/main" id="{F4952F33-01E2-009E-86A3-7F0C58765597}"/>
              </a:ext>
            </a:extLst>
          </p:cNvPr>
          <p:cNvPicPr>
            <a:picLocks noGrp="1" noChangeAspect="1"/>
          </p:cNvPicPr>
          <p:nvPr>
            <p:ph idx="1"/>
          </p:nvPr>
        </p:nvPicPr>
        <p:blipFill>
          <a:blip r:embed="rId2"/>
          <a:srcRect l="1" t="-2" r="-189" b="-6199"/>
          <a:stretch>
            <a:fillRect/>
          </a:stretch>
        </p:blipFill>
        <p:spPr>
          <a:xfrm>
            <a:off x="1126516" y="1179575"/>
            <a:ext cx="3349551" cy="2846154"/>
          </a:xfrm>
          <a:prstGeom prst="rect">
            <a:avLst/>
          </a:prstGeom>
        </p:spPr>
      </p:pic>
      <p:sp>
        <p:nvSpPr>
          <p:cNvPr id="5" name="TextBox 4">
            <a:extLst>
              <a:ext uri="{FF2B5EF4-FFF2-40B4-BE49-F238E27FC236}">
                <a16:creationId xmlns:a16="http://schemas.microsoft.com/office/drawing/2014/main" id="{DB8891CE-9E5B-D0A8-12E7-29D204367F58}"/>
              </a:ext>
            </a:extLst>
          </p:cNvPr>
          <p:cNvSpPr txBox="1"/>
          <p:nvPr/>
        </p:nvSpPr>
        <p:spPr>
          <a:xfrm>
            <a:off x="6986689" y="688106"/>
            <a:ext cx="3834881" cy="3970318"/>
          </a:xfrm>
          <a:prstGeom prst="rect">
            <a:avLst/>
          </a:prstGeom>
          <a:noFill/>
        </p:spPr>
        <p:txBody>
          <a:bodyPr wrap="square" rtlCol="0">
            <a:spAutoFit/>
          </a:bodyPr>
          <a:lstStyle/>
          <a:p>
            <a:r>
              <a:rPr lang="en-GB" sz="1200" b="1" dirty="0"/>
              <a:t>Exploitation of SWANSEA.ACCA </a:t>
            </a:r>
          </a:p>
          <a:p>
            <a:endParaRPr lang="en-GB" sz="1200" dirty="0"/>
          </a:p>
          <a:p>
            <a:r>
              <a:rPr lang="en-GB" sz="1200" dirty="0"/>
              <a:t>1. </a:t>
            </a:r>
            <a:r>
              <a:rPr lang="en-GB" sz="1200" dirty="0" err="1"/>
              <a:t>WinRM</a:t>
            </a:r>
            <a:r>
              <a:rPr lang="en-GB" sz="1200" dirty="0"/>
              <a:t> Remote Access</a:t>
            </a:r>
          </a:p>
          <a:p>
            <a:pPr>
              <a:buNone/>
            </a:pPr>
            <a:endParaRPr lang="en-GB" sz="1200" b="1" dirty="0"/>
          </a:p>
          <a:p>
            <a:pPr>
              <a:buNone/>
            </a:pPr>
            <a:r>
              <a:rPr lang="en-GB" sz="1200" b="1" dirty="0"/>
              <a:t>The result shows that there has been a s</a:t>
            </a:r>
            <a:r>
              <a:rPr lang="en-GB" sz="1200" dirty="0"/>
              <a:t>uccessful remote PowerShell session established. </a:t>
            </a:r>
          </a:p>
          <a:p>
            <a:pPr>
              <a:buFont typeface="Arial" panose="020B0604020202020204" pitchFamily="34" charset="0"/>
              <a:buChar char="•"/>
            </a:pPr>
            <a:r>
              <a:rPr lang="en-GB" sz="1200" dirty="0"/>
              <a:t>Remote access gained to </a:t>
            </a:r>
            <a:r>
              <a:rPr lang="en-GB" sz="1200" b="1" dirty="0"/>
              <a:t>Windows Server Domain Controller (S-DC)</a:t>
            </a:r>
            <a:r>
              <a:rPr lang="en-GB" sz="1200" dirty="0"/>
              <a:t>.</a:t>
            </a:r>
          </a:p>
          <a:p>
            <a:endParaRPr lang="en-GB" sz="1200" dirty="0"/>
          </a:p>
          <a:p>
            <a:r>
              <a:rPr lang="en-GB" sz="1200" b="1" dirty="0"/>
              <a:t>Impact</a:t>
            </a:r>
            <a:endParaRPr lang="en-GB" sz="1200" dirty="0"/>
          </a:p>
          <a:p>
            <a:r>
              <a:rPr lang="en-GB" sz="1200" dirty="0"/>
              <a:t>Remote command execution on the server.</a:t>
            </a:r>
          </a:p>
          <a:p>
            <a:r>
              <a:rPr lang="en-GB" sz="1200" dirty="0"/>
              <a:t>Ability to access files and modify system configuration.</a:t>
            </a:r>
          </a:p>
          <a:p>
            <a:r>
              <a:rPr lang="en-GB" sz="1200" dirty="0"/>
              <a:t>Since the system is a </a:t>
            </a:r>
            <a:r>
              <a:rPr lang="en-GB" sz="1200" b="1" dirty="0"/>
              <a:t>Domain Controller</a:t>
            </a:r>
            <a:r>
              <a:rPr lang="en-GB" sz="1200" dirty="0"/>
              <a:t>, compromise could lead to </a:t>
            </a:r>
            <a:r>
              <a:rPr lang="en-GB" sz="1200" b="1" dirty="0"/>
              <a:t>full domain takeover</a:t>
            </a:r>
            <a:r>
              <a:rPr lang="en-GB" sz="1200" dirty="0"/>
              <a:t>.</a:t>
            </a:r>
          </a:p>
          <a:p>
            <a:pPr>
              <a:buNone/>
            </a:pPr>
            <a:r>
              <a:rPr lang="en-GB" sz="1200" b="1" dirty="0"/>
              <a:t>Post-Exploitation Section</a:t>
            </a:r>
          </a:p>
          <a:p>
            <a:endParaRPr lang="en-GB" sz="1200" dirty="0"/>
          </a:p>
          <a:p>
            <a:r>
              <a:rPr lang="en-GB" sz="1200" dirty="0"/>
              <a:t>After gaining access, an attacker could execute remote commands, access sensitive files, extract credentials or password hashes, create backdoor accounts, escalate privileges, and move laterally across other systems in the network.</a:t>
            </a:r>
          </a:p>
        </p:txBody>
      </p:sp>
    </p:spTree>
    <p:extLst>
      <p:ext uri="{BB962C8B-B14F-4D97-AF65-F5344CB8AC3E}">
        <p14:creationId xmlns:p14="http://schemas.microsoft.com/office/powerpoint/2010/main" val="39513453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34499-75A0-1046-E356-C13AFE6AB505}"/>
              </a:ext>
            </a:extLst>
          </p:cNvPr>
          <p:cNvSpPr>
            <a:spLocks noGrp="1"/>
          </p:cNvSpPr>
          <p:nvPr>
            <p:ph type="title"/>
          </p:nvPr>
        </p:nvSpPr>
        <p:spPr/>
        <p:txBody>
          <a:bodyPr/>
          <a:lstStyle/>
          <a:p>
            <a:r>
              <a:rPr lang="en-GB" dirty="0"/>
              <a:t>Exploitation &amp; Post-Exploitation Highlights</a:t>
            </a:r>
          </a:p>
        </p:txBody>
      </p:sp>
      <p:sp>
        <p:nvSpPr>
          <p:cNvPr id="3" name="Content Placeholder 2">
            <a:extLst>
              <a:ext uri="{FF2B5EF4-FFF2-40B4-BE49-F238E27FC236}">
                <a16:creationId xmlns:a16="http://schemas.microsoft.com/office/drawing/2014/main" id="{CFFBE9FB-549F-B504-A340-090FB3F61C13}"/>
              </a:ext>
            </a:extLst>
          </p:cNvPr>
          <p:cNvSpPr>
            <a:spLocks noGrp="1"/>
          </p:cNvSpPr>
          <p:nvPr>
            <p:ph idx="1"/>
          </p:nvPr>
        </p:nvSpPr>
        <p:spPr>
          <a:xfrm>
            <a:off x="6685280" y="2015732"/>
            <a:ext cx="4369574" cy="3450613"/>
          </a:xfrm>
        </p:spPr>
        <p:txBody>
          <a:bodyPr>
            <a:normAutofit fontScale="47500" lnSpcReduction="20000"/>
          </a:bodyPr>
          <a:lstStyle/>
          <a:p>
            <a:pPr marL="0" indent="0">
              <a:buNone/>
            </a:pPr>
            <a:r>
              <a:rPr lang="en-GB" dirty="0"/>
              <a:t>2.</a:t>
            </a:r>
            <a:r>
              <a:rPr lang="en-GB" b="1" dirty="0"/>
              <a:t> FTP </a:t>
            </a:r>
            <a:r>
              <a:rPr lang="en-GB" dirty="0"/>
              <a:t>server allows </a:t>
            </a:r>
            <a:r>
              <a:rPr lang="en-GB" b="1" dirty="0"/>
              <a:t>anonymous login without authentication</a:t>
            </a:r>
            <a:endParaRPr lang="en-GB" dirty="0"/>
          </a:p>
          <a:p>
            <a:pPr marL="0" indent="0">
              <a:buNone/>
            </a:pPr>
            <a:r>
              <a:rPr lang="en-GB" dirty="0"/>
              <a:t>Files on the server can be accessed:</a:t>
            </a:r>
          </a:p>
          <a:p>
            <a:pPr marL="742950" lvl="1" indent="-285750">
              <a:buFont typeface="Arial" panose="020B0604020202020204" pitchFamily="34" charset="0"/>
              <a:buChar char="•"/>
            </a:pPr>
            <a:r>
              <a:rPr lang="en-GB" dirty="0">
                <a:latin typeface="Courier New" panose="02070309020205020404" pitchFamily="49" charset="0"/>
              </a:rPr>
              <a:t>accb6000.txt</a:t>
            </a:r>
            <a:endParaRPr lang="en-GB" dirty="0"/>
          </a:p>
          <a:p>
            <a:pPr marL="742950" lvl="1" indent="-285750">
              <a:buFont typeface="Arial" panose="020B0604020202020204" pitchFamily="34" charset="0"/>
              <a:buChar char="•"/>
            </a:pPr>
            <a:r>
              <a:rPr lang="en-GB" dirty="0">
                <a:latin typeface="Courier New" panose="02070309020205020404" pitchFamily="49" charset="0"/>
              </a:rPr>
              <a:t>important_file.txt</a:t>
            </a:r>
            <a:endParaRPr lang="en-GB" dirty="0"/>
          </a:p>
          <a:p>
            <a:pPr marL="742950" lvl="1" indent="-285750">
              <a:buFont typeface="Arial" panose="020B0604020202020204" pitchFamily="34" charset="0"/>
              <a:buChar char="•"/>
            </a:pPr>
            <a:r>
              <a:rPr lang="en-GB" dirty="0">
                <a:latin typeface="Courier New" panose="02070309020205020404" pitchFamily="49" charset="0"/>
              </a:rPr>
              <a:t>test.txt</a:t>
            </a:r>
            <a:endParaRPr lang="en-GB" dirty="0"/>
          </a:p>
          <a:p>
            <a:pPr marL="0" indent="0">
              <a:buNone/>
            </a:pPr>
            <a:r>
              <a:rPr lang="en-GB" dirty="0"/>
              <a:t>Risk of </a:t>
            </a:r>
            <a:r>
              <a:rPr lang="en-GB" b="1" dirty="0"/>
              <a:t>data exposure and malicious file uploads</a:t>
            </a:r>
            <a:endParaRPr lang="en-GB" dirty="0"/>
          </a:p>
          <a:p>
            <a:pPr>
              <a:buNone/>
            </a:pPr>
            <a:r>
              <a:rPr lang="en-GB" b="1" dirty="0"/>
              <a:t>Post-Exploitation</a:t>
            </a:r>
          </a:p>
          <a:p>
            <a:pPr>
              <a:buNone/>
            </a:pPr>
            <a:r>
              <a:rPr lang="en-GB" dirty="0"/>
              <a:t>After gaining access an attacker could:</a:t>
            </a:r>
          </a:p>
          <a:p>
            <a:pPr>
              <a:buFont typeface="Arial" panose="020B0604020202020204" pitchFamily="34" charset="0"/>
              <a:buChar char="•"/>
            </a:pPr>
            <a:r>
              <a:rPr lang="en-GB" dirty="0"/>
              <a:t>Execute remote commands</a:t>
            </a:r>
          </a:p>
          <a:p>
            <a:pPr>
              <a:buFont typeface="Arial" panose="020B0604020202020204" pitchFamily="34" charset="0"/>
              <a:buChar char="•"/>
            </a:pPr>
            <a:r>
              <a:rPr lang="en-GB" dirty="0"/>
              <a:t>Access sensitive files</a:t>
            </a:r>
          </a:p>
          <a:p>
            <a:pPr>
              <a:buFont typeface="Arial" panose="020B0604020202020204" pitchFamily="34" charset="0"/>
              <a:buChar char="•"/>
            </a:pPr>
            <a:r>
              <a:rPr lang="en-GB" dirty="0"/>
              <a:t>Extract credentials</a:t>
            </a:r>
          </a:p>
          <a:p>
            <a:pPr>
              <a:buFont typeface="Arial" panose="020B0604020202020204" pitchFamily="34" charset="0"/>
              <a:buChar char="•"/>
            </a:pPr>
            <a:r>
              <a:rPr lang="en-GB" dirty="0"/>
              <a:t>Escalate privileges</a:t>
            </a:r>
          </a:p>
          <a:p>
            <a:pPr>
              <a:buFont typeface="Arial" panose="020B0604020202020204" pitchFamily="34" charset="0"/>
              <a:buChar char="•"/>
            </a:pPr>
            <a:r>
              <a:rPr lang="en-GB" dirty="0"/>
              <a:t>Move laterally within the network</a:t>
            </a:r>
          </a:p>
          <a:p>
            <a:endParaRPr lang="en-GB" dirty="0"/>
          </a:p>
        </p:txBody>
      </p:sp>
      <p:pic>
        <p:nvPicPr>
          <p:cNvPr id="4" name="Picture 3">
            <a:extLst>
              <a:ext uri="{FF2B5EF4-FFF2-40B4-BE49-F238E27FC236}">
                <a16:creationId xmlns:a16="http://schemas.microsoft.com/office/drawing/2014/main" id="{54CC3EF1-F28A-D2FE-D463-4F14E7802772}"/>
              </a:ext>
            </a:extLst>
          </p:cNvPr>
          <p:cNvPicPr>
            <a:picLocks noChangeAspect="1"/>
          </p:cNvPicPr>
          <p:nvPr/>
        </p:nvPicPr>
        <p:blipFill>
          <a:blip r:embed="rId2"/>
          <a:stretch>
            <a:fillRect/>
          </a:stretch>
        </p:blipFill>
        <p:spPr>
          <a:xfrm>
            <a:off x="904240" y="2217957"/>
            <a:ext cx="3667995" cy="2567996"/>
          </a:xfrm>
          <a:prstGeom prst="rect">
            <a:avLst/>
          </a:prstGeom>
        </p:spPr>
      </p:pic>
    </p:spTree>
    <p:extLst>
      <p:ext uri="{BB962C8B-B14F-4D97-AF65-F5344CB8AC3E}">
        <p14:creationId xmlns:p14="http://schemas.microsoft.com/office/powerpoint/2010/main" val="5576590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D705E-294E-FD3E-AD96-6F0B984C1E30}"/>
              </a:ext>
            </a:extLst>
          </p:cNvPr>
          <p:cNvSpPr>
            <a:spLocks noGrp="1"/>
          </p:cNvSpPr>
          <p:nvPr>
            <p:ph type="title"/>
          </p:nvPr>
        </p:nvSpPr>
        <p:spPr/>
        <p:txBody>
          <a:bodyPr/>
          <a:lstStyle/>
          <a:p>
            <a:pPr algn="ctr"/>
            <a:r>
              <a:rPr lang="en-GB" dirty="0"/>
              <a:t>Security Measures</a:t>
            </a:r>
          </a:p>
        </p:txBody>
      </p:sp>
      <p:sp>
        <p:nvSpPr>
          <p:cNvPr id="3" name="Content Placeholder 2">
            <a:extLst>
              <a:ext uri="{FF2B5EF4-FFF2-40B4-BE49-F238E27FC236}">
                <a16:creationId xmlns:a16="http://schemas.microsoft.com/office/drawing/2014/main" id="{3C14E5AC-CA16-6F08-B913-F91A81DD4234}"/>
              </a:ext>
            </a:extLst>
          </p:cNvPr>
          <p:cNvSpPr>
            <a:spLocks noGrp="1"/>
          </p:cNvSpPr>
          <p:nvPr>
            <p:ph idx="1"/>
          </p:nvPr>
        </p:nvSpPr>
        <p:spPr/>
        <p:txBody>
          <a:bodyPr>
            <a:normAutofit fontScale="77500" lnSpcReduction="20000"/>
          </a:bodyPr>
          <a:lstStyle/>
          <a:p>
            <a:pPr>
              <a:buFont typeface="Arial" panose="020B0604020202020204" pitchFamily="34" charset="0"/>
              <a:buChar char="•"/>
            </a:pPr>
            <a:r>
              <a:rPr lang="en-GB" sz="1400" dirty="0"/>
              <a:t>access attempts.</a:t>
            </a:r>
          </a:p>
          <a:p>
            <a:r>
              <a:rPr lang="en-GB" dirty="0"/>
              <a:t>Disable </a:t>
            </a:r>
            <a:r>
              <a:rPr lang="en-GB" b="1" dirty="0"/>
              <a:t>anonymous FTP access</a:t>
            </a:r>
            <a:r>
              <a:rPr lang="en-GB" dirty="0"/>
              <a:t> to prevent unauthorized users from accessing or uploading files.</a:t>
            </a:r>
          </a:p>
          <a:p>
            <a:r>
              <a:rPr lang="en-GB" dirty="0"/>
              <a:t>Restrict </a:t>
            </a:r>
            <a:r>
              <a:rPr lang="en-GB" b="1" dirty="0"/>
              <a:t>Window Remote Management access</a:t>
            </a:r>
            <a:r>
              <a:rPr lang="en-GB" dirty="0"/>
              <a:t> to trusted administrative hosts and enforce strong authentication.</a:t>
            </a:r>
          </a:p>
          <a:p>
            <a:r>
              <a:rPr lang="en-GB" dirty="0"/>
              <a:t>Disable </a:t>
            </a:r>
            <a:r>
              <a:rPr lang="en-GB" b="1" dirty="0"/>
              <a:t>SMB null sessions and anonymous enumeration</a:t>
            </a:r>
            <a:r>
              <a:rPr lang="en-GB" dirty="0"/>
              <a:t> to prevent attackers from gathering domain information.</a:t>
            </a:r>
          </a:p>
          <a:p>
            <a:r>
              <a:rPr lang="en-GB" dirty="0"/>
              <a:t>Apply strict </a:t>
            </a:r>
            <a:r>
              <a:rPr lang="en-GB" b="1" dirty="0"/>
              <a:t>access control to SMB shares</a:t>
            </a:r>
            <a:r>
              <a:rPr lang="en-GB" dirty="0"/>
              <a:t> such as ADMIN$, NETLOGON, and SYSVOL.</a:t>
            </a:r>
          </a:p>
          <a:p>
            <a:r>
              <a:rPr lang="en-GB" dirty="0"/>
              <a:t>Strengthen </a:t>
            </a:r>
            <a:r>
              <a:rPr lang="en-GB" b="1" dirty="0"/>
              <a:t>SSH configuration</a:t>
            </a:r>
            <a:r>
              <a:rPr lang="en-GB" dirty="0"/>
              <a:t> by disabling weak cryptographic algorithms and enforcing secure encryption.</a:t>
            </a:r>
          </a:p>
          <a:p>
            <a:r>
              <a:rPr lang="en-GB" dirty="0"/>
              <a:t>Close </a:t>
            </a:r>
            <a:r>
              <a:rPr lang="en-GB" b="1" dirty="0"/>
              <a:t>unused ports and disable unnecessary services</a:t>
            </a:r>
            <a:r>
              <a:rPr lang="en-GB" dirty="0"/>
              <a:t> to reduce the network attack surface.</a:t>
            </a:r>
          </a:p>
          <a:p>
            <a:r>
              <a:rPr lang="en-GB" dirty="0"/>
              <a:t>Enable </a:t>
            </a:r>
            <a:r>
              <a:rPr lang="en-GB" b="1" dirty="0"/>
              <a:t>system monitoring and logging</a:t>
            </a:r>
            <a:r>
              <a:rPr lang="en-GB" dirty="0"/>
              <a:t> to detect suspicious activity and unauthorized </a:t>
            </a:r>
          </a:p>
        </p:txBody>
      </p:sp>
    </p:spTree>
    <p:extLst>
      <p:ext uri="{BB962C8B-B14F-4D97-AF65-F5344CB8AC3E}">
        <p14:creationId xmlns:p14="http://schemas.microsoft.com/office/powerpoint/2010/main" val="30887285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825EA-0369-2875-ADCD-EE120AD23D76}"/>
              </a:ext>
            </a:extLst>
          </p:cNvPr>
          <p:cNvSpPr>
            <a:spLocks noGrp="1"/>
          </p:cNvSpPr>
          <p:nvPr>
            <p:ph type="title"/>
          </p:nvPr>
        </p:nvSpPr>
        <p:spPr/>
        <p:txBody>
          <a:bodyPr/>
          <a:lstStyle/>
          <a:p>
            <a:pPr algn="ctr"/>
            <a:r>
              <a:rPr lang="en-GB" dirty="0"/>
              <a:t>Assessment Report</a:t>
            </a:r>
          </a:p>
        </p:txBody>
      </p:sp>
      <p:sp>
        <p:nvSpPr>
          <p:cNvPr id="4" name="Rectangle 1">
            <a:extLst>
              <a:ext uri="{FF2B5EF4-FFF2-40B4-BE49-F238E27FC236}">
                <a16:creationId xmlns:a16="http://schemas.microsoft.com/office/drawing/2014/main" id="{D195BA3D-1102-5C0E-24A5-F3494C654409}"/>
              </a:ext>
            </a:extLst>
          </p:cNvPr>
          <p:cNvSpPr>
            <a:spLocks noGrp="1" noChangeArrowheads="1"/>
          </p:cNvSpPr>
          <p:nvPr>
            <p:ph idx="1"/>
          </p:nvPr>
        </p:nvSpPr>
        <p:spPr bwMode="auto">
          <a:xfrm>
            <a:off x="1451579" y="1478881"/>
            <a:ext cx="9390712"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rPr>
              <a:t>A virtual enterprise network was tested using ethical hacking techniques to identify vulnerabilities and assess security posture.</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200" b="1" i="0" u="none" strike="noStrike" cap="none" normalizeH="0" baseline="0" dirty="0">
                <a:ln>
                  <a:noFill/>
                </a:ln>
                <a:solidFill>
                  <a:schemeClr val="tx1"/>
                </a:solidFill>
                <a:effectLst/>
                <a:latin typeface="Arial" panose="020B0604020202020204" pitchFamily="34" charset="0"/>
              </a:rPr>
              <a:t>Key Findings:</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Stable network connectivity with low latency and 0% packet loss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Open ports and services identified via Nmap reconnaissance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Multiple vulnerabilities discovered across services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200" b="1" i="0" u="none" strike="noStrike" cap="none" normalizeH="0" baseline="0" dirty="0">
                <a:ln>
                  <a:noFill/>
                </a:ln>
                <a:solidFill>
                  <a:schemeClr val="tx1"/>
                </a:solidFill>
                <a:effectLst/>
                <a:latin typeface="Arial" panose="020B0604020202020204" pitchFamily="34" charset="0"/>
              </a:rPr>
              <a:t>Critical Risks Identified:</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Unrestricted </a:t>
            </a:r>
            <a:r>
              <a:rPr kumimoji="0" lang="en-US" altLang="en-US" sz="1200" b="1" i="0" u="none" strike="noStrike" cap="none" normalizeH="0" baseline="0" dirty="0">
                <a:ln>
                  <a:noFill/>
                </a:ln>
                <a:solidFill>
                  <a:schemeClr val="tx1"/>
                </a:solidFill>
                <a:effectLst/>
                <a:latin typeface="Arial" panose="020B0604020202020204" pitchFamily="34" charset="0"/>
              </a:rPr>
              <a:t>Window RM remote access</a:t>
            </a:r>
            <a:r>
              <a:rPr kumimoji="0" lang="en-US" altLang="en-US" sz="1200" b="0" i="0" u="none" strike="noStrike" cap="none" normalizeH="0" baseline="0" dirty="0">
                <a:ln>
                  <a:noFill/>
                </a:ln>
                <a:solidFill>
                  <a:schemeClr val="tx1"/>
                </a:solidFill>
                <a:effectLst/>
                <a:latin typeface="Arial" panose="020B0604020202020204" pitchFamily="34" charset="0"/>
              </a:rPr>
              <a:t> → risk of full system/domain compromise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Arial" panose="020B0604020202020204" pitchFamily="34" charset="0"/>
              </a:rPr>
              <a:t>Anonymous FTP access</a:t>
            </a:r>
            <a:r>
              <a:rPr kumimoji="0" lang="en-US" altLang="en-US" sz="1200" b="0" i="0" u="none" strike="noStrike" cap="none" normalizeH="0" baseline="0" dirty="0">
                <a:ln>
                  <a:noFill/>
                </a:ln>
                <a:solidFill>
                  <a:schemeClr val="tx1"/>
                </a:solidFill>
                <a:effectLst/>
                <a:latin typeface="Arial" panose="020B0604020202020204" pitchFamily="34" charset="0"/>
              </a:rPr>
              <a:t> → unauthorized file access and uploads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Arial" panose="020B0604020202020204" pitchFamily="34" charset="0"/>
              </a:rPr>
              <a:t>SMB null sessions &amp; share enumeration</a:t>
            </a:r>
            <a:r>
              <a:rPr kumimoji="0" lang="en-US" altLang="en-US" sz="1200" b="0" i="0" u="none" strike="noStrike" cap="none" normalizeH="0" baseline="0" dirty="0">
                <a:ln>
                  <a:noFill/>
                </a:ln>
                <a:solidFill>
                  <a:schemeClr val="tx1"/>
                </a:solidFill>
                <a:effectLst/>
                <a:latin typeface="Arial" panose="020B0604020202020204" pitchFamily="34" charset="0"/>
              </a:rPr>
              <a:t> → information disclosure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Weak </a:t>
            </a:r>
            <a:r>
              <a:rPr kumimoji="0" lang="en-US" altLang="en-US" sz="1200" b="1" i="0" u="none" strike="noStrike" cap="none" normalizeH="0" baseline="0" dirty="0">
                <a:ln>
                  <a:noFill/>
                </a:ln>
                <a:solidFill>
                  <a:schemeClr val="tx1"/>
                </a:solidFill>
                <a:effectLst/>
                <a:latin typeface="Arial" panose="020B0604020202020204" pitchFamily="34" charset="0"/>
              </a:rPr>
              <a:t>SSH cryptographic algorithms (SHA-1)</a:t>
            </a:r>
            <a:r>
              <a:rPr kumimoji="0" lang="en-US" altLang="en-US" sz="1200" b="0" i="0" u="none" strike="noStrike" cap="none" normalizeH="0" baseline="0" dirty="0">
                <a:ln>
                  <a:noFill/>
                </a:ln>
                <a:solidFill>
                  <a:schemeClr val="tx1"/>
                </a:solidFill>
                <a:effectLst/>
                <a:latin typeface="Arial" panose="020B0604020202020204" pitchFamily="34" charset="0"/>
              </a:rPr>
              <a:t> → security weakness</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200" b="1" i="0" u="none" strike="noStrike" cap="none" normalizeH="0" baseline="0" dirty="0">
                <a:ln>
                  <a:noFill/>
                </a:ln>
                <a:solidFill>
                  <a:schemeClr val="tx1"/>
                </a:solidFill>
                <a:effectLst/>
                <a:latin typeface="Arial" panose="020B0604020202020204" pitchFamily="34" charset="0"/>
              </a:rPr>
              <a:t>Impact:</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Potential for remote command execution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Credential theft and privilege escalation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Lateral movement across the network</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Possible full Active Directory compromise</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200" b="1" i="0" u="none" strike="noStrike" cap="none" normalizeH="0" baseline="0" dirty="0">
                <a:ln>
                  <a:noFill/>
                </a:ln>
                <a:solidFill>
                  <a:schemeClr val="tx1"/>
                </a:solidFill>
                <a:effectLst/>
                <a:latin typeface="Arial" panose="020B0604020202020204" pitchFamily="34" charset="0"/>
              </a:rPr>
              <a:t>Recommendations:</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Disable anonymous FTP and SMB null sessions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a:ln>
                  <a:noFill/>
                </a:ln>
                <a:solidFill>
                  <a:schemeClr val="tx1"/>
                </a:solidFill>
                <a:effectLst/>
                <a:latin typeface="Arial" panose="020B0604020202020204" pitchFamily="34" charset="0"/>
              </a:rPr>
              <a:t>Restrict Window Remote </a:t>
            </a:r>
            <a:r>
              <a:rPr kumimoji="0" lang="en-US" altLang="en-US" sz="1200" b="0" i="0" u="none" strike="noStrike" cap="none" normalizeH="0" baseline="0" dirty="0">
                <a:ln>
                  <a:noFill/>
                </a:ln>
                <a:solidFill>
                  <a:schemeClr val="tx1"/>
                </a:solidFill>
                <a:effectLst/>
                <a:latin typeface="Arial" panose="020B0604020202020204" pitchFamily="34" charset="0"/>
              </a:rPr>
              <a:t>access and enforce strong authentication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Secure SMB shares and close unused ports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Strengthen SSH encryption and enable monitoring/logging</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200" b="1" i="0" u="none" strike="noStrike" cap="none" normalizeH="0" baseline="0" dirty="0">
                <a:ln>
                  <a:noFill/>
                </a:ln>
                <a:solidFill>
                  <a:schemeClr val="tx1"/>
                </a:solidFill>
                <a:effectLst/>
                <a:latin typeface="Arial" panose="020B0604020202020204" pitchFamily="34" charset="0"/>
              </a:rPr>
              <a:t>Conclusion:</a:t>
            </a:r>
            <a:br>
              <a:rPr kumimoji="0" lang="en-US" altLang="en-US" sz="1200" b="0" i="0" u="none" strike="noStrike" cap="none" normalizeH="0" baseline="0" dirty="0">
                <a:ln>
                  <a:noFill/>
                </a:ln>
                <a:solidFill>
                  <a:schemeClr val="tx1"/>
                </a:solidFill>
                <a:effectLst/>
                <a:latin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rPr>
              <a:t>The network is functional but </a:t>
            </a:r>
            <a:r>
              <a:rPr kumimoji="0" lang="en-US" altLang="en-US" sz="1200" b="1" i="0" u="none" strike="noStrike" cap="none" normalizeH="0" baseline="0" dirty="0">
                <a:ln>
                  <a:noFill/>
                </a:ln>
                <a:solidFill>
                  <a:schemeClr val="tx1"/>
                </a:solidFill>
                <a:effectLst/>
                <a:latin typeface="Arial" panose="020B0604020202020204" pitchFamily="34" charset="0"/>
              </a:rPr>
              <a:t>highly vulnerable to exploitation</a:t>
            </a:r>
            <a:r>
              <a:rPr kumimoji="0" lang="en-US" altLang="en-US" sz="1200" b="0" i="0" u="none" strike="noStrike" cap="none" normalizeH="0" baseline="0" dirty="0">
                <a:ln>
                  <a:noFill/>
                </a:ln>
                <a:solidFill>
                  <a:schemeClr val="tx1"/>
                </a:solidFill>
                <a:effectLst/>
                <a:latin typeface="Arial" panose="020B0604020202020204" pitchFamily="34" charset="0"/>
              </a:rPr>
              <a:t>, requiring immediate security hardening to protect critical systems.</a:t>
            </a:r>
          </a:p>
        </p:txBody>
      </p:sp>
    </p:spTree>
    <p:extLst>
      <p:ext uri="{BB962C8B-B14F-4D97-AF65-F5344CB8AC3E}">
        <p14:creationId xmlns:p14="http://schemas.microsoft.com/office/powerpoint/2010/main" val="39533929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7148D-37DF-4BA9-86E4-5107AE207F07}"/>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6CB9634B-F543-2244-34EB-A5DFDE0B0738}"/>
              </a:ext>
            </a:extLst>
          </p:cNvPr>
          <p:cNvSpPr>
            <a:spLocks noGrp="1"/>
          </p:cNvSpPr>
          <p:nvPr>
            <p:ph idx="1"/>
          </p:nvPr>
        </p:nvSpPr>
        <p:spPr/>
        <p:txBody>
          <a:bodyPr/>
          <a:lstStyle/>
          <a:p>
            <a:r>
              <a:rPr lang="en-GB" dirty="0"/>
              <a:t> </a:t>
            </a:r>
            <a:r>
              <a:rPr lang="en-GB" sz="1200" dirty="0" err="1"/>
              <a:t>Center</a:t>
            </a:r>
            <a:r>
              <a:rPr lang="en-GB" sz="1200" dirty="0"/>
              <a:t> for Internet Security, </a:t>
            </a:r>
            <a:r>
              <a:rPr lang="en-GB" sz="1200" i="1" dirty="0"/>
              <a:t>CIS Controls v8 and CIS Microsoft Windows Server Benchmark</a:t>
            </a:r>
            <a:r>
              <a:rPr lang="en-GB" sz="1200" dirty="0"/>
              <a:t>, CIS, 2021. [Online]. Available: </a:t>
            </a:r>
            <a:r>
              <a:rPr lang="en-GB" sz="1200" dirty="0">
                <a:hlinkClick r:id="rId2"/>
              </a:rPr>
              <a:t>https://www.cisecurity.org/controls</a:t>
            </a:r>
            <a:endParaRPr lang="en-GB" sz="1200" dirty="0"/>
          </a:p>
          <a:p>
            <a:r>
              <a:rPr lang="en-GB" sz="1200" dirty="0"/>
              <a:t>National Institute of Standards and Technology, </a:t>
            </a:r>
            <a:r>
              <a:rPr lang="en-GB" sz="1200" i="1" dirty="0"/>
              <a:t>Security and Privacy Controls for Information Systems and Organizations</a:t>
            </a:r>
            <a:r>
              <a:rPr lang="en-GB" sz="1200" dirty="0"/>
              <a:t>, NIST Special Publication 800-53 Rev. 5, 2020. [Online]. Available: </a:t>
            </a:r>
            <a:r>
              <a:rPr lang="en-GB" sz="1200" dirty="0">
                <a:hlinkClick r:id="rId3"/>
              </a:rPr>
              <a:t>https://doi.org/10.6028/NIST.SP.800-53r5</a:t>
            </a:r>
            <a:endParaRPr lang="en-GB" sz="1200" dirty="0"/>
          </a:p>
          <a:p>
            <a:endParaRPr lang="en-GB" dirty="0"/>
          </a:p>
        </p:txBody>
      </p:sp>
    </p:spTree>
    <p:extLst>
      <p:ext uri="{BB962C8B-B14F-4D97-AF65-F5344CB8AC3E}">
        <p14:creationId xmlns:p14="http://schemas.microsoft.com/office/powerpoint/2010/main" val="389078910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0</TotalTime>
  <Words>1200</Words>
  <Application>Microsoft Office PowerPoint</Application>
  <PresentationFormat>Widescreen</PresentationFormat>
  <Paragraphs>102</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Courier New</vt:lpstr>
      <vt:lpstr>Gill Sans MT</vt:lpstr>
      <vt:lpstr>Gallery</vt:lpstr>
      <vt:lpstr>Analysing, Ethically Hacking and Securing an Enterprise Network</vt:lpstr>
      <vt:lpstr>Connectivity</vt:lpstr>
      <vt:lpstr>Connectivity Setup ( Pinging</vt:lpstr>
      <vt:lpstr>LCD Debian server and Kali</vt:lpstr>
      <vt:lpstr>Nmap Reconnaissance</vt:lpstr>
      <vt:lpstr>Network Summary</vt:lpstr>
      <vt:lpstr>Vulnerabilities  weak RISK</vt:lpstr>
      <vt:lpstr>Medium Vunerabilities</vt:lpstr>
      <vt:lpstr>High Risk</vt:lpstr>
      <vt:lpstr>Exploitation &amp; Post-Exploitation Highlights</vt:lpstr>
      <vt:lpstr>Exploitation &amp; Post-Exploitation Highlights</vt:lpstr>
      <vt:lpstr>Security Measures</vt:lpstr>
      <vt:lpstr>Assessment Report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Evans Quartey-Tackie (2318850)</dc:creator>
  <cp:lastModifiedBy>Evans Quartey-Tackie (2318850)</cp:lastModifiedBy>
  <cp:revision>39</cp:revision>
  <dcterms:created xsi:type="dcterms:W3CDTF">2026-03-10T23:41:26Z</dcterms:created>
  <dcterms:modified xsi:type="dcterms:W3CDTF">2026-03-17T12:33:22Z</dcterms:modified>
</cp:coreProperties>
</file>