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5" r:id="rId1"/>
  </p:sldMasterIdLst>
  <p:notesMasterIdLst>
    <p:notesMasterId r:id="rId14"/>
  </p:notesMasterIdLst>
  <p:sldIdLst>
    <p:sldId id="256" r:id="rId2"/>
    <p:sldId id="261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651" autoAdjust="0"/>
    <p:restoredTop sz="85637" autoAdjust="0"/>
  </p:normalViewPr>
  <p:slideViewPr>
    <p:cSldViewPr snapToGrid="0">
      <p:cViewPr varScale="1">
        <p:scale>
          <a:sx n="71" d="100"/>
          <a:sy n="71" d="100"/>
        </p:scale>
        <p:origin x="1291" y="4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C85F50-EECC-4816-B29E-B00D2847B9FC}" type="datetimeFigureOut">
              <a:rPr lang="en-GB" smtClean="0"/>
              <a:pPr/>
              <a:t>25/11/2025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6C1CB5-8E57-4808-AAFA-156ED63652C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1116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1CB5-8E57-4808-AAFA-156ED63652C3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4401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1CB5-8E57-4808-AAFA-156ED63652C3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1641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1CB5-8E57-4808-AAFA-156ED63652C3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9578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1CB5-8E57-4808-AAFA-156ED63652C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070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1CB5-8E57-4808-AAFA-156ED63652C3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9381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1CB5-8E57-4808-AAFA-156ED63652C3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0614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1CB5-8E57-4808-AAFA-156ED63652C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1633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1CB5-8E57-4808-AAFA-156ED63652C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4386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1CB5-8E57-4808-AAFA-156ED63652C3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0183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1CB5-8E57-4808-AAFA-156ED63652C3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9086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1CB5-8E57-4808-AAFA-156ED63652C3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1922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109CC-DEFB-C83F-0501-78150B0EC8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3A2883-5C84-A28B-6CEB-31E97AB2F0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7FF108-F70D-FE4A-0D12-EBC5FAB910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61DAE-B1B7-4F09-833B-BD4CA3F43E77}" type="datetimeFigureOut">
              <a:rPr lang="en-GB" smtClean="0"/>
              <a:pPr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DBBC08-B411-02DE-60C8-452B01361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CC8341-AA0C-4857-3DA7-39BC254159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EDA2-7CC2-45F1-A871-51DE3CCBC7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3433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933E0-183E-1DAC-2D7F-52F8B3577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949BD5-BD0F-16F0-223A-88D6435C19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F139F6-63E8-CEB6-C07E-2BF8D299F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61DAE-B1B7-4F09-833B-BD4CA3F43E77}" type="datetimeFigureOut">
              <a:rPr lang="en-GB" smtClean="0"/>
              <a:pPr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BDDCB-CB4B-3E33-B081-3C988E064A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1150C8-DDAA-D3A5-3B96-B291885B5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EDA2-7CC2-45F1-A871-51DE3CCBC7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568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7F6D3-E252-083B-6FCB-151875684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3F38B3-E7A9-5EE6-F21A-9C0D5506E5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9C7396-0A7A-87A9-844D-1889600DE4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61DAE-B1B7-4F09-833B-BD4CA3F43E77}" type="datetimeFigureOut">
              <a:rPr lang="en-GB" smtClean="0"/>
              <a:pPr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4BC9F2-6397-B58E-081D-72DB35F63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C974C-97DA-7304-4E0F-A9A861E37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EDA2-7CC2-45F1-A871-51DE3CCBC7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839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4921B-FB1D-C90E-F0F0-FAF607500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E3B0D-CDAE-2616-1B76-3B414EB1D5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C8056B-DE2E-22E3-FBF5-0F9372D8E9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315AB9-485E-3BEB-4404-85C5D4F5B7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61DAE-B1B7-4F09-833B-BD4CA3F43E77}" type="datetimeFigureOut">
              <a:rPr lang="en-GB" smtClean="0"/>
              <a:pPr/>
              <a:t>25/11/2025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3CD6F9-5CAF-9E11-E1AD-65713F142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6444A6-43D6-B3EE-BD00-F32C47BFD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EDA2-7CC2-45F1-A871-51DE3CCBC7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1965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48C92-F317-7B4A-D0A8-B4AB52E64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571733-1467-6B3C-B646-4DC01CAC6A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F7B78E-3974-B26B-BA81-9250622EC4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9B9BE2-65AF-BC30-47F9-D0D7A6B7FF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EC4677-1EB0-E5F5-76DC-3E71B91A18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0A7923-B173-646A-DAEF-326078DBF7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61DAE-B1B7-4F09-833B-BD4CA3F43E77}" type="datetimeFigureOut">
              <a:rPr lang="en-GB" smtClean="0"/>
              <a:pPr/>
              <a:t>25/11/2025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483016-EB76-D4AF-45F2-B1F606BFE0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5003BD-5122-94C5-9DD0-6EBA272AE3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EDA2-7CC2-45F1-A871-51DE3CCBC7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1845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DE916-B1DB-770C-E7FD-3ADECD32E4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2896FD-EE93-9C44-EDA2-D4ED60299E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61DAE-B1B7-4F09-833B-BD4CA3F43E77}" type="datetimeFigureOut">
              <a:rPr lang="en-GB" smtClean="0"/>
              <a:pPr/>
              <a:t>25/11/2025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E41BB9-A98F-A666-7A01-A354022ACB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99D1F7-5A6A-9DA5-C940-918A72E338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EDA2-7CC2-45F1-A871-51DE3CCBC7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478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F30399-B374-7E33-387C-8504291BE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61DAE-B1B7-4F09-833B-BD4CA3F43E77}" type="datetimeFigureOut">
              <a:rPr lang="en-GB" smtClean="0"/>
              <a:pPr/>
              <a:t>25/11/2025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65DD09-1485-9D3B-ADA9-4F175F9F29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5E4189-A7C6-EE5A-54B1-4820EBF63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EDA2-7CC2-45F1-A871-51DE3CCBC7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071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99C41-1929-2D04-4D0B-54B35A3FB9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E45E68-21C5-235E-5D00-FCE42C701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222600-51CF-5A80-F575-25BA03BAE3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427D0E-C336-C60A-B60E-022CA187A2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61DAE-B1B7-4F09-833B-BD4CA3F43E77}" type="datetimeFigureOut">
              <a:rPr lang="en-GB" smtClean="0"/>
              <a:pPr/>
              <a:t>25/11/2025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C0050C-E699-6CBC-A522-218A9D91BC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83C064-6EB8-0A34-27E1-ECF67C165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EDA2-7CC2-45F1-A871-51DE3CCBC7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214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8BF19-4817-E67C-EC7A-E570FFBEC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191B58-745D-7244-1996-EF31054546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8D4DCA-F478-4966-B476-7C7C2F3F89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54596D-0751-0FD9-96F2-8D6DC07A6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61DAE-B1B7-4F09-833B-BD4CA3F43E77}" type="datetimeFigureOut">
              <a:rPr lang="en-GB" smtClean="0"/>
              <a:pPr/>
              <a:t>25/11/2025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17E4B5-943C-8C86-AFCA-456718B4A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B8EDAF-8FBF-E89B-C75B-B14E283C70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EDA2-7CC2-45F1-A871-51DE3CCBC7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9140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59D3C-5F25-E4A0-3C99-B07926970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A53B5F-FCB7-7062-652B-6CE0EC5CC5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1283D-69B6-B7DA-2C7D-6247224277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61DAE-B1B7-4F09-833B-BD4CA3F43E77}" type="datetimeFigureOut">
              <a:rPr lang="en-GB" smtClean="0"/>
              <a:pPr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80E2DD-2549-FBAD-BA54-B892B8B420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7BA775-DFA7-DD27-0A85-56651F764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EDA2-7CC2-45F1-A871-51DE3CCBC7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264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922DC68-FAA8-F501-63D1-FAF0B04DB2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2D542A-DC99-1909-C38E-575F4A6A90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F7391D-BD94-32C0-D67C-B2BD772EBA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61DAE-B1B7-4F09-833B-BD4CA3F43E77}" type="datetimeFigureOut">
              <a:rPr lang="en-GB" smtClean="0"/>
              <a:pPr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85E523-0FA7-A872-9AB3-44C15818E0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E465EC-4BBC-C459-8DD0-3D904B6ED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EDA2-7CC2-45F1-A871-51DE3CCBC7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5237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06E9B63-64C9-1A6D-3C0D-0A65B30BCF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CC972C-FAC4-BF46-7ADD-89C8A24B0C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57AE-60EE-0B78-90AB-687AB32FAB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5C61DAE-B1B7-4F09-833B-BD4CA3F43E77}" type="datetimeFigureOut">
              <a:rPr lang="en-GB" smtClean="0"/>
              <a:pPr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CBE9E5-2700-5DF4-78C3-1B66DFC833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D2292-815C-574E-B896-2A2936A538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43EDA2-7CC2-45F1-A871-51DE3CCBC7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398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9" r:id="rId4"/>
    <p:sldLayoutId id="2147483820" r:id="rId5"/>
    <p:sldLayoutId id="2147483821" r:id="rId6"/>
    <p:sldLayoutId id="2147483822" r:id="rId7"/>
    <p:sldLayoutId id="2147483823" r:id="rId8"/>
    <p:sldLayoutId id="2147483824" r:id="rId9"/>
    <p:sldLayoutId id="2147483825" r:id="rId10"/>
    <p:sldLayoutId id="214748382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peoplepopulationandcommunity/healthandsocialcare/healthandlifeexpectancies/bulletins/adultsmokinghabitsingreatbritain/2023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3DCF7-30C8-DFF8-2A83-6948685438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06400"/>
            <a:ext cx="9144000" cy="1509949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2700" dirty="0">
                <a:latin typeface="Times New Roman" pitchFamily="18" charset="0"/>
                <a:cs typeface="Times New Roman" pitchFamily="18" charset="0"/>
              </a:rPr>
              <a:t>Critically examine the integration of health, wellbeing and sustainable development in health and social care sector, and how these impact deliverance of services.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5F1A79-132C-E772-2A49-8BE0D354FF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752929"/>
            <a:ext cx="9144000" cy="3900790"/>
          </a:xfrm>
        </p:spPr>
        <p:txBody>
          <a:bodyPr>
            <a:noAutofit/>
          </a:bodyPr>
          <a:lstStyle/>
          <a:p>
            <a:pPr>
              <a:lnSpc>
                <a:spcPct val="160000"/>
              </a:lnSpc>
            </a:pPr>
            <a:r>
              <a:rPr lang="en-GB" sz="1400" b="1" dirty="0">
                <a:latin typeface="Times New Roman" pitchFamily="18" charset="0"/>
                <a:cs typeface="Times New Roman" pitchFamily="18" charset="0"/>
              </a:rPr>
              <a:t>Student name: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 Nuro Aligas </a:t>
            </a:r>
          </a:p>
          <a:p>
            <a:pPr>
              <a:lnSpc>
                <a:spcPct val="160000"/>
              </a:lnSpc>
            </a:pPr>
            <a:r>
              <a:rPr lang="en-GB" sz="1400" b="1" dirty="0">
                <a:latin typeface="Times New Roman" pitchFamily="18" charset="0"/>
                <a:cs typeface="Times New Roman" pitchFamily="18" charset="0"/>
              </a:rPr>
              <a:t>Student number: 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2131283</a:t>
            </a:r>
          </a:p>
          <a:p>
            <a:pPr>
              <a:lnSpc>
                <a:spcPct val="160000"/>
              </a:lnSpc>
            </a:pPr>
            <a:r>
              <a:rPr lang="en-GB" sz="1400" b="1" dirty="0">
                <a:latin typeface="Times New Roman" pitchFamily="18" charset="0"/>
                <a:cs typeface="Times New Roman" pitchFamily="18" charset="0"/>
              </a:rPr>
              <a:t>Lecture name: 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Shepherd Ziko </a:t>
            </a:r>
          </a:p>
          <a:p>
            <a:pPr>
              <a:lnSpc>
                <a:spcPct val="160000"/>
              </a:lnSpc>
            </a:pPr>
            <a:endParaRPr lang="en-GB" sz="14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60000"/>
              </a:lnSpc>
            </a:pPr>
            <a:r>
              <a:rPr lang="en-US" sz="1400" b="1" dirty="0">
                <a:latin typeface="Times New Roman" pitchFamily="18" charset="0"/>
                <a:cs typeface="Times New Roman" pitchFamily="18" charset="0"/>
              </a:rPr>
              <a:t>Use of Al Acknowledgement: </a:t>
            </a:r>
            <a:endParaRPr lang="en-GB" sz="1400" dirty="0">
              <a:latin typeface="Times New Roman" pitchFamily="18" charset="0"/>
              <a:cs typeface="Times New Roman" pitchFamily="18" charset="0"/>
            </a:endParaRPr>
          </a:p>
          <a:p>
            <a:pPr eaLnBrk="0" fontAlgn="base" hangingPunct="0">
              <a:lnSpc>
                <a:spcPct val="160000"/>
              </a:lnSpc>
            </a:pP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 </a:t>
            </a:r>
            <a:endParaRPr lang="en-GB" sz="1400" dirty="0">
              <a:latin typeface="Times New Roman" pitchFamily="18" charset="0"/>
              <a:cs typeface="Times New Roman" pitchFamily="18" charset="0"/>
            </a:endParaRPr>
          </a:p>
          <a:p>
            <a:pPr eaLnBrk="0" fontAlgn="base" hangingPunct="0">
              <a:lnSpc>
                <a:spcPct val="160000"/>
              </a:lnSpc>
            </a:pP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“I confirm that I have not used any Al tools in the research and creation of this assignment. I confirm that I have not presented any Al generated materials as my own work. I confirm I have copies of my drafts, notes, and other resources I used, which I may be asked to provide in evidence”</a:t>
            </a:r>
            <a:endParaRPr lang="en-GB" sz="14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60000"/>
              </a:lnSpc>
            </a:pPr>
            <a:endParaRPr lang="en-GB" sz="14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60000"/>
              </a:lnSpc>
            </a:pPr>
            <a:endParaRPr lang="en-GB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043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EB556-4CDE-35FC-9FDC-10B35F5D0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5D80F-4AB2-8D47-13BA-1B2755F811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1099" y="2111376"/>
            <a:ext cx="6213953" cy="4351338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The  evolution of modern healthcare systems across the UK, integrated holistic care models in to care practices (Lewis </a:t>
            </a:r>
            <a:r>
              <a:rPr lang="en-IN" sz="1400" i="1" dirty="0">
                <a:latin typeface="Times New Roman" pitchFamily="18" charset="0"/>
                <a:cs typeface="Times New Roman" pitchFamily="18" charset="0"/>
              </a:rPr>
              <a:t>et al.,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 2021, p.5).</a:t>
            </a:r>
          </a:p>
          <a:p>
            <a:pPr lvl="0" algn="just">
              <a:lnSpc>
                <a:spcPct val="150000"/>
              </a:lnSpc>
            </a:pP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It not only provide clinical treatment, but also address psychological, social and environmental factors,  affecting individual's wellbeing (Wong </a:t>
            </a:r>
            <a:r>
              <a:rPr lang="en-IN" sz="1400" i="1" dirty="0">
                <a:latin typeface="Times New Roman" pitchFamily="18" charset="0"/>
                <a:cs typeface="Times New Roman" pitchFamily="18" charset="0"/>
              </a:rPr>
              <a:t>et al.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, 2022, p.281).</a:t>
            </a:r>
          </a:p>
          <a:p>
            <a:pPr lvl="0" algn="just">
              <a:lnSpc>
                <a:spcPct val="150000"/>
              </a:lnSpc>
            </a:pP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It reflects interdependence between individual health, community wellbeing and environmental sustainability that improved long-term public health outcomes. </a:t>
            </a:r>
          </a:p>
          <a:p>
            <a:pPr lvl="0" algn="just">
              <a:lnSpc>
                <a:spcPct val="150000"/>
              </a:lnSpc>
            </a:pP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This report focuses on interconnection of these concepts, and determine its influence in delivery of improved healthcare services. </a:t>
            </a:r>
          </a:p>
          <a:p>
            <a:pPr algn="just">
              <a:lnSpc>
                <a:spcPct val="150000"/>
              </a:lnSpc>
            </a:pPr>
            <a:endParaRPr lang="en-GB" sz="1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7269" y="2252913"/>
            <a:ext cx="3214324" cy="306203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314006" y="5528603"/>
            <a:ext cx="3277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Times" pitchFamily="18" charset="0"/>
              </a:rPr>
              <a:t>Source: </a:t>
            </a:r>
            <a:r>
              <a:rPr lang="en-US" dirty="0" err="1">
                <a:latin typeface="Times" pitchFamily="18" charset="0"/>
              </a:rPr>
              <a:t>Sdg</a:t>
            </a:r>
            <a:r>
              <a:rPr lang="en-US" dirty="0">
                <a:latin typeface="Times" pitchFamily="18" charset="0"/>
              </a:rPr>
              <a:t>, 2019, p. 4</a:t>
            </a:r>
          </a:p>
        </p:txBody>
      </p:sp>
    </p:spTree>
    <p:extLst>
      <p:ext uri="{BB962C8B-B14F-4D97-AF65-F5344CB8AC3E}">
        <p14:creationId xmlns:p14="http://schemas.microsoft.com/office/powerpoint/2010/main" val="12377547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8722E-8E6C-BCC2-071C-33ADAC441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012738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                                    Key Concepts 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91346-854D-4EE3-6AD6-E5CA43669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1" y="996015"/>
            <a:ext cx="8467724" cy="5408895"/>
          </a:xfrm>
        </p:spPr>
        <p:txBody>
          <a:bodyPr>
            <a:noAutofit/>
          </a:bodyPr>
          <a:lstStyle/>
          <a:p>
            <a:pPr marL="0" lvl="0" indent="0" algn="just">
              <a:lnSpc>
                <a:spcPct val="150000"/>
              </a:lnSpc>
              <a:buNone/>
            </a:pPr>
            <a:r>
              <a:rPr lang="en-IN" sz="1300" b="1" u="sng" dirty="0">
                <a:latin typeface="Times New Roman" pitchFamily="18" charset="0"/>
                <a:cs typeface="Times New Roman" pitchFamily="18" charset="0"/>
              </a:rPr>
              <a:t>Health:</a:t>
            </a:r>
            <a:r>
              <a:rPr lang="en-IN" sz="1300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300" dirty="0">
                <a:latin typeface="Times New Roman" pitchFamily="18" charset="0"/>
                <a:cs typeface="Times New Roman" pitchFamily="18" charset="0"/>
              </a:rPr>
              <a:t>It encompasses a state of complete physical, mental and social wellbeing, and more than just the absence of diseases (</a:t>
            </a:r>
            <a:r>
              <a:rPr lang="en-IN" sz="1300" dirty="0" err="1">
                <a:latin typeface="Times New Roman" pitchFamily="18" charset="0"/>
                <a:cs typeface="Times New Roman" pitchFamily="18" charset="0"/>
              </a:rPr>
              <a:t>Braveman</a:t>
            </a:r>
            <a:r>
              <a:rPr lang="en-IN" sz="1300" dirty="0">
                <a:latin typeface="Times New Roman" pitchFamily="18" charset="0"/>
                <a:cs typeface="Times New Roman" pitchFamily="18" charset="0"/>
              </a:rPr>
              <a:t>, 2022, p.596). 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IN" sz="1300" b="1" dirty="0">
                <a:latin typeface="Times New Roman" pitchFamily="18" charset="0"/>
                <a:cs typeface="Times New Roman" pitchFamily="18" charset="0"/>
              </a:rPr>
              <a:t>Significance:</a:t>
            </a:r>
            <a:r>
              <a:rPr lang="en-IN" sz="1300" dirty="0">
                <a:latin typeface="Times New Roman" pitchFamily="18" charset="0"/>
                <a:cs typeface="Times New Roman" pitchFamily="18" charset="0"/>
              </a:rPr>
              <a:t> It is a multidimensional approach that recognises the influence of social, biological and environmental factors on an individual's health.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IN" sz="1300" b="1" dirty="0">
                <a:latin typeface="Times New Roman" pitchFamily="18" charset="0"/>
                <a:cs typeface="Times New Roman" pitchFamily="18" charset="0"/>
              </a:rPr>
              <a:t>Example:</a:t>
            </a:r>
            <a:r>
              <a:rPr lang="en-IN" sz="1300" dirty="0">
                <a:latin typeface="Times New Roman" pitchFamily="18" charset="0"/>
                <a:cs typeface="Times New Roman" pitchFamily="18" charset="0"/>
              </a:rPr>
              <a:t> The NHS implements a comprehensive care plan for the prevention and person centred care approaches in the UK (</a:t>
            </a:r>
            <a:r>
              <a:rPr lang="en-IN" sz="1300" dirty="0" err="1">
                <a:latin typeface="Times New Roman" pitchFamily="18" charset="0"/>
                <a:cs typeface="Times New Roman" pitchFamily="18" charset="0"/>
              </a:rPr>
              <a:t>Neri</a:t>
            </a:r>
            <a:r>
              <a:rPr lang="en-IN" sz="13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300" i="1" dirty="0">
                <a:latin typeface="Times New Roman" pitchFamily="18" charset="0"/>
                <a:cs typeface="Times New Roman" pitchFamily="18" charset="0"/>
              </a:rPr>
              <a:t>et al.</a:t>
            </a:r>
            <a:r>
              <a:rPr lang="en-IN" sz="1300" dirty="0">
                <a:latin typeface="Times New Roman" pitchFamily="18" charset="0"/>
                <a:cs typeface="Times New Roman" pitchFamily="18" charset="0"/>
              </a:rPr>
              <a:t>, 2024, pp.609-617). 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IN" sz="1300" b="1" u="sng" dirty="0">
                <a:latin typeface="Times New Roman" pitchFamily="18" charset="0"/>
                <a:cs typeface="Times New Roman" pitchFamily="18" charset="0"/>
              </a:rPr>
              <a:t>Wellbeing:</a:t>
            </a:r>
            <a:r>
              <a:rPr lang="en-IN" sz="13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IN" sz="1300" dirty="0">
                <a:latin typeface="Times New Roman" pitchFamily="18" charset="0"/>
                <a:cs typeface="Times New Roman" pitchFamily="18" charset="0"/>
              </a:rPr>
              <a:t>It is a holistic concept that determines the emotional, psychosocial, physical and social directions in life, improving resilience and generating patient satisfaction (</a:t>
            </a:r>
            <a:r>
              <a:rPr lang="en-IN" sz="1300" dirty="0" err="1">
                <a:latin typeface="Times New Roman" pitchFamily="18" charset="0"/>
                <a:cs typeface="Times New Roman" pitchFamily="18" charset="0"/>
              </a:rPr>
              <a:t>Jiwattanasuk</a:t>
            </a:r>
            <a:r>
              <a:rPr lang="en-IN" sz="13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300" i="1" dirty="0">
                <a:latin typeface="Times New Roman" pitchFamily="18" charset="0"/>
                <a:cs typeface="Times New Roman" pitchFamily="18" charset="0"/>
              </a:rPr>
              <a:t>et al.</a:t>
            </a:r>
            <a:r>
              <a:rPr lang="en-IN" sz="1300" dirty="0">
                <a:latin typeface="Times New Roman" pitchFamily="18" charset="0"/>
                <a:cs typeface="Times New Roman" pitchFamily="18" charset="0"/>
              </a:rPr>
              <a:t>, 2022, p.28). 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IN" sz="1300" b="1" dirty="0">
                <a:latin typeface="Times New Roman" pitchFamily="18" charset="0"/>
                <a:cs typeface="Times New Roman" pitchFamily="18" charset="0"/>
              </a:rPr>
              <a:t>Significance:</a:t>
            </a:r>
            <a:r>
              <a:rPr lang="en-IN" sz="1300" dirty="0">
                <a:latin typeface="Times New Roman" pitchFamily="18" charset="0"/>
                <a:cs typeface="Times New Roman" pitchFamily="18" charset="0"/>
              </a:rPr>
              <a:t> It focuses on empowering individuals to achieve improve quality of life through several preventive measures, promoting mental health awareness and establishing community engagement (Green </a:t>
            </a:r>
            <a:r>
              <a:rPr lang="en-IN" sz="1300" i="1" dirty="0">
                <a:latin typeface="Times New Roman" pitchFamily="18" charset="0"/>
                <a:cs typeface="Times New Roman" pitchFamily="18" charset="0"/>
              </a:rPr>
              <a:t>et al.</a:t>
            </a:r>
            <a:r>
              <a:rPr lang="en-IN" sz="1300" dirty="0">
                <a:latin typeface="Times New Roman" pitchFamily="18" charset="0"/>
                <a:cs typeface="Times New Roman" pitchFamily="18" charset="0"/>
              </a:rPr>
              <a:t>, 2021, p.9466). . 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IN" sz="1300" b="1" u="sng" dirty="0">
                <a:latin typeface="Times New Roman" pitchFamily="18" charset="0"/>
                <a:cs typeface="Times New Roman" pitchFamily="18" charset="0"/>
              </a:rPr>
              <a:t>Sustainable development:</a:t>
            </a:r>
            <a:r>
              <a:rPr lang="en-IN" sz="1300" dirty="0">
                <a:latin typeface="Times New Roman" pitchFamily="18" charset="0"/>
                <a:cs typeface="Times New Roman" pitchFamily="18" charset="0"/>
              </a:rPr>
              <a:t> It is essential to meet the diverse needs of the population without causing damage to the environment (Erin </a:t>
            </a:r>
            <a:r>
              <a:rPr lang="en-IN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IN" sz="1300" dirty="0">
                <a:latin typeface="Times New Roman" pitchFamily="18" charset="0"/>
                <a:cs typeface="Times New Roman" pitchFamily="18" charset="0"/>
              </a:rPr>
              <a:t>., 2022, p.777). 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IN" sz="1300" b="1" u="sng" dirty="0">
                <a:latin typeface="Times New Roman" pitchFamily="18" charset="0"/>
                <a:cs typeface="Times New Roman" pitchFamily="18" charset="0"/>
              </a:rPr>
              <a:t>Significance:</a:t>
            </a:r>
            <a:r>
              <a:rPr lang="en-IN" sz="1300" dirty="0">
                <a:latin typeface="Times New Roman" pitchFamily="18" charset="0"/>
                <a:cs typeface="Times New Roman" pitchFamily="18" charset="0"/>
              </a:rPr>
              <a:t> It stresses on reducing environmental damage through minimising carbon footprint, resource optimisation and eco-friendly initiatives (</a:t>
            </a:r>
            <a:r>
              <a:rPr lang="en-IN" sz="1300" dirty="0" err="1">
                <a:latin typeface="Times New Roman" pitchFamily="18" charset="0"/>
                <a:cs typeface="Times New Roman" pitchFamily="18" charset="0"/>
              </a:rPr>
              <a:t>MacNeill</a:t>
            </a:r>
            <a:r>
              <a:rPr lang="en-IN" sz="13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300" i="1" dirty="0">
                <a:latin typeface="Times New Roman" pitchFamily="18" charset="0"/>
                <a:cs typeface="Times New Roman" pitchFamily="18" charset="0"/>
              </a:rPr>
              <a:t>et al.</a:t>
            </a:r>
            <a:r>
              <a:rPr lang="en-IN" sz="1300" dirty="0">
                <a:latin typeface="Times New Roman" pitchFamily="18" charset="0"/>
                <a:cs typeface="Times New Roman" pitchFamily="18" charset="0"/>
              </a:rPr>
              <a:t>, 2021, pp.e66-e68). 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IN" sz="1300" dirty="0">
                <a:latin typeface="Times New Roman" pitchFamily="18" charset="0"/>
                <a:cs typeface="Times New Roman" pitchFamily="18" charset="0"/>
              </a:rPr>
              <a:t>It also promotes health equity and improve accessibility and streamline the healthcare system by effectively managing the supply chain.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1119" y="1868496"/>
            <a:ext cx="2951395" cy="340688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9031458" y="5444197"/>
            <a:ext cx="2869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Times" pitchFamily="18" charset="0"/>
              </a:rPr>
              <a:t>Source: </a:t>
            </a:r>
            <a:r>
              <a:rPr lang="en-US" dirty="0" err="1">
                <a:latin typeface="Times" pitchFamily="18" charset="0"/>
              </a:rPr>
              <a:t>Alzeer</a:t>
            </a:r>
            <a:r>
              <a:rPr lang="en-US" dirty="0">
                <a:latin typeface="Times" pitchFamily="18" charset="0"/>
              </a:rPr>
              <a:t>, 2024, p.101</a:t>
            </a:r>
          </a:p>
        </p:txBody>
      </p:sp>
    </p:spTree>
    <p:extLst>
      <p:ext uri="{BB962C8B-B14F-4D97-AF65-F5344CB8AC3E}">
        <p14:creationId xmlns:p14="http://schemas.microsoft.com/office/powerpoint/2010/main" val="30678643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88E1D-1DAE-0F37-BF42-A1A666E37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885" y="365126"/>
            <a:ext cx="11298477" cy="975160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 Relevance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40FDC-0994-AB00-65B6-9BF2E87393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885" y="1725613"/>
            <a:ext cx="7248525" cy="4351338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The involvement of health, wellbeing and sustainable development is significant for accomplishing 3</a:t>
            </a:r>
            <a:r>
              <a:rPr lang="en-IN" sz="1400" baseline="30000" dirty="0">
                <a:latin typeface="Times New Roman" pitchFamily="18" charset="0"/>
                <a:cs typeface="Times New Roman" pitchFamily="18" charset="0"/>
              </a:rPr>
              <a:t>rd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  goal and 13</a:t>
            </a:r>
            <a:r>
              <a:rPr lang="en-IN" sz="1400" baseline="30000" dirty="0">
                <a:latin typeface="Times New Roman" pitchFamily="18" charset="0"/>
                <a:cs typeface="Times New Roman" pitchFamily="18" charset="0"/>
              </a:rPr>
              <a:t>th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 goal of SDG (Erin</a:t>
            </a:r>
            <a:r>
              <a:rPr lang="en-IN" sz="1400" i="1" dirty="0">
                <a:latin typeface="Times New Roman" pitchFamily="18" charset="0"/>
                <a:cs typeface="Times New Roman" pitchFamily="18" charset="0"/>
              </a:rPr>
              <a:t> et al.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, 2022, pp.768).</a:t>
            </a:r>
          </a:p>
          <a:p>
            <a:pPr lvl="0" algn="just">
              <a:lnSpc>
                <a:spcPct val="150000"/>
              </a:lnSpc>
            </a:pP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SDG Goal 3 (Good Health and Wellbeing) and Goal 13 (Climate Action) emphasis the needs of sustainable healthcare practices to protect human beings and environmental impacts (Erin</a:t>
            </a:r>
            <a:r>
              <a:rPr lang="en-IN" sz="1400" i="1" dirty="0">
                <a:latin typeface="Times New Roman" pitchFamily="18" charset="0"/>
                <a:cs typeface="Times New Roman" pitchFamily="18" charset="0"/>
              </a:rPr>
              <a:t> et al.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, 2022, pp.773).</a:t>
            </a:r>
          </a:p>
          <a:p>
            <a:pPr lvl="0" algn="just">
              <a:lnSpc>
                <a:spcPct val="150000"/>
              </a:lnSpc>
            </a:pPr>
            <a:r>
              <a:rPr lang="en-IN" sz="1400" b="1" u="sng" dirty="0">
                <a:latin typeface="Times New Roman" pitchFamily="18" charset="0"/>
                <a:cs typeface="Times New Roman" pitchFamily="18" charset="0"/>
              </a:rPr>
              <a:t>Example:</a:t>
            </a:r>
            <a:r>
              <a:rPr lang="en-IN" sz="1400" b="1" dirty="0">
                <a:latin typeface="Times New Roman" pitchFamily="18" charset="0"/>
                <a:cs typeface="Times New Roman" pitchFamily="18" charset="0"/>
              </a:rPr>
              <a:t> The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 NHS Long Term Plan 2019 stressed on sustainability through preventive care, green healthcare approaches and equitable access (Anderson </a:t>
            </a:r>
            <a:r>
              <a:rPr lang="en-IN" sz="1400" i="1" dirty="0">
                <a:latin typeface="Times New Roman" pitchFamily="18" charset="0"/>
                <a:cs typeface="Times New Roman" pitchFamily="18" charset="0"/>
              </a:rPr>
              <a:t>et al.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, 2021, pp.1999).</a:t>
            </a:r>
          </a:p>
          <a:p>
            <a:pPr algn="just">
              <a:lnSpc>
                <a:spcPct val="150000"/>
              </a:lnSpc>
            </a:pP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However, the enhancement of chronic diseases, mental health disorders and health inequalities underscores the need for a comprehensive approach to health outcomes.</a:t>
            </a:r>
            <a:endParaRPr lang="en-GB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9707" y="1859482"/>
            <a:ext cx="4039538" cy="316971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525022" y="5317588"/>
            <a:ext cx="3082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Times" pitchFamily="18" charset="0"/>
              </a:rPr>
              <a:t>(Source: United Nations, 2015)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30281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A7F4E-7B29-EF49-845E-C2D0FEF8C7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Integration of health and wellbeing approaches</a:t>
            </a:r>
            <a:br>
              <a:rPr lang="en-GB" sz="3200" dirty="0">
                <a:latin typeface="Times New Roman" pitchFamily="18" charset="0"/>
                <a:cs typeface="Times New Roman" pitchFamily="18" charset="0"/>
              </a:rPr>
            </a:b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49AB0-ECD5-7D69-025D-F7BDF93062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401" y="1503673"/>
            <a:ext cx="7903015" cy="4874256"/>
          </a:xfrm>
        </p:spPr>
        <p:txBody>
          <a:bodyPr>
            <a:normAutofit fontScale="92500"/>
          </a:bodyPr>
          <a:lstStyle/>
          <a:p>
            <a:pPr lvl="0" algn="just">
              <a:lnSpc>
                <a:spcPct val="150000"/>
              </a:lnSpc>
            </a:pP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The integration of health and wellbeing approaches ensures that both medical and non-medical factors that create definite influence on health are addressed conveniently (</a:t>
            </a:r>
            <a:r>
              <a:rPr lang="en-IN" sz="1400" dirty="0" err="1">
                <a:latin typeface="Times New Roman" pitchFamily="18" charset="0"/>
                <a:cs typeface="Times New Roman" pitchFamily="18" charset="0"/>
              </a:rPr>
              <a:t>Neri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400" i="1" dirty="0">
                <a:latin typeface="Times New Roman" pitchFamily="18" charset="0"/>
                <a:cs typeface="Times New Roman" pitchFamily="18" charset="0"/>
              </a:rPr>
              <a:t>et al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., 2024, p.611). </a:t>
            </a:r>
          </a:p>
          <a:p>
            <a:pPr lvl="0" algn="just">
              <a:lnSpc>
                <a:spcPct val="150000"/>
              </a:lnSpc>
            </a:pP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“</a:t>
            </a:r>
            <a:r>
              <a:rPr lang="en-IN" sz="1400" b="1" dirty="0">
                <a:latin typeface="Times New Roman" pitchFamily="18" charset="0"/>
                <a:cs typeface="Times New Roman" pitchFamily="18" charset="0"/>
              </a:rPr>
              <a:t>Health in All Policies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” by WHO  facilitates cross sector collaborations that integrate policymakers with healthcare professionals (Green </a:t>
            </a:r>
            <a:r>
              <a:rPr lang="en-IN" sz="1400" i="1" dirty="0">
                <a:latin typeface="Times New Roman" pitchFamily="18" charset="0"/>
                <a:cs typeface="Times New Roman" pitchFamily="18" charset="0"/>
              </a:rPr>
              <a:t>et al.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, 2021, p.9468). </a:t>
            </a:r>
          </a:p>
          <a:p>
            <a:pPr lvl="0" algn="just">
              <a:lnSpc>
                <a:spcPct val="150000"/>
              </a:lnSpc>
            </a:pPr>
            <a:r>
              <a:rPr lang="en-IN" sz="1400" b="1" dirty="0">
                <a:latin typeface="Times New Roman" pitchFamily="18" charset="0"/>
                <a:cs typeface="Times New Roman" pitchFamily="18" charset="0"/>
              </a:rPr>
              <a:t>Objective: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 It identify policy implications in different areas like transportation, housing and education in providing benefit or harm to human health and create better outcomes (</a:t>
            </a:r>
            <a:r>
              <a:rPr lang="en-IN" sz="1400" dirty="0" err="1">
                <a:latin typeface="Times New Roman" pitchFamily="18" charset="0"/>
                <a:cs typeface="Times New Roman" pitchFamily="18" charset="0"/>
              </a:rPr>
              <a:t>Braveman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, 2022, p.597). . </a:t>
            </a:r>
          </a:p>
          <a:p>
            <a:pPr lvl="0" algn="just">
              <a:lnSpc>
                <a:spcPct val="150000"/>
              </a:lnSpc>
            </a:pP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The “</a:t>
            </a:r>
            <a:r>
              <a:rPr lang="en-IN" sz="1400" b="1" dirty="0">
                <a:latin typeface="Times New Roman" pitchFamily="18" charset="0"/>
                <a:cs typeface="Times New Roman" pitchFamily="18" charset="0"/>
              </a:rPr>
              <a:t>Integrated Care System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” under the Health and Care Act 2022 involved coordination of NHS organisations, local authorities and voluntary bodies to provide joined care services (Lewis </a:t>
            </a:r>
            <a:r>
              <a:rPr lang="en-IN" sz="1400" i="1" dirty="0">
                <a:latin typeface="Times New Roman" pitchFamily="18" charset="0"/>
                <a:cs typeface="Times New Roman" pitchFamily="18" charset="0"/>
              </a:rPr>
              <a:t>et al.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, 2021, p.5). </a:t>
            </a:r>
          </a:p>
          <a:p>
            <a:pPr lvl="0" algn="just">
              <a:lnSpc>
                <a:spcPct val="150000"/>
              </a:lnSpc>
            </a:pP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Community based models like </a:t>
            </a:r>
            <a:r>
              <a:rPr lang="en-IN" sz="1400" b="1" dirty="0">
                <a:latin typeface="Times New Roman" pitchFamily="18" charset="0"/>
                <a:cs typeface="Times New Roman" pitchFamily="18" charset="0"/>
              </a:rPr>
              <a:t>Social Prescribing 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created link between patients with non-clinical services including exercise groups or counselling to improve individual’s wellbeing (Moore </a:t>
            </a:r>
            <a:r>
              <a:rPr lang="en-IN" sz="1400" i="1" dirty="0">
                <a:latin typeface="Times New Roman" pitchFamily="18" charset="0"/>
                <a:cs typeface="Times New Roman" pitchFamily="18" charset="0"/>
              </a:rPr>
              <a:t>et al.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, 2022, pp.e5176-e5185). </a:t>
            </a:r>
          </a:p>
          <a:p>
            <a:pPr lvl="0" algn="just">
              <a:lnSpc>
                <a:spcPct val="150000"/>
              </a:lnSpc>
            </a:pPr>
            <a:r>
              <a:rPr lang="en-IN" sz="1400" b="1" u="sng" dirty="0">
                <a:latin typeface="Times New Roman" pitchFamily="18" charset="0"/>
                <a:cs typeface="Times New Roman" pitchFamily="18" charset="0"/>
              </a:rPr>
              <a:t>Significance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: Integration of health and wellbeing approaches is highly beneficial as it provides support through preventive health strategies, reduces hospital admissions and improving patient’s resilience. </a:t>
            </a:r>
          </a:p>
          <a:p>
            <a:pPr algn="just">
              <a:lnSpc>
                <a:spcPct val="150000"/>
              </a:lnSpc>
            </a:pPr>
            <a:endParaRPr lang="en-GB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8680" y="1926262"/>
            <a:ext cx="3228559" cy="29142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8848578" y="5106572"/>
            <a:ext cx="30104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Times" pitchFamily="18" charset="0"/>
              </a:rPr>
              <a:t>(Source: </a:t>
            </a:r>
            <a:r>
              <a:rPr lang="en-US" dirty="0" err="1">
                <a:latin typeface="Times" pitchFamily="18" charset="0"/>
              </a:rPr>
              <a:t>Goniewicz</a:t>
            </a:r>
            <a:r>
              <a:rPr lang="en-US" dirty="0">
                <a:latin typeface="Times" pitchFamily="18" charset="0"/>
              </a:rPr>
              <a:t>, </a:t>
            </a:r>
            <a:r>
              <a:rPr lang="en-US" i="1" dirty="0">
                <a:latin typeface="Times" pitchFamily="18" charset="0"/>
              </a:rPr>
              <a:t>et al.,</a:t>
            </a:r>
            <a:r>
              <a:rPr lang="en-US" dirty="0">
                <a:latin typeface="Times" pitchFamily="18" charset="0"/>
              </a:rPr>
              <a:t> 2021, p. 4517</a:t>
            </a:r>
          </a:p>
        </p:txBody>
      </p:sp>
    </p:spTree>
    <p:extLst>
      <p:ext uri="{BB962C8B-B14F-4D97-AF65-F5344CB8AC3E}">
        <p14:creationId xmlns:p14="http://schemas.microsoft.com/office/powerpoint/2010/main" val="9687357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666E7-2E79-629C-336B-70BED041B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Theoretical Perspectives 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845CB-928F-F409-0A30-8C5F495D01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265" y="1807271"/>
            <a:ext cx="6790281" cy="4398267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The biopsychosocial model was formulated by Engel, in 1977, which acted as a comprehensive theoretical framework (Lewis </a:t>
            </a:r>
            <a:r>
              <a:rPr lang="en-IN" sz="1400" i="1" dirty="0">
                <a:latin typeface="Times New Roman" pitchFamily="18" charset="0"/>
                <a:cs typeface="Times New Roman" pitchFamily="18" charset="0"/>
              </a:rPr>
              <a:t>et al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., 2021, p.5).</a:t>
            </a:r>
          </a:p>
          <a:p>
            <a:pPr algn="just">
              <a:lnSpc>
                <a:spcPct val="150000"/>
              </a:lnSpc>
            </a:pP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Application:  It provides a clear understanding of health, which is considered as a combination of biological, psychological and social influences (Lugg, 2022, pp.57).</a:t>
            </a:r>
          </a:p>
          <a:p>
            <a:pPr lvl="0" algn="just">
              <a:lnSpc>
                <a:spcPct val="150000"/>
              </a:lnSpc>
            </a:pP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The BPS model emphasised person centred care and recognised effective interventional strategies that must include emotional wellbeing, and lifestyle (Lugg, 2022, pp.55).</a:t>
            </a:r>
          </a:p>
          <a:p>
            <a:pPr algn="just">
              <a:lnSpc>
                <a:spcPct val="150000"/>
              </a:lnSpc>
            </a:pP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The Salutogenic model emphasised factors that provided support to human health and wellbeing through development a sense of coherence (</a:t>
            </a:r>
            <a:r>
              <a:rPr lang="en-IN" sz="1400" dirty="0" err="1">
                <a:latin typeface="Times New Roman" pitchFamily="18" charset="0"/>
                <a:cs typeface="Times New Roman" pitchFamily="18" charset="0"/>
              </a:rPr>
              <a:t>Mittelmark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 and Mittelmark,.2021, p.159). </a:t>
            </a:r>
          </a:p>
          <a:p>
            <a:pPr algn="just">
              <a:lnSpc>
                <a:spcPct val="150000"/>
              </a:lnSpc>
            </a:pPr>
            <a:r>
              <a:rPr lang="en-IN" sz="1400" u="sng" dirty="0">
                <a:latin typeface="Times New Roman" pitchFamily="18" charset="0"/>
                <a:cs typeface="Times New Roman" pitchFamily="18" charset="0"/>
              </a:rPr>
              <a:t>Application: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 It serves as a guidance in holistic assessment and treatment strategies that involves  ICS , and ensures the service effectively meets individual’s needs (NHS England, 2025). </a:t>
            </a:r>
          </a:p>
          <a:p>
            <a:pPr algn="just">
              <a:lnSpc>
                <a:spcPct val="150000"/>
              </a:lnSpc>
            </a:pPr>
            <a:endParaRPr lang="en-GB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2582" y="1951452"/>
            <a:ext cx="3698859" cy="3380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8271803" y="5401994"/>
            <a:ext cx="27572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(</a:t>
            </a:r>
            <a:r>
              <a:rPr lang="en-US" dirty="0">
                <a:latin typeface="Times" pitchFamily="18" charset="0"/>
              </a:rPr>
              <a:t>Source: Bolton and Gillett, 2019, p.149)</a:t>
            </a:r>
          </a:p>
        </p:txBody>
      </p:sp>
    </p:spTree>
    <p:extLst>
      <p:ext uri="{BB962C8B-B14F-4D97-AF65-F5344CB8AC3E}">
        <p14:creationId xmlns:p14="http://schemas.microsoft.com/office/powerpoint/2010/main" val="21219403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EE5FC-5802-19CC-8265-5FFD74587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Policy and Governance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53353A-A472-DF86-2316-CF31F2895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18994"/>
            <a:ext cx="7136704" cy="4423319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IN" sz="1200" b="1" dirty="0">
                <a:latin typeface="Times New Roman" pitchFamily="18" charset="0"/>
                <a:cs typeface="Times New Roman" pitchFamily="18" charset="0"/>
              </a:rPr>
              <a:t>The Health and Social Care Act 2012</a:t>
            </a: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  promoted coordinated service delivery and patient centred care that empower patients, and impose greater control to the local bodies (UK Legislations, 2012).</a:t>
            </a:r>
          </a:p>
          <a:p>
            <a:pPr lvl="0" algn="just">
              <a:lnSpc>
                <a:spcPct val="150000"/>
              </a:lnSpc>
            </a:pPr>
            <a:r>
              <a:rPr lang="en-IN" sz="1200" b="1" dirty="0">
                <a:latin typeface="Times New Roman" pitchFamily="18" charset="0"/>
                <a:cs typeface="Times New Roman" pitchFamily="18" charset="0"/>
              </a:rPr>
              <a:t>Greener NHS National Programme </a:t>
            </a: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by</a:t>
            </a:r>
            <a:r>
              <a:rPr lang="en-IN" sz="1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the NHS Sustainable Development Unit stresses on reducing carbon footprint and non-renewable resource consumption in healthcare (NHS England, 2025).  </a:t>
            </a:r>
          </a:p>
          <a:p>
            <a:pPr lvl="0" algn="just">
              <a:lnSpc>
                <a:spcPct val="150000"/>
              </a:lnSpc>
            </a:pP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NHS integrated the </a:t>
            </a:r>
            <a:r>
              <a:rPr lang="en-IN" sz="1200" b="1" dirty="0">
                <a:latin typeface="Times New Roman" pitchFamily="18" charset="0"/>
                <a:cs typeface="Times New Roman" pitchFamily="18" charset="0"/>
              </a:rPr>
              <a:t>Mental Health Act 1983</a:t>
            </a: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 that ensured conductance of precise assessment, treatment and uphold patient’s rights, dealing with mental health disorders like depression (NHS, 2022).</a:t>
            </a:r>
          </a:p>
          <a:p>
            <a:pPr lvl="0" algn="just">
              <a:lnSpc>
                <a:spcPct val="150000"/>
              </a:lnSpc>
            </a:pP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Policies and initiatives like obesity reduction programmes and vaccine drives elucidates the NHS Governance, which priorities holistic health outcomes (UK Legislations, 2012). </a:t>
            </a:r>
          </a:p>
          <a:p>
            <a:pPr lvl="0" algn="just">
              <a:lnSpc>
                <a:spcPct val="150000"/>
              </a:lnSpc>
            </a:pPr>
            <a:r>
              <a:rPr lang="en-IN" sz="1200" b="1" u="sng" dirty="0">
                <a:latin typeface="Times New Roman" pitchFamily="18" charset="0"/>
                <a:cs typeface="Times New Roman" pitchFamily="18" charset="0"/>
              </a:rPr>
              <a:t>Challenges</a:t>
            </a: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: Involvement of regulatory fragmentation, workforce shortages and limited funding create barriers for successful integration of policy and governance. (Moore </a:t>
            </a:r>
            <a:r>
              <a:rPr lang="en-IN" sz="1200" i="1" dirty="0">
                <a:latin typeface="Times New Roman" pitchFamily="18" charset="0"/>
                <a:cs typeface="Times New Roman" pitchFamily="18" charset="0"/>
              </a:rPr>
              <a:t>et al</a:t>
            </a: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.,  2022, p.5179) </a:t>
            </a:r>
            <a:endParaRPr lang="en-GB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8050" y="1899956"/>
            <a:ext cx="3514224" cy="347214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9105065" y="5519172"/>
            <a:ext cx="2040193" cy="12157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US" sz="1100" dirty="0">
                <a:solidFill>
                  <a:srgbClr val="000000"/>
                </a:solidFill>
                <a:latin typeface="Times New Roman" panose="02020603050405020304" pitchFamily="18" charset="0"/>
              </a:rPr>
              <a:t>Figure :Policy and Governance</a:t>
            </a:r>
            <a:endParaRPr lang="en-US" sz="1100" dirty="0"/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US" sz="1100" dirty="0">
                <a:solidFill>
                  <a:srgbClr val="000000"/>
                </a:solidFill>
                <a:latin typeface="Times New Roman" panose="02020603050405020304" pitchFamily="18" charset="0"/>
              </a:rPr>
              <a:t>(Source: Greener NHS. 2020)</a:t>
            </a:r>
            <a:endParaRPr lang="en-US" sz="1100" dirty="0"/>
          </a:p>
          <a:p>
            <a:br>
              <a:rPr lang="en-US" dirty="0"/>
            </a:b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338128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03C1A-1737-41B5-129D-6517065CC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Service Delivery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FA878A-0A82-1E18-0D7B-065B389681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4"/>
            <a:ext cx="7153405" cy="4876733"/>
          </a:xfrm>
        </p:spPr>
        <p:txBody>
          <a:bodyPr>
            <a:normAutofit fontScale="62500" lnSpcReduction="20000"/>
          </a:bodyPr>
          <a:lstStyle/>
          <a:p>
            <a:pPr lvl="0" algn="just">
              <a:lnSpc>
                <a:spcPct val="150000"/>
              </a:lnSpc>
            </a:pPr>
            <a:r>
              <a:rPr lang="en-IN" sz="1900" dirty="0">
                <a:latin typeface="Times New Roman" pitchFamily="18" charset="0"/>
                <a:cs typeface="Times New Roman" pitchFamily="18" charset="0"/>
              </a:rPr>
              <a:t>Modern healthcare service delivery entails technology, foster community engagement through introduction of telehealth and digital wellbeing platforms that improved accessibility and efficiency (Green </a:t>
            </a:r>
            <a:r>
              <a:rPr lang="en-IN" sz="1900" i="1" dirty="0">
                <a:latin typeface="Times New Roman" pitchFamily="18" charset="0"/>
                <a:cs typeface="Times New Roman" pitchFamily="18" charset="0"/>
              </a:rPr>
              <a:t>et al.</a:t>
            </a:r>
            <a:r>
              <a:rPr lang="en-IN" sz="1900" dirty="0">
                <a:latin typeface="Times New Roman" pitchFamily="18" charset="0"/>
                <a:cs typeface="Times New Roman" pitchFamily="18" charset="0"/>
              </a:rPr>
              <a:t>, 2021, p.9466).</a:t>
            </a:r>
          </a:p>
          <a:p>
            <a:pPr lvl="0" algn="just">
              <a:lnSpc>
                <a:spcPct val="150000"/>
              </a:lnSpc>
            </a:pPr>
            <a:r>
              <a:rPr lang="en-IN" sz="1900" dirty="0">
                <a:latin typeface="Times New Roman" pitchFamily="18" charset="0"/>
                <a:cs typeface="Times New Roman" pitchFamily="18" charset="0"/>
              </a:rPr>
              <a:t>NHS integrated digital transformation with remote consultations that aim to reduce environmental impact and improve patient convenience (Schofield, 2025, pp. 64). </a:t>
            </a:r>
          </a:p>
          <a:p>
            <a:pPr lvl="0" algn="just">
              <a:lnSpc>
                <a:spcPct val="150000"/>
              </a:lnSpc>
            </a:pPr>
            <a:r>
              <a:rPr lang="en-IN" sz="1900" b="1" u="sng" dirty="0">
                <a:latin typeface="Times New Roman" pitchFamily="18" charset="0"/>
                <a:cs typeface="Times New Roman" pitchFamily="18" charset="0"/>
              </a:rPr>
              <a:t>Example: </a:t>
            </a:r>
            <a:r>
              <a:rPr lang="en-IN" sz="1900" dirty="0">
                <a:latin typeface="Times New Roman" pitchFamily="18" charset="0"/>
                <a:cs typeface="Times New Roman" pitchFamily="18" charset="0"/>
              </a:rPr>
              <a:t>Involvement of AI driven diagnostic tools provided more prominent remote service in person centred care, and diminished risk of carbon emission (Wong </a:t>
            </a:r>
            <a:r>
              <a:rPr lang="en-IN" sz="1900" i="1" dirty="0">
                <a:latin typeface="Times New Roman" pitchFamily="18" charset="0"/>
                <a:cs typeface="Times New Roman" pitchFamily="18" charset="0"/>
              </a:rPr>
              <a:t>et al</a:t>
            </a:r>
            <a:r>
              <a:rPr lang="en-IN" sz="1900" dirty="0">
                <a:latin typeface="Times New Roman" pitchFamily="18" charset="0"/>
                <a:cs typeface="Times New Roman" pitchFamily="18" charset="0"/>
              </a:rPr>
              <a:t>., 2022, p.281). </a:t>
            </a:r>
          </a:p>
          <a:p>
            <a:pPr lvl="0" algn="just">
              <a:lnSpc>
                <a:spcPct val="150000"/>
              </a:lnSpc>
            </a:pPr>
            <a:r>
              <a:rPr lang="en-IN" sz="1900" dirty="0">
                <a:latin typeface="Times New Roman" pitchFamily="18" charset="0"/>
                <a:cs typeface="Times New Roman" pitchFamily="18" charset="0"/>
              </a:rPr>
              <a:t>Hospitals and community services provided holistic care models like “The Guy’s” and “NHS Foundation Trust” (NHS Foundation Trust, 2025).</a:t>
            </a:r>
          </a:p>
          <a:p>
            <a:pPr lvl="0" algn="just">
              <a:lnSpc>
                <a:spcPct val="150000"/>
              </a:lnSpc>
            </a:pPr>
            <a:r>
              <a:rPr lang="en-IN" sz="1900" dirty="0">
                <a:latin typeface="Times New Roman" pitchFamily="18" charset="0"/>
                <a:cs typeface="Times New Roman" pitchFamily="18" charset="0"/>
              </a:rPr>
              <a:t>These model integrated wellbeing and sustainability strategies while providing patient services at the same time (Schofield, 2025, p.70). </a:t>
            </a:r>
          </a:p>
          <a:p>
            <a:pPr lvl="0" algn="just">
              <a:lnSpc>
                <a:spcPct val="150000"/>
              </a:lnSpc>
            </a:pPr>
            <a:r>
              <a:rPr lang="en-IN" sz="1900" dirty="0">
                <a:latin typeface="Times New Roman" pitchFamily="18" charset="0"/>
                <a:cs typeface="Times New Roman" pitchFamily="18" charset="0"/>
              </a:rPr>
              <a:t>In the modern healthcare system, the service delivery stresses more emphasis on empowerment and co-production that recognise a patient's opinion as a valuable element, while formulating a care plan. </a:t>
            </a:r>
          </a:p>
          <a:p>
            <a:pPr lvl="0" algn="just">
              <a:lnSpc>
                <a:spcPct val="150000"/>
              </a:lnSpc>
            </a:pPr>
            <a:r>
              <a:rPr lang="en-IN" sz="1900" b="1" dirty="0">
                <a:latin typeface="Times New Roman" pitchFamily="18" charset="0"/>
                <a:cs typeface="Times New Roman" pitchFamily="18" charset="0"/>
              </a:rPr>
              <a:t>Example: </a:t>
            </a:r>
            <a:r>
              <a:rPr lang="en-IN" sz="1900" dirty="0">
                <a:latin typeface="Times New Roman" pitchFamily="18" charset="0"/>
                <a:cs typeface="Times New Roman" pitchFamily="18" charset="0"/>
              </a:rPr>
              <a:t>The NHS implemented “Net Zero” strategy in 2020, with the aim to achieve carbon neutral operations by integrating energy efficiency infrastructure, sustainable procurement and effective waste reduction practices (McAllister </a:t>
            </a:r>
            <a:r>
              <a:rPr lang="en-IN" sz="1900" i="1" dirty="0">
                <a:latin typeface="Times New Roman" pitchFamily="18" charset="0"/>
                <a:cs typeface="Times New Roman" pitchFamily="18" charset="0"/>
              </a:rPr>
              <a:t>et al.,</a:t>
            </a:r>
            <a:r>
              <a:rPr lang="en-IN" sz="1900" dirty="0">
                <a:latin typeface="Times New Roman" pitchFamily="18" charset="0"/>
                <a:cs typeface="Times New Roman" pitchFamily="18" charset="0"/>
              </a:rPr>
              <a:t> 2024, pp.1-16). 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7782" y="1716554"/>
            <a:ext cx="3480855" cy="1689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7816" y="3971925"/>
            <a:ext cx="3600821" cy="26289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790039" y="3451123"/>
            <a:ext cx="27137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dirty="0">
                <a:latin typeface="Times" panose="02020603050405020304" pitchFamily="18" charset="0"/>
                <a:cs typeface="Times" panose="02020603050405020304" pitchFamily="18" charset="0"/>
              </a:rPr>
              <a:t>Figure: Service delivery</a:t>
            </a:r>
          </a:p>
          <a:p>
            <a:pPr algn="ctr"/>
            <a:r>
              <a:rPr lang="en-US" sz="1100" dirty="0">
                <a:latin typeface="Times" panose="02020603050405020304" pitchFamily="18" charset="0"/>
                <a:cs typeface="Times" panose="02020603050405020304" pitchFamily="18" charset="0"/>
              </a:rPr>
              <a:t>(Source: National Health Executive. (2024)</a:t>
            </a:r>
            <a:endParaRPr lang="en-IN" sz="1100" dirty="0">
              <a:latin typeface="Times" panose="02020603050405020304" pitchFamily="18" charset="0"/>
              <a:cs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45320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1EF2F-99BA-4D3B-9F35-68B461D18E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Public Health Initiatives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14192" y="1791222"/>
            <a:ext cx="6701424" cy="4385741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Public health initiatives gained attention across the UK, to improve individual’s wellbeing and focus on promoting sustainable health outcomes. </a:t>
            </a:r>
          </a:p>
          <a:p>
            <a:pPr lvl="0" algn="just">
              <a:lnSpc>
                <a:spcPct val="150000"/>
              </a:lnSpc>
            </a:pP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Campaigns like </a:t>
            </a:r>
            <a:r>
              <a:rPr lang="en-IN" sz="1200" b="1" dirty="0">
                <a:latin typeface="Times New Roman" pitchFamily="18" charset="0"/>
                <a:cs typeface="Times New Roman" pitchFamily="18" charset="0"/>
              </a:rPr>
              <a:t>“Stoptober”</a:t>
            </a: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 (smoking cessation) is implemented to encourage smokers in England to quit their smoking habit within 28 days (Van den Brand </a:t>
            </a:r>
            <a:r>
              <a:rPr lang="en-IN" sz="1200" i="1" dirty="0">
                <a:latin typeface="Times New Roman" pitchFamily="18" charset="0"/>
                <a:cs typeface="Times New Roman" pitchFamily="18" charset="0"/>
              </a:rPr>
              <a:t>et al.</a:t>
            </a: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, 2024, p.105). </a:t>
            </a:r>
          </a:p>
          <a:p>
            <a:pPr lvl="0" algn="just">
              <a:lnSpc>
                <a:spcPct val="150000"/>
              </a:lnSpc>
            </a:pP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The NHS Quit Smoking App provided personalised support to quit smoking with tracking an individual's progress, which offer daily support and share stories to inspire others (ONS, 2024).</a:t>
            </a:r>
          </a:p>
          <a:p>
            <a:pPr lvl="0" algn="just">
              <a:lnSpc>
                <a:spcPct val="150000"/>
              </a:lnSpc>
            </a:pPr>
            <a:r>
              <a:rPr lang="en-IN" sz="1200" b="1" dirty="0">
                <a:latin typeface="Times New Roman" pitchFamily="18" charset="0"/>
                <a:cs typeface="Times New Roman" pitchFamily="18" charset="0"/>
              </a:rPr>
              <a:t>“Every Mind Matters’</a:t>
            </a: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 campaign by Public Health England postulates resources and advice to the individuals, requiring easy recovery after mental health illness (Local Government Association, 2025). </a:t>
            </a:r>
          </a:p>
          <a:p>
            <a:pPr lvl="0" algn="just">
              <a:lnSpc>
                <a:spcPct val="150000"/>
              </a:lnSpc>
            </a:pP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These initiatives have effectively contributed to reduce premature mortality, for example, campaigns on smoking cessations reduced the adult smoking from 20% to 13% in 2023 (ONS, 2024). </a:t>
            </a:r>
          </a:p>
          <a:p>
            <a:pPr lvl="0" algn="just">
              <a:lnSpc>
                <a:spcPct val="150000"/>
              </a:lnSpc>
            </a:pP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The CAMHS has implemented the campaign, “Every mind matters”, to provided intense support for mental health resilience among young people (Lewis </a:t>
            </a:r>
            <a:r>
              <a:rPr lang="en-IN" sz="1200" i="1" dirty="0">
                <a:latin typeface="Times New Roman" pitchFamily="18" charset="0"/>
                <a:cs typeface="Times New Roman" pitchFamily="18" charset="0"/>
              </a:rPr>
              <a:t>et al</a:t>
            </a: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., 2021, p.5).. </a:t>
            </a:r>
          </a:p>
          <a:p>
            <a:pPr algn="just">
              <a:lnSpc>
                <a:spcPct val="150000"/>
              </a:lnSpc>
            </a:pPr>
            <a:endParaRPr lang="en-IN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2382" y="1976873"/>
            <a:ext cx="279082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2382" y="3751926"/>
            <a:ext cx="2790825" cy="2425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8509819" y="6241147"/>
            <a:ext cx="284398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dirty="0">
                <a:latin typeface="Times" panose="02020603050405020304" pitchFamily="18" charset="0"/>
                <a:cs typeface="Times" panose="02020603050405020304" pitchFamily="18" charset="0"/>
              </a:rPr>
              <a:t>Figure: Smoking across UK</a:t>
            </a:r>
          </a:p>
          <a:p>
            <a:pPr algn="ctr"/>
            <a:r>
              <a:rPr lang="en-US" sz="1100" dirty="0">
                <a:latin typeface="Times" panose="02020603050405020304" pitchFamily="18" charset="0"/>
                <a:cs typeface="Times" panose="02020603050405020304" pitchFamily="18" charset="0"/>
              </a:rPr>
              <a:t>(Source: </a:t>
            </a:r>
            <a:r>
              <a:rPr lang="en-GB" sz="1100" dirty="0" err="1">
                <a:latin typeface="Times" panose="02020603050405020304" pitchFamily="18" charset="0"/>
                <a:cs typeface="Times" panose="02020603050405020304" pitchFamily="18" charset="0"/>
              </a:rPr>
              <a:t>Icaew</a:t>
            </a:r>
            <a:r>
              <a:rPr lang="en-GB" sz="1100" dirty="0">
                <a:latin typeface="Times" panose="02020603050405020304" pitchFamily="18" charset="0"/>
                <a:cs typeface="Times" panose="02020603050405020304" pitchFamily="18" charset="0"/>
              </a:rPr>
              <a:t>. 2025</a:t>
            </a:r>
            <a:r>
              <a:rPr lang="en-US" sz="1100" dirty="0">
                <a:latin typeface="Times" panose="02020603050405020304" pitchFamily="18" charset="0"/>
                <a:cs typeface="Times" panose="02020603050405020304" pitchFamily="18" charset="0"/>
              </a:rPr>
              <a:t>)</a:t>
            </a:r>
            <a:endParaRPr lang="en-IN" sz="1100" dirty="0">
              <a:latin typeface="Times" panose="02020603050405020304" pitchFamily="18" charset="0"/>
              <a:cs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46149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47197-6435-B44B-1964-F79B42E1E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Equity and Access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A5802-5D46-D38E-5610-2D565FEB9C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1666" y="1803748"/>
            <a:ext cx="7139835" cy="4373215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Health equity is identified as a significant element in providing sustainable healthcare delivery as it promotes fairness in  care service regardless of individual’s social circumstances (</a:t>
            </a:r>
            <a:r>
              <a:rPr lang="en-IN" sz="1200" dirty="0" err="1">
                <a:latin typeface="Times New Roman" pitchFamily="18" charset="0"/>
                <a:cs typeface="Times New Roman" pitchFamily="18" charset="0"/>
              </a:rPr>
              <a:t>Braveman</a:t>
            </a: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, 2022, pp.593-600).</a:t>
            </a:r>
          </a:p>
          <a:p>
            <a:pPr lvl="0" algn="just">
              <a:lnSpc>
                <a:spcPct val="150000"/>
              </a:lnSpc>
            </a:pP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Unlike the universal healthcare systems, the inequalities persist in the NHS across socioeconomic and ethnic groups (McAllister </a:t>
            </a:r>
            <a:r>
              <a:rPr lang="en-IN" sz="1200" i="1" dirty="0">
                <a:latin typeface="Times New Roman" pitchFamily="18" charset="0"/>
                <a:cs typeface="Times New Roman" pitchFamily="18" charset="0"/>
              </a:rPr>
              <a:t>et al</a:t>
            </a: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., 2024, p.8).</a:t>
            </a:r>
          </a:p>
          <a:p>
            <a:pPr lvl="0" algn="just">
              <a:lnSpc>
                <a:spcPct val="150000"/>
              </a:lnSpc>
            </a:pPr>
            <a:r>
              <a:rPr lang="en-IN" sz="1200" b="1" u="sng" dirty="0">
                <a:latin typeface="Times New Roman" pitchFamily="18" charset="0"/>
                <a:cs typeface="Times New Roman" pitchFamily="18" charset="0"/>
              </a:rPr>
              <a:t>Example:</a:t>
            </a: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 People living in more deprived areas of England experienced short life expectancies, majority of the population are surviving from chronic illness (ONS., 2024). </a:t>
            </a:r>
          </a:p>
          <a:p>
            <a:pPr lvl="0" algn="just">
              <a:lnSpc>
                <a:spcPct val="150000"/>
              </a:lnSpc>
            </a:pP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The NHS enacted a</a:t>
            </a:r>
            <a:r>
              <a:rPr lang="en-IN" sz="1200" b="1" dirty="0">
                <a:latin typeface="Times New Roman" pitchFamily="18" charset="0"/>
                <a:cs typeface="Times New Roman" pitchFamily="18" charset="0"/>
              </a:rPr>
              <a:t> Health Equity Strategy </a:t>
            </a: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in 2021 that entailed a target intervention process to bridge the gaps, and ensure a fair treatment opportunity for all (Peterson </a:t>
            </a:r>
            <a:r>
              <a:rPr lang="en-IN" sz="1200" i="1" dirty="0">
                <a:latin typeface="Times New Roman" pitchFamily="18" charset="0"/>
                <a:cs typeface="Times New Roman" pitchFamily="18" charset="0"/>
              </a:rPr>
              <a:t>et al.</a:t>
            </a: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, 2021, pp.741-746). </a:t>
            </a:r>
          </a:p>
          <a:p>
            <a:pPr lvl="0" algn="just">
              <a:lnSpc>
                <a:spcPct val="150000"/>
              </a:lnSpc>
            </a:pP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The access to the digital services also reduces inequalities as telehealth expands accessibility, but individuals without digital knowledge still remain disadvantaged, and subjected to digital divide (Anderson et al.,2021, p.1999). </a:t>
            </a:r>
          </a:p>
          <a:p>
            <a:pPr lvl="0" algn="just">
              <a:lnSpc>
                <a:spcPct val="150000"/>
              </a:lnSpc>
            </a:pP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The sustainable healthcare integration also includes digital inclusion and equitable resource allocation that can become easily accessible to the individual service users in the UK (Baker and </a:t>
            </a:r>
            <a:r>
              <a:rPr lang="en-IN" sz="1200" dirty="0" err="1">
                <a:latin typeface="Times New Roman" pitchFamily="18" charset="0"/>
                <a:cs typeface="Times New Roman" pitchFamily="18" charset="0"/>
              </a:rPr>
              <a:t>Keates</a:t>
            </a: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, 2024,pp. 222-233). </a:t>
            </a:r>
          </a:p>
          <a:p>
            <a:pPr algn="just">
              <a:lnSpc>
                <a:spcPct val="150000"/>
              </a:lnSpc>
            </a:pPr>
            <a:endParaRPr lang="en-GB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094" y="2346063"/>
            <a:ext cx="3256805" cy="2874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959509" y="5570384"/>
            <a:ext cx="2521974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50" dirty="0">
                <a:latin typeface="Times" panose="02020603050405020304" pitchFamily="18" charset="0"/>
                <a:cs typeface="Times" panose="02020603050405020304" pitchFamily="18" charset="0"/>
              </a:rPr>
              <a:t>Figure: Equity and access</a:t>
            </a:r>
          </a:p>
          <a:p>
            <a:pPr algn="ctr"/>
            <a:r>
              <a:rPr lang="en-US" sz="1050" dirty="0">
                <a:latin typeface="Times" panose="02020603050405020304" pitchFamily="18" charset="0"/>
                <a:cs typeface="Times" panose="02020603050405020304" pitchFamily="18" charset="0"/>
              </a:rPr>
              <a:t>(Source: </a:t>
            </a:r>
            <a:r>
              <a:rPr lang="en-GB" sz="1050" dirty="0">
                <a:latin typeface="Times" panose="02020603050405020304" pitchFamily="18" charset="0"/>
                <a:cs typeface="Times" panose="02020603050405020304" pitchFamily="18" charset="0"/>
              </a:rPr>
              <a:t>UK Health Security Agency. 2023</a:t>
            </a:r>
            <a:r>
              <a:rPr lang="en-US" sz="1050" dirty="0">
                <a:latin typeface="Times" panose="02020603050405020304" pitchFamily="18" charset="0"/>
                <a:cs typeface="Times" panose="02020603050405020304" pitchFamily="18" charset="0"/>
              </a:rPr>
              <a:t>)</a:t>
            </a:r>
            <a:endParaRPr lang="en-IN" sz="1050" dirty="0">
              <a:latin typeface="Times" panose="02020603050405020304" pitchFamily="18" charset="0"/>
              <a:cs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0126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7CF8B-F22F-6757-D8E5-14DED3EE8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Conclusion 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CDAA2-5FB1-9C46-8588-00FB04D30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188901" cy="4351338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It concludes the interconnectedness of health, wellbeing and sustainable development,  exhibited a transformative shift in health and social  care delivery (</a:t>
            </a:r>
            <a:r>
              <a:rPr lang="en-IN" sz="1400" dirty="0" err="1">
                <a:latin typeface="Times New Roman" pitchFamily="18" charset="0"/>
                <a:cs typeface="Times New Roman" pitchFamily="18" charset="0"/>
              </a:rPr>
              <a:t>Braveman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, 2022, p.597).</a:t>
            </a:r>
          </a:p>
          <a:p>
            <a:pPr lvl="0" algn="just">
              <a:lnSpc>
                <a:spcPct val="150000"/>
              </a:lnSpc>
            </a:pP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The NHS has successfully adopted ICS facilities, developed public health campaigns and sustainable policies to provide holistic services across the UK (Lewis </a:t>
            </a:r>
            <a:r>
              <a:rPr lang="en-IN" sz="1400" i="1" dirty="0">
                <a:latin typeface="Times New Roman" pitchFamily="18" charset="0"/>
                <a:cs typeface="Times New Roman" pitchFamily="18" charset="0"/>
              </a:rPr>
              <a:t>et al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., 2021, p.5).</a:t>
            </a:r>
          </a:p>
          <a:p>
            <a:pPr lvl="0" algn="just">
              <a:lnSpc>
                <a:spcPct val="150000"/>
              </a:lnSpc>
            </a:pP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Challenges like funding constraints, fragmented policies and inequalities persisted, which need to be systemically addressed through effective solutions.</a:t>
            </a:r>
          </a:p>
          <a:p>
            <a:pPr lvl="0" algn="just">
              <a:lnSpc>
                <a:spcPct val="150000"/>
              </a:lnSpc>
            </a:pP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Thus, a holistic, equitable and future focussed approach establishes resilient healthcare systems that promote wellbeing for present and future generations. 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6663" y="1632320"/>
            <a:ext cx="3973989" cy="4018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450826" y="6017342"/>
            <a:ext cx="2902974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50" dirty="0">
                <a:latin typeface="Times" panose="02020603050405020304" pitchFamily="18" charset="0"/>
                <a:cs typeface="Times" panose="02020603050405020304" pitchFamily="18" charset="0"/>
              </a:rPr>
              <a:t>Figure: SDG 3</a:t>
            </a:r>
          </a:p>
          <a:p>
            <a:pPr algn="ctr"/>
            <a:r>
              <a:rPr lang="en-US" sz="1050" dirty="0">
                <a:latin typeface="Times" panose="02020603050405020304" pitchFamily="18" charset="0"/>
                <a:cs typeface="Times" panose="02020603050405020304" pitchFamily="18" charset="0"/>
              </a:rPr>
              <a:t>(Source: </a:t>
            </a:r>
            <a:r>
              <a:rPr lang="en-GB" sz="1050" dirty="0">
                <a:latin typeface="Times" panose="02020603050405020304" pitchFamily="18" charset="0"/>
                <a:cs typeface="Times" panose="02020603050405020304" pitchFamily="18" charset="0"/>
              </a:rPr>
              <a:t>‌SDGS.UN. 2025</a:t>
            </a:r>
            <a:r>
              <a:rPr lang="en-US" sz="1050" dirty="0">
                <a:latin typeface="Times" panose="02020603050405020304" pitchFamily="18" charset="0"/>
                <a:cs typeface="Times" panose="02020603050405020304" pitchFamily="18" charset="0"/>
              </a:rPr>
              <a:t>)</a:t>
            </a:r>
            <a:endParaRPr lang="en-IN" sz="1050" dirty="0">
              <a:latin typeface="Times" panose="02020603050405020304" pitchFamily="18" charset="0"/>
              <a:cs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86206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D7052-3B1A-CE6D-531A-11A82DD74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99587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 References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9E7C5-4FEA-4AEF-A3F2-50F44DE6A7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27342"/>
            <a:ext cx="11078980" cy="5049621"/>
          </a:xfrm>
        </p:spPr>
        <p:txBody>
          <a:bodyPr>
            <a:noAutofit/>
          </a:bodyPr>
          <a:lstStyle/>
          <a:p>
            <a:pPr algn="just">
              <a:spcBef>
                <a:spcPts val="0"/>
              </a:spcBef>
            </a:pPr>
            <a:r>
              <a:rPr lang="en-US" sz="900" dirty="0" err="1">
                <a:latin typeface="Times" panose="02020603050405020304" pitchFamily="18" charset="0"/>
                <a:cs typeface="Times" panose="02020603050405020304" pitchFamily="18" charset="0"/>
              </a:rPr>
              <a:t>Sdg</a:t>
            </a:r>
            <a:r>
              <a:rPr lang="en-US" sz="900" dirty="0">
                <a:latin typeface="Times" panose="02020603050405020304" pitchFamily="18" charset="0"/>
                <a:cs typeface="Times" panose="02020603050405020304" pitchFamily="18" charset="0"/>
              </a:rPr>
              <a:t>, U., 2019. Sustainable development goals. </a:t>
            </a:r>
            <a:r>
              <a:rPr lang="en-US" sz="900" i="1" dirty="0">
                <a:latin typeface="Times" panose="02020603050405020304" pitchFamily="18" charset="0"/>
                <a:cs typeface="Times" panose="02020603050405020304" pitchFamily="18" charset="0"/>
              </a:rPr>
              <a:t>The energy progress report. Tracking SDG</a:t>
            </a:r>
            <a:r>
              <a:rPr lang="en-US" sz="900" dirty="0">
                <a:latin typeface="Times" panose="02020603050405020304" pitchFamily="18" charset="0"/>
                <a:cs typeface="Times" panose="02020603050405020304" pitchFamily="18" charset="0"/>
              </a:rPr>
              <a:t>, </a:t>
            </a:r>
            <a:r>
              <a:rPr lang="en-US" sz="900" i="1" dirty="0">
                <a:latin typeface="Times" panose="02020603050405020304" pitchFamily="18" charset="0"/>
                <a:cs typeface="Times" panose="02020603050405020304" pitchFamily="18" charset="0"/>
              </a:rPr>
              <a:t>7</a:t>
            </a:r>
            <a:r>
              <a:rPr lang="en-US" sz="900" dirty="0">
                <a:latin typeface="Times" panose="02020603050405020304" pitchFamily="18" charset="0"/>
                <a:cs typeface="Times" panose="02020603050405020304" pitchFamily="18" charset="0"/>
              </a:rPr>
              <a:t>(3), pp.2-6.</a:t>
            </a:r>
          </a:p>
          <a:p>
            <a:pPr algn="just">
              <a:spcBef>
                <a:spcPts val="0"/>
              </a:spcBef>
            </a:pPr>
            <a:r>
              <a:rPr lang="en-US" sz="900" dirty="0" err="1">
                <a:latin typeface="Times" panose="02020603050405020304" pitchFamily="18" charset="0"/>
                <a:cs typeface="Times" panose="02020603050405020304" pitchFamily="18" charset="0"/>
              </a:rPr>
              <a:t>Alzeer</a:t>
            </a:r>
            <a:r>
              <a:rPr lang="en-US" sz="900" dirty="0">
                <a:latin typeface="Times" panose="02020603050405020304" pitchFamily="18" charset="0"/>
                <a:cs typeface="Times" panose="02020603050405020304" pitchFamily="18" charset="0"/>
              </a:rPr>
              <a:t>, J., 2024. </a:t>
            </a:r>
            <a:r>
              <a:rPr lang="en-US" sz="900" dirty="0" err="1">
                <a:latin typeface="Times" panose="02020603050405020304" pitchFamily="18" charset="0"/>
                <a:cs typeface="Times" panose="02020603050405020304" pitchFamily="18" charset="0"/>
              </a:rPr>
              <a:t>Lifestylopathy</a:t>
            </a:r>
            <a:r>
              <a:rPr lang="en-US" sz="900" dirty="0">
                <a:latin typeface="Times" panose="02020603050405020304" pitchFamily="18" charset="0"/>
                <a:cs typeface="Times" panose="02020603050405020304" pitchFamily="18" charset="0"/>
              </a:rPr>
              <a:t>: A Holistic Approach to Healthcare. </a:t>
            </a:r>
            <a:r>
              <a:rPr lang="en-US" sz="900" i="1" dirty="0">
                <a:latin typeface="Times" panose="02020603050405020304" pitchFamily="18" charset="0"/>
                <a:cs typeface="Times" panose="02020603050405020304" pitchFamily="18" charset="0"/>
              </a:rPr>
              <a:t>J Alter Med </a:t>
            </a:r>
            <a:r>
              <a:rPr lang="en-US" sz="900" i="1" dirty="0" err="1">
                <a:latin typeface="Times" panose="02020603050405020304" pitchFamily="18" charset="0"/>
                <a:cs typeface="Times" panose="02020603050405020304" pitchFamily="18" charset="0"/>
              </a:rPr>
              <a:t>Ther</a:t>
            </a:r>
            <a:r>
              <a:rPr lang="en-US" sz="900" dirty="0">
                <a:latin typeface="Times" panose="02020603050405020304" pitchFamily="18" charset="0"/>
                <a:cs typeface="Times" panose="02020603050405020304" pitchFamily="18" charset="0"/>
              </a:rPr>
              <a:t>, </a:t>
            </a:r>
            <a:r>
              <a:rPr lang="en-US" sz="900" i="1" dirty="0">
                <a:latin typeface="Times" panose="02020603050405020304" pitchFamily="18" charset="0"/>
                <a:cs typeface="Times" panose="02020603050405020304" pitchFamily="18" charset="0"/>
              </a:rPr>
              <a:t>101</a:t>
            </a:r>
            <a:r>
              <a:rPr lang="en-US" sz="900" dirty="0">
                <a:latin typeface="Times" panose="02020603050405020304" pitchFamily="18" charset="0"/>
                <a:cs typeface="Times" panose="02020603050405020304" pitchFamily="18" charset="0"/>
              </a:rPr>
              <a:t>.</a:t>
            </a:r>
          </a:p>
          <a:p>
            <a:pPr algn="just">
              <a:spcBef>
                <a:spcPts val="0"/>
              </a:spcBef>
            </a:pPr>
            <a:r>
              <a:rPr lang="en-US" sz="900" dirty="0" err="1">
                <a:latin typeface="Times" panose="02020603050405020304" pitchFamily="18" charset="0"/>
                <a:cs typeface="Times" panose="02020603050405020304" pitchFamily="18" charset="0"/>
              </a:rPr>
              <a:t>Goniewicz</a:t>
            </a:r>
            <a:r>
              <a:rPr lang="en-US" sz="900" dirty="0">
                <a:latin typeface="Times" panose="02020603050405020304" pitchFamily="18" charset="0"/>
                <a:cs typeface="Times" panose="02020603050405020304" pitchFamily="18" charset="0"/>
              </a:rPr>
              <a:t>, K., </a:t>
            </a:r>
            <a:r>
              <a:rPr lang="en-US" sz="900" dirty="0" err="1">
                <a:latin typeface="Times" panose="02020603050405020304" pitchFamily="18" charset="0"/>
                <a:cs typeface="Times" panose="02020603050405020304" pitchFamily="18" charset="0"/>
              </a:rPr>
              <a:t>Carlström</a:t>
            </a:r>
            <a:r>
              <a:rPr lang="en-US" sz="900" dirty="0">
                <a:latin typeface="Times" panose="02020603050405020304" pitchFamily="18" charset="0"/>
                <a:cs typeface="Times" panose="02020603050405020304" pitchFamily="18" charset="0"/>
              </a:rPr>
              <a:t>, E., </a:t>
            </a:r>
            <a:r>
              <a:rPr lang="en-US" sz="900" dirty="0" err="1">
                <a:latin typeface="Times" panose="02020603050405020304" pitchFamily="18" charset="0"/>
                <a:cs typeface="Times" panose="02020603050405020304" pitchFamily="18" charset="0"/>
              </a:rPr>
              <a:t>Hertelendy</a:t>
            </a:r>
            <a:r>
              <a:rPr lang="en-US" sz="900" dirty="0">
                <a:latin typeface="Times" panose="02020603050405020304" pitchFamily="18" charset="0"/>
                <a:cs typeface="Times" panose="02020603050405020304" pitchFamily="18" charset="0"/>
              </a:rPr>
              <a:t>, A.J., </a:t>
            </a:r>
            <a:r>
              <a:rPr lang="en-US" sz="900" dirty="0" err="1">
                <a:latin typeface="Times" panose="02020603050405020304" pitchFamily="18" charset="0"/>
                <a:cs typeface="Times" panose="02020603050405020304" pitchFamily="18" charset="0"/>
              </a:rPr>
              <a:t>Burkle</a:t>
            </a:r>
            <a:r>
              <a:rPr lang="en-US" sz="900" dirty="0">
                <a:latin typeface="Times" panose="02020603050405020304" pitchFamily="18" charset="0"/>
                <a:cs typeface="Times" panose="02020603050405020304" pitchFamily="18" charset="0"/>
              </a:rPr>
              <a:t>, F.M., </a:t>
            </a:r>
            <a:r>
              <a:rPr lang="en-US" sz="900" dirty="0" err="1">
                <a:latin typeface="Times" panose="02020603050405020304" pitchFamily="18" charset="0"/>
                <a:cs typeface="Times" panose="02020603050405020304" pitchFamily="18" charset="0"/>
              </a:rPr>
              <a:t>Goniewicz</a:t>
            </a:r>
            <a:r>
              <a:rPr lang="en-US" sz="900" dirty="0">
                <a:latin typeface="Times" panose="02020603050405020304" pitchFamily="18" charset="0"/>
                <a:cs typeface="Times" panose="02020603050405020304" pitchFamily="18" charset="0"/>
              </a:rPr>
              <a:t>, M., </a:t>
            </a:r>
            <a:r>
              <a:rPr lang="en-US" sz="900" dirty="0" err="1">
                <a:latin typeface="Times" panose="02020603050405020304" pitchFamily="18" charset="0"/>
                <a:cs typeface="Times" panose="02020603050405020304" pitchFamily="18" charset="0"/>
              </a:rPr>
              <a:t>Lasota</a:t>
            </a:r>
            <a:r>
              <a:rPr lang="en-US" sz="900" dirty="0">
                <a:latin typeface="Times" panose="02020603050405020304" pitchFamily="18" charset="0"/>
                <a:cs typeface="Times" panose="02020603050405020304" pitchFamily="18" charset="0"/>
              </a:rPr>
              <a:t>, D., Richmond, J.G. and </a:t>
            </a:r>
            <a:r>
              <a:rPr lang="en-US" sz="900" dirty="0" err="1">
                <a:latin typeface="Times" panose="02020603050405020304" pitchFamily="18" charset="0"/>
                <a:cs typeface="Times" panose="02020603050405020304" pitchFamily="18" charset="0"/>
              </a:rPr>
              <a:t>Khorram-Manesh</a:t>
            </a:r>
            <a:r>
              <a:rPr lang="en-US" sz="900" dirty="0">
                <a:latin typeface="Times" panose="02020603050405020304" pitchFamily="18" charset="0"/>
                <a:cs typeface="Times" panose="02020603050405020304" pitchFamily="18" charset="0"/>
              </a:rPr>
              <a:t>, A., 2021. Integrated healthcare and the dilemma of public health emergencies. </a:t>
            </a:r>
            <a:r>
              <a:rPr lang="en-US" sz="900" i="1" dirty="0">
                <a:latin typeface="Times" panose="02020603050405020304" pitchFamily="18" charset="0"/>
                <a:cs typeface="Times" panose="02020603050405020304" pitchFamily="18" charset="0"/>
              </a:rPr>
              <a:t>Sustainability</a:t>
            </a:r>
            <a:r>
              <a:rPr lang="en-US" sz="900" dirty="0">
                <a:latin typeface="Times" panose="02020603050405020304" pitchFamily="18" charset="0"/>
                <a:cs typeface="Times" panose="02020603050405020304" pitchFamily="18" charset="0"/>
              </a:rPr>
              <a:t>, </a:t>
            </a:r>
            <a:r>
              <a:rPr lang="en-US" sz="900" i="1" dirty="0">
                <a:latin typeface="Times" panose="02020603050405020304" pitchFamily="18" charset="0"/>
                <a:cs typeface="Times" panose="02020603050405020304" pitchFamily="18" charset="0"/>
              </a:rPr>
              <a:t>13</a:t>
            </a:r>
            <a:r>
              <a:rPr lang="en-US" sz="900" dirty="0">
                <a:latin typeface="Times" panose="02020603050405020304" pitchFamily="18" charset="0"/>
                <a:cs typeface="Times" panose="02020603050405020304" pitchFamily="18" charset="0"/>
              </a:rPr>
              <a:t>(8), p.4517.</a:t>
            </a:r>
          </a:p>
          <a:p>
            <a:pPr algn="just">
              <a:spcBef>
                <a:spcPts val="0"/>
              </a:spcBef>
            </a:pPr>
            <a:r>
              <a:rPr lang="en-US" sz="900" dirty="0">
                <a:latin typeface="Times" panose="02020603050405020304" pitchFamily="18" charset="0"/>
                <a:cs typeface="Times" panose="02020603050405020304" pitchFamily="18" charset="0"/>
              </a:rPr>
              <a:t>Bolton, D. and Gillett, G., 2019. </a:t>
            </a:r>
            <a:r>
              <a:rPr lang="en-US" sz="900" i="1" dirty="0">
                <a:latin typeface="Times" panose="02020603050405020304" pitchFamily="18" charset="0"/>
                <a:cs typeface="Times" panose="02020603050405020304" pitchFamily="18" charset="0"/>
              </a:rPr>
              <a:t>The </a:t>
            </a:r>
            <a:r>
              <a:rPr lang="en-US" sz="900" i="1" dirty="0" err="1">
                <a:latin typeface="Times" panose="02020603050405020304" pitchFamily="18" charset="0"/>
                <a:cs typeface="Times" panose="02020603050405020304" pitchFamily="18" charset="0"/>
              </a:rPr>
              <a:t>biopsychosocial</a:t>
            </a:r>
            <a:r>
              <a:rPr lang="en-US" sz="900" i="1" dirty="0">
                <a:latin typeface="Times" panose="02020603050405020304" pitchFamily="18" charset="0"/>
                <a:cs typeface="Times" panose="02020603050405020304" pitchFamily="18" charset="0"/>
              </a:rPr>
              <a:t> model of health and disease: New philosophical and scientific developments</a:t>
            </a:r>
            <a:r>
              <a:rPr lang="en-US" sz="900" dirty="0">
                <a:latin typeface="Times" panose="02020603050405020304" pitchFamily="18" charset="0"/>
                <a:cs typeface="Times" panose="02020603050405020304" pitchFamily="18" charset="0"/>
              </a:rPr>
              <a:t> (p. 149). Springer Nature.</a:t>
            </a:r>
          </a:p>
          <a:p>
            <a:pPr algn="just">
              <a:spcBef>
                <a:spcPts val="0"/>
              </a:spcBef>
            </a:pPr>
            <a:r>
              <a:rPr lang="en-US" sz="900" dirty="0">
                <a:latin typeface="Times" panose="02020603050405020304" pitchFamily="18" charset="0"/>
                <a:cs typeface="Times" panose="02020603050405020304" pitchFamily="18" charset="0"/>
              </a:rPr>
              <a:t>United Nations (2015). </a:t>
            </a:r>
            <a:r>
              <a:rPr lang="en-US" sz="900" i="1" dirty="0">
                <a:latin typeface="Times" panose="02020603050405020304" pitchFamily="18" charset="0"/>
                <a:cs typeface="Times" panose="02020603050405020304" pitchFamily="18" charset="0"/>
              </a:rPr>
              <a:t>The 17 sustainable development goals</a:t>
            </a:r>
            <a:r>
              <a:rPr lang="en-US" sz="900" dirty="0">
                <a:latin typeface="Times" panose="02020603050405020304" pitchFamily="18" charset="0"/>
                <a:cs typeface="Times" panose="02020603050405020304" pitchFamily="18" charset="0"/>
              </a:rPr>
              <a:t>. [online] United Nations. Available at: https://sdgs.un.org/goals [Accessed 19 Nov. 2025].</a:t>
            </a:r>
          </a:p>
          <a:p>
            <a:pPr algn="just">
              <a:spcBef>
                <a:spcPts val="0"/>
              </a:spcBef>
            </a:pP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Anderson, M., O'Neill, C., Clark, J.M., Street, A., Woods, M., Johnston-Webber, C.,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Charlesworth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A., Whyte, M., Foster, M.,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Majeed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A. and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Pitchforth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E., (2021). 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Securing a sustainable and fit-for-purpose UK health and care workforce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. The Lancet, 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397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(10288), pp.1992-2011. </a:t>
            </a:r>
            <a:endParaRPr lang="en-US" sz="900" dirty="0"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Baker, P. and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Keates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S., (2024), June. 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Designing More Accessible Health Services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. In International Conference on Human-Computer Interaction (pp. 222-233). Cham: Springer Nature Switzerland. </a:t>
            </a:r>
            <a:endParaRPr lang="en-US" sz="900" dirty="0"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Braveman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P., (2022). 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Defining health equity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. Journal of the National Medical Association, 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114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(6), pp.593-600. </a:t>
            </a:r>
            <a:endParaRPr lang="en-US" sz="900" dirty="0"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Erin, O.A.,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Bamigboye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O.A. and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Oyewo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B., (2022). 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Sustainable development goals (SDG) reporting: an analysis of disclosure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. Journal of Accounting in Emerging Economies, 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12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(5), pp.761-789. </a:t>
            </a:r>
            <a:endParaRPr lang="en-US" sz="900" dirty="0"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Green, L., Ashton, K.,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Bellis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M.A., Clemens, T. and Douglas, M., (2021). ‘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Health in all policies’—a key driver for health and well-being in a post-COVID-19 pandemic world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. International Journal of Environmental Research and Public Health, 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18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(18), p.9468. </a:t>
            </a:r>
            <a:endParaRPr lang="en-US" sz="900" dirty="0"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Jiwattanasuk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N.,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Pannavoravat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P. and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Sirikanchana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P., (2022). 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The holistic Well-being concepts in relation to quality of life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. ABAC ODI Journal Vision. Action. Outcome, 10(1), p.28. </a:t>
            </a:r>
            <a:endParaRPr lang="en-US" sz="900" dirty="0"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Lewis, R.Q.,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Checkland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K., Durand, M.A., Ling, T., Mays, N., Roland, M. and Smith, J.A., (2021). 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Integrated care in England–what can we learn from a decade of national pilot programmes?.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 International Journal of Integrated Care, 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21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(4), p.5. </a:t>
            </a:r>
            <a:endParaRPr lang="en-US" sz="900" dirty="0"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Local Government Association. (2025), 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“Every Mind Matters”,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 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Local Government Association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available at: https://www.local.gov.uk/every-mind-matters (accessed 5 November 2025). </a:t>
            </a:r>
            <a:endParaRPr lang="en-US" sz="900" dirty="0"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Lugg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W., (2022). 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The </a:t>
            </a:r>
            <a:r>
              <a:rPr lang="en-IN" sz="900" i="1" dirty="0" err="1">
                <a:latin typeface="Times" panose="02020603050405020304" pitchFamily="18" charset="0"/>
                <a:cs typeface="Times" panose="02020603050405020304" pitchFamily="18" charset="0"/>
              </a:rPr>
              <a:t>biopsychosocial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 model–history, controversy and Engel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. 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Australasian Psychiatry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 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30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(1), pp.55-59. </a:t>
            </a:r>
            <a:endParaRPr lang="en-US" sz="900" dirty="0"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MacNeill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A.J.,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McGain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F. and Sherman, J.D., (2021). 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Planetary health care: a framework for sustainable health systems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. The Lancet Planetary Health, 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5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(2), pp.e66-e68. </a:t>
            </a:r>
            <a:endParaRPr lang="en-US" sz="900" dirty="0"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McAllister, S., Brown, J.,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Chitewe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A.,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Frasquilho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F.,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Hodgkinson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S., Lomax, P., Toll, A., Aurelio, M. and Shah, A., (2024). 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Towards environmentally sustainable healthcare: using quality improvement to deliver a net zero NHS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. British Journal of Healthcare Management, 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30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(8), pp.1-16. </a:t>
            </a:r>
            <a:endParaRPr lang="en-US" sz="900" dirty="0"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Mittelmark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M.B., and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Mittelmark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,. (2021) 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Resilience in the </a:t>
            </a:r>
            <a:r>
              <a:rPr lang="en-IN" sz="900" i="1" dirty="0" err="1">
                <a:latin typeface="Times" panose="02020603050405020304" pitchFamily="18" charset="0"/>
                <a:cs typeface="Times" panose="02020603050405020304" pitchFamily="18" charset="0"/>
              </a:rPr>
              <a:t>salutogenic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 model of health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. Multisystem Resilience: Adaptation and Transformation in Contexts of Change. Oxford University Press, Oxford, pp.153-164. </a:t>
            </a:r>
            <a:endParaRPr lang="en-US" sz="900" dirty="0"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Moore, C.,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Unwin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P., Evans, N. and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Howie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F., (2022). 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Social prescribing: Exploring general practitioners' and healthcare professionals' perceptions of, and engagement with, the NHS model.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 Health &amp; Social Care in the Community, 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30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(6), pp.e5176-e5185. </a:t>
            </a:r>
            <a:endParaRPr lang="en-US" sz="900" dirty="0"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Neri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M.,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Cubi-Molla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P. and Cookson, G.,(2024). 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A Multi-dimensional Framework of Valued Output for Primary Care in England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. Applied Health Economics and Health Policy, 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22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(5), pp.609-617. </a:t>
            </a:r>
            <a:endParaRPr lang="en-US" sz="900" dirty="0"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NHS England. (2025), 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“Greener NHS”,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 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NHS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available at: https://www.england.nhs.uk/greenernhs/ (accessed 5 November 2025). </a:t>
            </a:r>
            <a:endParaRPr lang="en-US" sz="900" dirty="0"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NHS Foundation Trust. (2025), “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Home”, Guy’s and St Thomas’ NHS Foundation Trust,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 available at: https://www.guysandstthomas.nhs.uk/ (accessed 5 November 2025). </a:t>
            </a:r>
            <a:endParaRPr lang="en-US" sz="900" dirty="0"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NHS. (2022), 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“Mental Health Act”,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 </a:t>
            </a:r>
            <a:r>
              <a:rPr lang="en-IN" sz="900" i="1" dirty="0" err="1">
                <a:latin typeface="Times" panose="02020603050405020304" pitchFamily="18" charset="0"/>
                <a:cs typeface="Times" panose="02020603050405020304" pitchFamily="18" charset="0"/>
              </a:rPr>
              <a:t>Nhs.Uk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7 September, available at: https://www.nhs.uk/mental-health/social-care-and-your-rights/mental-health-and-the-law/mental-health-act/ (accessed 5 November 2025). </a:t>
            </a:r>
            <a:endParaRPr lang="en-US" sz="900" dirty="0"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ONS. (2024), “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Adult smoking habits in the UK”,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 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Office for National Statistics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30 September. </a:t>
            </a:r>
            <a:r>
              <a:rPr lang="en-IN" sz="900" u="sng" dirty="0">
                <a:latin typeface="Times" panose="02020603050405020304" pitchFamily="18" charset="0"/>
                <a:cs typeface="Times" panose="02020603050405020304" pitchFamily="18" charset="0"/>
                <a:hlinkClick r:id="rId3"/>
              </a:rPr>
              <a:t>https://www.ons.gov.uk/peoplepopulationandcommunity/healthandsocialcare/healthandlifeexpectancies/bulletins/adultsmokinghabitsingreatbritain/2023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 (accessed 5 November, 2025) </a:t>
            </a:r>
            <a:endParaRPr lang="en-US" sz="900" dirty="0"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Peterson, A., Charles, V.,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Yeung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D. and Coyle, K., (2021). 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The health equity framework: a science-and justice-based model for public health researchers and practitioners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. Health promotion practice, 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22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(6), pp.741-746. </a:t>
            </a:r>
            <a:endParaRPr lang="en-US" sz="900" dirty="0"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Schofield, M., (2025). 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Digital Transformation in UK Contemporary Healthcare: Lessons From NHS England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. In Perspectives on Digital Transformation in Contemporary Business (pp. 61-80). IGI Global Scientific Publishing. </a:t>
            </a:r>
            <a:endParaRPr lang="en-US" sz="900" dirty="0"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UK Legislations . (2012), 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“Health and Social Care Act 2012”,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 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UK Legislations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available at: https://www.legislation.gov.uk/ukpga/2012/7 (accessed 5 November 2025). </a:t>
            </a:r>
            <a:endParaRPr lang="en-US" sz="900" dirty="0"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Van den Brand, F.A.,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Martinelli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T., de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Haan-Bouma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C.I.,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Meerkerk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G.J.,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Winkens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B. and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Nagelhout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G.E., (2024). 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How a 5-Day Stay in the Tobacco-Free Environment of the </a:t>
            </a:r>
            <a:r>
              <a:rPr lang="en-IN" sz="900" i="1" dirty="0" err="1">
                <a:latin typeface="Times" panose="02020603050405020304" pitchFamily="18" charset="0"/>
                <a:cs typeface="Times" panose="02020603050405020304" pitchFamily="18" charset="0"/>
              </a:rPr>
              <a:t>Stoptober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 House Supports Individuals to Quit Smoking: A Mixed Methods Pilot Study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. European Addiction Research, 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30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(2), pp.103-113. </a:t>
            </a:r>
            <a:endParaRPr lang="en-US" sz="900" dirty="0"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Wong, E.,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Mavondo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F.,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Horvat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L., </a:t>
            </a:r>
            <a:r>
              <a:rPr lang="en-IN" sz="900" dirty="0" err="1">
                <a:latin typeface="Times" panose="02020603050405020304" pitchFamily="18" charset="0"/>
                <a:cs typeface="Times" panose="02020603050405020304" pitchFamily="18" charset="0"/>
              </a:rPr>
              <a:t>McKinlay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, L. and Fisher, J., (2022). 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Healthcare professionals’ perspective on delivering personalised and holistic care: using the Theoretical Domains Framework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. BMC Health Services Research, </a:t>
            </a:r>
            <a:r>
              <a:rPr lang="en-IN" sz="900" i="1" dirty="0">
                <a:latin typeface="Times" panose="02020603050405020304" pitchFamily="18" charset="0"/>
                <a:cs typeface="Times" panose="02020603050405020304" pitchFamily="18" charset="0"/>
              </a:rPr>
              <a:t>22</a:t>
            </a:r>
            <a:r>
              <a:rPr lang="en-IN" sz="900" dirty="0">
                <a:latin typeface="Times" panose="02020603050405020304" pitchFamily="18" charset="0"/>
                <a:cs typeface="Times" panose="02020603050405020304" pitchFamily="18" charset="0"/>
              </a:rPr>
              <a:t>(1), p.281. </a:t>
            </a:r>
          </a:p>
          <a:p>
            <a:pPr algn="just">
              <a:spcBef>
                <a:spcPts val="0"/>
              </a:spcBef>
            </a:pPr>
            <a:r>
              <a:rPr lang="en-IN" sz="1100" dirty="0">
                <a:latin typeface="Times" panose="02020603050405020304" pitchFamily="18" charset="0"/>
                <a:cs typeface="Times" panose="02020603050405020304" pitchFamily="18" charset="0"/>
              </a:rPr>
              <a:t>Greener NHS (2020). </a:t>
            </a:r>
            <a:r>
              <a:rPr lang="en-IN" sz="1100" i="1" dirty="0">
                <a:latin typeface="Times" panose="02020603050405020304" pitchFamily="18" charset="0"/>
                <a:cs typeface="Times" panose="02020603050405020304" pitchFamily="18" charset="0"/>
              </a:rPr>
              <a:t>Greener NHS» Delivering a net zero NHS</a:t>
            </a:r>
            <a:r>
              <a:rPr lang="en-IN" sz="1100" dirty="0">
                <a:latin typeface="Times" panose="02020603050405020304" pitchFamily="18" charset="0"/>
                <a:cs typeface="Times" panose="02020603050405020304" pitchFamily="18" charset="0"/>
              </a:rPr>
              <a:t>. [online] England.nhs.uk. Available at: https://www.england.nhs.uk/greenernhs/a-net-zero-nhs/ [Accessed 19 Nov. 2025].</a:t>
            </a:r>
          </a:p>
          <a:p>
            <a:pPr algn="just">
              <a:spcBef>
                <a:spcPts val="0"/>
              </a:spcBef>
            </a:pPr>
            <a:r>
              <a:rPr lang="en-IN" sz="1100" dirty="0">
                <a:latin typeface="Times" panose="02020603050405020304" pitchFamily="18" charset="0"/>
                <a:cs typeface="Times" panose="02020603050405020304" pitchFamily="18" charset="0"/>
              </a:rPr>
              <a:t>National Health Executive. (2024). </a:t>
            </a:r>
            <a:r>
              <a:rPr lang="en-IN" sz="1100" i="1" dirty="0">
                <a:latin typeface="Times" panose="02020603050405020304" pitchFamily="18" charset="0"/>
                <a:cs typeface="Times" panose="02020603050405020304" pitchFamily="18" charset="0"/>
              </a:rPr>
              <a:t>What is stopping NHS digital transformation? | National Health Executive</a:t>
            </a:r>
            <a:r>
              <a:rPr lang="en-IN" sz="1100" dirty="0">
                <a:latin typeface="Times" panose="02020603050405020304" pitchFamily="18" charset="0"/>
                <a:cs typeface="Times" panose="02020603050405020304" pitchFamily="18" charset="0"/>
              </a:rPr>
              <a:t>. [online] Available at: https://www.nationalhealthexecutive.com/articles/what-stopping-nhs-digital-transformation [Accessed 19 Nov. 2025].</a:t>
            </a:r>
          </a:p>
          <a:p>
            <a:pPr algn="just">
              <a:spcBef>
                <a:spcPts val="0"/>
              </a:spcBef>
            </a:pPr>
            <a:r>
              <a:rPr lang="en-IN" sz="1100" dirty="0" err="1">
                <a:latin typeface="Times" panose="02020603050405020304" pitchFamily="18" charset="0"/>
                <a:cs typeface="Times" panose="02020603050405020304" pitchFamily="18" charset="0"/>
              </a:rPr>
              <a:t>Icaew</a:t>
            </a:r>
            <a:r>
              <a:rPr lang="en-IN" sz="1100" dirty="0">
                <a:latin typeface="Times" panose="02020603050405020304" pitchFamily="18" charset="0"/>
                <a:cs typeface="Times" panose="02020603050405020304" pitchFamily="18" charset="0"/>
              </a:rPr>
              <a:t>. (2025). </a:t>
            </a:r>
            <a:r>
              <a:rPr lang="en-IN" sz="1100" i="1" dirty="0">
                <a:latin typeface="Times" panose="02020603050405020304" pitchFamily="18" charset="0"/>
                <a:cs typeface="Times" panose="02020603050405020304" pitchFamily="18" charset="0"/>
              </a:rPr>
              <a:t>Chart of the week: Smoking in the UK</a:t>
            </a:r>
            <a:r>
              <a:rPr lang="en-IN" sz="1100" dirty="0">
                <a:latin typeface="Times" panose="02020603050405020304" pitchFamily="18" charset="0"/>
                <a:cs typeface="Times" panose="02020603050405020304" pitchFamily="18" charset="0"/>
              </a:rPr>
              <a:t>. [online] Available at: https://www.icaew.com/insights/viewpoints-on-the-news/2023/sep-2023/chart-of-the-week-smoking-in-the-uk [Accessed 19 Nov. 2025].</a:t>
            </a:r>
          </a:p>
          <a:p>
            <a:pPr algn="just">
              <a:spcBef>
                <a:spcPts val="0"/>
              </a:spcBef>
            </a:pPr>
            <a:r>
              <a:rPr lang="en-IN" sz="1100" dirty="0">
                <a:latin typeface="Times" panose="02020603050405020304" pitchFamily="18" charset="0"/>
                <a:cs typeface="Times" panose="02020603050405020304" pitchFamily="18" charset="0"/>
              </a:rPr>
              <a:t>UK Health Security Agency. (2023). </a:t>
            </a:r>
            <a:r>
              <a:rPr lang="en-IN" sz="1100" i="1" dirty="0">
                <a:latin typeface="Times" panose="02020603050405020304" pitchFamily="18" charset="0"/>
                <a:cs typeface="Times" panose="02020603050405020304" pitchFamily="18" charset="0"/>
              </a:rPr>
              <a:t>Achieving more equitable outcomes: UKHSA Health Equity for Health Security Strategy – UK Health Security Agency</a:t>
            </a:r>
            <a:r>
              <a:rPr lang="en-IN" sz="1100" dirty="0">
                <a:latin typeface="Times" panose="02020603050405020304" pitchFamily="18" charset="0"/>
                <a:cs typeface="Times" panose="02020603050405020304" pitchFamily="18" charset="0"/>
              </a:rPr>
              <a:t>. [online] Blog.gov.uk. Available at: https://ukhsa.blog.gov.uk/2023/11/08/achieving-more-equitable-outcomes-ukhsa-health-equity-for-health-security-strategy/ [Accessed 19 Nov. 2025].</a:t>
            </a:r>
          </a:p>
          <a:p>
            <a:pPr algn="just">
              <a:spcBef>
                <a:spcPts val="0"/>
              </a:spcBef>
            </a:pPr>
            <a:r>
              <a:rPr lang="en-IN" sz="1100" dirty="0">
                <a:latin typeface="Times" panose="02020603050405020304" pitchFamily="18" charset="0"/>
                <a:cs typeface="Times" panose="02020603050405020304" pitchFamily="18" charset="0"/>
              </a:rPr>
              <a:t>‌SDGS.UN. (2025). </a:t>
            </a:r>
            <a:r>
              <a:rPr lang="en-IN" sz="1100" i="1" dirty="0">
                <a:latin typeface="Times" panose="02020603050405020304" pitchFamily="18" charset="0"/>
                <a:cs typeface="Times" panose="02020603050405020304" pitchFamily="18" charset="0"/>
              </a:rPr>
              <a:t>Goal 3 | Department of Economic and Social Affairs</a:t>
            </a:r>
            <a:r>
              <a:rPr lang="en-IN" sz="1100" dirty="0">
                <a:latin typeface="Times" panose="02020603050405020304" pitchFamily="18" charset="0"/>
                <a:cs typeface="Times" panose="02020603050405020304" pitchFamily="18" charset="0"/>
              </a:rPr>
              <a:t>. [online] Available at: https://sdgs.un.org/goals/goal3 [Accessed 19 Nov. 2025].</a:t>
            </a:r>
          </a:p>
        </p:txBody>
      </p:sp>
    </p:spTree>
    <p:extLst>
      <p:ext uri="{BB962C8B-B14F-4D97-AF65-F5344CB8AC3E}">
        <p14:creationId xmlns:p14="http://schemas.microsoft.com/office/powerpoint/2010/main" val="14191597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803</TotalTime>
  <Words>3437</Words>
  <Application>Microsoft Office PowerPoint</Application>
  <PresentationFormat>Widescreen</PresentationFormat>
  <Paragraphs>134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Times</vt:lpstr>
      <vt:lpstr>Times New Roman</vt:lpstr>
      <vt:lpstr>Office Theme</vt:lpstr>
      <vt:lpstr>Critically examine the integration of health, wellbeing and sustainable development in health and social care sector, and how these impact deliverance of services.</vt:lpstr>
      <vt:lpstr>Introduction </vt:lpstr>
      <vt:lpstr>                                    Key Concepts </vt:lpstr>
      <vt:lpstr> Relevance</vt:lpstr>
      <vt:lpstr>Integration of health and wellbeing approaches </vt:lpstr>
      <vt:lpstr>Theoretical Perspectives </vt:lpstr>
      <vt:lpstr>Policy and Governance</vt:lpstr>
      <vt:lpstr>Service Delivery</vt:lpstr>
      <vt:lpstr>Public Health Initiatives</vt:lpstr>
      <vt:lpstr>Equity and Access</vt:lpstr>
      <vt:lpstr>Conclusion </vt:lpstr>
      <vt:lpstr>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Nuro Aligas</cp:lastModifiedBy>
  <cp:revision>1</cp:revision>
  <dcterms:created xsi:type="dcterms:W3CDTF">2025-10-21T09:38:44Z</dcterms:created>
  <dcterms:modified xsi:type="dcterms:W3CDTF">2025-11-25T09:35:59Z</dcterms:modified>
</cp:coreProperties>
</file>