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Lst>
  <p:sldSz cx="15113000" cy="21374100"/>
  <p:notesSz cx="6858000" cy="9144000"/>
  <p:embeddedFontLst>
    <p:embeddedFont>
      <p:font typeface="Canva Sans" panose="020B0604020202020204" charset="0"/>
      <p:regular r:id="rId4"/>
    </p:embeddedFont>
    <p:embeddedFont>
      <p:font typeface="Canva Sans Bold" panose="020B0604020202020204" charset="0"/>
      <p:regular r:id="rId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15" d="100"/>
          <a:sy n="15" d="100"/>
        </p:scale>
        <p:origin x="2102" y="3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4" Type="http://schemas.openxmlformats.org/officeDocument/2006/relationships/font" Target="fonts/font1.fntdata"/><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3/4/2026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465894" y="756000"/>
            <a:ext cx="1512000" cy="1512000"/>
          </a:xfrm>
          <a:custGeom>
            <a:avLst/>
            <a:gdLst/>
            <a:ahLst/>
            <a:cxnLst/>
            <a:rect l="l" t="t" r="r" b="b"/>
            <a:pathLst>
              <a:path w="1512000" h="1512000">
                <a:moveTo>
                  <a:pt x="0" y="0"/>
                </a:moveTo>
                <a:lnTo>
                  <a:pt x="1512000" y="0"/>
                </a:lnTo>
                <a:lnTo>
                  <a:pt x="1512000" y="1512000"/>
                </a:lnTo>
                <a:lnTo>
                  <a:pt x="0" y="1512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3" name="Freeform 3"/>
          <p:cNvSpPr/>
          <p:nvPr/>
        </p:nvSpPr>
        <p:spPr>
          <a:xfrm>
            <a:off x="12673047" y="2598616"/>
            <a:ext cx="1274895" cy="1722831"/>
          </a:xfrm>
          <a:custGeom>
            <a:avLst/>
            <a:gdLst/>
            <a:ahLst/>
            <a:cxnLst/>
            <a:rect l="l" t="t" r="r" b="b"/>
            <a:pathLst>
              <a:path w="1274895" h="1722831">
                <a:moveTo>
                  <a:pt x="0" y="0"/>
                </a:moveTo>
                <a:lnTo>
                  <a:pt x="1274895" y="0"/>
                </a:lnTo>
                <a:lnTo>
                  <a:pt x="1274895" y="1722831"/>
                </a:lnTo>
                <a:lnTo>
                  <a:pt x="0" y="1722831"/>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endParaRPr lang="en-GB"/>
          </a:p>
        </p:txBody>
      </p:sp>
      <p:sp>
        <p:nvSpPr>
          <p:cNvPr id="4" name="Freeform 4"/>
          <p:cNvSpPr/>
          <p:nvPr/>
        </p:nvSpPr>
        <p:spPr>
          <a:xfrm>
            <a:off x="914120" y="14956964"/>
            <a:ext cx="4462427" cy="2304741"/>
          </a:xfrm>
          <a:custGeom>
            <a:avLst/>
            <a:gdLst/>
            <a:ahLst/>
            <a:cxnLst/>
            <a:rect l="l" t="t" r="r" b="b"/>
            <a:pathLst>
              <a:path w="4462427" h="2304741">
                <a:moveTo>
                  <a:pt x="0" y="0"/>
                </a:moveTo>
                <a:lnTo>
                  <a:pt x="4462427" y="0"/>
                </a:lnTo>
                <a:lnTo>
                  <a:pt x="4462427" y="2304742"/>
                </a:lnTo>
                <a:lnTo>
                  <a:pt x="0" y="2304742"/>
                </a:lnTo>
                <a:lnTo>
                  <a:pt x="0" y="0"/>
                </a:lnTo>
                <a:close/>
              </a:path>
            </a:pathLst>
          </a:custGeom>
          <a:blipFill>
            <a:blip r:embed="rId6"/>
            <a:stretch>
              <a:fillRect b="-16171"/>
            </a:stretch>
          </a:blipFill>
        </p:spPr>
        <p:txBody>
          <a:bodyPr/>
          <a:lstStyle/>
          <a:p>
            <a:endParaRPr lang="en-GB"/>
          </a:p>
        </p:txBody>
      </p:sp>
      <p:sp>
        <p:nvSpPr>
          <p:cNvPr id="5" name="TextBox 5"/>
          <p:cNvSpPr txBox="1"/>
          <p:nvPr/>
        </p:nvSpPr>
        <p:spPr>
          <a:xfrm>
            <a:off x="3141489" y="2541466"/>
            <a:ext cx="6983366" cy="2094167"/>
          </a:xfrm>
          <a:prstGeom prst="rect">
            <a:avLst/>
          </a:prstGeom>
        </p:spPr>
        <p:txBody>
          <a:bodyPr lIns="0" tIns="0" rIns="0" bIns="0" rtlCol="0" anchor="t">
            <a:spAutoFit/>
          </a:bodyPr>
          <a:lstStyle/>
          <a:p>
            <a:pPr algn="ctr">
              <a:lnSpc>
                <a:spcPts val="4190"/>
              </a:lnSpc>
            </a:pPr>
            <a:r>
              <a:rPr lang="en-US" sz="2993" b="1">
                <a:solidFill>
                  <a:srgbClr val="000000"/>
                </a:solidFill>
                <a:latin typeface="Canva Sans Bold"/>
                <a:ea typeface="Canva Sans Bold"/>
                <a:cs typeface="Canva Sans Bold"/>
                <a:sym typeface="Canva Sans Bold"/>
              </a:rPr>
              <a:t>This is an academic poster about welsh culture, language, identity and health and social care.</a:t>
            </a:r>
          </a:p>
          <a:p>
            <a:pPr algn="ctr">
              <a:lnSpc>
                <a:spcPts val="4190"/>
              </a:lnSpc>
            </a:pPr>
            <a:endParaRPr lang="en-US" sz="2993" b="1">
              <a:solidFill>
                <a:srgbClr val="000000"/>
              </a:solidFill>
              <a:latin typeface="Canva Sans Bold"/>
              <a:ea typeface="Canva Sans Bold"/>
              <a:cs typeface="Canva Sans Bold"/>
              <a:sym typeface="Canva Sans Bold"/>
            </a:endParaRPr>
          </a:p>
        </p:txBody>
      </p:sp>
      <p:sp>
        <p:nvSpPr>
          <p:cNvPr id="6" name="TextBox 6"/>
          <p:cNvSpPr txBox="1"/>
          <p:nvPr/>
        </p:nvSpPr>
        <p:spPr>
          <a:xfrm>
            <a:off x="7433972" y="10583415"/>
            <a:ext cx="252055" cy="198120"/>
          </a:xfrm>
          <a:prstGeom prst="rect">
            <a:avLst/>
          </a:prstGeom>
        </p:spPr>
        <p:txBody>
          <a:bodyPr lIns="0" tIns="0" rIns="0" bIns="0" rtlCol="0" anchor="t">
            <a:spAutoFit/>
          </a:bodyPr>
          <a:lstStyle/>
          <a:p>
            <a:pPr algn="ctr">
              <a:lnSpc>
                <a:spcPts val="1679"/>
              </a:lnSpc>
              <a:spcBef>
                <a:spcPct val="0"/>
              </a:spcBef>
            </a:pPr>
            <a:r>
              <a:rPr lang="en-US" sz="1200" b="1">
                <a:solidFill>
                  <a:srgbClr val="000000"/>
                </a:solidFill>
                <a:latin typeface="Canva Sans Bold"/>
                <a:ea typeface="Canva Sans Bold"/>
                <a:cs typeface="Canva Sans Bold"/>
                <a:sym typeface="Canva Sans Bold"/>
              </a:rPr>
              <a:t>his </a:t>
            </a:r>
          </a:p>
        </p:txBody>
      </p:sp>
      <p:sp>
        <p:nvSpPr>
          <p:cNvPr id="7" name="TextBox 7"/>
          <p:cNvSpPr txBox="1"/>
          <p:nvPr/>
        </p:nvSpPr>
        <p:spPr>
          <a:xfrm>
            <a:off x="3137789" y="15659467"/>
            <a:ext cx="7220134" cy="1292861"/>
          </a:xfrm>
          <a:prstGeom prst="rect">
            <a:avLst/>
          </a:prstGeom>
        </p:spPr>
        <p:txBody>
          <a:bodyPr lIns="0" tIns="0" rIns="0" bIns="0" rtlCol="0" anchor="t">
            <a:spAutoFit/>
          </a:bodyPr>
          <a:lstStyle/>
          <a:p>
            <a:pPr algn="ctr">
              <a:lnSpc>
                <a:spcPts val="10639"/>
              </a:lnSpc>
            </a:pPr>
            <a:endParaRPr/>
          </a:p>
        </p:txBody>
      </p:sp>
      <p:sp>
        <p:nvSpPr>
          <p:cNvPr id="8" name="TextBox 8"/>
          <p:cNvSpPr txBox="1"/>
          <p:nvPr/>
        </p:nvSpPr>
        <p:spPr>
          <a:xfrm>
            <a:off x="7107847" y="9065582"/>
            <a:ext cx="7473559" cy="5308319"/>
          </a:xfrm>
          <a:prstGeom prst="rect">
            <a:avLst/>
          </a:prstGeom>
        </p:spPr>
        <p:txBody>
          <a:bodyPr lIns="0" tIns="0" rIns="0" bIns="0" rtlCol="0" anchor="t">
            <a:spAutoFit/>
          </a:bodyPr>
          <a:lstStyle/>
          <a:p>
            <a:pPr algn="ctr">
              <a:lnSpc>
                <a:spcPts val="1445"/>
              </a:lnSpc>
            </a:pPr>
            <a:r>
              <a:rPr lang="en-US" sz="1032">
                <a:solidFill>
                  <a:srgbClr val="E30D13"/>
                </a:solidFill>
                <a:latin typeface="Canva Sans"/>
                <a:ea typeface="Canva Sans"/>
                <a:cs typeface="Canva Sans"/>
                <a:sym typeface="Canva Sans"/>
              </a:rPr>
              <a:t>Challenges that people in wales face.</a:t>
            </a:r>
          </a:p>
          <a:p>
            <a:pPr algn="ctr">
              <a:lnSpc>
                <a:spcPts val="2125"/>
              </a:lnSpc>
            </a:pPr>
            <a:r>
              <a:rPr lang="en-US" sz="1518">
                <a:solidFill>
                  <a:srgbClr val="000000"/>
                </a:solidFill>
                <a:latin typeface="Canva Sans"/>
                <a:ea typeface="Canva Sans"/>
                <a:cs typeface="Canva Sans"/>
                <a:sym typeface="Canva Sans"/>
              </a:rPr>
              <a:t>many rural communities are located far from general hospitals so patients may have to travel 1-2 hours for hospital appointments.Long travel times can lead to delayed accessto treatment, increased non-attendanceat outpatient appointments and higher indirect costs for patients (Welsh Government, 2023) Rural wales has a high population of older people compared to urban areas, this means there is a greater demand for community care nursing and social care and increased pressure on care services.rural areas can struggle to attract healthcare proffesionals due to limited career progression opportunities and fewer specialist roles. smaller GP practices may face sustainability concers and increased reliance on locum staff affecting continuity of care </a:t>
            </a:r>
          </a:p>
          <a:p>
            <a:pPr algn="ctr">
              <a:lnSpc>
                <a:spcPts val="2352"/>
              </a:lnSpc>
            </a:pPr>
            <a:r>
              <a:rPr lang="en-US" sz="1680">
                <a:solidFill>
                  <a:srgbClr val="000000"/>
                </a:solidFill>
                <a:latin typeface="Canva Sans"/>
                <a:ea typeface="Canva Sans"/>
                <a:cs typeface="Canva Sans"/>
                <a:sym typeface="Canva Sans"/>
              </a:rPr>
              <a:t>(Royal College of General Practitioners (RCGP) Wales, 2022). cardiovascular disease remains a leading cause of mortality in Wales Rates of hospital admissinons and premature mortality from heart disease are generally higher in the most deprived Welsh communities(Public Health Wales, 2023). this is because ther are higher levels of deprivation in former industrial valleys, smoking prevalence is above uk average, obesity or dietary patterns linked to socio-economic inequality.</a:t>
            </a:r>
          </a:p>
          <a:p>
            <a:pPr algn="ctr">
              <a:lnSpc>
                <a:spcPts val="1445"/>
              </a:lnSpc>
            </a:pPr>
            <a:endParaRPr lang="en-US" sz="1680">
              <a:solidFill>
                <a:srgbClr val="000000"/>
              </a:solidFill>
              <a:latin typeface="Canva Sans"/>
              <a:ea typeface="Canva Sans"/>
              <a:cs typeface="Canva Sans"/>
              <a:sym typeface="Canva Sans"/>
            </a:endParaRPr>
          </a:p>
        </p:txBody>
      </p:sp>
      <p:sp>
        <p:nvSpPr>
          <p:cNvPr id="9" name="TextBox 9"/>
          <p:cNvSpPr txBox="1"/>
          <p:nvPr/>
        </p:nvSpPr>
        <p:spPr>
          <a:xfrm>
            <a:off x="496370" y="10082170"/>
            <a:ext cx="6378408" cy="4225056"/>
          </a:xfrm>
          <a:prstGeom prst="rect">
            <a:avLst/>
          </a:prstGeom>
        </p:spPr>
        <p:txBody>
          <a:bodyPr lIns="0" tIns="0" rIns="0" bIns="0" rtlCol="0" anchor="t">
            <a:spAutoFit/>
          </a:bodyPr>
          <a:lstStyle/>
          <a:p>
            <a:pPr algn="ctr">
              <a:lnSpc>
                <a:spcPts val="2847"/>
              </a:lnSpc>
            </a:pPr>
            <a:r>
              <a:rPr lang="en-US" sz="2034">
                <a:solidFill>
                  <a:srgbClr val="000000"/>
                </a:solidFill>
                <a:latin typeface="Canva Sans"/>
                <a:ea typeface="Canva Sans"/>
                <a:cs typeface="Canva Sans"/>
                <a:sym typeface="Canva Sans"/>
              </a:rPr>
              <a:t>For many people, particully in rural and North Wales,Welsh is their first language. People may feel more comfortable discussing sensitive health issues in welsh. older adults, especially those with dementia, may revert to their first language. Poor communication can reduce trust and engagment. welsg cultur traditionally values, close-knit communities and family support. Families expect to be involved in decision making especially in south wales and rural communities, there is a strong expectation taht families will play an active role in caring for relatives.</a:t>
            </a:r>
          </a:p>
        </p:txBody>
      </p:sp>
      <p:sp>
        <p:nvSpPr>
          <p:cNvPr id="10" name="TextBox 10"/>
          <p:cNvSpPr txBox="1"/>
          <p:nvPr/>
        </p:nvSpPr>
        <p:spPr>
          <a:xfrm>
            <a:off x="2048410" y="555975"/>
            <a:ext cx="12700397" cy="1717653"/>
          </a:xfrm>
          <a:prstGeom prst="rect">
            <a:avLst/>
          </a:prstGeom>
        </p:spPr>
        <p:txBody>
          <a:bodyPr lIns="0" tIns="0" rIns="0" bIns="0" rtlCol="0" anchor="t">
            <a:spAutoFit/>
          </a:bodyPr>
          <a:lstStyle/>
          <a:p>
            <a:pPr marL="0" lvl="0" indent="0" algn="ctr">
              <a:lnSpc>
                <a:spcPts val="14001"/>
              </a:lnSpc>
              <a:spcBef>
                <a:spcPct val="0"/>
              </a:spcBef>
            </a:pPr>
            <a:r>
              <a:rPr lang="en-US" sz="10000" u="none" strike="noStrike">
                <a:solidFill>
                  <a:srgbClr val="000000"/>
                </a:solidFill>
                <a:latin typeface="Canva Sans"/>
                <a:ea typeface="Canva Sans"/>
                <a:cs typeface="Canva Sans"/>
                <a:sym typeface="Canva Sans"/>
              </a:rPr>
              <a:t>Healthcare in Wales</a:t>
            </a:r>
          </a:p>
        </p:txBody>
      </p:sp>
      <p:sp>
        <p:nvSpPr>
          <p:cNvPr id="11" name="TextBox 11"/>
          <p:cNvSpPr txBox="1"/>
          <p:nvPr/>
        </p:nvSpPr>
        <p:spPr>
          <a:xfrm>
            <a:off x="720483" y="6204071"/>
            <a:ext cx="4176797" cy="3809851"/>
          </a:xfrm>
          <a:prstGeom prst="rect">
            <a:avLst/>
          </a:prstGeom>
        </p:spPr>
        <p:txBody>
          <a:bodyPr lIns="0" tIns="0" rIns="0" bIns="0" rtlCol="0" anchor="t">
            <a:spAutoFit/>
          </a:bodyPr>
          <a:lstStyle/>
          <a:p>
            <a:pPr algn="ctr">
              <a:lnSpc>
                <a:spcPts val="1772"/>
              </a:lnSpc>
            </a:pPr>
            <a:r>
              <a:rPr lang="en-US" sz="1266">
                <a:solidFill>
                  <a:srgbClr val="E30D13"/>
                </a:solidFill>
                <a:latin typeface="Canva Sans"/>
                <a:ea typeface="Canva Sans"/>
                <a:cs typeface="Canva Sans"/>
                <a:sym typeface="Canva Sans"/>
              </a:rPr>
              <a:t>why does wales differ from other uk nations?</a:t>
            </a:r>
          </a:p>
          <a:p>
            <a:pPr algn="ctr">
              <a:lnSpc>
                <a:spcPts val="1772"/>
              </a:lnSpc>
            </a:pPr>
            <a:r>
              <a:rPr lang="en-US" sz="1266">
                <a:solidFill>
                  <a:srgbClr val="000000"/>
                </a:solidFill>
                <a:latin typeface="Canva Sans"/>
                <a:ea typeface="Canva Sans"/>
                <a:cs typeface="Canva Sans"/>
                <a:sym typeface="Canva Sans"/>
              </a:rPr>
              <a:t>wales differs from other uk nations because of policy priorities, intergration of services and its approach to well being. The social services and well-being Act 2014. Healthcar in wales is delivered and funded through a system called the NHS. NHS Wales operates as a developed system under the authourity of the welsh government . wales is offivally bilingual (welsh and english). health and social care services must provide care in welsh where requested and follow the “Active offer” principle. The  Active offer” in Wales is a policy requiring public services, particularly in health and social care, to proactivly provide services in welsh without the user having to ask for i. iy shifts responsibility from the user to the provider to ensure welsh language services are as accessible as english ones. “gov.wales”</a:t>
            </a:r>
          </a:p>
        </p:txBody>
      </p:sp>
      <p:sp>
        <p:nvSpPr>
          <p:cNvPr id="12" name="TextBox 12"/>
          <p:cNvSpPr txBox="1"/>
          <p:nvPr/>
        </p:nvSpPr>
        <p:spPr>
          <a:xfrm>
            <a:off x="6406340" y="14840626"/>
            <a:ext cx="7903166" cy="2489793"/>
          </a:xfrm>
          <a:prstGeom prst="rect">
            <a:avLst/>
          </a:prstGeom>
        </p:spPr>
        <p:txBody>
          <a:bodyPr lIns="0" tIns="0" rIns="0" bIns="0" rtlCol="0" anchor="t">
            <a:spAutoFit/>
          </a:bodyPr>
          <a:lstStyle/>
          <a:p>
            <a:pPr algn="ctr">
              <a:lnSpc>
                <a:spcPts val="3867"/>
              </a:lnSpc>
            </a:pPr>
            <a:r>
              <a:rPr lang="en-US" sz="2762">
                <a:solidFill>
                  <a:srgbClr val="E30D13"/>
                </a:solidFill>
                <a:latin typeface="Canva Sans"/>
                <a:ea typeface="Canva Sans"/>
                <a:cs typeface="Canva Sans"/>
                <a:sym typeface="Canva Sans"/>
              </a:rPr>
              <a:t>wales and the social determinants of health</a:t>
            </a:r>
          </a:p>
          <a:p>
            <a:pPr algn="ctr">
              <a:lnSpc>
                <a:spcPts val="2665"/>
              </a:lnSpc>
            </a:pPr>
            <a:r>
              <a:rPr lang="en-US" sz="1904">
                <a:solidFill>
                  <a:srgbClr val="000000"/>
                </a:solidFill>
                <a:latin typeface="Canva Sans"/>
                <a:ea typeface="Canva Sans"/>
                <a:cs typeface="Canva Sans"/>
                <a:sym typeface="Canva Sans"/>
              </a:rPr>
              <a:t>Health outcomes in Wales are shaped by social, ecomonical and enviromental conditions not just health care. Social determinants of health refers to the non-medical factors that influence health outcomes, these include income, education employment, housin, enviromental and social cohesion(World Health Organisation (WHO), 2010)23WS4 </a:t>
            </a:r>
          </a:p>
        </p:txBody>
      </p:sp>
      <p:sp>
        <p:nvSpPr>
          <p:cNvPr id="13" name="TextBox 13"/>
          <p:cNvSpPr txBox="1"/>
          <p:nvPr/>
        </p:nvSpPr>
        <p:spPr>
          <a:xfrm>
            <a:off x="914120" y="18298595"/>
            <a:ext cx="4894340" cy="1991211"/>
          </a:xfrm>
          <a:prstGeom prst="rect">
            <a:avLst/>
          </a:prstGeom>
        </p:spPr>
        <p:txBody>
          <a:bodyPr lIns="0" tIns="0" rIns="0" bIns="0" rtlCol="0" anchor="t">
            <a:spAutoFit/>
          </a:bodyPr>
          <a:lstStyle/>
          <a:p>
            <a:pPr marL="0" lvl="0" indent="0" algn="ctr">
              <a:lnSpc>
                <a:spcPts val="1603"/>
              </a:lnSpc>
              <a:spcBef>
                <a:spcPct val="0"/>
              </a:spcBef>
            </a:pPr>
            <a:r>
              <a:rPr lang="en-US" sz="1145" u="none" strike="noStrike">
                <a:solidFill>
                  <a:srgbClr val="E30D13"/>
                </a:solidFill>
                <a:latin typeface="Canva Sans"/>
                <a:ea typeface="Canva Sans"/>
                <a:cs typeface="Canva Sans"/>
                <a:sym typeface="Canva Sans"/>
              </a:rPr>
              <a:t>What is being done to help?</a:t>
            </a:r>
          </a:p>
          <a:p>
            <a:pPr marL="0" lvl="0" indent="0" algn="ctr">
              <a:lnSpc>
                <a:spcPts val="1603"/>
              </a:lnSpc>
              <a:spcBef>
                <a:spcPct val="0"/>
              </a:spcBef>
            </a:pPr>
            <a:r>
              <a:rPr lang="en-US" sz="1145" u="none" strike="noStrike">
                <a:solidFill>
                  <a:srgbClr val="E30D13"/>
                </a:solidFill>
                <a:latin typeface="Canva Sans"/>
                <a:ea typeface="Canva Sans"/>
                <a:cs typeface="Canva Sans"/>
                <a:sym typeface="Canva Sans"/>
              </a:rPr>
              <a:t>The Welsh Government and public health organisations have put a multi‑layered plan in place that focuses on the root causes of poor health, not just healthcare delivery. It brings together prevention, joint working across different sectors, and long-term planning to improve income, employment, and community wellbeing (Welsh Government, 2015; Public Health Wales, 2023). This approach follows the ideas in the Marmot Review, which highlights the importance of addressing wider factors that shape health through fair, wide‑reaching action (Marmot, 2010).</a:t>
            </a:r>
          </a:p>
        </p:txBody>
      </p:sp>
      <p:sp>
        <p:nvSpPr>
          <p:cNvPr id="14" name="TextBox 14"/>
          <p:cNvSpPr txBox="1"/>
          <p:nvPr/>
        </p:nvSpPr>
        <p:spPr>
          <a:xfrm>
            <a:off x="6844302" y="17806669"/>
            <a:ext cx="7737103" cy="2959087"/>
          </a:xfrm>
          <a:prstGeom prst="rect">
            <a:avLst/>
          </a:prstGeom>
        </p:spPr>
        <p:txBody>
          <a:bodyPr lIns="0" tIns="0" rIns="0" bIns="0" rtlCol="0" anchor="t">
            <a:spAutoFit/>
          </a:bodyPr>
          <a:lstStyle/>
          <a:p>
            <a:pPr marL="0" lvl="0" indent="0" algn="ctr">
              <a:lnSpc>
                <a:spcPts val="2604"/>
              </a:lnSpc>
              <a:spcBef>
                <a:spcPct val="0"/>
              </a:spcBef>
            </a:pPr>
            <a:r>
              <a:rPr lang="en-US" sz="1860" u="none" strike="noStrike">
                <a:solidFill>
                  <a:srgbClr val="E30D13"/>
                </a:solidFill>
                <a:latin typeface="Canva Sans"/>
                <a:ea typeface="Canva Sans"/>
                <a:cs typeface="Canva Sans"/>
                <a:sym typeface="Canva Sans"/>
              </a:rPr>
              <a:t>Conclusion</a:t>
            </a:r>
          </a:p>
          <a:p>
            <a:pPr marL="0" lvl="0" indent="0" algn="ctr">
              <a:lnSpc>
                <a:spcPts val="2604"/>
              </a:lnSpc>
              <a:spcBef>
                <a:spcPct val="0"/>
              </a:spcBef>
            </a:pPr>
            <a:r>
              <a:rPr lang="en-US" sz="1860" u="none" strike="noStrike">
                <a:solidFill>
                  <a:srgbClr val="E30D13"/>
                </a:solidFill>
                <a:latin typeface="Canva Sans"/>
                <a:ea typeface="Canva Sans"/>
                <a:cs typeface="Canva Sans"/>
                <a:sym typeface="Canva Sans"/>
              </a:rPr>
              <a:t>Welsh culture influences health beliefs and care expectations through language, community values, industrial heritage, religious history, and rural life. This works alongside structural issues such as poverty, inequality, and policy pressures. Health inequalities in Wales are deeply rooted in social and economic conditions. While NHS Wales offers universal care, reducing these inequalities depends on tackling wider social challenges. This is key to improving health outcomes and achieving greater fairness across Wales.</a:t>
            </a:r>
          </a:p>
        </p:txBody>
      </p:sp>
      <p:sp>
        <p:nvSpPr>
          <p:cNvPr id="15" name="TextBox 15"/>
          <p:cNvSpPr txBox="1"/>
          <p:nvPr/>
        </p:nvSpPr>
        <p:spPr>
          <a:xfrm>
            <a:off x="6874778" y="6925783"/>
            <a:ext cx="6500153" cy="1634974"/>
          </a:xfrm>
          <a:prstGeom prst="rect">
            <a:avLst/>
          </a:prstGeom>
        </p:spPr>
        <p:txBody>
          <a:bodyPr lIns="0" tIns="0" rIns="0" bIns="0" rtlCol="0" anchor="t">
            <a:spAutoFit/>
          </a:bodyPr>
          <a:lstStyle/>
          <a:p>
            <a:pPr algn="ctr">
              <a:lnSpc>
                <a:spcPts val="3259"/>
              </a:lnSpc>
            </a:pPr>
            <a:r>
              <a:rPr lang="en-US" sz="2327">
                <a:solidFill>
                  <a:srgbClr val="000000"/>
                </a:solidFill>
                <a:latin typeface="Canva Sans"/>
                <a:ea typeface="Canva Sans"/>
                <a:cs typeface="Canva Sans"/>
                <a:sym typeface="Canva Sans"/>
              </a:rPr>
              <a:t>Although healthcare access is an important factor it only accounts for a proportion of overall health outcomes. healthcare services in wales are delivered through NHS Wales. </a:t>
            </a:r>
          </a:p>
        </p:txBody>
      </p:sp>
      <p:sp>
        <p:nvSpPr>
          <p:cNvPr id="16" name="TextBox 16"/>
          <p:cNvSpPr txBox="1"/>
          <p:nvPr/>
        </p:nvSpPr>
        <p:spPr>
          <a:xfrm>
            <a:off x="5376547" y="4597672"/>
            <a:ext cx="8932960" cy="1406009"/>
          </a:xfrm>
          <a:prstGeom prst="rect">
            <a:avLst/>
          </a:prstGeom>
        </p:spPr>
        <p:txBody>
          <a:bodyPr lIns="0" tIns="0" rIns="0" bIns="0" rtlCol="0" anchor="t">
            <a:spAutoFit/>
          </a:bodyPr>
          <a:lstStyle/>
          <a:p>
            <a:pPr algn="ctr">
              <a:lnSpc>
                <a:spcPts val="2828"/>
              </a:lnSpc>
            </a:pPr>
            <a:r>
              <a:rPr lang="en-US" sz="2020">
                <a:solidFill>
                  <a:srgbClr val="000000"/>
                </a:solidFill>
                <a:latin typeface="Canva Sans"/>
                <a:ea typeface="Canva Sans"/>
                <a:cs typeface="Canva Sans"/>
                <a:sym typeface="Canva Sans"/>
              </a:rPr>
              <a:t>The health and social care systemin Wales is shaped by devolution, a commitment to universalism, legislative intergration and the reduction ofn health inequalities. devolution has enabled wales to have a publily funded model of care, partnership working and social justice.</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52727" y="466236"/>
            <a:ext cx="11612838" cy="9721850"/>
          </a:xfrm>
          <a:prstGeom prst="rect">
            <a:avLst/>
          </a:prstGeom>
        </p:spPr>
        <p:txBody>
          <a:bodyPr lIns="0" tIns="0" rIns="0" bIns="0" rtlCol="0" anchor="t">
            <a:spAutoFit/>
          </a:bodyPr>
          <a:lstStyle/>
          <a:p>
            <a:pPr algn="ctr">
              <a:lnSpc>
                <a:spcPts val="7000"/>
              </a:lnSpc>
            </a:pPr>
            <a:r>
              <a:rPr lang="en-US" sz="5000">
                <a:solidFill>
                  <a:srgbClr val="000000"/>
                </a:solidFill>
                <a:latin typeface="Canva Sans"/>
                <a:ea typeface="Canva Sans"/>
                <a:cs typeface="Canva Sans"/>
                <a:sym typeface="Canva Sans"/>
              </a:rPr>
              <a:t>References.</a:t>
            </a:r>
          </a:p>
          <a:p>
            <a:pPr algn="ctr">
              <a:lnSpc>
                <a:spcPts val="7000"/>
              </a:lnSpc>
            </a:pPr>
            <a:endParaRPr lang="en-US" sz="5000">
              <a:solidFill>
                <a:srgbClr val="000000"/>
              </a:solidFill>
              <a:latin typeface="Canva Sans"/>
              <a:ea typeface="Canva Sans"/>
              <a:cs typeface="Canva Sans"/>
              <a:sym typeface="Canva Sans"/>
            </a:endParaRPr>
          </a:p>
          <a:p>
            <a:pPr marL="1079501" lvl="1" indent="-539750" algn="l">
              <a:lnSpc>
                <a:spcPts val="7000"/>
              </a:lnSpc>
              <a:buFont typeface="Arial"/>
              <a:buChar char="•"/>
            </a:pPr>
            <a:r>
              <a:rPr lang="en-US" sz="5000">
                <a:solidFill>
                  <a:srgbClr val="000000"/>
                </a:solidFill>
                <a:latin typeface="Canva Sans"/>
                <a:ea typeface="Canva Sans"/>
                <a:cs typeface="Canva Sans"/>
                <a:sym typeface="Canva Sans"/>
              </a:rPr>
              <a:t>The social services and wellbeing Act 2014</a:t>
            </a:r>
          </a:p>
          <a:p>
            <a:pPr marL="1079501" lvl="1" indent="-539750" algn="l">
              <a:lnSpc>
                <a:spcPts val="7000"/>
              </a:lnSpc>
              <a:buFont typeface="Arial"/>
              <a:buChar char="•"/>
            </a:pPr>
            <a:r>
              <a:rPr lang="en-US" sz="5000">
                <a:solidFill>
                  <a:srgbClr val="000000"/>
                </a:solidFill>
                <a:latin typeface="Canva Sans"/>
                <a:ea typeface="Canva Sans"/>
                <a:cs typeface="Canva Sans"/>
                <a:sym typeface="Canva Sans"/>
              </a:rPr>
              <a:t>(Gov.Wales)</a:t>
            </a:r>
          </a:p>
          <a:p>
            <a:pPr marL="1079501" lvl="1" indent="-539750" algn="l">
              <a:lnSpc>
                <a:spcPts val="7000"/>
              </a:lnSpc>
              <a:buFont typeface="Arial"/>
              <a:buChar char="•"/>
            </a:pPr>
            <a:r>
              <a:rPr lang="en-US" sz="5000">
                <a:solidFill>
                  <a:srgbClr val="000000"/>
                </a:solidFill>
                <a:latin typeface="Canva Sans"/>
                <a:ea typeface="Canva Sans"/>
                <a:cs typeface="Canva Sans"/>
                <a:sym typeface="Canva Sans"/>
              </a:rPr>
              <a:t>(Welsh Government, 2023)</a:t>
            </a:r>
          </a:p>
          <a:p>
            <a:pPr marL="1079501" lvl="1" indent="-539750" algn="l">
              <a:lnSpc>
                <a:spcPts val="7000"/>
              </a:lnSpc>
              <a:buFont typeface="Arial"/>
              <a:buChar char="•"/>
            </a:pPr>
            <a:r>
              <a:rPr lang="en-US" sz="5000">
                <a:solidFill>
                  <a:srgbClr val="000000"/>
                </a:solidFill>
                <a:latin typeface="Canva Sans"/>
                <a:ea typeface="Canva Sans"/>
                <a:cs typeface="Canva Sans"/>
                <a:sym typeface="Canva Sans"/>
              </a:rPr>
              <a:t>(Royal College of General Practitioners (RCGP) Wales, 2023) </a:t>
            </a:r>
          </a:p>
          <a:p>
            <a:pPr marL="1079501" lvl="1" indent="-539750" algn="l">
              <a:lnSpc>
                <a:spcPts val="7000"/>
              </a:lnSpc>
              <a:buFont typeface="Arial"/>
              <a:buChar char="•"/>
            </a:pPr>
            <a:r>
              <a:rPr lang="en-US" sz="5000">
                <a:solidFill>
                  <a:srgbClr val="000000"/>
                </a:solidFill>
                <a:latin typeface="Canva Sans"/>
                <a:ea typeface="Canva Sans"/>
                <a:cs typeface="Canva Sans"/>
                <a:sym typeface="Canva Sans"/>
              </a:rPr>
              <a:t>(Public Health Wales,2023).</a:t>
            </a:r>
          </a:p>
          <a:p>
            <a:pPr marL="1079501" lvl="1" indent="-539750" algn="l">
              <a:lnSpc>
                <a:spcPts val="7000"/>
              </a:lnSpc>
              <a:buFont typeface="Arial"/>
              <a:buChar char="•"/>
            </a:pPr>
            <a:r>
              <a:rPr lang="en-US" sz="5000">
                <a:solidFill>
                  <a:srgbClr val="000000"/>
                </a:solidFill>
                <a:latin typeface="Canva Sans"/>
                <a:ea typeface="Canva Sans"/>
                <a:cs typeface="Canva Sans"/>
                <a:sym typeface="Canva Sans"/>
              </a:rPr>
              <a:t>(World Health Oraganisation, (WHO) 2010).</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853</Words>
  <Application>Microsoft Office PowerPoint</Application>
  <PresentationFormat>Custom</PresentationFormat>
  <Paragraphs>25</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Calibri</vt:lpstr>
      <vt:lpstr>Canva Sans</vt:lpstr>
      <vt:lpstr>Canva Sans Bold</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Your paragraph text</dc:title>
  <dc:creator>Carly Durran</dc:creator>
  <cp:lastModifiedBy>Carly Durran (2419417)</cp:lastModifiedBy>
  <cp:revision>1</cp:revision>
  <dcterms:created xsi:type="dcterms:W3CDTF">2006-08-16T00:00:00Z</dcterms:created>
  <dcterms:modified xsi:type="dcterms:W3CDTF">2026-03-04T10:52:36Z</dcterms:modified>
  <dc:identifier>DAHC6cK85jk</dc:identifier>
</cp:coreProperties>
</file>