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handoutMasterIdLst>
    <p:handoutMasterId r:id="rId19"/>
  </p:handoutMasterIdLst>
  <p:sldIdLst>
    <p:sldId id="281" r:id="rId2"/>
    <p:sldId id="268" r:id="rId3"/>
    <p:sldId id="285" r:id="rId4"/>
    <p:sldId id="287" r:id="rId5"/>
    <p:sldId id="286" r:id="rId6"/>
    <p:sldId id="288" r:id="rId7"/>
    <p:sldId id="290" r:id="rId8"/>
    <p:sldId id="289" r:id="rId9"/>
    <p:sldId id="291" r:id="rId10"/>
    <p:sldId id="292" r:id="rId11"/>
    <p:sldId id="293" r:id="rId12"/>
    <p:sldId id="295" r:id="rId13"/>
    <p:sldId id="294" r:id="rId14"/>
    <p:sldId id="296" r:id="rId15"/>
    <p:sldId id="297" r:id="rId16"/>
    <p:sldId id="29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kuUHQgYZaPoqWMnENqAOnQ==" hashData="D+eO+GyrIaGydItwMGcAOY1aNptj6XOZJYWGM0WNjFwSiG43nTDzZHhwRyGhwnJH25lJI4bWjP9/d1rGsAxX7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2" autoAdjust="0"/>
    <p:restoredTop sz="51977" autoAdjust="0"/>
  </p:normalViewPr>
  <p:slideViewPr>
    <p:cSldViewPr snapToGrid="0">
      <p:cViewPr varScale="1">
        <p:scale>
          <a:sx n="35" d="100"/>
          <a:sy n="35" d="100"/>
        </p:scale>
        <p:origin x="1868" y="44"/>
      </p:cViewPr>
      <p:guideLst/>
    </p:cSldViewPr>
  </p:slideViewPr>
  <p:notesTextViewPr>
    <p:cViewPr>
      <p:scale>
        <a:sx n="1" d="1"/>
        <a:sy n="1" d="1"/>
      </p:scale>
      <p:origin x="0" y="0"/>
    </p:cViewPr>
  </p:notesText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21/02/2019</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21/02/2019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On successful completion of this module, learners will be able to:</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1641086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Offenders who are convicted of serious sexual or violent crimes may be given lengthy sentences but in most cases they will be released from prison ‘under licence’ before the end of that sentence. The licence conditions will mean that the offender will not be free to do just as he or she pleases but will have to do certain things – and not do certain other things – in order to remain out of prison. For example, they may be required to engage in community based programme work but also not to enter areas where their victims may reside. </a:t>
            </a:r>
          </a:p>
          <a:p>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Victims of a particular offender may be very concerned when they hear that he or she has been released from prison. They need to be protected, as do the rest of the community and any possible future victim. The best way to protect us all is to manage the risk that each offender poses: that is to say, firstly to find out whether the offender is likely to re-offend and under what circumstances and secondly to try to prevent any re-offending. </a:t>
            </a:r>
          </a:p>
          <a:p>
            <a:endParaRPr lang="en-GB"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Background </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Public protection legislation emerged against a backdrop of increasing public concern regarding the management of dangerous offenders. The death of Victoria </a:t>
            </a:r>
            <a:r>
              <a:rPr lang="en-GB" altLang="en-US" sz="1100" dirty="0" err="1" smtClean="0">
                <a:latin typeface="Arial" panose="020B0604020202020204" pitchFamily="34" charset="0"/>
                <a:cs typeface="Arial" panose="020B0604020202020204" pitchFamily="34" charset="0"/>
              </a:rPr>
              <a:t>Climbié</a:t>
            </a:r>
            <a:r>
              <a:rPr lang="en-GB" altLang="en-US" sz="1100" dirty="0" smtClean="0">
                <a:latin typeface="Arial" panose="020B0604020202020204" pitchFamily="34" charset="0"/>
                <a:cs typeface="Arial" panose="020B0604020202020204" pitchFamily="34" charset="0"/>
              </a:rPr>
              <a:t>, the murder of Sarah Payne and the events surrounding the </a:t>
            </a:r>
            <a:r>
              <a:rPr lang="en-GB" altLang="en-US" sz="1100" dirty="0" err="1" smtClean="0">
                <a:latin typeface="Arial" panose="020B0604020202020204" pitchFamily="34" charset="0"/>
                <a:cs typeface="Arial" panose="020B0604020202020204" pitchFamily="34" charset="0"/>
              </a:rPr>
              <a:t>Soham</a:t>
            </a:r>
            <a:r>
              <a:rPr lang="en-GB" altLang="en-US" sz="1100" dirty="0" smtClean="0">
                <a:latin typeface="Arial" panose="020B0604020202020204" pitchFamily="34" charset="0"/>
                <a:cs typeface="Arial" panose="020B0604020202020204" pitchFamily="34" charset="0"/>
              </a:rPr>
              <a:t> tragedy not only harmed the communities concerned but undermined public confidence across the country. </a:t>
            </a:r>
          </a:p>
          <a:p>
            <a:r>
              <a:rPr lang="en-GB" altLang="en-US" sz="1100" dirty="0" smtClean="0">
                <a:latin typeface="Arial" panose="020B0604020202020204" pitchFamily="34" charset="0"/>
                <a:cs typeface="Arial" panose="020B0604020202020204" pitchFamily="34" charset="0"/>
              </a:rPr>
              <a:t>These tragedies stress the importance for those agencies whose role it is to protect the public to work together. </a:t>
            </a:r>
          </a:p>
          <a:p>
            <a:r>
              <a:rPr lang="en-GB" altLang="en-US" sz="1100" dirty="0" smtClean="0">
                <a:latin typeface="Arial" panose="020B0604020202020204" pitchFamily="34" charset="0"/>
                <a:cs typeface="Arial" panose="020B0604020202020204" pitchFamily="34" charset="0"/>
              </a:rPr>
              <a:t>The role of public protection is now a truly multi-agency one and the prime concern of MAPPA. It has become a priority for us all, underpinned by the government’s commitment to strengthen public protection through legislation. 	</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Criminal Justice </a:t>
            </a:r>
            <a:r>
              <a:rPr lang="en-GB" altLang="en-US" sz="1100" dirty="0" smtClean="0">
                <a:latin typeface="Arial" panose="020B0604020202020204" pitchFamily="34" charset="0"/>
                <a:cs typeface="Arial" panose="020B0604020202020204" pitchFamily="34" charset="0"/>
              </a:rPr>
              <a:t>	</a:t>
            </a:r>
          </a:p>
          <a:p>
            <a:r>
              <a:rPr lang="en-GB" altLang="en-US" sz="1100" dirty="0" smtClean="0">
                <a:latin typeface="Arial" panose="020B0604020202020204" pitchFamily="34" charset="0"/>
                <a:cs typeface="Arial" panose="020B0604020202020204" pitchFamily="34" charset="0"/>
              </a:rPr>
              <a:t>Section 325 of the </a:t>
            </a:r>
            <a:r>
              <a:rPr lang="en-GB" altLang="en-US" sz="1100" b="1" dirty="0" smtClean="0">
                <a:latin typeface="Arial" panose="020B0604020202020204" pitchFamily="34" charset="0"/>
                <a:cs typeface="Arial" panose="020B0604020202020204" pitchFamily="34" charset="0"/>
              </a:rPr>
              <a:t>Criminal Justice Act 2003 </a:t>
            </a:r>
            <a:r>
              <a:rPr lang="en-GB" altLang="en-US" sz="1100" dirty="0" smtClean="0">
                <a:latin typeface="Arial" panose="020B0604020202020204" pitchFamily="34" charset="0"/>
                <a:cs typeface="Arial" panose="020B0604020202020204" pitchFamily="34" charset="0"/>
              </a:rPr>
              <a:t>places a statutory duty on the Police and Probation Board acting as the Responsible Authority in each area, to establish arrangements for the purpose of assessing and managing the risks posed by sexual or violent offenders or other persons who, by reason of offences committed by them, are considered by the Responsible Authority to be persons who may cause serious harm to the public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124844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MAPPA guidance issued in March 2003 and updated again in 2009</a:t>
            </a:r>
            <a:r>
              <a:rPr lang="en-GB" altLang="en-US" sz="1100" baseline="0" dirty="0" smtClean="0">
                <a:latin typeface="Arial" panose="020B0604020202020204" pitchFamily="34" charset="0"/>
                <a:cs typeface="Arial" panose="020B0604020202020204" pitchFamily="34" charset="0"/>
              </a:rPr>
              <a:t> </a:t>
            </a:r>
            <a:r>
              <a:rPr lang="en-GB" altLang="en-US" sz="1100" dirty="0" smtClean="0">
                <a:latin typeface="Arial" panose="020B0604020202020204" pitchFamily="34" charset="0"/>
                <a:cs typeface="Arial" panose="020B0604020202020204" pitchFamily="34" charset="0"/>
              </a:rPr>
              <a:t>provided a national framework for the 42 areas of England and Wales to establish these arrangements. </a:t>
            </a:r>
          </a:p>
          <a:p>
            <a:r>
              <a:rPr lang="en-GB" altLang="en-US" sz="1100" dirty="0" smtClean="0">
                <a:latin typeface="Arial" panose="020B0604020202020204" pitchFamily="34" charset="0"/>
                <a:cs typeface="Arial" panose="020B0604020202020204" pitchFamily="34" charset="0"/>
              </a:rPr>
              <a:t>This framework comprises four core functions: </a:t>
            </a:r>
          </a:p>
          <a:p>
            <a:pPr>
              <a:buFontTx/>
              <a:buChar char="•"/>
            </a:pPr>
            <a:r>
              <a:rPr lang="en-GB" altLang="en-US" sz="1100" dirty="0" smtClean="0">
                <a:latin typeface="Arial" panose="020B0604020202020204" pitchFamily="34" charset="0"/>
                <a:cs typeface="Arial" panose="020B0604020202020204" pitchFamily="34" charset="0"/>
              </a:rPr>
              <a:t> the identification of MAPPA offenders </a:t>
            </a:r>
          </a:p>
          <a:p>
            <a:pPr>
              <a:buFontTx/>
              <a:buChar char="•"/>
            </a:pPr>
            <a:r>
              <a:rPr lang="en-GB" altLang="en-US" sz="1100" dirty="0" smtClean="0">
                <a:latin typeface="Arial" panose="020B0604020202020204" pitchFamily="34" charset="0"/>
                <a:cs typeface="Arial" panose="020B0604020202020204" pitchFamily="34" charset="0"/>
              </a:rPr>
              <a:t> the sharing of relevant information among those agencies involved in the  assessment of that risk </a:t>
            </a:r>
          </a:p>
          <a:p>
            <a:pPr>
              <a:buFontTx/>
              <a:buChar char="•"/>
            </a:pPr>
            <a:r>
              <a:rPr lang="en-GB" altLang="en-US" sz="1100" dirty="0" smtClean="0">
                <a:latin typeface="Arial" panose="020B0604020202020204" pitchFamily="34" charset="0"/>
                <a:cs typeface="Arial" panose="020B0604020202020204" pitchFamily="34" charset="0"/>
              </a:rPr>
              <a:t> the assessment of the risk of serious harm </a:t>
            </a:r>
          </a:p>
          <a:p>
            <a:pPr>
              <a:buFontTx/>
              <a:buChar char="•"/>
            </a:pPr>
            <a:r>
              <a:rPr lang="en-GB" altLang="en-US" sz="1100" dirty="0" smtClean="0">
                <a:latin typeface="Arial" panose="020B0604020202020204" pitchFamily="34" charset="0"/>
                <a:cs typeface="Arial" panose="020B0604020202020204" pitchFamily="34" charset="0"/>
              </a:rPr>
              <a:t> the management of that risk </a:t>
            </a:r>
          </a:p>
          <a:p>
            <a:pPr>
              <a:buFontTx/>
              <a:buChar char="•"/>
            </a:pP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This framework is very important in supporting: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Greater professional confidence in the multi-agency management of risk.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The work we do to establish national standards to underpin and support the development of good practice.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The more effective and efficient management of cases across areas.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Consistency in the way we communicate public protection work to the public.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The effective development and sharing of good practice. </a:t>
            </a:r>
          </a:p>
          <a:p>
            <a:pPr marL="171450" indent="-171450">
              <a:buFont typeface="Arial" panose="020B0604020202020204" pitchFamily="34" charset="0"/>
              <a:buChar char="•"/>
            </a:pPr>
            <a:r>
              <a:rPr lang="en-GB" altLang="en-US" sz="1100" dirty="0" smtClean="0">
                <a:latin typeface="Arial" panose="020B0604020202020204" pitchFamily="34" charset="0"/>
                <a:cs typeface="Arial" panose="020B0604020202020204" pitchFamily="34" charset="0"/>
              </a:rPr>
              <a:t>The effective links with other agencies both within the MAPPA and outside, for example, Local Safeguarding Children Boards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049903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They bring together the Police, Probation and Prison Services into what is known as the MAPPA Responsible Authority for each MAPPA Area. </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MAPPA Areas are co-</a:t>
            </a:r>
            <a:r>
              <a:rPr lang="en-US" altLang="en-US" sz="1100" dirty="0" err="1" smtClean="0">
                <a:latin typeface="Arial" panose="020B0604020202020204" pitchFamily="34" charset="0"/>
                <a:cs typeface="Arial" panose="020B0604020202020204" pitchFamily="34" charset="0"/>
              </a:rPr>
              <a:t>terminous</a:t>
            </a:r>
            <a:r>
              <a:rPr lang="en-US" altLang="en-US" sz="1100" dirty="0" smtClean="0">
                <a:latin typeface="Arial" panose="020B0604020202020204" pitchFamily="34" charset="0"/>
                <a:cs typeface="Arial" panose="020B0604020202020204" pitchFamily="34" charset="0"/>
              </a:rPr>
              <a:t> with police force areas, as set out in the Police Act 1996.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21411815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Number of other agencies are under a duty to co-operate with the Responsible Authority. </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These include: </a:t>
            </a:r>
          </a:p>
          <a:p>
            <a:endParaRPr lang="en-US" altLang="en-US" sz="1100" dirty="0" smtClean="0">
              <a:latin typeface="Arial" panose="020B0604020202020204" pitchFamily="34" charset="0"/>
              <a:cs typeface="Arial" panose="020B0604020202020204" pitchFamily="34" charset="0"/>
            </a:endParaRPr>
          </a:p>
          <a:p>
            <a:r>
              <a:rPr lang="en-US" altLang="en-US" sz="1100" dirty="0" smtClean="0">
                <a:latin typeface="Arial" panose="020B0604020202020204" pitchFamily="34" charset="0"/>
                <a:cs typeface="Arial" panose="020B0604020202020204" pitchFamily="34" charset="0"/>
              </a:rPr>
              <a:t>Children’s Services,</a:t>
            </a:r>
          </a:p>
          <a:p>
            <a:r>
              <a:rPr lang="en-US" altLang="en-US" sz="1100" dirty="0" smtClean="0">
                <a:latin typeface="Arial" panose="020B0604020202020204" pitchFamily="34" charset="0"/>
                <a:cs typeface="Arial" panose="020B0604020202020204" pitchFamily="34" charset="0"/>
              </a:rPr>
              <a:t>Adult Social Services, </a:t>
            </a:r>
          </a:p>
          <a:p>
            <a:r>
              <a:rPr lang="en-US" altLang="en-US" sz="1100" dirty="0" smtClean="0">
                <a:latin typeface="Arial" panose="020B0604020202020204" pitchFamily="34" charset="0"/>
                <a:cs typeface="Arial" panose="020B0604020202020204" pitchFamily="34" charset="0"/>
              </a:rPr>
              <a:t>Health Trusts and Authorities, </a:t>
            </a:r>
          </a:p>
          <a:p>
            <a:r>
              <a:rPr lang="en-US" altLang="en-US" sz="1100" dirty="0" smtClean="0">
                <a:latin typeface="Arial" panose="020B0604020202020204" pitchFamily="34" charset="0"/>
                <a:cs typeface="Arial" panose="020B0604020202020204" pitchFamily="34" charset="0"/>
              </a:rPr>
              <a:t>Youth Offending Teams, </a:t>
            </a:r>
          </a:p>
          <a:p>
            <a:r>
              <a:rPr lang="en-US" altLang="en-US" sz="1100" dirty="0" smtClean="0">
                <a:latin typeface="Arial" panose="020B0604020202020204" pitchFamily="34" charset="0"/>
                <a:cs typeface="Arial" panose="020B0604020202020204" pitchFamily="34" charset="0"/>
              </a:rPr>
              <a:t>United Kingdom Border Agency, </a:t>
            </a:r>
          </a:p>
          <a:p>
            <a:r>
              <a:rPr lang="en-US" altLang="en-US" sz="1100" dirty="0" smtClean="0">
                <a:latin typeface="Arial" panose="020B0604020202020204" pitchFamily="34" charset="0"/>
                <a:cs typeface="Arial" panose="020B0604020202020204" pitchFamily="34" charset="0"/>
              </a:rPr>
              <a:t>local housing authorities and </a:t>
            </a:r>
          </a:p>
          <a:p>
            <a:r>
              <a:rPr lang="en-US" altLang="en-US" sz="1100" dirty="0" smtClean="0">
                <a:latin typeface="Arial" panose="020B0604020202020204" pitchFamily="34" charset="0"/>
                <a:cs typeface="Arial" panose="020B0604020202020204" pitchFamily="34" charset="0"/>
              </a:rPr>
              <a:t>certain registered social landlords, </a:t>
            </a:r>
            <a:r>
              <a:rPr lang="en-US" altLang="en-US" sz="1100" dirty="0" err="1" smtClean="0">
                <a:latin typeface="Arial" panose="020B0604020202020204" pitchFamily="34" charset="0"/>
                <a:cs typeface="Arial" panose="020B0604020202020204" pitchFamily="34" charset="0"/>
              </a:rPr>
              <a:t>Jobcentre</a:t>
            </a:r>
            <a:r>
              <a:rPr lang="en-US" altLang="en-US" sz="1100" dirty="0" smtClean="0">
                <a:latin typeface="Arial" panose="020B0604020202020204" pitchFamily="34" charset="0"/>
                <a:cs typeface="Arial" panose="020B0604020202020204" pitchFamily="34" charset="0"/>
              </a:rPr>
              <a:t> Plus, and electronic monitoring providers.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6832668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2" algn="l"/>
            <a:r>
              <a:rPr lang="en-GB" altLang="en-US" sz="1100" b="1" dirty="0" smtClean="0">
                <a:latin typeface="Arial" panose="020B0604020202020204" pitchFamily="34" charset="0"/>
                <a:cs typeface="Arial" panose="020B0604020202020204" pitchFamily="34" charset="0"/>
              </a:rPr>
              <a:t>Agencies with a duty to co-operate </a:t>
            </a:r>
            <a:endParaRPr lang="en-GB" altLang="en-US" sz="1100" dirty="0" smtClean="0">
              <a:latin typeface="Arial" panose="020B0604020202020204" pitchFamily="34" charset="0"/>
              <a:cs typeface="Arial" panose="020B0604020202020204" pitchFamily="34" charset="0"/>
            </a:endParaRPr>
          </a:p>
          <a:p>
            <a:pPr lvl="2" algn="l"/>
            <a:r>
              <a:rPr lang="en-GB" altLang="en-US" sz="1100" dirty="0" smtClean="0">
                <a:latin typeface="Arial" panose="020B0604020202020204" pitchFamily="34" charset="0"/>
                <a:cs typeface="Arial" panose="020B0604020202020204" pitchFamily="34" charset="0"/>
              </a:rPr>
              <a:t>The following picture shows the agencies with a duty to co-operate: </a:t>
            </a:r>
          </a:p>
          <a:p>
            <a:pPr lvl="2" algn="l"/>
            <a:r>
              <a:rPr lang="en-GB" altLang="en-US" sz="1100" dirty="0" smtClean="0">
                <a:latin typeface="Arial" panose="020B0604020202020204" pitchFamily="34" charset="0"/>
                <a:cs typeface="Arial" panose="020B0604020202020204" pitchFamily="34" charset="0"/>
              </a:rPr>
              <a:t>Taken from the Home Office (2007) booklet, “Keeping children safe from sex offenders”. </a:t>
            </a:r>
          </a:p>
          <a:p>
            <a:endParaRPr lang="en-GB" altLang="en-US" sz="1100"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The duty to co-operate </a:t>
            </a:r>
          </a:p>
          <a:p>
            <a:r>
              <a:rPr lang="en-GB" altLang="en-US" sz="1100" dirty="0" smtClean="0">
                <a:latin typeface="Arial" panose="020B0604020202020204" pitchFamily="34" charset="0"/>
                <a:cs typeface="Arial" panose="020B0604020202020204" pitchFamily="34" charset="0"/>
              </a:rPr>
              <a:t>The duty to co-operate with the Responsible Authority in respect of MAPPA may include: </a:t>
            </a:r>
          </a:p>
          <a:p>
            <a:pPr>
              <a:buFontTx/>
              <a:buChar char="•"/>
            </a:pPr>
            <a:r>
              <a:rPr lang="en-GB" altLang="en-US" sz="1100" dirty="0" smtClean="0">
                <a:latin typeface="Arial" panose="020B0604020202020204" pitchFamily="34" charset="0"/>
                <a:cs typeface="Arial" panose="020B0604020202020204" pitchFamily="34" charset="0"/>
              </a:rPr>
              <a:t> Exchange of information in order to identify, assess and manage the risks an offender presents. </a:t>
            </a:r>
          </a:p>
          <a:p>
            <a:pPr>
              <a:buFontTx/>
              <a:buChar char="•"/>
            </a:pPr>
            <a:r>
              <a:rPr lang="en-GB" altLang="en-US" sz="1100" dirty="0" smtClean="0">
                <a:latin typeface="Arial" panose="020B0604020202020204" pitchFamily="34" charset="0"/>
                <a:cs typeface="Arial" panose="020B0604020202020204" pitchFamily="34" charset="0"/>
              </a:rPr>
              <a:t> Involvement in multi-agency risk management panels. </a:t>
            </a:r>
          </a:p>
          <a:p>
            <a:pPr>
              <a:buFontTx/>
              <a:buChar char="•"/>
            </a:pPr>
            <a:r>
              <a:rPr lang="en-GB" altLang="en-US" sz="1100" dirty="0" smtClean="0">
                <a:latin typeface="Arial" panose="020B0604020202020204" pitchFamily="34" charset="0"/>
                <a:cs typeface="Arial" panose="020B0604020202020204" pitchFamily="34" charset="0"/>
              </a:rPr>
              <a:t> May involve the provision of resources or services to assist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33713712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smtClean="0">
                <a:latin typeface="Arial" panose="020B0604020202020204" pitchFamily="34" charset="0"/>
                <a:cs typeface="Arial" panose="020B0604020202020204" pitchFamily="34" charset="0"/>
              </a:rPr>
              <a:t>No single criminal justice agency has all the answers when it comes to managing the risks, but by working together under the MAPPA, there is much less chance that a vital piece of information about an offender’s background or behaviour may be missed. </a:t>
            </a:r>
          </a:p>
          <a:p>
            <a:pPr>
              <a:lnSpc>
                <a:spcPct val="100000"/>
              </a:lnSpc>
            </a:pPr>
            <a:r>
              <a:rPr lang="en-GB" altLang="en-US" sz="1100" dirty="0" smtClean="0">
                <a:latin typeface="Arial" panose="020B0604020202020204" pitchFamily="34" charset="0"/>
                <a:cs typeface="Arial" panose="020B0604020202020204" pitchFamily="34" charset="0"/>
              </a:rPr>
              <a:t>By co-operating together and sharing information, agencies are able to considerably reduce the chances of re-offending, all of which makes an important contribution to the aim of making communities safer. Information sharing results in more effective supervision and better public protection. By working together, agencies can more effectively supervise offenders. 	</a:t>
            </a:r>
          </a:p>
          <a:p>
            <a:pPr>
              <a:lnSpc>
                <a:spcPct val="100000"/>
              </a:lnSpc>
            </a:pPr>
            <a:r>
              <a:rPr lang="en-GB" altLang="en-US" sz="1100" dirty="0" smtClean="0">
                <a:latin typeface="Arial" panose="020B0604020202020204" pitchFamily="34" charset="0"/>
                <a:cs typeface="Arial" panose="020B0604020202020204" pitchFamily="34" charset="0"/>
              </a:rPr>
              <a:t>For example:</a:t>
            </a:r>
          </a:p>
          <a:p>
            <a:pPr>
              <a:lnSpc>
                <a:spcPct val="100000"/>
              </a:lnSpc>
            </a:pPr>
            <a:r>
              <a:rPr lang="en-GB" altLang="en-US" sz="1100" dirty="0" smtClean="0">
                <a:latin typeface="Arial" panose="020B0604020202020204" pitchFamily="34" charset="0"/>
                <a:cs typeface="Arial" panose="020B0604020202020204" pitchFamily="34" charset="0"/>
              </a:rPr>
              <a:t>police will share information with offender managers that they have gathered about an offender's behaviour from surveillance or intelligence gathering </a:t>
            </a:r>
          </a:p>
          <a:p>
            <a:pPr>
              <a:lnSpc>
                <a:spcPct val="100000"/>
              </a:lnSpc>
            </a:pPr>
            <a:r>
              <a:rPr lang="en-GB" altLang="en-US" sz="1100" dirty="0" smtClean="0">
                <a:latin typeface="Arial" panose="020B0604020202020204" pitchFamily="34" charset="0"/>
                <a:cs typeface="Arial" panose="020B0604020202020204" pitchFamily="34" charset="0"/>
              </a:rPr>
              <a:t>• local authorities will help find offenders suitable accommodation where they can be effectively managed </a:t>
            </a:r>
          </a:p>
          <a:p>
            <a:pPr>
              <a:lnSpc>
                <a:spcPct val="100000"/>
              </a:lnSpc>
            </a:pPr>
            <a:r>
              <a:rPr lang="en-GB" altLang="en-US" sz="1100" dirty="0" smtClean="0">
                <a:latin typeface="Arial" panose="020B0604020202020204" pitchFamily="34" charset="0"/>
                <a:cs typeface="Arial" panose="020B0604020202020204" pitchFamily="34" charset="0"/>
              </a:rPr>
              <a:t>	</a:t>
            </a:r>
          </a:p>
          <a:p>
            <a:pPr>
              <a:lnSpc>
                <a:spcPct val="100000"/>
              </a:lnSpc>
            </a:pPr>
            <a:r>
              <a:rPr lang="en-GB" altLang="en-US" sz="1100" b="1" dirty="0" smtClean="0">
                <a:latin typeface="Arial" panose="020B0604020202020204" pitchFamily="34" charset="0"/>
                <a:cs typeface="Arial" panose="020B0604020202020204" pitchFamily="34" charset="0"/>
              </a:rPr>
              <a:t>Defensible decision making </a:t>
            </a:r>
            <a:endParaRPr lang="en-GB" altLang="en-US" sz="1100" dirty="0" smtClean="0">
              <a:latin typeface="Arial" panose="020B0604020202020204" pitchFamily="34" charset="0"/>
              <a:cs typeface="Arial" panose="020B0604020202020204" pitchFamily="34" charset="0"/>
            </a:endParaRPr>
          </a:p>
          <a:p>
            <a:pPr>
              <a:lnSpc>
                <a:spcPct val="100000"/>
              </a:lnSpc>
            </a:pPr>
            <a:r>
              <a:rPr lang="en-GB" altLang="en-US" sz="1100" dirty="0" smtClean="0">
                <a:latin typeface="Arial" panose="020B0604020202020204" pitchFamily="34" charset="0"/>
                <a:cs typeface="Arial" panose="020B0604020202020204" pitchFamily="34" charset="0"/>
              </a:rPr>
              <a:t>In many cases the decision making involved in the assessment of risk and its management can, and indeed often does, prevent re-offending, but it is not infallible. Even the most diligent efforts of practitioners cannot always prevent serious harm. In place of infallibility we must put defensibility – making the most reasonable decisions and carrying them out professionally in a way which can be seen to be reasonable and professional. Multi-agency working facilitates rigorous risk assessment and risk management that provides a foundation for defensible decision making in cases where 	</a:t>
            </a:r>
          </a:p>
          <a:p>
            <a:pPr>
              <a:lnSpc>
                <a:spcPct val="100000"/>
              </a:lnSpc>
            </a:pPr>
            <a:r>
              <a:rPr lang="en-GB" altLang="en-US" sz="1100" dirty="0" smtClean="0">
                <a:latin typeface="Arial" panose="020B0604020202020204" pitchFamily="34" charset="0"/>
                <a:cs typeface="Arial" panose="020B0604020202020204" pitchFamily="34" charset="0"/>
              </a:rPr>
              <a:t>there are public protection concerns. </a:t>
            </a:r>
          </a:p>
          <a:p>
            <a:pPr>
              <a:lnSpc>
                <a:spcPct val="100000"/>
              </a:lnSpc>
            </a:pPr>
            <a:r>
              <a:rPr lang="en-GB" altLang="en-US" sz="1100" dirty="0" smtClean="0">
                <a:latin typeface="Arial" panose="020B0604020202020204" pitchFamily="34" charset="0"/>
                <a:cs typeface="Arial" panose="020B0604020202020204" pitchFamily="34" charset="0"/>
              </a:rPr>
              <a:t>Defensible decisions can show: </a:t>
            </a:r>
          </a:p>
          <a:p>
            <a:pPr>
              <a:lnSpc>
                <a:spcPct val="100000"/>
              </a:lnSpc>
              <a:buFontTx/>
              <a:buChar char="•"/>
            </a:pPr>
            <a:r>
              <a:rPr lang="en-GB" altLang="en-US" sz="1100" dirty="0" smtClean="0">
                <a:latin typeface="Arial" panose="020B0604020202020204" pitchFamily="34" charset="0"/>
                <a:cs typeface="Arial" panose="020B0604020202020204" pitchFamily="34" charset="0"/>
              </a:rPr>
              <a:t> all reasonable steps have been taken </a:t>
            </a:r>
          </a:p>
          <a:p>
            <a:pPr>
              <a:lnSpc>
                <a:spcPct val="100000"/>
              </a:lnSpc>
              <a:buFontTx/>
              <a:buChar char="•"/>
            </a:pPr>
            <a:r>
              <a:rPr lang="en-GB" altLang="en-US" sz="1100" dirty="0" smtClean="0">
                <a:latin typeface="Arial" panose="020B0604020202020204" pitchFamily="34" charset="0"/>
                <a:cs typeface="Arial" panose="020B0604020202020204" pitchFamily="34" charset="0"/>
              </a:rPr>
              <a:t> reliable assessment methods have been used </a:t>
            </a:r>
          </a:p>
          <a:p>
            <a:pPr>
              <a:lnSpc>
                <a:spcPct val="100000"/>
              </a:lnSpc>
              <a:buFontTx/>
              <a:buChar char="•"/>
            </a:pPr>
            <a:r>
              <a:rPr lang="en-GB" altLang="en-US" sz="1100" dirty="0" smtClean="0">
                <a:latin typeface="Arial" panose="020B0604020202020204" pitchFamily="34" charset="0"/>
                <a:cs typeface="Arial" panose="020B0604020202020204" pitchFamily="34" charset="0"/>
              </a:rPr>
              <a:t> information has been collected and thoroughly evaluated </a:t>
            </a:r>
          </a:p>
          <a:p>
            <a:pPr>
              <a:lnSpc>
                <a:spcPct val="100000"/>
              </a:lnSpc>
              <a:buFontTx/>
              <a:buChar char="•"/>
            </a:pPr>
            <a:r>
              <a:rPr lang="en-GB" altLang="en-US" sz="1100" dirty="0" smtClean="0">
                <a:latin typeface="Arial" panose="020B0604020202020204" pitchFamily="34" charset="0"/>
                <a:cs typeface="Arial" panose="020B0604020202020204" pitchFamily="34" charset="0"/>
              </a:rPr>
              <a:t> decisions are recorded (and subsequently carried out) </a:t>
            </a:r>
          </a:p>
          <a:p>
            <a:pPr>
              <a:lnSpc>
                <a:spcPct val="100000"/>
              </a:lnSpc>
              <a:buFontTx/>
              <a:buChar char="•"/>
            </a:pPr>
            <a:r>
              <a:rPr lang="en-GB" altLang="en-US" sz="1100" dirty="0" smtClean="0">
                <a:latin typeface="Arial" panose="020B0604020202020204" pitchFamily="34" charset="0"/>
                <a:cs typeface="Arial" panose="020B0604020202020204" pitchFamily="34" charset="0"/>
              </a:rPr>
              <a:t> policies and procedures have been followed </a:t>
            </a:r>
          </a:p>
          <a:p>
            <a:pPr>
              <a:lnSpc>
                <a:spcPct val="100000"/>
              </a:lnSpc>
              <a:buFontTx/>
              <a:buChar char="•"/>
            </a:pPr>
            <a:r>
              <a:rPr lang="en-GB" altLang="en-US" sz="1100" dirty="0" smtClean="0">
                <a:latin typeface="Arial" panose="020B0604020202020204" pitchFamily="34" charset="0"/>
                <a:cs typeface="Arial" panose="020B0604020202020204" pitchFamily="34" charset="0"/>
              </a:rPr>
              <a:t> practitioners and their managers adopt an investigative approach and are proactive </a:t>
            </a:r>
          </a:p>
          <a:p>
            <a:pPr>
              <a:lnSpc>
                <a:spcPct val="100000"/>
              </a:lnSpc>
            </a:pPr>
            <a:r>
              <a:rPr lang="en-GB" altLang="en-US" sz="1100" dirty="0" smtClean="0">
                <a:latin typeface="Arial" panose="020B0604020202020204" pitchFamily="34" charset="0"/>
                <a:cs typeface="Arial" panose="020B0604020202020204" pitchFamily="34" charset="0"/>
              </a:rPr>
              <a:t>	</a:t>
            </a:r>
          </a:p>
          <a:p>
            <a:pPr>
              <a:lnSpc>
                <a:spcPct val="100000"/>
              </a:lnSpc>
            </a:pPr>
            <a:r>
              <a:rPr lang="en-GB" altLang="en-US" sz="1100" dirty="0" smtClean="0">
                <a:latin typeface="Arial" panose="020B0604020202020204" pitchFamily="34" charset="0"/>
                <a:cs typeface="Arial" panose="020B0604020202020204" pitchFamily="34" charset="0"/>
              </a:rPr>
              <a:t>What good practice has already shown is that co-operation critically can take the form of the simplest of arrangements: points of contacts in different agencies to explain how different agencies operate and how and who to contact in respect of a certain case are invaluable. The mutual understanding and the informal network of contacts which result, help build the confidence and trust which underpins truly effective multi-agency joint-working.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176722623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smtClean="0">
                <a:latin typeface="Arial" panose="020B0604020202020204" pitchFamily="34" charset="0"/>
                <a:cs typeface="Arial" panose="020B0604020202020204" pitchFamily="34" charset="0"/>
              </a:rPr>
              <a:t>1. Registered sexual offenders: </a:t>
            </a:r>
          </a:p>
          <a:p>
            <a:r>
              <a:rPr lang="en-US" altLang="en-US" sz="1100" dirty="0" smtClean="0">
                <a:latin typeface="Arial" panose="020B0604020202020204" pitchFamily="34" charset="0"/>
                <a:cs typeface="Arial" panose="020B0604020202020204" pitchFamily="34" charset="0"/>
              </a:rPr>
              <a:t>Offenders who have been convicted of a specified sexual offence and/or to whom the notification requirements under Part 2 of the Sexual Offences Act 2003 apply (and who are therefore required to notify the Police of their name, address and other personal details, and notify the Police of any subsequent changes); </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2. Violent offenders:</a:t>
            </a:r>
          </a:p>
          <a:p>
            <a:r>
              <a:rPr lang="en-US" altLang="en-US" sz="1100" dirty="0" smtClean="0">
                <a:latin typeface="Arial" panose="020B0604020202020204" pitchFamily="34" charset="0"/>
                <a:cs typeface="Arial" panose="020B0604020202020204" pitchFamily="34" charset="0"/>
              </a:rPr>
              <a:t>Offenders convicted of a specified violent offence and sentenced to imprisonment/ detention for 12 months or more, or detained under a hospital order. </a:t>
            </a:r>
          </a:p>
          <a:p>
            <a:r>
              <a:rPr lang="en-US" altLang="en-US" sz="1100" dirty="0" smtClean="0">
                <a:latin typeface="Arial" panose="020B0604020202020204" pitchFamily="34" charset="0"/>
                <a:cs typeface="Arial" panose="020B0604020202020204" pitchFamily="34" charset="0"/>
              </a:rPr>
              <a:t>Also a small number of sexual offenders who do not qualify for the notification requirements that apply to Category 1 offenders and offenders disqualified from working with children; and</a:t>
            </a:r>
          </a:p>
          <a:p>
            <a:endParaRPr lang="en-US" altLang="en-US" sz="1100" dirty="0" smtClean="0">
              <a:latin typeface="Arial" panose="020B0604020202020204" pitchFamily="34" charset="0"/>
              <a:cs typeface="Arial" panose="020B0604020202020204" pitchFamily="34" charset="0"/>
            </a:endParaRPr>
          </a:p>
          <a:p>
            <a:r>
              <a:rPr lang="en-US" altLang="en-US" sz="1100" b="1" dirty="0" smtClean="0">
                <a:latin typeface="Arial" panose="020B0604020202020204" pitchFamily="34" charset="0"/>
                <a:cs typeface="Arial" panose="020B0604020202020204" pitchFamily="34" charset="0"/>
              </a:rPr>
              <a:t>3. Other Dangerous Offenders:</a:t>
            </a:r>
          </a:p>
          <a:p>
            <a:r>
              <a:rPr lang="en-US" altLang="en-US" sz="1100" dirty="0" smtClean="0">
                <a:latin typeface="Arial" panose="020B0604020202020204" pitchFamily="34" charset="0"/>
                <a:cs typeface="Arial" panose="020B0604020202020204" pitchFamily="34" charset="0"/>
              </a:rPr>
              <a:t>Offenders who do not qualify under Categories 1 or 2 but have been assessed as </a:t>
            </a:r>
            <a:r>
              <a:rPr lang="en-US" altLang="en-US" sz="1100" dirty="0" smtClean="0">
                <a:solidFill>
                  <a:srgbClr val="FF0000"/>
                </a:solidFill>
                <a:latin typeface="Arial" panose="020B0604020202020204" pitchFamily="34" charset="0"/>
                <a:cs typeface="Arial" panose="020B0604020202020204" pitchFamily="34" charset="0"/>
              </a:rPr>
              <a:t>currently posing a risk of serious harm</a:t>
            </a:r>
            <a:r>
              <a:rPr lang="en-US" altLang="en-US" sz="1100" dirty="0" smtClean="0">
                <a:latin typeface="Arial" panose="020B0604020202020204" pitchFamily="34" charset="0"/>
                <a:cs typeface="Arial" panose="020B0604020202020204" pitchFamily="34" charset="0"/>
              </a:rPr>
              <a:t>. The link between the offence they have perpetrated and the risk that they pose means that they require active multi-agency management.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32223825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smtClean="0">
                <a:latin typeface="Arial" panose="020B0604020202020204" pitchFamily="34" charset="0"/>
                <a:cs typeface="Arial" panose="020B0604020202020204" pitchFamily="34" charset="0"/>
              </a:rPr>
              <a:t>Within each category, there are </a:t>
            </a:r>
            <a:r>
              <a:rPr lang="en-US" altLang="en-US" sz="1100" dirty="0" smtClean="0">
                <a:solidFill>
                  <a:srgbClr val="FF0000"/>
                </a:solidFill>
                <a:latin typeface="Arial" panose="020B0604020202020204" pitchFamily="34" charset="0"/>
                <a:cs typeface="Arial" panose="020B0604020202020204" pitchFamily="34" charset="0"/>
              </a:rPr>
              <a:t>3 levels </a:t>
            </a:r>
            <a:r>
              <a:rPr lang="en-US" altLang="en-US" sz="1100" dirty="0" smtClean="0">
                <a:latin typeface="Arial" panose="020B0604020202020204" pitchFamily="34" charset="0"/>
                <a:cs typeface="Arial" panose="020B0604020202020204" pitchFamily="34" charset="0"/>
              </a:rPr>
              <a:t>at which offenders are managed, which </a:t>
            </a:r>
            <a:r>
              <a:rPr lang="en-US" altLang="en-US" sz="1100" dirty="0" smtClean="0">
                <a:solidFill>
                  <a:srgbClr val="FF0000"/>
                </a:solidFill>
                <a:latin typeface="Arial" panose="020B0604020202020204" pitchFamily="34" charset="0"/>
                <a:cs typeface="Arial" panose="020B0604020202020204" pitchFamily="34" charset="0"/>
              </a:rPr>
              <a:t>reflect the level of multi-agency co-operation required to implement effectively the individual offender’s risk management plan</a:t>
            </a:r>
            <a:r>
              <a:rPr lang="en-US" altLang="en-US" sz="1100" dirty="0" smtClean="0">
                <a:latin typeface="Arial" panose="020B0604020202020204" pitchFamily="34" charset="0"/>
                <a:cs typeface="Arial" panose="020B0604020202020204" pitchFamily="34" charset="0"/>
              </a:rPr>
              <a:t>. </a:t>
            </a:r>
          </a:p>
          <a:p>
            <a:r>
              <a:rPr lang="en-US" altLang="en-US" sz="1100" dirty="0" smtClean="0">
                <a:latin typeface="Arial" panose="020B0604020202020204" pitchFamily="34" charset="0"/>
                <a:cs typeface="Arial" panose="020B0604020202020204" pitchFamily="34" charset="0"/>
              </a:rPr>
              <a:t>Offenders may be moved up or down the levels to reflect changes in the level of risk that they present or the action required to manage it. </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Level 1 – Ordinary agency management </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Level 1 management is the level used in cases where the risks posed by the offender can be managed by the agency responsible for supervision/case management of the offender. This does not mean that other agencies will not be involved; only that it is not considered necessary to refer the case to a level 2 or 3 MAPP meeting. (Level 1 management can only be used for Category 1 and 2 offenders). </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Level 2 – Multi-agency public protection meetings </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Level 2 management is used where the active involvement of more than one agency is required but where the complexity is not so great as to require a referral to Level 3. </a:t>
            </a:r>
          </a:p>
          <a:p>
            <a:endParaRPr lang="en-GB" altLang="en-US" sz="1100" b="1" dirty="0" smtClean="0">
              <a:latin typeface="Arial" panose="020B0604020202020204" pitchFamily="34" charset="0"/>
              <a:cs typeface="Arial" panose="020B0604020202020204" pitchFamily="34" charset="0"/>
            </a:endParaRPr>
          </a:p>
          <a:p>
            <a:r>
              <a:rPr lang="en-GB" altLang="en-US" sz="1100" b="1" dirty="0" smtClean="0">
                <a:latin typeface="Arial" panose="020B0604020202020204" pitchFamily="34" charset="0"/>
                <a:cs typeface="Arial" panose="020B0604020202020204" pitchFamily="34" charset="0"/>
              </a:rPr>
              <a:t>Level 3 – Multi-agency public protection meetings </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Level 3 management should be used where it is determined that the management issues require active conferencing and senior representation from the Responsible Authority and Duty to Co-operate agencies.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4165562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Before a management plan is put in place a detailed risk assessment will take place to identify the circumstances and opportunities that are most likely to lead to a further serious offence in this particular offender and the steps that can help reduce this risk. </a:t>
            </a:r>
          </a:p>
          <a:p>
            <a:r>
              <a:rPr lang="en-GB" altLang="en-US" sz="1100" dirty="0" smtClean="0">
                <a:latin typeface="Arial" panose="020B0604020202020204" pitchFamily="34" charset="0"/>
                <a:cs typeface="Arial" panose="020B0604020202020204" pitchFamily="34" charset="0"/>
              </a:rPr>
              <a:t>This will study the offender's previous offending history, life circumstances, include psychological assessments (where relevant) and any work in prison that the offender has completed. </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Variety of risk assessment tools used (Police and the National Probation use Risk Matrix 2000 [assesses the statistical likelihood of re-offending by adult male convicted sex offenders]. The Probation Service use a nationally validated risk assessment tool called </a:t>
            </a:r>
            <a:r>
              <a:rPr lang="en-GB" altLang="en-US" sz="1100" dirty="0" err="1" smtClean="0">
                <a:latin typeface="Arial" panose="020B0604020202020204" pitchFamily="34" charset="0"/>
                <a:cs typeface="Arial" panose="020B0604020202020204" pitchFamily="34" charset="0"/>
              </a:rPr>
              <a:t>OASys</a:t>
            </a:r>
            <a:r>
              <a:rPr lang="en-GB" altLang="en-US" sz="1100" dirty="0" smtClean="0">
                <a:latin typeface="Arial" panose="020B0604020202020204" pitchFamily="34" charset="0"/>
                <a:cs typeface="Arial" panose="020B0604020202020204" pitchFamily="34" charset="0"/>
              </a:rPr>
              <a:t> which help predict the likelihood and circumstances of future offending behaviour. For young offenders, the Youth Justice Board uses a system called ASSET which is specifically designed to understand the behaviours of offenders under the age of eighteen.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5840528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smtClean="0">
                <a:latin typeface="Arial" panose="020B0604020202020204" pitchFamily="34" charset="0"/>
                <a:cs typeface="Arial" panose="020B0604020202020204" pitchFamily="34" charset="0"/>
              </a:rPr>
              <a:t>Management plan should be highly specific to each offender and their offending history, but might include any of the following:</a:t>
            </a:r>
          </a:p>
          <a:p>
            <a:endParaRPr lang="en-GB" altLang="en-US" sz="1100" dirty="0" smtClean="0">
              <a:latin typeface="Arial" panose="020B0604020202020204" pitchFamily="34" charset="0"/>
              <a:cs typeface="Arial" panose="020B0604020202020204" pitchFamily="34" charset="0"/>
            </a:endParaRPr>
          </a:p>
          <a:p>
            <a:pPr>
              <a:buFontTx/>
              <a:buChar char="•"/>
            </a:pPr>
            <a:r>
              <a:rPr lang="en-GB" altLang="en-US" sz="1100" dirty="0" smtClean="0">
                <a:latin typeface="Arial" panose="020B0604020202020204" pitchFamily="34" charset="0"/>
                <a:cs typeface="Arial" panose="020B0604020202020204" pitchFamily="34" charset="0"/>
              </a:rPr>
              <a:t> Accommodation at an Approved Premises (AP) where the offender can be monitored.</a:t>
            </a:r>
          </a:p>
          <a:p>
            <a:pPr>
              <a:buFontTx/>
              <a:buChar char="•"/>
            </a:pPr>
            <a:r>
              <a:rPr lang="en-GB" altLang="en-US" sz="1100" dirty="0" smtClean="0">
                <a:latin typeface="Arial" panose="020B0604020202020204" pitchFamily="34" charset="0"/>
                <a:cs typeface="Arial" panose="020B0604020202020204" pitchFamily="34" charset="0"/>
              </a:rPr>
              <a:t> A set of licence conditions such as not having contact with children, or going within an exclusion zone in a town/city.</a:t>
            </a:r>
          </a:p>
          <a:p>
            <a:pPr>
              <a:buFontTx/>
              <a:buChar char="•"/>
            </a:pPr>
            <a:r>
              <a:rPr lang="en-GB" altLang="en-US" sz="1100" dirty="0" smtClean="0">
                <a:latin typeface="Arial" panose="020B0604020202020204" pitchFamily="34" charset="0"/>
                <a:cs typeface="Arial" panose="020B0604020202020204" pitchFamily="34" charset="0"/>
              </a:rPr>
              <a:t> A Civil Order such as a Sex Offender Prevention Order (SOPO) to prevent the offender doing certain activities, such as not entering a town where a victim resides, or not to have unsupervised contact with children.</a:t>
            </a:r>
          </a:p>
          <a:p>
            <a:pPr>
              <a:buFontTx/>
              <a:buChar char="•"/>
            </a:pPr>
            <a:r>
              <a:rPr lang="en-GB" altLang="en-US" sz="1100" dirty="0" smtClean="0">
                <a:latin typeface="Arial" panose="020B0604020202020204" pitchFamily="34" charset="0"/>
                <a:cs typeface="Arial" panose="020B0604020202020204" pitchFamily="34" charset="0"/>
              </a:rPr>
              <a:t> A duty to report to an Offender Manager every week to undertake offending reduction counselling and work as part of their licence.</a:t>
            </a:r>
          </a:p>
          <a:p>
            <a:pPr>
              <a:buFontTx/>
              <a:buChar char="•"/>
            </a:pPr>
            <a:r>
              <a:rPr lang="en-GB" altLang="en-US" sz="1100" dirty="0" smtClean="0">
                <a:latin typeface="Arial" panose="020B0604020202020204" pitchFamily="34" charset="0"/>
                <a:cs typeface="Arial" panose="020B0604020202020204" pitchFamily="34" charset="0"/>
              </a:rPr>
              <a:t> In some very extreme cases there may be covert monitoring of offenders to protect the public.</a:t>
            </a:r>
          </a:p>
          <a:p>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A disclosure of information to a member of the public for their protection (</a:t>
            </a:r>
            <a:r>
              <a:rPr lang="en-GB" altLang="en-US" sz="1100" i="1" dirty="0" smtClean="0">
                <a:latin typeface="Arial" panose="020B0604020202020204" pitchFamily="34" charset="0"/>
                <a:cs typeface="Arial" panose="020B0604020202020204" pitchFamily="34" charset="0"/>
              </a:rPr>
              <a:t>previously touched upon</a:t>
            </a:r>
            <a:r>
              <a:rPr lang="en-GB" altLang="en-US" sz="1100" dirty="0" smtClean="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1994243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41324177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smtClean="0">
                <a:latin typeface="Arial" panose="020B0604020202020204" pitchFamily="34" charset="0"/>
                <a:cs typeface="Arial" panose="020B0604020202020204" pitchFamily="34" charset="0"/>
              </a:rPr>
              <a:t>Public protection and neighbourhood policing </a:t>
            </a:r>
            <a:endParaRPr lang="en-GB" altLang="en-US" sz="1100" dirty="0" smtClean="0">
              <a:latin typeface="Arial" panose="020B0604020202020204" pitchFamily="34" charset="0"/>
              <a:cs typeface="Arial" panose="020B0604020202020204" pitchFamily="34" charset="0"/>
            </a:endParaRPr>
          </a:p>
          <a:p>
            <a:r>
              <a:rPr lang="en-GB" altLang="en-US" sz="1100" dirty="0" smtClean="0">
                <a:latin typeface="Arial" panose="020B0604020202020204" pitchFamily="34" charset="0"/>
                <a:cs typeface="Arial" panose="020B0604020202020204" pitchFamily="34" charset="0"/>
              </a:rPr>
              <a:t>Matters relating to the management of sexual offenders and violent offenders can cause a change in the public’s behaviour and/or beliefs about their security. Policing any community should serve to reassure the public and enhance the quality of people’s lives by providing visibility, accessibility and familiarity to the community and the offenders being managed. During times of tension within a community, it is particularly important that a high-visibility and high-profile police service is maintained by local and recognisable officers who are familiar with the community and its issues. Policing activity should be in partnership with key representatives from that community so that information and intelligence can be gathered, and rumours controlled and contained. There is a possibility that an absence of police information (through the media) may encourage rumours. </a:t>
            </a:r>
          </a:p>
          <a:p>
            <a:r>
              <a:rPr lang="en-GB" altLang="en-US" sz="1100" dirty="0" smtClean="0">
                <a:latin typeface="Arial" panose="020B0604020202020204" pitchFamily="34" charset="0"/>
                <a:cs typeface="Arial" panose="020B0604020202020204" pitchFamily="34" charset="0"/>
              </a:rPr>
              <a:t>	</a:t>
            </a:r>
          </a:p>
          <a:p>
            <a:r>
              <a:rPr lang="en-GB" altLang="en-US" sz="1100" b="1" dirty="0" smtClean="0">
                <a:latin typeface="Arial" panose="020B0604020202020204" pitchFamily="34" charset="0"/>
                <a:cs typeface="Arial" panose="020B0604020202020204" pitchFamily="34" charset="0"/>
              </a:rPr>
              <a:t>Neighbourhood policing teams can assist in risk management of offenders </a:t>
            </a:r>
            <a:r>
              <a:rPr lang="en-GB" altLang="en-US" sz="1100" dirty="0" smtClean="0">
                <a:latin typeface="Arial" panose="020B0604020202020204" pitchFamily="34" charset="0"/>
                <a:cs typeface="Arial" panose="020B0604020202020204" pitchFamily="34" charset="0"/>
              </a:rPr>
              <a:t>Neighbourhood policing teams should be kept informed, as appropriate, about details of MAPPA offenders and PDPs in their particular geographic area, taking into account the information in the bulleted list for tasked information above. This is particularly important when neighbourhood policing teams can assist in the risk management of individual offenders (e.g. through the enforcement of civil orders or by conducting unannounced curfew checks). Team members can be key sources of public protection information provided by, or obtained from, the community (e.g. information about identified offenders and PDPs). This information can assist in the identification of PDPs and the assessment and management of risk offenders and PDPs. Neighbourhood policing teams can also use community information to identify any potential threat to reveal the identity or location of a particular offender. 	</a:t>
            </a:r>
          </a:p>
          <a:p>
            <a:r>
              <a:rPr lang="en-GB" altLang="en-US" sz="1100" dirty="0" smtClean="0">
                <a:latin typeface="Arial" panose="020B0604020202020204" pitchFamily="34" charset="0"/>
                <a:cs typeface="Arial" panose="020B0604020202020204" pitchFamily="34" charset="0"/>
              </a:rPr>
              <a:t>In some cases it may be useful as part of a risk management plan for a MAPPA offender or identified PDP to be given a named point of access within their local neighbourhood policing team.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9748445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smtClean="0">
                <a:latin typeface="Arial" panose="020B0604020202020204" pitchFamily="34" charset="0"/>
                <a:cs typeface="Arial" panose="020B0604020202020204" pitchFamily="34" charset="0"/>
              </a:rPr>
              <a:t>Statistics drawn from Ministry of Justice – MAPPA Annual Report 2016/2017</a:t>
            </a:r>
            <a:endParaRPr lang="en-GB" sz="1100" dirty="0" smtClean="0">
              <a:latin typeface="Arial" panose="020B0604020202020204" pitchFamily="34" charset="0"/>
              <a:cs typeface="Arial" panose="020B0604020202020204" pitchFamily="34" charset="0"/>
            </a:endParaRP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a:lnSpc>
                <a:spcPct val="100000"/>
              </a:lnSpc>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On 31 March 2017 there were 76,794 MAPPA-eligible offenders. Of these, 72% were Category 1 offenders (Registered Sexual Offenders), 27.6% were Category 2 offenders (Violent Offenders) and less than 0.5% were Category 3 offenders (Other Dangerous Offenders). </a:t>
            </a:r>
          </a:p>
          <a:p>
            <a:pPr>
              <a:lnSpc>
                <a:spcPct val="100000"/>
              </a:lnSpc>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large majority of cases (98%) were managed at Level 1 – ordinary agency management. </a:t>
            </a:r>
          </a:p>
          <a:p>
            <a:pPr marL="171450" indent="-171450">
              <a:lnSpc>
                <a:spcPct val="100000"/>
              </a:lnSpc>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total number of MAPPA-eligible offenders on 31 March 2017 was 7% higher than on 31 March 2016. The average annual rate of increase is about 7% since 2007/08. </a:t>
            </a:r>
          </a:p>
          <a:p>
            <a:pPr marL="171450" indent="-171450">
              <a:lnSpc>
                <a:spcPct val="100000"/>
              </a:lnSpc>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50% of the increase in MAPPA eligible offenders is accounted for by an increase in Category 1 offenders and 48% of the increase is accounted for by an increase in Category 2 offenders. </a:t>
            </a:r>
          </a:p>
          <a:p>
            <a:pPr marL="171450" indent="-171450">
              <a:lnSpc>
                <a:spcPct val="100000"/>
              </a:lnSpc>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In 2015/16 90% of the increase in MAPPA eligible offenders was accounted for by an increase in Category 1 offenders and 10% of the increase was accounted for by an increase in Category 2 offenders. </a:t>
            </a:r>
          </a:p>
          <a:p>
            <a:pPr marL="171450" indent="-171450">
              <a:lnSpc>
                <a:spcPct val="100000"/>
              </a:lnSpc>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There were 108 Category 1 offenders (Registered Sexual Offenders) per 100,000 of the population aged 10 and over on 31 March 2016/17. This is an increase from 104 on 31 March 2016 and continues a trend of successive annual increases. </a:t>
            </a:r>
          </a:p>
          <a:p>
            <a:pPr marL="171450" indent="-171450">
              <a:lnSpc>
                <a:spcPct val="100000"/>
              </a:lnSpc>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A total of 697 Level 2 and Level 3 MAPPA offenders were returned to custody for a breach of licence conditions in 2016/17, a reduction of 9% from 2015/16 and representing 15% of the total number of offenders managed at levels 2 and 3 in the community over the course of 2016/17. </a:t>
            </a:r>
          </a:p>
          <a:p>
            <a:pPr marL="171450" indent="-171450">
              <a:lnSpc>
                <a:spcPct val="100000"/>
              </a:lnSpc>
              <a:buFont typeface="Arial" panose="020B0604020202020204" pitchFamily="34" charset="0"/>
              <a:buChar char="•"/>
            </a:pPr>
            <a:endPar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endParaRPr>
          </a:p>
          <a:p>
            <a:pPr marL="171450" indent="-171450">
              <a:lnSpc>
                <a:spcPct val="100000"/>
              </a:lnSpc>
              <a:buFont typeface="Arial" panose="020B0604020202020204" pitchFamily="34" charset="0"/>
              <a:buChar char="•"/>
            </a:pPr>
            <a:r>
              <a:rPr lang="en-GB" sz="1100" b="0" i="0" u="none" strike="noStrike" kern="1200" baseline="0" dirty="0" smtClean="0">
                <a:solidFill>
                  <a:schemeClr val="tx1"/>
                </a:solidFill>
                <a:latin typeface="Arial" panose="020B0604020202020204" pitchFamily="34" charset="0"/>
                <a:ea typeface="+mn-ea"/>
                <a:cs typeface="Arial" panose="020B0604020202020204" pitchFamily="34" charset="0"/>
              </a:rPr>
              <a:t>The number of MAPPA-eligible offenders charged with Serious Further Offences (SFOs) in 2016/17 was 217. This is an increase of 24 (or 12%) from 2015/16 when there were 193 offenders charged with an SFO.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36818663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3277029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129239508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21/02/2019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21/02/2019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21/02/2019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21/02/2019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21/02/2019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21/02/2019</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smtClean="0">
                <a:solidFill>
                  <a:srgbClr val="000000"/>
                </a:solidFill>
                <a:latin typeface="Microsoft Sans Serif" panose="020B0604020202020204" pitchFamily="34" charset="0"/>
              </a:rPr>
              <a:t> </a:t>
            </a:r>
            <a:endParaRPr lang="en-GB" sz="850" b="0" i="0" u="none" baseline="0">
              <a:solidFill>
                <a:srgbClr val="000000"/>
              </a:solidFill>
              <a:latin typeface="Microsoft Sans Serif" panose="020B0604020202020204" pitchFamily="34" charset="0"/>
            </a:endParaRP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par>
    </p:tnLst>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6.png"/><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4" name="TextBox 3"/>
          <p:cNvSpPr txBox="1"/>
          <p:nvPr/>
        </p:nvSpPr>
        <p:spPr>
          <a:xfrm>
            <a:off x="115933" y="1125591"/>
            <a:ext cx="4551903" cy="3724096"/>
          </a:xfrm>
          <a:prstGeom prst="rect">
            <a:avLst/>
          </a:prstGeom>
          <a:noFill/>
        </p:spPr>
        <p:txBody>
          <a:bodyPr wrap="square" rtlCol="0">
            <a:spAutoFit/>
          </a:bodyPr>
          <a:lstStyle/>
          <a:p>
            <a:pPr algn="ctr"/>
            <a:r>
              <a:rPr lang="en-GB" sz="4000" b="1" dirty="0" smtClean="0">
                <a:solidFill>
                  <a:srgbClr val="CD1141"/>
                </a:solidFill>
                <a:latin typeface="Tahoma" panose="020B0604030504040204" pitchFamily="34" charset="0"/>
                <a:ea typeface="Tahoma" panose="020B0604030504040204" pitchFamily="34" charset="0"/>
                <a:cs typeface="Tahoma" panose="020B0604030504040204" pitchFamily="34" charset="0"/>
              </a:rPr>
              <a:t>Management of Sex &amp; Dangerous Offenders </a:t>
            </a:r>
          </a:p>
          <a:p>
            <a:r>
              <a:rPr lang="en-GB" sz="2000" dirty="0" smtClean="0">
                <a:solidFill>
                  <a:schemeClr val="bg1"/>
                </a:solidFill>
                <a:latin typeface="Tahoma" panose="020B0604030504040204" pitchFamily="34" charset="0"/>
                <a:ea typeface="Tahoma" panose="020B0604030504040204" pitchFamily="34" charset="0"/>
                <a:cs typeface="Tahoma" panose="020B0604030504040204" pitchFamily="34" charset="0"/>
              </a:rPr>
              <a:t>Subtitle</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a:p>
            <a:r>
              <a:rPr lang="en-GB" sz="1600" dirty="0" smtClean="0">
                <a:solidFill>
                  <a:schemeClr val="bg1"/>
                </a:solidFill>
                <a:latin typeface="Tahoma" panose="020B0604030504040204" pitchFamily="34" charset="0"/>
                <a:ea typeface="Tahoma" panose="020B0604030504040204" pitchFamily="34" charset="0"/>
                <a:cs typeface="Tahoma" panose="020B0604030504040204" pitchFamily="34" charset="0"/>
              </a:rPr>
              <a:t>Speaker</a:t>
            </a:r>
          </a:p>
          <a:p>
            <a:endParaRPr lang="en-GB" sz="2000" dirty="0">
              <a:solidFill>
                <a:schemeClr val="bg1"/>
              </a:solidFill>
              <a:latin typeface="Tahoma" panose="020B0604030504040204" pitchFamily="34" charset="0"/>
              <a:ea typeface="Tahoma" panose="020B0604030504040204" pitchFamily="34" charset="0"/>
              <a:cs typeface="Tahoma" panose="020B0604030504040204" pitchFamily="34" charset="0"/>
            </a:endParaRPr>
          </a:p>
        </p:txBody>
      </p:sp>
      <p:pic>
        <p:nvPicPr>
          <p:cNvPr id="2" name="Picture 1"/>
          <p:cNvPicPr>
            <a:picLocks noChangeAspect="1"/>
          </p:cNvPicPr>
          <p:nvPr/>
        </p:nvPicPr>
        <p:blipFill>
          <a:blip r:embed="rId4"/>
          <a:stretch>
            <a:fillRect/>
          </a:stretch>
        </p:blipFill>
        <p:spPr>
          <a:xfrm>
            <a:off x="115934" y="104420"/>
            <a:ext cx="670130" cy="809311"/>
          </a:xfrm>
          <a:prstGeom prst="rect">
            <a:avLst/>
          </a:prstGeom>
        </p:spPr>
      </p:pic>
    </p:spTree>
    <p:extLst>
      <p:ext uri="{BB962C8B-B14F-4D97-AF65-F5344CB8AC3E}">
        <p14:creationId xmlns:p14="http://schemas.microsoft.com/office/powerpoint/2010/main" val="39814584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ext Box 2"/>
          <p:cNvSpPr txBox="1">
            <a:spLocks noChangeArrowheads="1"/>
          </p:cNvSpPr>
          <p:nvPr/>
        </p:nvSpPr>
        <p:spPr bwMode="auto">
          <a:xfrm>
            <a:off x="415637" y="435034"/>
            <a:ext cx="11114116"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marL="342900">
              <a:spcBef>
                <a:spcPct val="20000"/>
              </a:spcBef>
              <a:buChar char="•"/>
              <a:defRPr sz="3200">
                <a:solidFill>
                  <a:schemeClr val="accent2"/>
                </a:solidFill>
                <a:latin typeface="Verdana" panose="020B0604030504040204" pitchFamily="34" charset="0"/>
                <a:ea typeface="MS PGothic" panose="020B0600070205080204" pitchFamily="34" charset="-128"/>
              </a:defRPr>
            </a:lvl1pPr>
            <a:lvl2pPr marL="37931725" indent="-37474525">
              <a:spcBef>
                <a:spcPct val="20000"/>
              </a:spcBef>
              <a:buChar char="–"/>
              <a:defRPr sz="2800">
                <a:solidFill>
                  <a:schemeClr val="accent2"/>
                </a:solidFill>
                <a:latin typeface="Verdana" panose="020B0604030504040204" pitchFamily="34" charset="0"/>
                <a:ea typeface="MS PGothic"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MS PGothic"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MS PGothic"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MS PGothic"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MS PGothic"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MS PGothic"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MS PGothic"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MS PGothic" panose="020B0600070205080204" pitchFamily="34" charset="-128"/>
              </a:defRPr>
            </a:lvl9pPr>
          </a:lstStyle>
          <a:p>
            <a:pPr algn="ctr" eaLnBrk="0" fontAlgn="base" hangingPunct="0">
              <a:spcBef>
                <a:spcPct val="0"/>
              </a:spcBef>
              <a:spcAft>
                <a:spcPct val="0"/>
              </a:spcAft>
              <a:buFontTx/>
              <a:buNone/>
            </a:pPr>
            <a:r>
              <a:rPr lang="en-GB" altLang="en-US" sz="3600" dirty="0" smtClean="0">
                <a:solidFill>
                  <a:srgbClr val="FF0000"/>
                </a:solidFill>
                <a:latin typeface="Arial" panose="020B0604020202020204" pitchFamily="34" charset="0"/>
              </a:rPr>
              <a:t>Multi Agency Public Protection Arrangements (MAPPA) </a:t>
            </a:r>
          </a:p>
        </p:txBody>
      </p:sp>
      <p:sp>
        <p:nvSpPr>
          <p:cNvPr id="3" name="Content Placeholder 2"/>
          <p:cNvSpPr txBox="1">
            <a:spLocks/>
          </p:cNvSpPr>
          <p:nvPr/>
        </p:nvSpPr>
        <p:spPr bwMode="auto">
          <a:xfrm>
            <a:off x="1058778" y="2332037"/>
            <a:ext cx="9897979"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Set of statutory arrangements to assess and manage the risk posed by certain</a:t>
            </a:r>
            <a:r>
              <a:rPr kumimoji="0" lang="en-US" altLang="en-US" sz="3200" b="0" i="0" u="none" strike="noStrike" kern="0" cap="none" spc="0" normalizeH="0" baseline="0" noProof="0" dirty="0" smtClean="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r>
              <a:rPr kumimoji="0" lang="en-US" altLang="en-US" sz="3200" b="0" i="0" u="none" strike="noStrike" kern="0" cap="none" spc="0" normalizeH="0" baseline="0" noProof="0" dirty="0" smtClean="0">
                <a:ln>
                  <a:noFill/>
                </a:ln>
                <a:solidFill>
                  <a:srgbClr val="FF0000"/>
                </a:solidFill>
                <a:effectLst/>
                <a:uLnTx/>
                <a:uFillTx/>
                <a:latin typeface="Arial" panose="020B0604020202020204" pitchFamily="34" charset="0"/>
                <a:ea typeface="ＭＳ Ｐゴシック" panose="020B0600070205080204" pitchFamily="34" charset="-128"/>
                <a:cs typeface="Arial" panose="020B0604020202020204" pitchFamily="34" charset="0"/>
              </a:rPr>
              <a:t>sexual and violent </a:t>
            </a:r>
            <a:r>
              <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offenders.</a:t>
            </a:r>
            <a:r>
              <a:rPr kumimoji="0" lang="en-US" altLang="en-US" sz="3200" b="0" i="0" u="none" strike="noStrike" kern="0" cap="none" spc="0" normalizeH="0" baseline="0" noProof="0" dirty="0" smtClean="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dirty="0" smtClean="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Established by Criminal Justice Act 2003.</a:t>
            </a:r>
            <a:r>
              <a:rPr kumimoji="0" lang="en-US" altLang="en-US" sz="3200" b="0" i="0" u="none" strike="noStrike" kern="0" cap="none" spc="0" normalizeH="0" baseline="0" noProof="0" dirty="0" smtClean="0">
                <a:ln>
                  <a:noFill/>
                </a:ln>
                <a:solidFill>
                  <a:srgbClr val="333399"/>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p>
        </p:txBody>
      </p:sp>
    </p:spTree>
    <p:extLst>
      <p:ext uri="{BB962C8B-B14F-4D97-AF65-F5344CB8AC3E}">
        <p14:creationId xmlns:p14="http://schemas.microsoft.com/office/powerpoint/2010/main" val="10474836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138989" y="908050"/>
            <a:ext cx="9673389" cy="52181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identification of MAPPA offenders</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The sharing of information across agencies</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Assessment of the risk of serious harm</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Management of that risk</a:t>
            </a:r>
          </a:p>
        </p:txBody>
      </p:sp>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bwMode="auto">
          <a:xfrm>
            <a:off x="417094" y="609600"/>
            <a:ext cx="11405937"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dirty="0" smtClean="0">
                <a:ln>
                  <a:noFill/>
                </a:ln>
                <a:solidFill>
                  <a:srgbClr val="FF0000"/>
                </a:solidFill>
                <a:effectLst/>
                <a:uLnTx/>
                <a:uFillTx/>
                <a:latin typeface="Verdana"/>
                <a:ea typeface="MS PGothic" panose="020B0600070205080204" pitchFamily="34" charset="-128"/>
              </a:rPr>
              <a:t>MAPPA - Who’s involved...</a:t>
            </a:r>
          </a:p>
        </p:txBody>
      </p:sp>
      <p:sp>
        <p:nvSpPr>
          <p:cNvPr id="3" name="Content Placeholder 2"/>
          <p:cNvSpPr txBox="1">
            <a:spLocks/>
          </p:cNvSpPr>
          <p:nvPr/>
        </p:nvSpPr>
        <p:spPr bwMode="auto">
          <a:xfrm>
            <a:off x="1267325" y="1905000"/>
            <a:ext cx="9705474"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Police, Probation and Prison Services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MAPPA Responsible Authority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MAPPA Areas</a:t>
            </a:r>
          </a:p>
        </p:txBody>
      </p:sp>
    </p:spTree>
    <p:extLst>
      <p:ext uri="{BB962C8B-B14F-4D97-AF65-F5344CB8AC3E}">
        <p14:creationId xmlns:p14="http://schemas.microsoft.com/office/powerpoint/2010/main" val="3961164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3" name="Title 1"/>
          <p:cNvSpPr txBox="1">
            <a:spLocks/>
          </p:cNvSpPr>
          <p:nvPr/>
        </p:nvSpPr>
        <p:spPr bwMode="auto">
          <a:xfrm>
            <a:off x="256675" y="417094"/>
            <a:ext cx="11534272"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smtClean="0">
                <a:ln>
                  <a:noFill/>
                </a:ln>
                <a:solidFill>
                  <a:srgbClr val="FF0000"/>
                </a:solidFill>
                <a:effectLst/>
                <a:uLnTx/>
                <a:uFillTx/>
                <a:latin typeface="Verdana"/>
                <a:ea typeface="MS PGothic" panose="020B0600070205080204" pitchFamily="34" charset="-128"/>
              </a:rPr>
              <a:t>Other co-operating bodies..</a:t>
            </a:r>
            <a:endParaRPr kumimoji="0" lang="en-GB" altLang="en-US" sz="3200" b="0" i="0" u="none" strike="noStrike" kern="0" cap="none" spc="0" normalizeH="0" baseline="0" noProof="0" dirty="0" smtClean="0">
              <a:ln>
                <a:noFill/>
              </a:ln>
              <a:solidFill>
                <a:srgbClr val="FF0000"/>
              </a:solidFill>
              <a:effectLst/>
              <a:uLnTx/>
              <a:uFillTx/>
              <a:latin typeface="Verdana"/>
              <a:ea typeface="MS PGothic" panose="020B0600070205080204" pitchFamily="34" charset="-128"/>
            </a:endParaRPr>
          </a:p>
        </p:txBody>
      </p:sp>
      <p:sp>
        <p:nvSpPr>
          <p:cNvPr id="4" name="Content Placeholder 2"/>
          <p:cNvSpPr txBox="1">
            <a:spLocks/>
          </p:cNvSpPr>
          <p:nvPr/>
        </p:nvSpPr>
        <p:spPr bwMode="auto">
          <a:xfrm>
            <a:off x="994611" y="1414211"/>
            <a:ext cx="9849852"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Children’s Services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Adult Social Services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Health Trusts and Authorities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Youth Offending Teams </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United Kingdom Border Agency</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Local housing Authorities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Job Centre Plus</a:t>
            </a:r>
          </a:p>
          <a:p>
            <a:pPr marL="457200" marR="0" lvl="1" indent="0" algn="ctr" defTabSz="914400" rtl="0" eaLnBrk="0" fontAlgn="base" latinLnBrk="0" hangingPunct="0">
              <a:lnSpc>
                <a:spcPct val="100000"/>
              </a:lnSpc>
              <a:spcBef>
                <a:spcPct val="20000"/>
              </a:spcBef>
              <a:spcAft>
                <a:spcPct val="0"/>
              </a:spcAft>
              <a:buClrTx/>
              <a:buSzTx/>
              <a:buFontTx/>
              <a:buNone/>
              <a:tabLst/>
              <a:defRPr/>
            </a:pPr>
            <a:r>
              <a:rPr kumimoji="0" lang="en-US"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Electronic monitoring providers </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4">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4">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bwMode="auto">
          <a:xfrm>
            <a:off x="176463" y="465221"/>
            <a:ext cx="11774905"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smtClean="0">
                <a:ln>
                  <a:noFill/>
                </a:ln>
                <a:solidFill>
                  <a:srgbClr val="FF0000"/>
                </a:solidFill>
                <a:effectLst/>
                <a:uLnTx/>
                <a:uFillTx/>
                <a:latin typeface="Verdana"/>
                <a:ea typeface="MS PGothic" panose="020B0600070205080204" pitchFamily="34" charset="-128"/>
              </a:rPr>
              <a:t>Management of offenders</a:t>
            </a:r>
          </a:p>
        </p:txBody>
      </p:sp>
      <p:pic>
        <p:nvPicPr>
          <p:cNvPr id="3"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954045" y="1014496"/>
            <a:ext cx="6219740" cy="48636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1094192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224590" y="256673"/>
            <a:ext cx="11662610"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b="0" i="0" u="none" strike="noStrike" kern="0" cap="none" spc="0" normalizeH="0" baseline="0" noProof="0" dirty="0" smtClean="0">
                <a:ln>
                  <a:noFill/>
                </a:ln>
                <a:solidFill>
                  <a:srgbClr val="FF0000"/>
                </a:solidFill>
                <a:effectLst/>
                <a:uLnTx/>
                <a:uFillTx/>
                <a:latin typeface="Verdana"/>
                <a:ea typeface="MS PGothic" panose="020B0600070205080204" pitchFamily="34" charset="-128"/>
              </a:rPr>
              <a:t>Multi agency working - Benefits</a:t>
            </a:r>
          </a:p>
        </p:txBody>
      </p:sp>
      <p:sp>
        <p:nvSpPr>
          <p:cNvPr id="3" name="Rectangle 3"/>
          <p:cNvSpPr txBox="1">
            <a:spLocks noChangeArrowheads="1"/>
          </p:cNvSpPr>
          <p:nvPr/>
        </p:nvSpPr>
        <p:spPr bwMode="auto">
          <a:xfrm>
            <a:off x="1259306" y="1157538"/>
            <a:ext cx="9593178" cy="511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Reduce chances of re-offending</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Contributes to community safety</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Effective supervision of offenders</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Better public protection</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Defensible decision making</a:t>
            </a:r>
          </a:p>
        </p:txBody>
      </p:sp>
    </p:spTree>
    <p:extLst>
      <p:ext uri="{BB962C8B-B14F-4D97-AF65-F5344CB8AC3E}">
        <p14:creationId xmlns:p14="http://schemas.microsoft.com/office/powerpoint/2010/main" val="4157919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363578" y="1268413"/>
            <a:ext cx="9545053" cy="4857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Registered Sexual Offenders</a:t>
            </a:r>
          </a:p>
          <a:p>
            <a:pPr marL="609600" marR="0" lvl="0" indent="-6096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Violent Offenders</a:t>
            </a:r>
          </a:p>
          <a:p>
            <a:pPr marL="609600" marR="0" lvl="0" indent="-609600" algn="ctr" defTabSz="914400" rtl="0" eaLnBrk="0" fontAlgn="base" latinLnBrk="0" hangingPunct="0">
              <a:lnSpc>
                <a:spcPct val="100000"/>
              </a:lnSpc>
              <a:spcBef>
                <a:spcPct val="20000"/>
              </a:spcBef>
              <a:spcAft>
                <a:spcPct val="0"/>
              </a:spcAft>
              <a:buClrTx/>
              <a:buSzTx/>
              <a:buFontTx/>
              <a:buNone/>
              <a:tabLst/>
              <a:defRPr/>
            </a:pPr>
            <a:endParaRPr kumimoji="0" lang="en-US" altLang="en-US" sz="32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sz="32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Other Dangerous Offenders</a:t>
            </a:r>
          </a:p>
          <a:p>
            <a:pPr marL="609600" marR="0" lvl="0" indent="-609600" algn="ctr" defTabSz="914400" rtl="0" eaLnBrk="0" fontAlgn="base" latinLnBrk="0" hangingPunct="0">
              <a:lnSpc>
                <a:spcPct val="100000"/>
              </a:lnSpc>
              <a:spcBef>
                <a:spcPct val="20000"/>
              </a:spcBef>
              <a:spcAft>
                <a:spcPct val="0"/>
              </a:spcAft>
              <a:buClrTx/>
              <a:buSzTx/>
              <a:buFontTx/>
              <a:buAutoNum type="arabicPeriod"/>
              <a:tabLst/>
              <a:defRPr/>
            </a:pPr>
            <a:endParaRPr kumimoji="0" lang="en-US" altLang="en-US" sz="32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866946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074821" y="1247274"/>
            <a:ext cx="981776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Ordinary agency management </a:t>
            </a:r>
            <a:r>
              <a:rPr kumimoji="0" lang="en-US" altLang="en-US" b="1" i="0" u="none" strike="noStrike" kern="0" cap="none" spc="0" normalizeH="0" baseline="0" noProof="0" smtClean="0">
                <a:ln>
                  <a:noFill/>
                </a:ln>
                <a:solidFill>
                  <a:srgbClr val="FF3300"/>
                </a:solidFill>
                <a:effectLst/>
                <a:uLnTx/>
                <a:uFillTx/>
                <a:latin typeface="Arial" panose="020B0604020202020204" pitchFamily="34" charset="0"/>
                <a:ea typeface="ＭＳ Ｐゴシック" panose="020B0600070205080204" pitchFamily="34" charset="-128"/>
                <a:cs typeface="Arial" panose="020B0604020202020204" pitchFamily="34" charset="0"/>
              </a:rPr>
              <a:t>(Level 1)</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US" altLang="en-US"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Multi-agency public protection meetings </a:t>
            </a:r>
            <a:r>
              <a:rPr kumimoji="0" lang="en-US" altLang="en-US" b="1" i="0" u="none" strike="noStrike" kern="0" cap="none" spc="0" normalizeH="0" baseline="0" noProof="0" smtClean="0">
                <a:ln>
                  <a:noFill/>
                </a:ln>
                <a:solidFill>
                  <a:srgbClr val="FF3300"/>
                </a:solidFill>
                <a:effectLst/>
                <a:uLnTx/>
                <a:uFillTx/>
                <a:latin typeface="Arial" panose="020B0604020202020204" pitchFamily="34" charset="0"/>
                <a:ea typeface="ＭＳ Ｐゴシック" panose="020B0600070205080204" pitchFamily="34" charset="-128"/>
                <a:cs typeface="Arial" panose="020B0604020202020204" pitchFamily="34" charset="0"/>
              </a:rPr>
              <a:t>(Level 2)</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US" altLang="en-US"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US" altLang="en-US"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Multi-agency public protection meetings </a:t>
            </a:r>
            <a:r>
              <a:rPr kumimoji="0" lang="en-US" altLang="en-US" b="1" i="0" u="none" strike="noStrike" kern="0" cap="none" spc="0" normalizeH="0" baseline="0" noProof="0" smtClean="0">
                <a:ln>
                  <a:noFill/>
                </a:ln>
                <a:solidFill>
                  <a:srgbClr val="FF3300"/>
                </a:solidFill>
                <a:effectLst/>
                <a:uLnTx/>
                <a:uFillTx/>
                <a:latin typeface="Arial" panose="020B0604020202020204" pitchFamily="34" charset="0"/>
                <a:ea typeface="ＭＳ Ｐゴシック" panose="020B0600070205080204" pitchFamily="34" charset="-128"/>
                <a:cs typeface="Arial" panose="020B0604020202020204" pitchFamily="34" charset="0"/>
              </a:rPr>
              <a:t>(Level 3)</a:t>
            </a:r>
            <a:endParaRPr kumimoji="0" lang="en-US" altLang="en-US" b="1" i="0" u="none" strike="noStrike" kern="0" cap="none" spc="0" normalizeH="0" baseline="0" noProof="0" dirty="0" smtClean="0">
              <a:ln>
                <a:noFill/>
              </a:ln>
              <a:solidFill>
                <a:srgbClr val="FF33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31585888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994611" y="1879265"/>
            <a:ext cx="9785684" cy="5545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Identify the circumstances and opportunities that are most likely to lead to a further serious offence by this particular offender</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Steps that can help reduce this risk </a:t>
            </a:r>
          </a:p>
          <a:p>
            <a:pPr marL="742950" marR="0" lvl="1" indent="-285750" algn="ctr" defTabSz="914400" rtl="0" eaLnBrk="0" fontAlgn="base" latinLnBrk="0" hangingPunct="0">
              <a:lnSpc>
                <a:spcPct val="100000"/>
              </a:lnSpc>
              <a:spcBef>
                <a:spcPct val="20000"/>
              </a:spcBef>
              <a:spcAft>
                <a:spcPct val="0"/>
              </a:spcAft>
              <a:buClrTx/>
              <a:buSzTx/>
              <a:buFont typeface="Wingdings" panose="05000000000000000000" pitchFamily="2" charset="2"/>
              <a:buChar char="§"/>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Offender's previous offending history</a:t>
            </a:r>
          </a:p>
          <a:p>
            <a:pPr marL="742950" marR="0" lvl="1" indent="-285750" algn="ctr" defTabSz="914400" rtl="0" eaLnBrk="0" fontAlgn="base" latinLnBrk="0" hangingPunct="0">
              <a:lnSpc>
                <a:spcPct val="100000"/>
              </a:lnSpc>
              <a:spcBef>
                <a:spcPct val="20000"/>
              </a:spcBef>
              <a:spcAft>
                <a:spcPct val="0"/>
              </a:spcAft>
              <a:buClrTx/>
              <a:buSzTx/>
              <a:buFont typeface="Wingdings" panose="05000000000000000000" pitchFamily="2" charset="2"/>
              <a:buChar char="§"/>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Life circumstances </a:t>
            </a:r>
          </a:p>
          <a:p>
            <a:pPr marL="742950" marR="0" lvl="1" indent="-285750" algn="ctr" defTabSz="914400" rtl="0" eaLnBrk="0" fontAlgn="base" latinLnBrk="0" hangingPunct="0">
              <a:lnSpc>
                <a:spcPct val="100000"/>
              </a:lnSpc>
              <a:spcBef>
                <a:spcPct val="20000"/>
              </a:spcBef>
              <a:spcAft>
                <a:spcPct val="0"/>
              </a:spcAft>
              <a:buClrTx/>
              <a:buSzTx/>
              <a:buFont typeface="Wingdings" panose="05000000000000000000" pitchFamily="2" charset="2"/>
              <a:buChar char="§"/>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Psychological assessments (where relevant) </a:t>
            </a:r>
          </a:p>
          <a:p>
            <a:pPr marL="742950" marR="0" lvl="1" indent="-285750" algn="ctr" defTabSz="914400" rtl="0" eaLnBrk="0" fontAlgn="base" latinLnBrk="0" hangingPunct="0">
              <a:lnSpc>
                <a:spcPct val="100000"/>
              </a:lnSpc>
              <a:spcBef>
                <a:spcPct val="20000"/>
              </a:spcBef>
              <a:spcAft>
                <a:spcPct val="0"/>
              </a:spcAft>
              <a:buClrTx/>
              <a:buSzTx/>
              <a:buFont typeface="Wingdings" panose="05000000000000000000" pitchFamily="2" charset="2"/>
              <a:buChar char="§"/>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Any work in prison that the offender has completed </a:t>
            </a:r>
            <a:endPar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
        <p:nvSpPr>
          <p:cNvPr id="3" name="Title 1"/>
          <p:cNvSpPr txBox="1">
            <a:spLocks/>
          </p:cNvSpPr>
          <p:nvPr/>
        </p:nvSpPr>
        <p:spPr bwMode="auto">
          <a:xfrm>
            <a:off x="304800" y="705853"/>
            <a:ext cx="11502189"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smtClean="0">
                <a:ln>
                  <a:noFill/>
                </a:ln>
                <a:solidFill>
                  <a:srgbClr val="FF0000"/>
                </a:solidFill>
                <a:effectLst/>
                <a:uLnTx/>
                <a:uFillTx/>
                <a:latin typeface="Verdana"/>
                <a:ea typeface="MS PGothic" panose="020B0600070205080204" pitchFamily="34" charset="-128"/>
              </a:rPr>
              <a:t>Risk assessment</a:t>
            </a:r>
            <a:endParaRPr kumimoji="0" lang="en-GB" altLang="en-US" sz="3200" b="0" i="0" u="none" strike="noStrike" kern="0" cap="none" spc="0" normalizeH="0" baseline="0" noProof="0" dirty="0" smtClean="0">
              <a:ln>
                <a:noFill/>
              </a:ln>
              <a:solidFill>
                <a:srgbClr val="FF0000"/>
              </a:solidFill>
              <a:effectLst/>
              <a:uLnTx/>
              <a:uFillTx/>
              <a:latin typeface="Verdana"/>
              <a:ea typeface="MS PGothic" panose="020B0600070205080204" pitchFamily="34" charset="-128"/>
            </a:endParaRPr>
          </a:p>
        </p:txBody>
      </p:sp>
    </p:spTree>
    <p:extLst>
      <p:ext uri="{BB962C8B-B14F-4D97-AF65-F5344CB8AC3E}">
        <p14:creationId xmlns:p14="http://schemas.microsoft.com/office/powerpoint/2010/main" val="2052265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bwMode="auto">
          <a:xfrm>
            <a:off x="224588" y="224589"/>
            <a:ext cx="11566358"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dirty="0" smtClean="0">
                <a:ln>
                  <a:noFill/>
                </a:ln>
                <a:solidFill>
                  <a:srgbClr val="FF0000"/>
                </a:solidFill>
                <a:effectLst/>
                <a:uLnTx/>
                <a:uFillTx/>
                <a:latin typeface="Verdana"/>
                <a:ea typeface="MS PGothic" panose="020B0600070205080204" pitchFamily="34" charset="-128"/>
              </a:rPr>
              <a:t>Management plan</a:t>
            </a:r>
          </a:p>
        </p:txBody>
      </p:sp>
      <p:sp>
        <p:nvSpPr>
          <p:cNvPr id="3" name="Content Placeholder 2"/>
          <p:cNvSpPr txBox="1">
            <a:spLocks/>
          </p:cNvSpPr>
          <p:nvPr/>
        </p:nvSpPr>
        <p:spPr bwMode="auto">
          <a:xfrm>
            <a:off x="1275347" y="1182270"/>
            <a:ext cx="9464841" cy="4784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Accommodation at an Approved Premises (AP)</a:t>
            </a: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 </a:t>
            </a: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Licence conditions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 Civil Order such as a Sex Offender Prevention Order (SOPO)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A duty to report to an Offender Manager</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Covert monitoring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4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Disclosure of information to the public</a:t>
            </a:r>
            <a:endParaRPr kumimoji="0" lang="en-GB" altLang="en-US" sz="24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19631466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pic>
        <p:nvPicPr>
          <p:cNvPr id="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4867" y="2959184"/>
            <a:ext cx="8610600" cy="31718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488405" y="549860"/>
            <a:ext cx="5343525" cy="21526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45965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2"/>
          <p:cNvSpPr txBox="1">
            <a:spLocks noChangeArrowheads="1"/>
          </p:cNvSpPr>
          <p:nvPr/>
        </p:nvSpPr>
        <p:spPr bwMode="auto">
          <a:xfrm>
            <a:off x="468312" y="513348"/>
            <a:ext cx="11114087" cy="549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2800" b="0" i="0" u="none" strike="noStrike" kern="0" cap="none" spc="0" normalizeH="0" baseline="0" noProof="0" smtClean="0">
                <a:ln>
                  <a:noFill/>
                </a:ln>
                <a:solidFill>
                  <a:srgbClr val="FF0000"/>
                </a:solidFill>
                <a:effectLst/>
                <a:uLnTx/>
                <a:uFillTx/>
                <a:latin typeface="Verdana"/>
                <a:ea typeface="MS PGothic" panose="020B0600070205080204" pitchFamily="34" charset="-128"/>
              </a:rPr>
              <a:t>MAPPA and Neighbourhood Policing</a:t>
            </a:r>
            <a:endParaRPr kumimoji="0" lang="en-GB" altLang="en-US" sz="2800" b="0" i="0" u="none" strike="noStrike" kern="0" cap="none" spc="0" normalizeH="0" baseline="0" noProof="0" dirty="0" smtClean="0">
              <a:ln>
                <a:noFill/>
              </a:ln>
              <a:solidFill>
                <a:srgbClr val="FF0000"/>
              </a:solidFill>
              <a:effectLst/>
              <a:uLnTx/>
              <a:uFillTx/>
              <a:latin typeface="Verdana"/>
              <a:ea typeface="MS PGothic" panose="020B0600070205080204" pitchFamily="34" charset="-128"/>
            </a:endParaRPr>
          </a:p>
        </p:txBody>
      </p:sp>
      <p:sp>
        <p:nvSpPr>
          <p:cNvPr id="3" name="Rectangle 3"/>
          <p:cNvSpPr txBox="1">
            <a:spLocks noChangeArrowheads="1"/>
          </p:cNvSpPr>
          <p:nvPr/>
        </p:nvSpPr>
        <p:spPr bwMode="auto">
          <a:xfrm>
            <a:off x="1363577" y="1606717"/>
            <a:ext cx="9577137"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High visibility/profile policing</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Risk management of offenders</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Managing community knowledge and suspicions</a:t>
            </a:r>
          </a:p>
          <a:p>
            <a:pPr marL="342900" marR="0" lvl="0" indent="-342900" algn="ctr" defTabSz="914400" rtl="0" eaLnBrk="0" fontAlgn="base" latinLnBrk="0" hangingPunct="0">
              <a:lnSpc>
                <a:spcPct val="100000"/>
              </a:lnSpc>
              <a:spcBef>
                <a:spcPct val="20000"/>
              </a:spcBef>
              <a:spcAft>
                <a:spcPct val="0"/>
              </a:spcAft>
              <a:buClrTx/>
              <a:buSzTx/>
              <a:buFontTx/>
              <a:buChar char="•"/>
              <a:tabLst/>
              <a:defRPr/>
            </a:pPr>
            <a:endPar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Font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rPr>
              <a:t>Community impact assessment</a:t>
            </a:r>
            <a:endPar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p:txBody>
      </p:sp>
    </p:spTree>
    <p:extLst>
      <p:ext uri="{BB962C8B-B14F-4D97-AF65-F5344CB8AC3E}">
        <p14:creationId xmlns:p14="http://schemas.microsoft.com/office/powerpoint/2010/main" val="8400420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Content Placeholder 2"/>
          <p:cNvSpPr txBox="1">
            <a:spLocks/>
          </p:cNvSpPr>
          <p:nvPr/>
        </p:nvSpPr>
        <p:spPr bwMode="auto">
          <a:xfrm>
            <a:off x="1026692" y="454862"/>
            <a:ext cx="9833811" cy="419333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4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On </a:t>
            </a:r>
            <a:r>
              <a:rPr kumimoji="0" lang="en-US" altLang="en-US" sz="2400" b="0" i="0" u="none" strike="noStrike" kern="0" cap="none" spc="0" normalizeH="0" baseline="0" noProof="0" dirty="0" smtClean="0">
                <a:ln>
                  <a:noFill/>
                </a:ln>
                <a:solidFill>
                  <a:srgbClr val="FF3300"/>
                </a:solidFill>
                <a:effectLst/>
                <a:uLnTx/>
                <a:uFillTx/>
                <a:latin typeface="Arial" panose="020B0604020202020204" pitchFamily="34" charset="0"/>
                <a:cs typeface="Arial" panose="020B0604020202020204" pitchFamily="34" charset="0"/>
              </a:rPr>
              <a:t>31 March 2017 </a:t>
            </a:r>
            <a:r>
              <a:rPr kumimoji="0" lang="en-US" altLang="en-US" sz="24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there were </a:t>
            </a:r>
            <a:r>
              <a:rPr lang="en-US" altLang="en-US" sz="2400" kern="0" dirty="0" smtClean="0">
                <a:solidFill>
                  <a:srgbClr val="FF3300"/>
                </a:solidFill>
                <a:latin typeface="Arial" panose="020B0604020202020204" pitchFamily="34" charset="0"/>
                <a:cs typeface="Arial" panose="020B0604020202020204" pitchFamily="34" charset="0"/>
              </a:rPr>
              <a:t>76,794</a:t>
            </a:r>
            <a:r>
              <a:rPr kumimoji="0" lang="en-US" altLang="en-US" sz="2400" b="0" i="0" u="none" strike="noStrike" kern="0" cap="none" spc="0" normalizeH="0" baseline="0" noProof="0" dirty="0" smtClean="0">
                <a:ln>
                  <a:noFill/>
                </a:ln>
                <a:solidFill>
                  <a:srgbClr val="FF3300"/>
                </a:solidFill>
                <a:effectLst/>
                <a:uLnTx/>
                <a:uFillTx/>
                <a:latin typeface="Arial" panose="020B0604020202020204" pitchFamily="34" charset="0"/>
                <a:cs typeface="Arial" panose="020B0604020202020204" pitchFamily="34" charset="0"/>
              </a:rPr>
              <a:t> </a:t>
            </a:r>
            <a:r>
              <a:rPr kumimoji="0" lang="en-US" altLang="en-US" sz="24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MAPPA-eligible offenders in England and Wales </a:t>
            </a: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24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US" altLang="en-US" sz="24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Categories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US" altLang="en-US" sz="24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Category 1 (Registered Sexual Offenders) = </a:t>
            </a:r>
            <a:r>
              <a:rPr lang="en-US" altLang="en-US" sz="2400" kern="0" dirty="0" smtClean="0">
                <a:solidFill>
                  <a:srgbClr val="FF0000"/>
                </a:solidFill>
                <a:latin typeface="Arial" panose="020B0604020202020204" pitchFamily="34" charset="0"/>
                <a:cs typeface="Arial" panose="020B0604020202020204" pitchFamily="34" charset="0"/>
              </a:rPr>
              <a:t>72%</a:t>
            </a:r>
            <a:endParaRPr kumimoji="0" lang="en-US" altLang="en-US" sz="24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US" altLang="en-US" sz="24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Category 2 (Violent offenders) = </a:t>
            </a:r>
            <a:r>
              <a:rPr lang="en-US" altLang="en-US" sz="2400" kern="0" dirty="0" smtClean="0">
                <a:solidFill>
                  <a:srgbClr val="FF0000"/>
                </a:solidFill>
                <a:latin typeface="Arial" panose="020B0604020202020204" pitchFamily="34" charset="0"/>
                <a:cs typeface="Arial" panose="020B0604020202020204" pitchFamily="34" charset="0"/>
              </a:rPr>
              <a:t>27.6%</a:t>
            </a:r>
            <a:endParaRPr kumimoji="0" lang="en-US" altLang="en-US" sz="24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marL="0" marR="0" lvl="0" indent="0" algn="ctr" defTabSz="914400" rtl="0" eaLnBrk="0" fontAlgn="base" latinLnBrk="0" hangingPunct="0">
              <a:lnSpc>
                <a:spcPct val="100000"/>
              </a:lnSpc>
              <a:spcBef>
                <a:spcPct val="20000"/>
              </a:spcBef>
              <a:spcAft>
                <a:spcPct val="0"/>
              </a:spcAft>
              <a:buClrTx/>
              <a:buSzTx/>
              <a:buNone/>
              <a:tabLst/>
              <a:defRPr/>
            </a:pPr>
            <a:r>
              <a:rPr kumimoji="0" lang="en-US" altLang="en-US" sz="24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Category 3 (Other dangerous offenders) = </a:t>
            </a:r>
            <a:r>
              <a:rPr lang="en-US" altLang="en-US" sz="2400" kern="0" dirty="0" smtClean="0">
                <a:solidFill>
                  <a:srgbClr val="FF0000"/>
                </a:solidFill>
                <a:latin typeface="Arial" panose="020B0604020202020204" pitchFamily="34" charset="0"/>
                <a:cs typeface="Arial" panose="020B0604020202020204" pitchFamily="34" charset="0"/>
              </a:rPr>
              <a:t>0.4%</a:t>
            </a:r>
            <a:endParaRPr kumimoji="0" lang="en-US" altLang="en-US" sz="2400" b="0" i="0" u="none" strike="noStrike" kern="0" cap="none" spc="0" normalizeH="0" baseline="0" noProof="0" dirty="0" smtClean="0">
              <a:ln>
                <a:noFill/>
              </a:ln>
              <a:solidFill>
                <a:srgbClr val="FF0000"/>
              </a:solidFill>
              <a:effectLst/>
              <a:uLnTx/>
              <a:uFillTx/>
              <a:latin typeface="Arial" panose="020B0604020202020204" pitchFamily="34" charset="0"/>
              <a:cs typeface="Arial" panose="020B0604020202020204" pitchFamily="34" charset="0"/>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endParaRPr kumimoji="0" lang="en-US" altLang="en-US" sz="24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p:txBody>
      </p:sp>
      <p:sp>
        <p:nvSpPr>
          <p:cNvPr id="3" name="Rectangle 2"/>
          <p:cNvSpPr/>
          <p:nvPr/>
        </p:nvSpPr>
        <p:spPr>
          <a:xfrm>
            <a:off x="1604206" y="3990476"/>
            <a:ext cx="8678781" cy="1938992"/>
          </a:xfrm>
          <a:prstGeom prst="rect">
            <a:avLst/>
          </a:prstGeom>
          <a:ln>
            <a:solidFill>
              <a:schemeClr val="tx1"/>
            </a:solidFill>
          </a:ln>
        </p:spPr>
        <p:txBody>
          <a:bodyPr wrap="square">
            <a:spAutoFit/>
          </a:bodyPr>
          <a:lstStyle/>
          <a:p>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a:t>
            </a:r>
            <a:r>
              <a:rPr lang="en-GB" sz="1200" b="1" dirty="0" smtClean="0">
                <a:solidFill>
                  <a:srgbClr val="FF0000"/>
                </a:solidFill>
                <a:latin typeface="Arial" panose="020B0604020202020204" pitchFamily="34" charset="0"/>
                <a:cs typeface="Arial" panose="020B0604020202020204" pitchFamily="34" charset="0"/>
              </a:rPr>
              <a:t>Category 1</a:t>
            </a:r>
            <a:r>
              <a:rPr lang="en-GB" sz="1200" b="1" dirty="0" smtClean="0">
                <a:latin typeface="Arial" panose="020B0604020202020204" pitchFamily="34" charset="0"/>
                <a:cs typeface="Arial" panose="020B0604020202020204" pitchFamily="34" charset="0"/>
              </a:rPr>
              <a:t>		</a:t>
            </a:r>
            <a:r>
              <a:rPr lang="en-GB" sz="1200" b="1" dirty="0" smtClean="0">
                <a:solidFill>
                  <a:srgbClr val="FF0000"/>
                </a:solidFill>
                <a:latin typeface="Arial" panose="020B0604020202020204" pitchFamily="34" charset="0"/>
                <a:cs typeface="Arial" panose="020B0604020202020204" pitchFamily="34" charset="0"/>
              </a:rPr>
              <a:t>Category 2	</a:t>
            </a:r>
            <a:r>
              <a:rPr lang="en-GB" sz="1200" b="1" dirty="0" smtClean="0">
                <a:latin typeface="Arial" panose="020B0604020202020204" pitchFamily="34" charset="0"/>
                <a:cs typeface="Arial" panose="020B0604020202020204" pitchFamily="34" charset="0"/>
              </a:rPr>
              <a:t>	</a:t>
            </a:r>
            <a:r>
              <a:rPr lang="en-GB" sz="1200" b="1" dirty="0" smtClean="0">
                <a:solidFill>
                  <a:srgbClr val="FF0000"/>
                </a:solidFill>
                <a:latin typeface="Arial" panose="020B0604020202020204" pitchFamily="34" charset="0"/>
                <a:cs typeface="Arial" panose="020B0604020202020204" pitchFamily="34" charset="0"/>
              </a:rPr>
              <a:t>Category 3 </a:t>
            </a:r>
          </a:p>
          <a:p>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Registered Sexual	Violent		Other Dangerous</a:t>
            </a:r>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Offenders		Offenders 		Offenders		</a:t>
            </a:r>
            <a:r>
              <a:rPr lang="en-GB" sz="1200" b="1" dirty="0" smtClean="0">
                <a:solidFill>
                  <a:srgbClr val="FF0000"/>
                </a:solidFill>
                <a:latin typeface="Arial" panose="020B0604020202020204" pitchFamily="34" charset="0"/>
                <a:cs typeface="Arial" panose="020B0604020202020204" pitchFamily="34" charset="0"/>
              </a:rPr>
              <a:t>Total </a:t>
            </a:r>
            <a:endParaRPr lang="en-GB" sz="1200" b="1" dirty="0">
              <a:solidFill>
                <a:srgbClr val="FF0000"/>
              </a:solidFill>
              <a:latin typeface="Arial" panose="020B0604020202020204" pitchFamily="34" charset="0"/>
              <a:cs typeface="Arial" panose="020B0604020202020204" pitchFamily="34" charset="0"/>
            </a:endParaRPr>
          </a:p>
          <a:p>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t>
            </a:r>
          </a:p>
          <a:p>
            <a:pPr marR="990"/>
            <a:r>
              <a:rPr lang="en-GB" sz="1200" dirty="0">
                <a:latin typeface="Arial" panose="020B0604020202020204" pitchFamily="34" charset="0"/>
                <a:cs typeface="Arial" panose="020B0604020202020204" pitchFamily="34" charset="0"/>
              </a:rPr>
              <a:t>	</a:t>
            </a:r>
          </a:p>
          <a:p>
            <a:pPr marR="530"/>
            <a:r>
              <a:rPr lang="en-GB" sz="1200" dirty="0" smtClean="0">
                <a:latin typeface="Arial" panose="020B0604020202020204" pitchFamily="34" charset="0"/>
                <a:cs typeface="Arial" panose="020B0604020202020204" pitchFamily="34" charset="0"/>
              </a:rPr>
              <a:t>	Level </a:t>
            </a:r>
            <a:r>
              <a:rPr lang="en-GB" sz="1200" dirty="0">
                <a:latin typeface="Arial" panose="020B0604020202020204" pitchFamily="34" charset="0"/>
                <a:cs typeface="Arial" panose="020B0604020202020204" pitchFamily="34" charset="0"/>
              </a:rPr>
              <a:t>1	54,582	</a:t>
            </a:r>
            <a:r>
              <a:rPr lang="en-GB" sz="1200" dirty="0" smtClean="0">
                <a:latin typeface="Arial" panose="020B0604020202020204" pitchFamily="34" charset="0"/>
                <a:cs typeface="Arial" panose="020B0604020202020204" pitchFamily="34" charset="0"/>
              </a:rPr>
              <a:t>	20,732</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75,314</a:t>
            </a:r>
            <a:r>
              <a:rPr lang="en-GB" sz="1200" dirty="0">
                <a:latin typeface="Arial" panose="020B0604020202020204" pitchFamily="34" charset="0"/>
                <a:cs typeface="Arial" panose="020B0604020202020204" pitchFamily="34" charset="0"/>
              </a:rPr>
              <a:t>	</a:t>
            </a:r>
          </a:p>
          <a:p>
            <a:pPr marR="530"/>
            <a:r>
              <a:rPr lang="en-GB" sz="1200" dirty="0" smtClean="0">
                <a:latin typeface="Arial" panose="020B0604020202020204" pitchFamily="34" charset="0"/>
                <a:cs typeface="Arial" panose="020B0604020202020204" pitchFamily="34" charset="0"/>
              </a:rPr>
              <a:t>	Level </a:t>
            </a:r>
            <a:r>
              <a:rPr lang="en-GB" sz="1200" dirty="0">
                <a:latin typeface="Arial" panose="020B0604020202020204" pitchFamily="34" charset="0"/>
                <a:cs typeface="Arial" panose="020B0604020202020204" pitchFamily="34" charset="0"/>
              </a:rPr>
              <a:t>2	609	</a:t>
            </a:r>
            <a:r>
              <a:rPr lang="en-GB" sz="1200" dirty="0" smtClean="0">
                <a:latin typeface="Arial" panose="020B0604020202020204" pitchFamily="34" charset="0"/>
                <a:cs typeface="Arial" panose="020B0604020202020204" pitchFamily="34" charset="0"/>
              </a:rPr>
              <a:t>	439</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278</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1,326</a:t>
            </a:r>
            <a:r>
              <a:rPr lang="en-GB" sz="1200" dirty="0">
                <a:latin typeface="Arial" panose="020B0604020202020204" pitchFamily="34" charset="0"/>
                <a:cs typeface="Arial" panose="020B0604020202020204" pitchFamily="34" charset="0"/>
              </a:rPr>
              <a:t>	</a:t>
            </a:r>
          </a:p>
          <a:p>
            <a:pPr marR="510"/>
            <a:r>
              <a:rPr lang="en-GB" sz="1200" dirty="0" smtClean="0">
                <a:latin typeface="Arial" panose="020B0604020202020204" pitchFamily="34" charset="0"/>
                <a:cs typeface="Arial" panose="020B0604020202020204" pitchFamily="34" charset="0"/>
              </a:rPr>
              <a:t>	Level </a:t>
            </a:r>
            <a:r>
              <a:rPr lang="en-GB" sz="1200" dirty="0">
                <a:latin typeface="Arial" panose="020B0604020202020204" pitchFamily="34" charset="0"/>
                <a:cs typeface="Arial" panose="020B0604020202020204" pitchFamily="34" charset="0"/>
              </a:rPr>
              <a:t>3	45	</a:t>
            </a:r>
            <a:r>
              <a:rPr lang="en-GB" sz="1200" dirty="0" smtClean="0">
                <a:latin typeface="Arial" panose="020B0604020202020204" pitchFamily="34" charset="0"/>
                <a:cs typeface="Arial" panose="020B0604020202020204" pitchFamily="34" charset="0"/>
              </a:rPr>
              <a:t>	38</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71</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154</a:t>
            </a:r>
            <a:r>
              <a:rPr lang="en-GB" sz="1200" dirty="0">
                <a:latin typeface="Arial" panose="020B0604020202020204" pitchFamily="34" charset="0"/>
                <a:cs typeface="Arial" panose="020B0604020202020204" pitchFamily="34" charset="0"/>
              </a:rPr>
              <a:t>	</a:t>
            </a:r>
          </a:p>
          <a:p>
            <a:pPr marR="530"/>
            <a:endParaRPr lang="en-GB" sz="1200" dirty="0" smtClean="0">
              <a:latin typeface="Arial" panose="020B0604020202020204" pitchFamily="34" charset="0"/>
              <a:cs typeface="Arial" panose="020B0604020202020204" pitchFamily="34" charset="0"/>
            </a:endParaRPr>
          </a:p>
          <a:p>
            <a:pPr marR="530"/>
            <a:r>
              <a:rPr lang="en-GB" sz="1200" b="1" dirty="0" smtClean="0">
                <a:latin typeface="Arial" panose="020B0604020202020204" pitchFamily="34" charset="0"/>
                <a:cs typeface="Arial" panose="020B0604020202020204" pitchFamily="34" charset="0"/>
              </a:rPr>
              <a:t>	</a:t>
            </a:r>
            <a:r>
              <a:rPr lang="en-GB" sz="1200" b="1" dirty="0" smtClean="0">
                <a:solidFill>
                  <a:srgbClr val="FF0000"/>
                </a:solidFill>
                <a:latin typeface="Arial" panose="020B0604020202020204" pitchFamily="34" charset="0"/>
                <a:cs typeface="Arial" panose="020B0604020202020204" pitchFamily="34" charset="0"/>
              </a:rPr>
              <a:t>Total</a:t>
            </a:r>
            <a:r>
              <a:rPr lang="en-GB" sz="1200" dirty="0">
                <a:latin typeface="Arial" panose="020B0604020202020204" pitchFamily="34" charset="0"/>
                <a:cs typeface="Arial" panose="020B0604020202020204" pitchFamily="34" charset="0"/>
              </a:rPr>
              <a:t>	55,236	</a:t>
            </a:r>
            <a:r>
              <a:rPr lang="en-GB" sz="1200" dirty="0" smtClean="0">
                <a:latin typeface="Arial" panose="020B0604020202020204" pitchFamily="34" charset="0"/>
                <a:cs typeface="Arial" panose="020B0604020202020204" pitchFamily="34" charset="0"/>
              </a:rPr>
              <a:t>	21,209</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349</a:t>
            </a:r>
            <a:r>
              <a:rPr lang="en-GB" sz="1200" dirty="0">
                <a:latin typeface="Arial" panose="020B0604020202020204" pitchFamily="34" charset="0"/>
                <a:cs typeface="Arial" panose="020B0604020202020204" pitchFamily="34" charset="0"/>
              </a:rPr>
              <a:t>	</a:t>
            </a:r>
            <a:r>
              <a:rPr lang="en-GB" sz="1200" dirty="0" smtClean="0">
                <a:latin typeface="Arial" panose="020B0604020202020204" pitchFamily="34" charset="0"/>
                <a:cs typeface="Arial" panose="020B0604020202020204" pitchFamily="34" charset="0"/>
              </a:rPr>
              <a:t>	76,794</a:t>
            </a:r>
            <a:r>
              <a:rPr lang="en-GB" sz="1000" dirty="0">
                <a:latin typeface="Arial" panose="020B0604020202020204" pitchFamily="34" charset="0"/>
              </a:rPr>
              <a:t>	</a:t>
            </a:r>
          </a:p>
        </p:txBody>
      </p:sp>
    </p:spTree>
    <p:extLst>
      <p:ext uri="{BB962C8B-B14F-4D97-AF65-F5344CB8AC3E}">
        <p14:creationId xmlns:p14="http://schemas.microsoft.com/office/powerpoint/2010/main" val="130033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Title 1"/>
          <p:cNvSpPr txBox="1">
            <a:spLocks/>
          </p:cNvSpPr>
          <p:nvPr/>
        </p:nvSpPr>
        <p:spPr bwMode="auto">
          <a:xfrm>
            <a:off x="112296" y="286502"/>
            <a:ext cx="11774904" cy="11430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3200">
                <a:solidFill>
                  <a:schemeClr val="bg1"/>
                </a:solidFill>
                <a:latin typeface="+mj-lt"/>
                <a:ea typeface="MS PGothic" panose="020B0600070205080204" pitchFamily="34" charset="-128"/>
                <a:cs typeface="ＭＳ Ｐゴシック" pitchFamily="-112" charset="-128"/>
              </a:defRPr>
            </a:lvl1pPr>
            <a:lvl2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2pPr>
            <a:lvl3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3pPr>
            <a:lvl4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4pPr>
            <a:lvl5pPr algn="ctr" rtl="0" eaLnBrk="0" fontAlgn="base" hangingPunct="0">
              <a:spcBef>
                <a:spcPct val="0"/>
              </a:spcBef>
              <a:spcAft>
                <a:spcPct val="0"/>
              </a:spcAft>
              <a:defRPr sz="3200">
                <a:solidFill>
                  <a:schemeClr val="bg1"/>
                </a:solidFill>
                <a:latin typeface="Verdana" pitchFamily="34" charset="0"/>
                <a:ea typeface="MS PGothic" panose="020B0600070205080204" pitchFamily="34" charset="-128"/>
                <a:cs typeface="ＭＳ Ｐゴシック" pitchFamily="-112" charset="-128"/>
              </a:defRPr>
            </a:lvl5pPr>
            <a:lvl6pPr marL="457200" algn="ctr" rtl="0" fontAlgn="base">
              <a:spcBef>
                <a:spcPct val="0"/>
              </a:spcBef>
              <a:spcAft>
                <a:spcPct val="0"/>
              </a:spcAft>
              <a:defRPr sz="3600">
                <a:solidFill>
                  <a:schemeClr val="accent2"/>
                </a:solidFill>
                <a:latin typeface="Verdana" pitchFamily="34" charset="0"/>
              </a:defRPr>
            </a:lvl6pPr>
            <a:lvl7pPr marL="914400" algn="ctr" rtl="0" fontAlgn="base">
              <a:spcBef>
                <a:spcPct val="0"/>
              </a:spcBef>
              <a:spcAft>
                <a:spcPct val="0"/>
              </a:spcAft>
              <a:defRPr sz="3600">
                <a:solidFill>
                  <a:schemeClr val="accent2"/>
                </a:solidFill>
                <a:latin typeface="Verdana" pitchFamily="34" charset="0"/>
              </a:defRPr>
            </a:lvl7pPr>
            <a:lvl8pPr marL="1371600" algn="ctr" rtl="0" fontAlgn="base">
              <a:spcBef>
                <a:spcPct val="0"/>
              </a:spcBef>
              <a:spcAft>
                <a:spcPct val="0"/>
              </a:spcAft>
              <a:defRPr sz="3600">
                <a:solidFill>
                  <a:schemeClr val="accent2"/>
                </a:solidFill>
                <a:latin typeface="Verdana" pitchFamily="34" charset="0"/>
              </a:defRPr>
            </a:lvl8pPr>
            <a:lvl9pPr marL="1828800" algn="ctr" rtl="0" fontAlgn="base">
              <a:spcBef>
                <a:spcPct val="0"/>
              </a:spcBef>
              <a:spcAft>
                <a:spcPct val="0"/>
              </a:spcAft>
              <a:defRPr sz="3600">
                <a:solidFill>
                  <a:schemeClr val="accent2"/>
                </a:solidFill>
                <a:latin typeface="Verdana" pitchFamily="34" charset="0"/>
              </a:defRPr>
            </a:lvl9pPr>
          </a:lstStyle>
          <a:p>
            <a:pPr marL="0" marR="0" lvl="0" indent="0" algn="ctr" defTabSz="914400" rtl="0" eaLnBrk="0" fontAlgn="base" latinLnBrk="0" hangingPunct="0">
              <a:lnSpc>
                <a:spcPct val="100000"/>
              </a:lnSpc>
              <a:spcBef>
                <a:spcPct val="0"/>
              </a:spcBef>
              <a:spcAft>
                <a:spcPct val="0"/>
              </a:spcAft>
              <a:buClrTx/>
              <a:buSzTx/>
              <a:buFontTx/>
              <a:buNone/>
              <a:tabLst/>
              <a:defRPr/>
            </a:pPr>
            <a:r>
              <a:rPr kumimoji="0" lang="en-GB" altLang="en-US" sz="3200" b="0" i="0" u="none" strike="noStrike" kern="0" cap="none" spc="0" normalizeH="0" baseline="0" noProof="0" smtClean="0">
                <a:ln>
                  <a:noFill/>
                </a:ln>
                <a:solidFill>
                  <a:srgbClr val="FF0000"/>
                </a:solidFill>
                <a:effectLst/>
                <a:uLnTx/>
                <a:uFillTx/>
                <a:latin typeface="Verdana"/>
                <a:ea typeface="MS PGothic" panose="020B0600070205080204" pitchFamily="34" charset="-128"/>
              </a:rPr>
              <a:t>What we expect from you</a:t>
            </a:r>
            <a:endParaRPr kumimoji="0" lang="en-GB" altLang="en-US" sz="3200" b="0" i="0" u="none" strike="noStrike" kern="0" cap="none" spc="0" normalizeH="0" baseline="0" noProof="0" dirty="0" smtClean="0">
              <a:ln>
                <a:noFill/>
              </a:ln>
              <a:solidFill>
                <a:srgbClr val="FF0000"/>
              </a:solidFill>
              <a:effectLst/>
              <a:uLnTx/>
              <a:uFillTx/>
              <a:latin typeface="Verdana"/>
              <a:ea typeface="MS PGothic" panose="020B0600070205080204" pitchFamily="34" charset="-128"/>
            </a:endParaRPr>
          </a:p>
        </p:txBody>
      </p:sp>
      <p:sp>
        <p:nvSpPr>
          <p:cNvPr id="3" name="Content Placeholder 2"/>
          <p:cNvSpPr txBox="1">
            <a:spLocks/>
          </p:cNvSpPr>
          <p:nvPr/>
        </p:nvSpPr>
        <p:spPr bwMode="auto">
          <a:xfrm>
            <a:off x="1010653" y="2113549"/>
            <a:ext cx="9978189" cy="36455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Get to know who is on your patch.</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Recognise them</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Know who their managers are</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Know these specific risks they pose</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Take note of Sex offender bulletins</a:t>
            </a:r>
          </a:p>
          <a:p>
            <a:pPr marL="0" marR="0" lvl="0" indent="0" algn="ctr" defTabSz="914400" rtl="0" eaLnBrk="0" fontAlgn="base" latinLnBrk="0" hangingPunct="0">
              <a:lnSpc>
                <a:spcPct val="100000"/>
              </a:lnSpc>
              <a:spcBef>
                <a:spcPct val="20000"/>
              </a:spcBef>
              <a:spcAft>
                <a:spcPct val="0"/>
              </a:spcAft>
              <a:buClrTx/>
              <a:buSzTx/>
              <a:buNone/>
              <a:tabLst/>
              <a:defRPr/>
            </a:pPr>
            <a:r>
              <a:rPr kumimoji="0" lang="en-GB" altLang="en-US" sz="2800" b="0" i="0" u="none" strike="noStrike" kern="0" cap="none" spc="0" normalizeH="0" baseline="0" noProof="0" smtClean="0">
                <a:ln>
                  <a:noFill/>
                </a:ln>
                <a:solidFill>
                  <a:srgbClr val="000000"/>
                </a:solidFill>
                <a:effectLst/>
                <a:uLnTx/>
                <a:uFillTx/>
                <a:latin typeface="Arial" panose="020B0604020202020204" pitchFamily="34" charset="0"/>
                <a:cs typeface="Arial" panose="020B0604020202020204" pitchFamily="34" charset="0"/>
              </a:rPr>
              <a:t>Record sightings</a:t>
            </a:r>
            <a:endParaRPr kumimoji="0" lang="en-GB" altLang="en-US" sz="2800" b="0"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65970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2" name="Rectangle 3"/>
          <p:cNvSpPr txBox="1">
            <a:spLocks noChangeArrowheads="1"/>
          </p:cNvSpPr>
          <p:nvPr/>
        </p:nvSpPr>
        <p:spPr bwMode="auto">
          <a:xfrm>
            <a:off x="1981200" y="1423737"/>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accent2"/>
                </a:solidFill>
                <a:latin typeface="+mn-lt"/>
                <a:ea typeface="MS PGothic" panose="020B0600070205080204" pitchFamily="34" charset="-128"/>
                <a:cs typeface="ＭＳ Ｐゴシック" pitchFamily="-112" charset="-128"/>
              </a:defRPr>
            </a:lvl1pPr>
            <a:lvl2pPr marL="742950" indent="-285750" algn="l" rtl="0" eaLnBrk="0" fontAlgn="base" hangingPunct="0">
              <a:spcBef>
                <a:spcPct val="20000"/>
              </a:spcBef>
              <a:spcAft>
                <a:spcPct val="0"/>
              </a:spcAft>
              <a:buChar char="–"/>
              <a:defRPr sz="2800">
                <a:solidFill>
                  <a:schemeClr val="accent2"/>
                </a:solidFill>
                <a:latin typeface="+mn-lt"/>
                <a:ea typeface="MS PGothic" panose="020B0600070205080204" pitchFamily="34" charset="-128"/>
              </a:defRPr>
            </a:lvl2pPr>
            <a:lvl3pPr marL="1143000" indent="-228600" algn="l" rtl="0" eaLnBrk="0" fontAlgn="base" hangingPunct="0">
              <a:spcBef>
                <a:spcPct val="20000"/>
              </a:spcBef>
              <a:spcAft>
                <a:spcPct val="0"/>
              </a:spcAft>
              <a:buChar char="•"/>
              <a:defRPr sz="2400">
                <a:solidFill>
                  <a:schemeClr val="accent2"/>
                </a:solidFill>
                <a:latin typeface="+mn-lt"/>
                <a:ea typeface="MS PGothic" panose="020B0600070205080204" pitchFamily="34" charset="-128"/>
              </a:defRPr>
            </a:lvl3pPr>
            <a:lvl4pPr marL="16002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4pPr>
            <a:lvl5pPr marL="2057400" indent="-228600" algn="l" rtl="0" eaLnBrk="0" fontAlgn="base" hangingPunct="0">
              <a:spcBef>
                <a:spcPct val="20000"/>
              </a:spcBef>
              <a:spcAft>
                <a:spcPct val="0"/>
              </a:spcAft>
              <a:buChar char="»"/>
              <a:defRPr sz="2000">
                <a:solidFill>
                  <a:schemeClr val="accent2"/>
                </a:solidFill>
                <a:latin typeface="+mn-lt"/>
                <a:ea typeface="MS PGothic" panose="020B0600070205080204" pitchFamily="34" charset="-128"/>
              </a:defRPr>
            </a:lvl5pPr>
            <a:lvl6pPr marL="2514600" indent="-228600" algn="l" rtl="0" fontAlgn="base">
              <a:spcBef>
                <a:spcPct val="20000"/>
              </a:spcBef>
              <a:spcAft>
                <a:spcPct val="0"/>
              </a:spcAft>
              <a:buChar char="»"/>
              <a:defRPr sz="2000">
                <a:solidFill>
                  <a:schemeClr val="accent2"/>
                </a:solidFill>
                <a:latin typeface="+mn-lt"/>
              </a:defRPr>
            </a:lvl6pPr>
            <a:lvl7pPr marL="2971800" indent="-228600" algn="l" rtl="0" fontAlgn="base">
              <a:spcBef>
                <a:spcPct val="20000"/>
              </a:spcBef>
              <a:spcAft>
                <a:spcPct val="0"/>
              </a:spcAft>
              <a:buChar char="»"/>
              <a:defRPr sz="2000">
                <a:solidFill>
                  <a:schemeClr val="accent2"/>
                </a:solidFill>
                <a:latin typeface="+mn-lt"/>
              </a:defRPr>
            </a:lvl7pPr>
            <a:lvl8pPr marL="3429000" indent="-228600" algn="l" rtl="0" fontAlgn="base">
              <a:spcBef>
                <a:spcPct val="20000"/>
              </a:spcBef>
              <a:spcAft>
                <a:spcPct val="0"/>
              </a:spcAft>
              <a:buChar char="»"/>
              <a:defRPr sz="2000">
                <a:solidFill>
                  <a:schemeClr val="accent2"/>
                </a:solidFill>
                <a:latin typeface="+mn-lt"/>
              </a:defRPr>
            </a:lvl8pPr>
            <a:lvl9pPr marL="3886200" indent="-228600" algn="l" rtl="0" fontAlgn="base">
              <a:spcBef>
                <a:spcPct val="20000"/>
              </a:spcBef>
              <a:spcAft>
                <a:spcPct val="0"/>
              </a:spcAft>
              <a:buChar char="»"/>
              <a:defRPr sz="2000">
                <a:solidFill>
                  <a:schemeClr val="accent2"/>
                </a:solidFill>
                <a:latin typeface="+mn-lt"/>
              </a:defRPr>
            </a:lvl9pPr>
          </a:lstStyle>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smtClean="0">
              <a:ln>
                <a:noFill/>
              </a:ln>
              <a:solidFill>
                <a:srgbClr val="333399"/>
              </a:solidFill>
              <a:effectLst/>
              <a:uLnTx/>
              <a:uFillTx/>
              <a:latin typeface="Verdana"/>
              <a:ea typeface="MS PGothic" panose="020B0600070205080204" pitchFamily="34" charset="-128"/>
            </a:endParaRPr>
          </a:p>
          <a:p>
            <a:pPr marL="342900" marR="0" lvl="0" indent="-342900" algn="l" defTabSz="914400" rtl="0" eaLnBrk="0" fontAlgn="base" latinLnBrk="0" hangingPunct="0">
              <a:lnSpc>
                <a:spcPct val="100000"/>
              </a:lnSpc>
              <a:spcBef>
                <a:spcPct val="20000"/>
              </a:spcBef>
              <a:spcAft>
                <a:spcPct val="0"/>
              </a:spcAft>
              <a:buClrTx/>
              <a:buSzTx/>
              <a:buFontTx/>
              <a:buChar char="•"/>
              <a:tabLst/>
              <a:defRPr/>
            </a:pPr>
            <a:endParaRPr kumimoji="0" lang="en-GB" altLang="en-US" sz="3200" b="0" i="0" u="none" strike="noStrike" kern="0" cap="none" spc="0" normalizeH="0" baseline="0" noProof="0" dirty="0" smtClean="0">
              <a:ln>
                <a:noFill/>
              </a:ln>
              <a:solidFill>
                <a:srgbClr val="333399"/>
              </a:solidFill>
              <a:effectLst/>
              <a:uLnTx/>
              <a:uFillTx/>
              <a:latin typeface="Verdana"/>
              <a:ea typeface="MS PGothic" panose="020B0600070205080204" pitchFamily="34" charset="-128"/>
            </a:endParaRPr>
          </a:p>
          <a:p>
            <a:pPr marL="342900" marR="0" lvl="0" indent="-342900" algn="ctr" defTabSz="914400" rtl="0" eaLnBrk="0" fontAlgn="base" latinLnBrk="0" hangingPunct="0">
              <a:lnSpc>
                <a:spcPct val="100000"/>
              </a:lnSpc>
              <a:spcBef>
                <a:spcPct val="20000"/>
              </a:spcBef>
              <a:spcAft>
                <a:spcPct val="0"/>
              </a:spcAft>
              <a:buClrTx/>
              <a:buSzTx/>
              <a:buFontTx/>
              <a:buNone/>
              <a:tabLst/>
              <a:defRPr/>
            </a:pPr>
            <a:r>
              <a:rPr kumimoji="0" lang="en-GB" altLang="en-US" sz="4400" b="1" i="0" u="none" strike="noStrike" kern="0" cap="none" spc="0" normalizeH="0" baseline="0" noProof="0" dirty="0" smtClean="0">
                <a:ln>
                  <a:noFill/>
                </a:ln>
                <a:solidFill>
                  <a:srgbClr val="000000"/>
                </a:solidFill>
                <a:effectLst/>
                <a:uLnTx/>
                <a:uFillTx/>
                <a:latin typeface="Arial" panose="020B0604020202020204" pitchFamily="34" charset="0"/>
                <a:cs typeface="Arial" panose="020B0604020202020204" pitchFamily="34" charset="0"/>
              </a:rPr>
              <a:t>Questions?</a:t>
            </a:r>
          </a:p>
        </p:txBody>
      </p:sp>
    </p:spTree>
    <p:extLst>
      <p:ext uri="{BB962C8B-B14F-4D97-AF65-F5344CB8AC3E}">
        <p14:creationId xmlns:p14="http://schemas.microsoft.com/office/powerpoint/2010/main" val="66598390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178</TotalTime>
  <Words>2127</Words>
  <Application>Microsoft Office PowerPoint</Application>
  <PresentationFormat>Widescreen</PresentationFormat>
  <Paragraphs>242</Paragraphs>
  <Slides>16</Slides>
  <Notes>16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MS PGothic</vt:lpstr>
      <vt:lpstr>MS PGothic</vt:lpstr>
      <vt:lpstr>Arial</vt:lpstr>
      <vt:lpstr>Calibri</vt:lpstr>
      <vt:lpstr>Calibri Light</vt:lpstr>
      <vt:lpstr>Microsoft Sans Serif</vt:lpstr>
      <vt:lpstr>Tahoma</vt:lpstr>
      <vt:lpstr>Verdana</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Jones,Sarah swp5354</cp:lastModifiedBy>
  <cp:revision>49</cp:revision>
  <dcterms:created xsi:type="dcterms:W3CDTF">2018-01-30T11:09:50Z</dcterms:created>
  <dcterms:modified xsi:type="dcterms:W3CDTF">2019-02-21T08:59:07Z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0e5233a2-02bd-475e-ab65-006b631733b6</vt:lpwstr>
  </property>
  <property fmtid="{D5CDD505-2E9C-101B-9397-08002B2CF9AE}" pid="3" name="Classification">
    <vt:lpwstr>OFFICIAL</vt:lpwstr>
  </property>
  <property fmtid="{D5CDD505-2E9C-101B-9397-08002B2CF9AE}" pid="4" name="Visibility">
    <vt:lpwstr>NOT VISIBLE</vt:lpwstr>
  </property>
</Properties>
</file>