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9" r:id="rId2"/>
    <p:sldId id="268" r:id="rId3"/>
    <p:sldId id="313" r:id="rId4"/>
    <p:sldId id="285" r:id="rId5"/>
    <p:sldId id="286" r:id="rId6"/>
    <p:sldId id="287" r:id="rId7"/>
    <p:sldId id="288" r:id="rId8"/>
    <p:sldId id="289" r:id="rId9"/>
    <p:sldId id="290" r:id="rId10"/>
    <p:sldId id="291" r:id="rId11"/>
    <p:sldId id="292" r:id="rId12"/>
    <p:sldId id="294" r:id="rId13"/>
    <p:sldId id="307" r:id="rId14"/>
    <p:sldId id="308" r:id="rId15"/>
    <p:sldId id="310" r:id="rId16"/>
    <p:sldId id="295" r:id="rId17"/>
    <p:sldId id="296" r:id="rId18"/>
    <p:sldId id="297" r:id="rId19"/>
    <p:sldId id="298" r:id="rId20"/>
    <p:sldId id="299" r:id="rId21"/>
    <p:sldId id="300" r:id="rId22"/>
    <p:sldId id="305" r:id="rId23"/>
    <p:sldId id="301" r:id="rId24"/>
    <p:sldId id="306" r:id="rId25"/>
    <p:sldId id="302" r:id="rId26"/>
    <p:sldId id="303" r:id="rId27"/>
    <p:sldId id="31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wRPRPo5LT+j0xnA5dplDQ==" hashData="OJrFQ6tI3aykQjD/1bZpshaBBF334IEK/QHVyUX7/LUyO1e2m3kIdUM5/UKtiuGDIf/u0/dzDuqaOncBInSQd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8508" autoAdjust="0"/>
  </p:normalViewPr>
  <p:slideViewPr>
    <p:cSldViewPr snapToGrid="0">
      <p:cViewPr varScale="1">
        <p:scale>
          <a:sx n="116" d="100"/>
          <a:sy n="116" d="100"/>
        </p:scale>
        <p:origin x="1272" y="102"/>
      </p:cViewPr>
      <p:guideLst/>
    </p:cSldViewPr>
  </p:slideViewPr>
  <p:notesTextViewPr>
    <p:cViewPr>
      <p:scale>
        <a:sx n="3" d="2"/>
        <a:sy n="3" d="2"/>
      </p:scale>
      <p:origin x="0" y="0"/>
    </p:cViewPr>
  </p:notesTextViewPr>
  <p:sorterViewPr>
    <p:cViewPr varScale="1">
      <p:scale>
        <a:sx n="100" d="100"/>
        <a:sy n="100" d="100"/>
      </p:scale>
      <p:origin x="0" y="0"/>
    </p:cViewPr>
  </p:sorterViewPr>
  <p:notesViewPr>
    <p:cSldViewPr snapToGrid="0">
      <p:cViewPr>
        <p:scale>
          <a:sx n="150" d="100"/>
          <a:sy n="150" d="100"/>
        </p:scale>
        <p:origin x="2472" y="-16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969A98-331A-49A1-A7D7-69B48ADE84EE}"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F13F650F-51BD-4074-B76D-3D0AC4170A7F}">
      <dgm:prSet phldrT="[Text]"/>
      <dgm:spPr/>
      <dgm:t>
        <a:bodyPr/>
        <a:lstStyle/>
        <a:p>
          <a:r>
            <a:rPr lang="en-US" b="1" dirty="0" smtClean="0">
              <a:solidFill>
                <a:schemeClr val="tx1"/>
              </a:solidFill>
            </a:rPr>
            <a:t>Steal</a:t>
          </a:r>
          <a:endParaRPr lang="en-US" b="1" dirty="0">
            <a:solidFill>
              <a:schemeClr val="tx1"/>
            </a:solidFill>
          </a:endParaRP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1" dirty="0" smtClean="0">
              <a:solidFill>
                <a:schemeClr val="tx1"/>
              </a:solidFill>
            </a:rPr>
            <a:t>Inflict G.B.H.</a:t>
          </a:r>
          <a:endParaRPr lang="en-US" b="1" dirty="0">
            <a:solidFill>
              <a:schemeClr val="tx1"/>
            </a:solidFill>
          </a:endParaRP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1" dirty="0" smtClean="0">
              <a:solidFill>
                <a:schemeClr val="tx1"/>
              </a:solidFill>
            </a:rPr>
            <a:t>Damage</a:t>
          </a:r>
          <a:endParaRPr lang="en-US" b="1" dirty="0">
            <a:solidFill>
              <a:schemeClr val="tx1"/>
            </a:solidFill>
          </a:endParaRP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75DDDA5F-BD45-4064-A4C2-37D743F2947A}" type="pres">
      <dgm:prSet presAssocID="{4D969A98-331A-49A1-A7D7-69B48ADE84EE}" presName="linear" presStyleCnt="0">
        <dgm:presLayoutVars>
          <dgm:dir/>
          <dgm:animLvl val="lvl"/>
          <dgm:resizeHandles val="exact"/>
        </dgm:presLayoutVars>
      </dgm:prSet>
      <dgm:spPr/>
      <dgm:t>
        <a:bodyPr/>
        <a:lstStyle/>
        <a:p>
          <a:endParaRPr lang="en-US"/>
        </a:p>
      </dgm:t>
    </dgm:pt>
    <dgm:pt modelId="{05E4BEC3-7EEA-44D4-B081-3530282A5E72}" type="pres">
      <dgm:prSet presAssocID="{F13F650F-51BD-4074-B76D-3D0AC4170A7F}" presName="parentLin" presStyleCnt="0"/>
      <dgm:spPr/>
    </dgm:pt>
    <dgm:pt modelId="{326E5F20-A010-4571-8563-AAE2ECA878D3}" type="pres">
      <dgm:prSet presAssocID="{F13F650F-51BD-4074-B76D-3D0AC4170A7F}" presName="parentLeftMargin" presStyleLbl="node1" presStyleIdx="0" presStyleCnt="3"/>
      <dgm:spPr/>
      <dgm:t>
        <a:bodyPr/>
        <a:lstStyle/>
        <a:p>
          <a:endParaRPr lang="en-US"/>
        </a:p>
      </dgm:t>
    </dgm:pt>
    <dgm:pt modelId="{E6431D88-73D3-46C7-A103-6EFCB56A7A9E}" type="pres">
      <dgm:prSet presAssocID="{F13F650F-51BD-4074-B76D-3D0AC4170A7F}" presName="parentText" presStyleLbl="node1" presStyleIdx="0" presStyleCnt="3">
        <dgm:presLayoutVars>
          <dgm:chMax val="0"/>
          <dgm:bulletEnabled val="1"/>
        </dgm:presLayoutVars>
      </dgm:prSet>
      <dgm:spPr/>
      <dgm:t>
        <a:bodyPr/>
        <a:lstStyle/>
        <a:p>
          <a:endParaRPr lang="en-US"/>
        </a:p>
      </dgm:t>
    </dgm:pt>
    <dgm:pt modelId="{5AB573BB-5A28-4FFD-AC20-DA2B531B8F6D}" type="pres">
      <dgm:prSet presAssocID="{F13F650F-51BD-4074-B76D-3D0AC4170A7F}" presName="negativeSpace" presStyleCnt="0"/>
      <dgm:spPr/>
    </dgm:pt>
    <dgm:pt modelId="{4F4B7592-DDF9-46F0-BE72-6AED142F9850}" type="pres">
      <dgm:prSet presAssocID="{F13F650F-51BD-4074-B76D-3D0AC4170A7F}" presName="childText" presStyleLbl="conFgAcc1" presStyleIdx="0" presStyleCnt="3">
        <dgm:presLayoutVars>
          <dgm:bulletEnabled val="1"/>
        </dgm:presLayoutVars>
      </dgm:prSet>
      <dgm:spPr/>
    </dgm:pt>
    <dgm:pt modelId="{707FEE60-2F6B-4B52-9496-64ABDDBB3BAB}" type="pres">
      <dgm:prSet presAssocID="{B28B18C5-D269-4208-88F3-3F86FC45FAB6}" presName="spaceBetweenRectangles" presStyleCnt="0"/>
      <dgm:spPr/>
    </dgm:pt>
    <dgm:pt modelId="{00078B5B-C1D8-4BFD-AFC1-E15BF331B445}" type="pres">
      <dgm:prSet presAssocID="{7207E723-27CA-4273-BD13-3FC237CE46C8}" presName="parentLin" presStyleCnt="0"/>
      <dgm:spPr/>
    </dgm:pt>
    <dgm:pt modelId="{1D5AFA4D-F0E6-4F3D-98B3-5A70DEF757EC}" type="pres">
      <dgm:prSet presAssocID="{7207E723-27CA-4273-BD13-3FC237CE46C8}" presName="parentLeftMargin" presStyleLbl="node1" presStyleIdx="0" presStyleCnt="3"/>
      <dgm:spPr/>
      <dgm:t>
        <a:bodyPr/>
        <a:lstStyle/>
        <a:p>
          <a:endParaRPr lang="en-US"/>
        </a:p>
      </dgm:t>
    </dgm:pt>
    <dgm:pt modelId="{333B047B-CB61-41EB-B92C-B90BAB885657}" type="pres">
      <dgm:prSet presAssocID="{7207E723-27CA-4273-BD13-3FC237CE46C8}" presName="parentText" presStyleLbl="node1" presStyleIdx="1" presStyleCnt="3">
        <dgm:presLayoutVars>
          <dgm:chMax val="0"/>
          <dgm:bulletEnabled val="1"/>
        </dgm:presLayoutVars>
      </dgm:prSet>
      <dgm:spPr/>
      <dgm:t>
        <a:bodyPr/>
        <a:lstStyle/>
        <a:p>
          <a:endParaRPr lang="en-US"/>
        </a:p>
      </dgm:t>
    </dgm:pt>
    <dgm:pt modelId="{AE4B68D7-435E-44DB-8559-2B911A8C2441}" type="pres">
      <dgm:prSet presAssocID="{7207E723-27CA-4273-BD13-3FC237CE46C8}" presName="negativeSpace" presStyleCnt="0"/>
      <dgm:spPr/>
    </dgm:pt>
    <dgm:pt modelId="{B0EBDD1E-D8CF-4F1F-A29B-1F2931AB0DF9}" type="pres">
      <dgm:prSet presAssocID="{7207E723-27CA-4273-BD13-3FC237CE46C8}" presName="childText" presStyleLbl="conFgAcc1" presStyleIdx="1" presStyleCnt="3">
        <dgm:presLayoutVars>
          <dgm:bulletEnabled val="1"/>
        </dgm:presLayoutVars>
      </dgm:prSet>
      <dgm:spPr/>
    </dgm:pt>
    <dgm:pt modelId="{8081F129-6695-4772-9986-EEE8015C9D25}" type="pres">
      <dgm:prSet presAssocID="{671304EB-3A6A-4E25-B5D4-E2D708CF784B}" presName="spaceBetweenRectangles" presStyleCnt="0"/>
      <dgm:spPr/>
    </dgm:pt>
    <dgm:pt modelId="{37232C76-3883-4D83-9E1B-F203F8ADB9AA}" type="pres">
      <dgm:prSet presAssocID="{E60A68BE-2DB9-4934-9BDD-FC78143DD3B3}" presName="parentLin" presStyleCnt="0"/>
      <dgm:spPr/>
    </dgm:pt>
    <dgm:pt modelId="{B069614B-A317-4A59-85DD-3370B6A72B78}" type="pres">
      <dgm:prSet presAssocID="{E60A68BE-2DB9-4934-9BDD-FC78143DD3B3}" presName="parentLeftMargin" presStyleLbl="node1" presStyleIdx="1" presStyleCnt="3"/>
      <dgm:spPr/>
      <dgm:t>
        <a:bodyPr/>
        <a:lstStyle/>
        <a:p>
          <a:endParaRPr lang="en-US"/>
        </a:p>
      </dgm:t>
    </dgm:pt>
    <dgm:pt modelId="{AAAE4705-608A-41D8-A2D1-04E1ABCDD7DC}" type="pres">
      <dgm:prSet presAssocID="{E60A68BE-2DB9-4934-9BDD-FC78143DD3B3}" presName="parentText" presStyleLbl="node1" presStyleIdx="2" presStyleCnt="3">
        <dgm:presLayoutVars>
          <dgm:chMax val="0"/>
          <dgm:bulletEnabled val="1"/>
        </dgm:presLayoutVars>
      </dgm:prSet>
      <dgm:spPr/>
      <dgm:t>
        <a:bodyPr/>
        <a:lstStyle/>
        <a:p>
          <a:endParaRPr lang="en-US"/>
        </a:p>
      </dgm:t>
    </dgm:pt>
    <dgm:pt modelId="{BD1A750E-5A96-4D8B-8B6C-39E8FD484232}" type="pres">
      <dgm:prSet presAssocID="{E60A68BE-2DB9-4934-9BDD-FC78143DD3B3}" presName="negativeSpace" presStyleCnt="0"/>
      <dgm:spPr/>
    </dgm:pt>
    <dgm:pt modelId="{DC9E3C5B-9157-43D4-9189-E6800FD718F7}" type="pres">
      <dgm:prSet presAssocID="{E60A68BE-2DB9-4934-9BDD-FC78143DD3B3}" presName="childText" presStyleLbl="conFgAcc1" presStyleIdx="2" presStyleCnt="3">
        <dgm:presLayoutVars>
          <dgm:bulletEnabled val="1"/>
        </dgm:presLayoutVars>
      </dgm:prSet>
      <dgm:spPr/>
    </dgm:pt>
  </dgm:ptLst>
  <dgm:cxnLst>
    <dgm:cxn modelId="{361F7877-FA04-4F60-B795-23B5BB284324}" srcId="{4D969A98-331A-49A1-A7D7-69B48ADE84EE}" destId="{F13F650F-51BD-4074-B76D-3D0AC4170A7F}" srcOrd="0" destOrd="0" parTransId="{D4D99C32-1190-4926-8B29-9A9EB9F59F11}" sibTransId="{B28B18C5-D269-4208-88F3-3F86FC45FAB6}"/>
    <dgm:cxn modelId="{0E41305A-19BA-459A-A379-FD6EBC53E481}" type="presOf" srcId="{E60A68BE-2DB9-4934-9BDD-FC78143DD3B3}" destId="{AAAE4705-608A-41D8-A2D1-04E1ABCDD7DC}" srcOrd="1" destOrd="0" presId="urn:microsoft.com/office/officeart/2005/8/layout/list1"/>
    <dgm:cxn modelId="{CBAEA16A-D35D-4090-BC55-1C6BBD81DD50}" type="presOf" srcId="{F13F650F-51BD-4074-B76D-3D0AC4170A7F}" destId="{326E5F20-A010-4571-8563-AAE2ECA878D3}" srcOrd="0" destOrd="0" presId="urn:microsoft.com/office/officeart/2005/8/layout/list1"/>
    <dgm:cxn modelId="{A3B743A5-F67A-4E7D-AEAA-A8DC3557BBB1}" type="presOf" srcId="{7207E723-27CA-4273-BD13-3FC237CE46C8}" destId="{1D5AFA4D-F0E6-4F3D-98B3-5A70DEF757EC}" srcOrd="0" destOrd="0" presId="urn:microsoft.com/office/officeart/2005/8/layout/list1"/>
    <dgm:cxn modelId="{AE2BDCDF-AAE3-457B-B6E3-2049EE96146B}" type="presOf" srcId="{E60A68BE-2DB9-4934-9BDD-FC78143DD3B3}" destId="{B069614B-A317-4A59-85DD-3370B6A72B78}" srcOrd="0" destOrd="0" presId="urn:microsoft.com/office/officeart/2005/8/layout/list1"/>
    <dgm:cxn modelId="{4E2063FB-03CD-40D8-B079-6679F5E4702E}" srcId="{4D969A98-331A-49A1-A7D7-69B48ADE84EE}" destId="{7207E723-27CA-4273-BD13-3FC237CE46C8}" srcOrd="1" destOrd="0" parTransId="{23170D80-8692-43C7-B350-48D618F366B7}" sibTransId="{671304EB-3A6A-4E25-B5D4-E2D708CF784B}"/>
    <dgm:cxn modelId="{4701E00D-A8D0-4B87-A57C-D5EB698BC5B8}" type="presOf" srcId="{7207E723-27CA-4273-BD13-3FC237CE46C8}" destId="{333B047B-CB61-41EB-B92C-B90BAB885657}" srcOrd="1" destOrd="0" presId="urn:microsoft.com/office/officeart/2005/8/layout/list1"/>
    <dgm:cxn modelId="{429F4D29-7308-403E-8EC7-8D9E4616BA2A}" type="presOf" srcId="{4D969A98-331A-49A1-A7D7-69B48ADE84EE}" destId="{75DDDA5F-BD45-4064-A4C2-37D743F2947A}" srcOrd="0" destOrd="0" presId="urn:microsoft.com/office/officeart/2005/8/layout/list1"/>
    <dgm:cxn modelId="{1C89B2A0-2944-4789-A3AE-C60032AE5BD9}" type="presOf" srcId="{F13F650F-51BD-4074-B76D-3D0AC4170A7F}" destId="{E6431D88-73D3-46C7-A103-6EFCB56A7A9E}" srcOrd="1" destOrd="0" presId="urn:microsoft.com/office/officeart/2005/8/layout/list1"/>
    <dgm:cxn modelId="{8674A170-E5E2-4FCA-A6CC-4F4FD6512A05}" srcId="{4D969A98-331A-49A1-A7D7-69B48ADE84EE}" destId="{E60A68BE-2DB9-4934-9BDD-FC78143DD3B3}" srcOrd="2" destOrd="0" parTransId="{74F65E29-F26F-4216-85C6-CF0DAA5D7047}" sibTransId="{519099A4-173B-4B61-BDA4-240626DC7CE8}"/>
    <dgm:cxn modelId="{49909F81-1A7A-4FCE-ADC7-CB7907B33AA9}" type="presParOf" srcId="{75DDDA5F-BD45-4064-A4C2-37D743F2947A}" destId="{05E4BEC3-7EEA-44D4-B081-3530282A5E72}" srcOrd="0" destOrd="0" presId="urn:microsoft.com/office/officeart/2005/8/layout/list1"/>
    <dgm:cxn modelId="{5E797C69-B7ED-42EA-A5D2-2B88A9D5E31B}" type="presParOf" srcId="{05E4BEC3-7EEA-44D4-B081-3530282A5E72}" destId="{326E5F20-A010-4571-8563-AAE2ECA878D3}" srcOrd="0" destOrd="0" presId="urn:microsoft.com/office/officeart/2005/8/layout/list1"/>
    <dgm:cxn modelId="{DDA44DDE-BFDF-4F4B-96A8-AFEA81FEAF9D}" type="presParOf" srcId="{05E4BEC3-7EEA-44D4-B081-3530282A5E72}" destId="{E6431D88-73D3-46C7-A103-6EFCB56A7A9E}" srcOrd="1" destOrd="0" presId="urn:microsoft.com/office/officeart/2005/8/layout/list1"/>
    <dgm:cxn modelId="{BCA8626F-2E18-4425-A939-F9282D88252C}" type="presParOf" srcId="{75DDDA5F-BD45-4064-A4C2-37D743F2947A}" destId="{5AB573BB-5A28-4FFD-AC20-DA2B531B8F6D}" srcOrd="1" destOrd="0" presId="urn:microsoft.com/office/officeart/2005/8/layout/list1"/>
    <dgm:cxn modelId="{9D18EBEE-DEB9-418F-A0B9-036B20F12D1A}" type="presParOf" srcId="{75DDDA5F-BD45-4064-A4C2-37D743F2947A}" destId="{4F4B7592-DDF9-46F0-BE72-6AED142F9850}" srcOrd="2" destOrd="0" presId="urn:microsoft.com/office/officeart/2005/8/layout/list1"/>
    <dgm:cxn modelId="{CBB6B18E-E06A-440B-BF5A-8A75988E8ECE}" type="presParOf" srcId="{75DDDA5F-BD45-4064-A4C2-37D743F2947A}" destId="{707FEE60-2F6B-4B52-9496-64ABDDBB3BAB}" srcOrd="3" destOrd="0" presId="urn:microsoft.com/office/officeart/2005/8/layout/list1"/>
    <dgm:cxn modelId="{6778D28E-453D-4093-978E-98E17C39BDC4}" type="presParOf" srcId="{75DDDA5F-BD45-4064-A4C2-37D743F2947A}" destId="{00078B5B-C1D8-4BFD-AFC1-E15BF331B445}" srcOrd="4" destOrd="0" presId="urn:microsoft.com/office/officeart/2005/8/layout/list1"/>
    <dgm:cxn modelId="{3F8FDE6F-AD2B-4B6A-B3D1-C41A22DB22EA}" type="presParOf" srcId="{00078B5B-C1D8-4BFD-AFC1-E15BF331B445}" destId="{1D5AFA4D-F0E6-4F3D-98B3-5A70DEF757EC}" srcOrd="0" destOrd="0" presId="urn:microsoft.com/office/officeart/2005/8/layout/list1"/>
    <dgm:cxn modelId="{368128B1-6D4C-4148-9172-6EE59BE7D2D8}" type="presParOf" srcId="{00078B5B-C1D8-4BFD-AFC1-E15BF331B445}" destId="{333B047B-CB61-41EB-B92C-B90BAB885657}" srcOrd="1" destOrd="0" presId="urn:microsoft.com/office/officeart/2005/8/layout/list1"/>
    <dgm:cxn modelId="{182E7D5B-B949-4AB4-9CBB-86E94F73B1B7}" type="presParOf" srcId="{75DDDA5F-BD45-4064-A4C2-37D743F2947A}" destId="{AE4B68D7-435E-44DB-8559-2B911A8C2441}" srcOrd="5" destOrd="0" presId="urn:microsoft.com/office/officeart/2005/8/layout/list1"/>
    <dgm:cxn modelId="{2B880CB7-9E25-4DC0-A682-76011A4C604C}" type="presParOf" srcId="{75DDDA5F-BD45-4064-A4C2-37D743F2947A}" destId="{B0EBDD1E-D8CF-4F1F-A29B-1F2931AB0DF9}" srcOrd="6" destOrd="0" presId="urn:microsoft.com/office/officeart/2005/8/layout/list1"/>
    <dgm:cxn modelId="{BE299651-F246-4311-838A-95AA7881FA79}" type="presParOf" srcId="{75DDDA5F-BD45-4064-A4C2-37D743F2947A}" destId="{8081F129-6695-4772-9986-EEE8015C9D25}" srcOrd="7" destOrd="0" presId="urn:microsoft.com/office/officeart/2005/8/layout/list1"/>
    <dgm:cxn modelId="{CBB9BDAE-BEAA-47C6-8180-B1E0B89BCFF5}" type="presParOf" srcId="{75DDDA5F-BD45-4064-A4C2-37D743F2947A}" destId="{37232C76-3883-4D83-9E1B-F203F8ADB9AA}" srcOrd="8" destOrd="0" presId="urn:microsoft.com/office/officeart/2005/8/layout/list1"/>
    <dgm:cxn modelId="{16F6DB45-3525-4E7A-8687-187E8F6B6303}" type="presParOf" srcId="{37232C76-3883-4D83-9E1B-F203F8ADB9AA}" destId="{B069614B-A317-4A59-85DD-3370B6A72B78}" srcOrd="0" destOrd="0" presId="urn:microsoft.com/office/officeart/2005/8/layout/list1"/>
    <dgm:cxn modelId="{5D1B849D-9CED-42A5-A1F2-92AB0F9FCF2D}" type="presParOf" srcId="{37232C76-3883-4D83-9E1B-F203F8ADB9AA}" destId="{AAAE4705-608A-41D8-A2D1-04E1ABCDD7DC}" srcOrd="1" destOrd="0" presId="urn:microsoft.com/office/officeart/2005/8/layout/list1"/>
    <dgm:cxn modelId="{A5401D40-B488-458B-BE9E-11D81A9A8EC7}" type="presParOf" srcId="{75DDDA5F-BD45-4064-A4C2-37D743F2947A}" destId="{BD1A750E-5A96-4D8B-8B6C-39E8FD484232}" srcOrd="9" destOrd="0" presId="urn:microsoft.com/office/officeart/2005/8/layout/list1"/>
    <dgm:cxn modelId="{DA08EC3C-8FE8-4938-8A5C-B73F999C24E6}" type="presParOf" srcId="{75DDDA5F-BD45-4064-A4C2-37D743F2947A}" destId="{DC9E3C5B-9157-43D4-9189-E6800FD718F7}"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B7592-DDF9-46F0-BE72-6AED142F9850}">
      <dsp:nvSpPr>
        <dsp:cNvPr id="0" name=""/>
        <dsp:cNvSpPr/>
      </dsp:nvSpPr>
      <dsp:spPr>
        <a:xfrm>
          <a:off x="0" y="424247"/>
          <a:ext cx="8128000"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431D88-73D3-46C7-A103-6EFCB56A7A9E}">
      <dsp:nvSpPr>
        <dsp:cNvPr id="0" name=""/>
        <dsp:cNvSpPr/>
      </dsp:nvSpPr>
      <dsp:spPr>
        <a:xfrm>
          <a:off x="406400" y="10967"/>
          <a:ext cx="568960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244600">
            <a:lnSpc>
              <a:spcPct val="90000"/>
            </a:lnSpc>
            <a:spcBef>
              <a:spcPct val="0"/>
            </a:spcBef>
            <a:spcAft>
              <a:spcPct val="35000"/>
            </a:spcAft>
          </a:pPr>
          <a:r>
            <a:rPr lang="en-US" sz="2800" b="1" kern="1200" dirty="0" smtClean="0">
              <a:solidFill>
                <a:schemeClr val="tx1"/>
              </a:solidFill>
            </a:rPr>
            <a:t>Steal</a:t>
          </a:r>
          <a:endParaRPr lang="en-US" sz="2800" b="1" kern="1200" dirty="0">
            <a:solidFill>
              <a:schemeClr val="tx1"/>
            </a:solidFill>
          </a:endParaRPr>
        </a:p>
      </dsp:txBody>
      <dsp:txXfrm>
        <a:off x="446749" y="51316"/>
        <a:ext cx="5608902" cy="745862"/>
      </dsp:txXfrm>
    </dsp:sp>
    <dsp:sp modelId="{B0EBDD1E-D8CF-4F1F-A29B-1F2931AB0DF9}">
      <dsp:nvSpPr>
        <dsp:cNvPr id="0" name=""/>
        <dsp:cNvSpPr/>
      </dsp:nvSpPr>
      <dsp:spPr>
        <a:xfrm>
          <a:off x="0" y="1694328"/>
          <a:ext cx="8128000" cy="705600"/>
        </a:xfrm>
        <a:prstGeom prst="rect">
          <a:avLst/>
        </a:prstGeom>
        <a:solidFill>
          <a:schemeClr val="lt1">
            <a:alpha val="90000"/>
            <a:hueOff val="0"/>
            <a:satOff val="0"/>
            <a:lumOff val="0"/>
            <a:alphaOff val="0"/>
          </a:schemeClr>
        </a:solidFill>
        <a:ln w="12700" cap="flat" cmpd="sng" algn="ctr">
          <a:solidFill>
            <a:schemeClr val="accent4">
              <a:hueOff val="5197846"/>
              <a:satOff val="-23984"/>
              <a:lumOff val="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3B047B-CB61-41EB-B92C-B90BAB885657}">
      <dsp:nvSpPr>
        <dsp:cNvPr id="0" name=""/>
        <dsp:cNvSpPr/>
      </dsp:nvSpPr>
      <dsp:spPr>
        <a:xfrm>
          <a:off x="406400" y="1281047"/>
          <a:ext cx="5689600" cy="826560"/>
        </a:xfrm>
        <a:prstGeom prst="roundRect">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244600">
            <a:lnSpc>
              <a:spcPct val="90000"/>
            </a:lnSpc>
            <a:spcBef>
              <a:spcPct val="0"/>
            </a:spcBef>
            <a:spcAft>
              <a:spcPct val="35000"/>
            </a:spcAft>
          </a:pPr>
          <a:r>
            <a:rPr lang="en-US" sz="2800" b="1" kern="1200" dirty="0" smtClean="0">
              <a:solidFill>
                <a:schemeClr val="tx1"/>
              </a:solidFill>
            </a:rPr>
            <a:t>Inflict G.B.H.</a:t>
          </a:r>
          <a:endParaRPr lang="en-US" sz="2800" b="1" kern="1200" dirty="0">
            <a:solidFill>
              <a:schemeClr val="tx1"/>
            </a:solidFill>
          </a:endParaRPr>
        </a:p>
      </dsp:txBody>
      <dsp:txXfrm>
        <a:off x="446749" y="1321396"/>
        <a:ext cx="5608902" cy="745862"/>
      </dsp:txXfrm>
    </dsp:sp>
    <dsp:sp modelId="{DC9E3C5B-9157-43D4-9189-E6800FD718F7}">
      <dsp:nvSpPr>
        <dsp:cNvPr id="0" name=""/>
        <dsp:cNvSpPr/>
      </dsp:nvSpPr>
      <dsp:spPr>
        <a:xfrm>
          <a:off x="0" y="2964408"/>
          <a:ext cx="8128000" cy="705600"/>
        </a:xfrm>
        <a:prstGeom prst="rect">
          <a:avLst/>
        </a:prstGeom>
        <a:solidFill>
          <a:schemeClr val="lt1">
            <a:alpha val="90000"/>
            <a:hueOff val="0"/>
            <a:satOff val="0"/>
            <a:lumOff val="0"/>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AE4705-608A-41D8-A2D1-04E1ABCDD7DC}">
      <dsp:nvSpPr>
        <dsp:cNvPr id="0" name=""/>
        <dsp:cNvSpPr/>
      </dsp:nvSpPr>
      <dsp:spPr>
        <a:xfrm>
          <a:off x="406400" y="2551128"/>
          <a:ext cx="5689600" cy="826560"/>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244600">
            <a:lnSpc>
              <a:spcPct val="90000"/>
            </a:lnSpc>
            <a:spcBef>
              <a:spcPct val="0"/>
            </a:spcBef>
            <a:spcAft>
              <a:spcPct val="35000"/>
            </a:spcAft>
          </a:pPr>
          <a:r>
            <a:rPr lang="en-US" sz="2800" b="1" kern="1200" dirty="0" smtClean="0">
              <a:solidFill>
                <a:schemeClr val="tx1"/>
              </a:solidFill>
            </a:rPr>
            <a:t>Damage</a:t>
          </a:r>
          <a:endParaRPr lang="en-US" sz="2800" b="1" kern="1200" dirty="0">
            <a:solidFill>
              <a:schemeClr val="tx1"/>
            </a:solidFill>
          </a:endParaRPr>
        </a:p>
      </dsp:txBody>
      <dsp:txXfrm>
        <a:off x="446749" y="2591477"/>
        <a:ext cx="5608902"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By the end of this lesson, you will be able to:</a:t>
            </a:r>
          </a:p>
          <a:p>
            <a:endParaRPr lang="en-GB" sz="110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when an offence of burglary has been committed.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definition of burglary contrary to Sections 9(1)(a) and 9(1)(b) of the Theft Act 1968.</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meaning of ‘enters’ as it applies to the Act.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meaning of ‘building’ and ‘part of a building’ as they apply to the Act.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meaning of ‘trespasser’ as it applies to the Act.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meaning of ‘intent’ as a necessary element of Section 9(1)(a) of the Theft Act 1968.</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whether an offence of burglary has been committed.</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whether an offence of aggravated burglary has been committed.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546642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https://www.youtube.com/watch?v=Bgqb55wkHRM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691680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r>
              <a:rPr lang="en-GB" altLang="en-US" sz="1100" dirty="0">
                <a:latin typeface="Arial" panose="020B0604020202020204" pitchFamily="34" charset="0"/>
                <a:cs typeface="Arial" panose="020B0604020202020204" pitchFamily="34" charset="0"/>
              </a:rPr>
              <a:t>The first offence we are going to look at is </a:t>
            </a:r>
            <a:r>
              <a:rPr lang="en-GB" altLang="en-US" sz="1100" dirty="0" smtClean="0">
                <a:latin typeface="Arial" panose="020B0604020202020204" pitchFamily="34" charset="0"/>
                <a:cs typeface="Arial" panose="020B0604020202020204" pitchFamily="34" charset="0"/>
              </a:rPr>
              <a:t>Burglary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discuss how people stereotype burglary, image</a:t>
            </a:r>
            <a:r>
              <a:rPr lang="en-GB" altLang="en-US" sz="1100" baseline="0" dirty="0" smtClean="0">
                <a:latin typeface="Arial" panose="020B0604020202020204" pitchFamily="34" charset="0"/>
                <a:cs typeface="Arial" panose="020B0604020202020204" pitchFamily="34" charset="0"/>
              </a:rPr>
              <a:t> will float in. </a:t>
            </a:r>
          </a:p>
          <a:p>
            <a:pPr marL="228600" indent="-228600">
              <a:buAutoNum type="arabicParenR"/>
            </a:pPr>
            <a:r>
              <a:rPr lang="en-GB" altLang="en-US" sz="1100" baseline="0" dirty="0" smtClean="0">
                <a:latin typeface="Arial" panose="020B0604020202020204" pitchFamily="34" charset="0"/>
                <a:cs typeface="Arial" panose="020B0604020202020204" pitchFamily="34" charset="0"/>
              </a:rPr>
              <a:t>Is the typical stereotype if you were asked what a burglar looks like. </a:t>
            </a:r>
          </a:p>
          <a:p>
            <a:pPr marL="0" indent="0">
              <a:buNone/>
            </a:pPr>
            <a:r>
              <a:rPr lang="en-GB" altLang="en-US" sz="1100" baseline="0" dirty="0" smtClean="0">
                <a:latin typeface="Arial" panose="020B0604020202020204" pitchFamily="34" charset="0"/>
                <a:cs typeface="Arial" panose="020B0604020202020204" pitchFamily="34" charset="0"/>
              </a:rPr>
              <a:t>2) Funny phot to discuss Cat burglary</a:t>
            </a:r>
            <a:r>
              <a:rPr lang="en-GB" sz="1100" kern="1200" dirty="0" smtClean="0">
                <a:solidFill>
                  <a:schemeClr val="tx1"/>
                </a:solidFill>
                <a:effectLst/>
                <a:latin typeface="Arial" panose="020B0604020202020204" pitchFamily="34" charset="0"/>
                <a:ea typeface="+mn-ea"/>
                <a:cs typeface="Arial" panose="020B0604020202020204" pitchFamily="34" charset="0"/>
              </a:rPr>
              <a:t>. A </a:t>
            </a:r>
            <a:r>
              <a:rPr lang="en-GB" sz="1100" b="1" kern="1200" dirty="0" smtClean="0">
                <a:solidFill>
                  <a:schemeClr val="tx1"/>
                </a:solidFill>
                <a:effectLst/>
                <a:latin typeface="Arial" panose="020B0604020202020204" pitchFamily="34" charset="0"/>
                <a:ea typeface="+mn-ea"/>
                <a:cs typeface="Arial" panose="020B0604020202020204" pitchFamily="34" charset="0"/>
              </a:rPr>
              <a:t>burglar</a:t>
            </a:r>
            <a:r>
              <a:rPr lang="en-GB" sz="1100" kern="1200" dirty="0" smtClean="0">
                <a:solidFill>
                  <a:schemeClr val="tx1"/>
                </a:solidFill>
                <a:effectLst/>
                <a:latin typeface="Arial" panose="020B0604020202020204" pitchFamily="34" charset="0"/>
                <a:ea typeface="+mn-ea"/>
                <a:cs typeface="Arial" panose="020B0604020202020204" pitchFamily="34" charset="0"/>
              </a:rPr>
              <a:t> who is especially skilled at stealthy or undetected entry of a premises. </a:t>
            </a:r>
            <a:r>
              <a:rPr lang="en-GB" sz="1100" b="1" kern="1200" dirty="0" smtClean="0">
                <a:solidFill>
                  <a:schemeClr val="tx1"/>
                </a:solidFill>
                <a:effectLst/>
                <a:latin typeface="Arial" panose="020B0604020202020204" pitchFamily="34" charset="0"/>
                <a:ea typeface="+mn-ea"/>
                <a:cs typeface="Arial" panose="020B0604020202020204" pitchFamily="34" charset="0"/>
              </a:rPr>
              <a:t>cat burglar</a:t>
            </a:r>
            <a:r>
              <a:rPr lang="en-GB" sz="1100" kern="1200" dirty="0" smtClean="0">
                <a:solidFill>
                  <a:schemeClr val="tx1"/>
                </a:solidFill>
                <a:effectLst/>
                <a:latin typeface="Arial" panose="020B0604020202020204" pitchFamily="34" charset="0"/>
                <a:ea typeface="+mn-ea"/>
                <a:cs typeface="Arial" panose="020B0604020202020204" pitchFamily="34" charset="0"/>
              </a:rPr>
              <a:t> n a </a:t>
            </a:r>
            <a:r>
              <a:rPr lang="en-GB" sz="1100" b="1" kern="1200" dirty="0" smtClean="0">
                <a:solidFill>
                  <a:schemeClr val="tx1"/>
                </a:solidFill>
                <a:effectLst/>
                <a:latin typeface="Arial" panose="020B0604020202020204" pitchFamily="34" charset="0"/>
                <a:ea typeface="+mn-ea"/>
                <a:cs typeface="Arial" panose="020B0604020202020204" pitchFamily="34" charset="0"/>
              </a:rPr>
              <a:t>burglar</a:t>
            </a:r>
            <a:r>
              <a:rPr lang="en-GB" sz="1100" kern="1200" dirty="0" smtClean="0">
                <a:solidFill>
                  <a:schemeClr val="tx1"/>
                </a:solidFill>
                <a:effectLst/>
                <a:latin typeface="Arial" panose="020B0604020202020204" pitchFamily="34" charset="0"/>
                <a:ea typeface="+mn-ea"/>
                <a:cs typeface="Arial" panose="020B0604020202020204" pitchFamily="34" charset="0"/>
              </a:rPr>
              <a:t> who enters buildings by climbing through upper windows, skylights, </a:t>
            </a:r>
            <a:r>
              <a:rPr lang="en-GB" sz="1100" kern="1200" dirty="0" err="1" smtClean="0">
                <a:solidFill>
                  <a:schemeClr val="tx1"/>
                </a:solidFill>
                <a:effectLst/>
                <a:latin typeface="Arial" panose="020B0604020202020204" pitchFamily="34" charset="0"/>
                <a:ea typeface="+mn-ea"/>
                <a:cs typeface="Arial" panose="020B0604020202020204" pitchFamily="34" charset="0"/>
              </a:rPr>
              <a:t>etc</a:t>
            </a: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can also be know as creeper burglar. </a:t>
            </a:r>
          </a:p>
          <a:p>
            <a:pPr marL="0" indent="0">
              <a:buNone/>
            </a:pPr>
            <a:r>
              <a:rPr lang="en-GB" altLang="en-US" sz="1100" kern="1200" baseline="0" dirty="0" smtClean="0">
                <a:solidFill>
                  <a:schemeClr val="tx1"/>
                </a:solidFill>
                <a:effectLst/>
                <a:latin typeface="Arial" panose="020B0604020202020204" pitchFamily="34" charset="0"/>
                <a:ea typeface="+mn-ea"/>
                <a:cs typeface="Arial" panose="020B0604020202020204" pitchFamily="34" charset="0"/>
              </a:rPr>
              <a:t>3) Modern burglar but would he look suspicious if you seen him walking down street?</a:t>
            </a:r>
            <a:r>
              <a:rPr lang="en-GB" altLang="en-US" sz="1100" baseline="0" dirty="0" smtClean="0">
                <a:latin typeface="Arial" panose="020B0604020202020204" pitchFamily="34" charset="0"/>
                <a:cs typeface="Arial" panose="020B0604020202020204" pitchFamily="34" charset="0"/>
              </a:rPr>
              <a:t> </a:t>
            </a:r>
          </a:p>
          <a:p>
            <a:pPr marL="0" indent="0">
              <a:buNone/>
            </a:pPr>
            <a:r>
              <a:rPr lang="en-GB" altLang="en-US" sz="1100" baseline="0" dirty="0" smtClean="0">
                <a:latin typeface="Arial" panose="020B0604020202020204" pitchFamily="34" charset="0"/>
                <a:cs typeface="Arial" panose="020B0604020202020204" pitchFamily="34" charset="0"/>
              </a:rPr>
              <a:t>4)Woman with scat board, anyone can be a burglar no matter what they look like. </a:t>
            </a:r>
          </a:p>
          <a:p>
            <a:pPr marL="0" indent="0">
              <a:buNone/>
            </a:pPr>
            <a:r>
              <a:rPr lang="en-GB" altLang="en-US" sz="1100" baseline="0" dirty="0" smtClean="0">
                <a:latin typeface="Arial" panose="020B0604020202020204" pitchFamily="34" charset="0"/>
                <a:cs typeface="Arial" panose="020B0604020202020204" pitchFamily="34" charset="0"/>
              </a:rPr>
              <a:t>5) Man walking again indicating any person can be a burglar they do not come with rubber stamps on head. </a:t>
            </a:r>
          </a:p>
          <a:p>
            <a:pPr marL="0" indent="0">
              <a:buNone/>
            </a:pPr>
            <a:r>
              <a:rPr lang="en-GB" altLang="en-US" sz="1100" baseline="0" dirty="0" smtClean="0">
                <a:latin typeface="Arial" panose="020B0604020202020204" pitchFamily="34" charset="0"/>
                <a:cs typeface="Arial" panose="020B0604020202020204" pitchFamily="34" charset="0"/>
              </a:rPr>
              <a:t>6) Burglars from home alone. </a:t>
            </a:r>
          </a:p>
          <a:p>
            <a:pPr marL="0" indent="0">
              <a:buNone/>
            </a:pPr>
            <a:r>
              <a:rPr lang="en-GB" altLang="en-US" sz="1100" baseline="0" dirty="0" smtClean="0">
                <a:latin typeface="Arial" panose="020B0604020202020204" pitchFamily="34" charset="0"/>
                <a:cs typeface="Arial" panose="020B0604020202020204" pitchFamily="34" charset="0"/>
              </a:rPr>
              <a:t>7) Distraction burglary, discuss with students. </a:t>
            </a:r>
          </a:p>
          <a:p>
            <a:pPr marL="0" indent="0">
              <a:buNone/>
            </a:pPr>
            <a:r>
              <a:rPr lang="en-GB" altLang="en-US" sz="1100" baseline="0" dirty="0" smtClean="0">
                <a:latin typeface="Arial" panose="020B0604020202020204" pitchFamily="34" charset="0"/>
                <a:cs typeface="Arial" panose="020B0604020202020204" pitchFamily="34" charset="0"/>
              </a:rPr>
              <a:t>8) Oliver who was used in film as small boy to enter house to burgle, this method is still being used today.   </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(Either-way offence)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Burglary is a so-called ‘volume’ crime and can take various forms.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Burglary is a serious offence, which if tried on indictment carries a maximum penalty of 10 years.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increases to 14 years if the building is a dwelling.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Aggravated burglary, which we will look at later, carries a maximum penalty of life imprisonment.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Offences against property and persons are generally regarded as more serious if the criminal entered premises where they had no right to be, in order to commit the crime.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You may deal with an offence of burglary very early in your career</a:t>
            </a:r>
            <a:r>
              <a:rPr lang="en-GB" altLang="en-US" sz="1100" dirty="0" smtClean="0">
                <a:latin typeface="Arial" panose="020B0604020202020204" pitchFamily="34" charset="0"/>
                <a:cs typeface="Arial" panose="020B0604020202020204" pitchFamily="34" charset="0"/>
              </a:rPr>
              <a:t>.</a:t>
            </a:r>
          </a:p>
          <a:p>
            <a:endParaRPr lang="en-GB" altLang="en-US" sz="1100" dirty="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It </a:t>
            </a:r>
            <a:r>
              <a:rPr lang="en-US" altLang="en-US" sz="1100" dirty="0">
                <a:latin typeface="Arial" panose="020B0604020202020204" pitchFamily="34" charset="0"/>
                <a:cs typeface="Arial" panose="020B0604020202020204" pitchFamily="34" charset="0"/>
              </a:rPr>
              <a:t>is, therefore, essential that you are able to recognise the offence in order that you can effectively take the appropriate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093604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r>
              <a:rPr lang="en-GB" altLang="en-US" sz="1100" dirty="0">
                <a:latin typeface="Arial" charset="0"/>
              </a:rPr>
              <a:t>The offence of Burglary is contained within the Theft Act 1968</a:t>
            </a:r>
          </a:p>
          <a:p>
            <a:pPr>
              <a:lnSpc>
                <a:spcPct val="100000"/>
              </a:lnSpc>
            </a:pPr>
            <a:endParaRPr lang="en-GB" altLang="en-US" sz="1100" dirty="0">
              <a:latin typeface="Arial" charset="0"/>
            </a:endParaRPr>
          </a:p>
          <a:p>
            <a:pPr>
              <a:lnSpc>
                <a:spcPct val="100000"/>
              </a:lnSpc>
              <a:defRPr/>
            </a:pPr>
            <a:r>
              <a:rPr lang="en-GB" altLang="en-US" sz="1100" dirty="0">
                <a:latin typeface="Arial" charset="0"/>
              </a:rPr>
              <a:t>There are two types of burglary.  </a:t>
            </a:r>
            <a:endParaRPr lang="en-GB" altLang="en-US" sz="1100" dirty="0" smtClean="0">
              <a:latin typeface="Arial" charset="0"/>
            </a:endParaRPr>
          </a:p>
          <a:p>
            <a:pPr>
              <a:lnSpc>
                <a:spcPct val="100000"/>
              </a:lnSpc>
              <a:defRPr/>
            </a:pPr>
            <a:endParaRPr lang="en-GB" altLang="en-US" sz="1100" dirty="0">
              <a:latin typeface="Arial" charset="0"/>
            </a:endParaRPr>
          </a:p>
          <a:p>
            <a:pPr>
              <a:lnSpc>
                <a:spcPct val="100000"/>
              </a:lnSpc>
              <a:defRPr/>
            </a:pPr>
            <a:r>
              <a:rPr lang="en-GB" altLang="en-US" sz="1100" dirty="0" smtClean="0">
                <a:latin typeface="Arial" charset="0"/>
              </a:rPr>
              <a:t>The </a:t>
            </a:r>
            <a:r>
              <a:rPr lang="en-GB" altLang="en-US" sz="1100" dirty="0">
                <a:latin typeface="Arial" charset="0"/>
              </a:rPr>
              <a:t>first one is concerned with the defendants intentions when entering a building or part of a building.</a:t>
            </a:r>
          </a:p>
          <a:p>
            <a:pPr>
              <a:lnSpc>
                <a:spcPct val="100000"/>
              </a:lnSpc>
              <a:defRPr/>
            </a:pPr>
            <a:endParaRPr lang="en-GB" altLang="en-US" sz="1100" dirty="0">
              <a:latin typeface="Arial" charset="0"/>
            </a:endParaRPr>
          </a:p>
          <a:p>
            <a:pPr>
              <a:lnSpc>
                <a:spcPct val="100000"/>
              </a:lnSpc>
            </a:pPr>
            <a:r>
              <a:rPr lang="en-GB" altLang="en-US" sz="1100" dirty="0">
                <a:latin typeface="Arial" charset="0"/>
              </a:rPr>
              <a:t>This is commonly referred to as ‘burglary with intent’ and is covered by Section 9(1)(a) Theft Act 1968</a:t>
            </a:r>
          </a:p>
          <a:p>
            <a:pPr>
              <a:lnSpc>
                <a:spcPct val="100000"/>
              </a:lnSpc>
            </a:pPr>
            <a:endParaRPr lang="en-GB" altLang="en-US" sz="1100" dirty="0">
              <a:latin typeface="Arial" charset="0"/>
            </a:endParaRPr>
          </a:p>
          <a:p>
            <a:pPr>
              <a:lnSpc>
                <a:spcPct val="100000"/>
              </a:lnSpc>
            </a:pPr>
            <a:r>
              <a:rPr lang="en-GB" altLang="en-US" sz="1100" dirty="0">
                <a:latin typeface="Arial" charset="0"/>
              </a:rPr>
              <a:t>For an offence under this section the acts do not have to be committed, only intended.</a:t>
            </a:r>
          </a:p>
          <a:p>
            <a:pPr>
              <a:lnSpc>
                <a:spcPct val="100000"/>
              </a:lnSpc>
            </a:pPr>
            <a:endParaRPr lang="en-GB" altLang="en-US" sz="1100" dirty="0">
              <a:latin typeface="Arial" charset="0"/>
            </a:endParaRPr>
          </a:p>
          <a:p>
            <a:pPr>
              <a:lnSpc>
                <a:spcPct val="100000"/>
              </a:lnSpc>
            </a:pPr>
            <a:r>
              <a:rPr lang="en-GB" altLang="en-US" sz="1100" dirty="0">
                <a:latin typeface="Arial" charset="0"/>
              </a:rPr>
              <a:t>As we have already discussed, proving ‘intent’ is sometimes difficult and whilst there may be some evidence which may assist, it is often only during interview that this is established</a:t>
            </a:r>
            <a:r>
              <a:rPr lang="en-GB" altLang="en-US" sz="1100" dirty="0" smtClean="0">
                <a:latin typeface="Arial" charset="0"/>
              </a:rPr>
              <a:t>.</a:t>
            </a:r>
          </a:p>
          <a:p>
            <a:pPr>
              <a:lnSpc>
                <a:spcPct val="100000"/>
              </a:lnSpc>
            </a:pPr>
            <a:endParaRPr lang="en-GB" altLang="en-US" sz="1100" dirty="0">
              <a:latin typeface="Arial" charset="0"/>
            </a:endParaRPr>
          </a:p>
          <a:p>
            <a:pPr>
              <a:lnSpc>
                <a:spcPct val="100000"/>
              </a:lnSpc>
            </a:pPr>
            <a:r>
              <a:rPr lang="en-GB" altLang="en-US" sz="1100" dirty="0" smtClean="0">
                <a:latin typeface="Arial" charset="0"/>
              </a:rPr>
              <a:t>We will look at the elements highlighted in red in more detail shortly.</a:t>
            </a:r>
            <a:endParaRPr lang="en-GB" altLang="en-US" sz="1100" dirty="0">
              <a:latin typeface="Arial" charset="0"/>
            </a:endParaRP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pPr>
              <a:spcAft>
                <a:spcPts val="1800"/>
              </a:spcAft>
            </a:pPr>
            <a:r>
              <a:rPr lang="en-GB" altLang="en-US" sz="11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100" b="1" dirty="0">
                <a:latin typeface="Arial" panose="020B0604020202020204" pitchFamily="34" charset="0"/>
                <a:cs typeface="Arial" panose="020B0604020202020204" pitchFamily="34" charset="0"/>
              </a:rPr>
              <a:t>In person –</a:t>
            </a:r>
            <a:r>
              <a:rPr lang="en-GB" altLang="en-US" sz="1100" dirty="0">
                <a:latin typeface="Arial" panose="020B0604020202020204" pitchFamily="34" charset="0"/>
                <a:cs typeface="Arial" panose="020B0604020202020204" pitchFamily="34" charset="0"/>
              </a:rPr>
              <a:t> either completely or by inserting a body part e.g. arm/leg through a window or letter box.</a:t>
            </a:r>
            <a:r>
              <a:rPr lang="en-GB" sz="11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100" dirty="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pPr>
              <a:spcAft>
                <a:spcPts val="1800"/>
              </a:spcAft>
            </a:pPr>
            <a:r>
              <a:rPr lang="en-GB" altLang="en-US" sz="1100" b="1" dirty="0" smtClean="0">
                <a:latin typeface="Arial" panose="020B0604020202020204" pitchFamily="34" charset="0"/>
                <a:cs typeface="Arial" panose="020B0604020202020204" pitchFamily="34" charset="0"/>
              </a:rPr>
              <a:t>Using </a:t>
            </a:r>
            <a:r>
              <a:rPr lang="en-GB" altLang="en-US" sz="1100" b="1" dirty="0">
                <a:latin typeface="Arial" panose="020B0604020202020204" pitchFamily="34" charset="0"/>
                <a:cs typeface="Arial" panose="020B0604020202020204" pitchFamily="34" charset="0"/>
              </a:rPr>
              <a:t>a tool/article – </a:t>
            </a:r>
            <a:r>
              <a:rPr lang="en-GB" altLang="en-US" sz="1100" dirty="0">
                <a:latin typeface="Arial" panose="020B0604020202020204" pitchFamily="34" charset="0"/>
                <a:cs typeface="Arial" panose="020B0604020202020204" pitchFamily="34" charset="0"/>
              </a:rPr>
              <a:t>as an extension of the </a:t>
            </a:r>
            <a:r>
              <a:rPr lang="en-GB" sz="1100" dirty="0">
                <a:latin typeface="Arial" panose="020B0604020202020204" pitchFamily="34" charset="0"/>
                <a:cs typeface="Arial" panose="020B0604020202020204" pitchFamily="34" charset="0"/>
              </a:rPr>
              <a:t> burglar, </a:t>
            </a:r>
            <a:r>
              <a:rPr lang="en-GB" sz="1100" dirty="0" smtClean="0">
                <a:latin typeface="Arial" panose="020B0604020202020204" pitchFamily="34" charset="0"/>
                <a:cs typeface="Arial" panose="020B0604020202020204" pitchFamily="34" charset="0"/>
              </a:rPr>
              <a:t>e.</a:t>
            </a:r>
            <a:r>
              <a:rPr lang="en-GB" altLang="en-US" sz="1100" dirty="0" smtClean="0">
                <a:latin typeface="Arial" panose="020B0604020202020204" pitchFamily="34" charset="0"/>
                <a:cs typeface="Arial" panose="020B0604020202020204" pitchFamily="34" charset="0"/>
              </a:rPr>
              <a:t>g</a:t>
            </a:r>
            <a:r>
              <a:rPr lang="en-GB" altLang="en-US" sz="1100" dirty="0">
                <a:latin typeface="Arial" panose="020B0604020202020204" pitchFamily="34" charset="0"/>
                <a:cs typeface="Arial" panose="020B0604020202020204" pitchFamily="34" charset="0"/>
              </a:rPr>
              <a:t>. a long stick pushed through the letter box in order to steal car keys from a table.  </a:t>
            </a:r>
            <a:r>
              <a:rPr lang="en-GB" altLang="en-US" sz="1100" dirty="0" smtClean="0">
                <a:latin typeface="Arial" panose="020B0604020202020204" pitchFamily="34" charset="0"/>
                <a:cs typeface="Arial" panose="020B0604020202020204" pitchFamily="34" charset="0"/>
              </a:rPr>
              <a:t>However, </a:t>
            </a:r>
            <a:r>
              <a:rPr lang="en-GB" altLang="en-US" sz="1100" dirty="0">
                <a:latin typeface="Arial" panose="020B0604020202020204" pitchFamily="34" charset="0"/>
                <a:cs typeface="Arial" panose="020B0604020202020204" pitchFamily="34" charset="0"/>
              </a:rPr>
              <a:t>if the tool or article is put through the letterbox to get the keys to open the door it will not be classed as entry.</a:t>
            </a:r>
            <a:r>
              <a:rPr lang="en-GB" sz="11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100" dirty="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pPr>
              <a:spcAft>
                <a:spcPts val="1800"/>
              </a:spcAft>
            </a:pPr>
            <a:r>
              <a:rPr lang="en-GB" altLang="en-US" sz="1100" b="1" dirty="0" smtClean="0">
                <a:latin typeface="Arial" panose="020B0604020202020204" pitchFamily="34" charset="0"/>
                <a:cs typeface="Arial" panose="020B0604020202020204" pitchFamily="34" charset="0"/>
              </a:rPr>
              <a:t>Using an innocent agent </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e.g. a child under the age of criminal responsibility (10yrs) </a:t>
            </a:r>
            <a:r>
              <a:rPr lang="en-GB" altLang="en-US" sz="1100" dirty="0" smtClean="0">
                <a:latin typeface="Arial" panose="020B0604020202020204" pitchFamily="34" charset="0"/>
                <a:cs typeface="Arial" panose="020B0604020202020204" pitchFamily="34" charset="0"/>
              </a:rPr>
              <a:t>or a trained animal e.g. a monkey, sent </a:t>
            </a:r>
            <a:r>
              <a:rPr lang="en-GB" altLang="en-US" sz="1100" dirty="0">
                <a:latin typeface="Arial" panose="020B0604020202020204" pitchFamily="34" charset="0"/>
                <a:cs typeface="Arial" panose="020B0604020202020204" pitchFamily="34" charset="0"/>
              </a:rPr>
              <a:t>into a building to steal.  If </a:t>
            </a:r>
            <a:r>
              <a:rPr lang="en-GB" altLang="en-US" sz="1100" dirty="0" smtClean="0">
                <a:latin typeface="Arial" panose="020B0604020202020204" pitchFamily="34" charset="0"/>
                <a:cs typeface="Arial" panose="020B0604020202020204" pitchFamily="34" charset="0"/>
              </a:rPr>
              <a:t>the ‘agent’ </a:t>
            </a:r>
            <a:r>
              <a:rPr lang="en-GB" altLang="en-US" sz="1100" dirty="0">
                <a:latin typeface="Arial" panose="020B0604020202020204" pitchFamily="34" charset="0"/>
                <a:cs typeface="Arial" panose="020B0604020202020204" pitchFamily="34" charset="0"/>
              </a:rPr>
              <a:t>is used to open doors or windows to prepare entry and nothing stolen then offence is NOT committed (but may be an attempt).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In</a:t>
            </a:r>
            <a:r>
              <a:rPr lang="en-GB" sz="1100" b="1" dirty="0" smtClean="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R v Brown </a:t>
            </a:r>
            <a:r>
              <a:rPr lang="en-GB" sz="1100" dirty="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Brown had broken </a:t>
            </a:r>
            <a:r>
              <a:rPr lang="en-GB" sz="1100" dirty="0">
                <a:latin typeface="Arial" panose="020B0604020202020204" pitchFamily="34" charset="0"/>
                <a:cs typeface="Arial" panose="020B0604020202020204" pitchFamily="34" charset="0"/>
              </a:rPr>
              <a:t>into a </a:t>
            </a:r>
            <a:r>
              <a:rPr lang="en-GB" sz="1100" dirty="0" smtClean="0">
                <a:latin typeface="Arial" panose="020B0604020202020204" pitchFamily="34" charset="0"/>
                <a:cs typeface="Arial" panose="020B0604020202020204" pitchFamily="34" charset="0"/>
              </a:rPr>
              <a:t>shop having smashed </a:t>
            </a:r>
            <a:r>
              <a:rPr lang="en-GB" sz="1100" dirty="0">
                <a:latin typeface="Arial" panose="020B0604020202020204" pitchFamily="34" charset="0"/>
                <a:cs typeface="Arial" panose="020B0604020202020204" pitchFamily="34" charset="0"/>
              </a:rPr>
              <a:t>the bottom panel of the door.</a:t>
            </a:r>
          </a:p>
          <a:p>
            <a:r>
              <a:rPr lang="en-GB" sz="1100" dirty="0" smtClean="0">
                <a:latin typeface="Arial" panose="020B0604020202020204" pitchFamily="34" charset="0"/>
                <a:cs typeface="Arial" panose="020B0604020202020204" pitchFamily="34" charset="0"/>
              </a:rPr>
              <a:t>He </a:t>
            </a:r>
            <a:r>
              <a:rPr lang="en-GB" sz="1100" dirty="0">
                <a:latin typeface="Arial" panose="020B0604020202020204" pitchFamily="34" charset="0"/>
                <a:cs typeface="Arial" panose="020B0604020202020204" pitchFamily="34" charset="0"/>
              </a:rPr>
              <a:t>was half way in through the broken door panel when he got stuck. </a:t>
            </a:r>
          </a:p>
          <a:p>
            <a:r>
              <a:rPr lang="en-GB" sz="1100" dirty="0" smtClean="0">
                <a:latin typeface="Arial" panose="020B0604020202020204" pitchFamily="34" charset="0"/>
                <a:cs typeface="Arial" panose="020B0604020202020204" pitchFamily="34" charset="0"/>
              </a:rPr>
              <a:t>The </a:t>
            </a:r>
            <a:r>
              <a:rPr lang="en-GB" sz="1100" dirty="0">
                <a:latin typeface="Arial" panose="020B0604020202020204" pitchFamily="34" charset="0"/>
                <a:cs typeface="Arial" panose="020B0604020202020204" pitchFamily="34" charset="0"/>
              </a:rPr>
              <a:t>shop owner caught him - half of his body inside the shop and half outside</a:t>
            </a:r>
          </a:p>
          <a:p>
            <a:r>
              <a:rPr lang="en-GB" sz="1100" dirty="0" smtClean="0">
                <a:latin typeface="Arial" panose="020B0604020202020204" pitchFamily="34" charset="0"/>
                <a:cs typeface="Arial" panose="020B0604020202020204" pitchFamily="34" charset="0"/>
              </a:rPr>
              <a:t>He </a:t>
            </a:r>
            <a:r>
              <a:rPr lang="en-GB" sz="1100" dirty="0">
                <a:latin typeface="Arial" panose="020B0604020202020204" pitchFamily="34" charset="0"/>
                <a:cs typeface="Arial" panose="020B0604020202020204" pitchFamily="34" charset="0"/>
              </a:rPr>
              <a:t>argued in Court that he hadn’t actually </a:t>
            </a:r>
            <a:r>
              <a:rPr lang="en-GB" sz="1100" b="1" dirty="0">
                <a:latin typeface="Arial" panose="020B0604020202020204" pitchFamily="34" charset="0"/>
                <a:cs typeface="Arial" panose="020B0604020202020204" pitchFamily="34" charset="0"/>
              </a:rPr>
              <a:t>‘entered the building’ </a:t>
            </a:r>
          </a:p>
          <a:p>
            <a:r>
              <a:rPr lang="en-GB" sz="1100" dirty="0" smtClean="0">
                <a:latin typeface="Arial" panose="020B0604020202020204" pitchFamily="34" charset="0"/>
                <a:cs typeface="Arial" panose="020B0604020202020204" pitchFamily="34" charset="0"/>
              </a:rPr>
              <a:t>The </a:t>
            </a:r>
            <a:r>
              <a:rPr lang="en-GB" sz="1100" dirty="0">
                <a:latin typeface="Arial" panose="020B0604020202020204" pitchFamily="34" charset="0"/>
                <a:cs typeface="Arial" panose="020B0604020202020204" pitchFamily="34" charset="0"/>
              </a:rPr>
              <a:t>Court held that </a:t>
            </a:r>
            <a:r>
              <a:rPr lang="en-GB" sz="1100" b="1" dirty="0">
                <a:latin typeface="Arial" panose="020B0604020202020204" pitchFamily="34" charset="0"/>
                <a:cs typeface="Arial" panose="020B0604020202020204" pitchFamily="34" charset="0"/>
              </a:rPr>
              <a:t>yes he had </a:t>
            </a:r>
            <a:r>
              <a:rPr lang="en-GB" sz="1100" dirty="0">
                <a:latin typeface="Arial" panose="020B0604020202020204" pitchFamily="34" charset="0"/>
                <a:cs typeface="Arial" panose="020B0604020202020204" pitchFamily="34" charset="0"/>
              </a:rPr>
              <a:t>– you only have to show that entry had been </a:t>
            </a:r>
            <a:r>
              <a:rPr lang="en-GB" sz="1100" b="1" dirty="0">
                <a:latin typeface="Arial" panose="020B0604020202020204" pitchFamily="34" charset="0"/>
                <a:cs typeface="Arial" panose="020B0604020202020204" pitchFamily="34" charset="0"/>
              </a:rPr>
              <a:t>‘effected’ </a:t>
            </a:r>
            <a:r>
              <a:rPr lang="en-GB" sz="11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r>
              <a:rPr lang="en-GB" altLang="en-US" sz="11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1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100" dirty="0">
                <a:latin typeface="Arial" panose="020B0604020202020204" pitchFamily="34" charset="0"/>
                <a:cs typeface="Arial" panose="020B0604020202020204" pitchFamily="34" charset="0"/>
              </a:rPr>
              <a:t>A tent, marquee, open-sided bus shelter or car port are </a:t>
            </a:r>
            <a:r>
              <a:rPr lang="en-GB" altLang="en-US" sz="1100" b="1" dirty="0">
                <a:solidFill>
                  <a:srgbClr val="FF0000"/>
                </a:solidFill>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1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1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100" dirty="0">
                <a:latin typeface="Arial" panose="020B0604020202020204" pitchFamily="34" charset="0"/>
                <a:cs typeface="Arial" panose="020B0604020202020204" pitchFamily="34" charset="0"/>
              </a:rPr>
              <a:t>Touring caravans capable of being towed will only be buildings </a:t>
            </a:r>
            <a:r>
              <a:rPr lang="en-GB" altLang="en-US" sz="1100" b="1" dirty="0">
                <a:latin typeface="Arial" panose="020B0604020202020204" pitchFamily="34" charset="0"/>
                <a:cs typeface="Arial" panose="020B0604020202020204" pitchFamily="34" charset="0"/>
              </a:rPr>
              <a:t>when occupied</a:t>
            </a:r>
            <a:r>
              <a:rPr lang="en-GB" altLang="en-US" sz="1100" dirty="0" smtClean="0">
                <a:latin typeface="Arial" panose="020B0604020202020204" pitchFamily="34" charset="0"/>
                <a:cs typeface="Arial" panose="020B0604020202020204" pitchFamily="34" charset="0"/>
              </a:rPr>
              <a:t>.</a:t>
            </a:r>
          </a:p>
          <a:p>
            <a:pPr>
              <a:spcAft>
                <a:spcPts val="1800"/>
              </a:spcAft>
            </a:pPr>
            <a:r>
              <a:rPr lang="en-GB" sz="11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09600" y="1968500"/>
            <a:ext cx="5486400" cy="6477000"/>
          </a:xfrm>
        </p:spPr>
        <p:txBody>
          <a:bodyPr/>
          <a:lstStyle/>
          <a:p>
            <a:pPr>
              <a:spcAft>
                <a:spcPts val="1800"/>
              </a:spcAft>
            </a:pPr>
            <a:r>
              <a:rPr lang="en-GB" altLang="en-US" sz="1100" b="1" dirty="0">
                <a:solidFill>
                  <a:srgbClr val="0000FF"/>
                </a:solidFill>
                <a:latin typeface="Arial" panose="020B0604020202020204" pitchFamily="34" charset="0"/>
                <a:cs typeface="Arial" panose="020B0604020202020204" pitchFamily="34" charset="0"/>
              </a:rPr>
              <a:t>Part of a </a:t>
            </a:r>
            <a:r>
              <a:rPr lang="en-GB" altLang="en-US" sz="1100" b="1" dirty="0" smtClean="0">
                <a:solidFill>
                  <a:srgbClr val="0000FF"/>
                </a:solidFill>
                <a:latin typeface="Arial" panose="020B0604020202020204" pitchFamily="34" charset="0"/>
                <a:cs typeface="Arial" panose="020B0604020202020204" pitchFamily="34" charset="0"/>
              </a:rPr>
              <a:t>building:</a:t>
            </a:r>
          </a:p>
          <a:p>
            <a:pPr>
              <a:spcAft>
                <a:spcPts val="1800"/>
              </a:spcAft>
            </a:pPr>
            <a:r>
              <a:rPr lang="en-GB" altLang="en-US" sz="1100" dirty="0" smtClean="0">
                <a:latin typeface="Arial" panose="020B0604020202020204" pitchFamily="34" charset="0"/>
                <a:cs typeface="Arial" panose="020B0604020202020204" pitchFamily="34" charset="0"/>
              </a:rPr>
              <a:t>This </a:t>
            </a:r>
            <a:r>
              <a:rPr lang="en-GB" altLang="en-US" sz="1100" dirty="0">
                <a:latin typeface="Arial" panose="020B0604020202020204" pitchFamily="34" charset="0"/>
                <a:cs typeface="Arial" panose="020B0604020202020204" pitchFamily="34" charset="0"/>
              </a:rPr>
              <a:t>term is included to cover a situation where, in the same building, a person may have a right to be in one place, but not in another.</a:t>
            </a:r>
          </a:p>
          <a:p>
            <a:r>
              <a:rPr lang="en-GB" altLang="en-US" sz="1100" dirty="0">
                <a:latin typeface="Arial" panose="020B0604020202020204" pitchFamily="34" charset="0"/>
                <a:cs typeface="Arial" panose="020B0604020202020204" pitchFamily="34" charset="0"/>
              </a:rPr>
              <a:t>Examples of this may include:</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1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100" dirty="0" smtClean="0">
              <a:latin typeface="Arial" panose="020B0604020202020204" pitchFamily="34" charset="0"/>
              <a:cs typeface="Arial" panose="020B0604020202020204" pitchFamily="34" charset="0"/>
            </a:endParaRPr>
          </a:p>
          <a:p>
            <a:pPr>
              <a:spcAft>
                <a:spcPts val="1800"/>
              </a:spcAft>
            </a:pPr>
            <a:r>
              <a:rPr lang="en-GB" altLang="en-US" sz="1100" dirty="0" smtClean="0">
                <a:latin typeface="Arial" panose="020B0604020202020204" pitchFamily="34" charset="0"/>
                <a:cs typeface="Arial" panose="020B0604020202020204" pitchFamily="34" charset="0"/>
              </a:rPr>
              <a:t>A </a:t>
            </a:r>
            <a:r>
              <a:rPr lang="en-GB" altLang="en-US" sz="1100" dirty="0">
                <a:latin typeface="Arial" panose="020B0604020202020204" pitchFamily="34" charset="0"/>
                <a:cs typeface="Arial" panose="020B0604020202020204" pitchFamily="34" charset="0"/>
              </a:rPr>
              <a:t>physical division in a room (</a:t>
            </a:r>
            <a:r>
              <a:rPr lang="en-GB" altLang="en-US" sz="1100" i="1" dirty="0">
                <a:latin typeface="Arial" panose="020B0604020202020204" pitchFamily="34" charset="0"/>
                <a:cs typeface="Arial" panose="020B0604020202020204" pitchFamily="34" charset="0"/>
              </a:rPr>
              <a:t>such as in example </a:t>
            </a:r>
            <a:r>
              <a:rPr lang="en-GB" altLang="en-US" sz="1100" i="1" dirty="0" smtClean="0">
                <a:latin typeface="Arial" panose="020B0604020202020204" pitchFamily="34" charset="0"/>
                <a:cs typeface="Arial" panose="020B0604020202020204" pitchFamily="34" charset="0"/>
              </a:rPr>
              <a:t>(1) </a:t>
            </a:r>
            <a:r>
              <a:rPr lang="en-GB" altLang="en-US" sz="1100" i="1" dirty="0">
                <a:latin typeface="Arial" panose="020B0604020202020204" pitchFamily="34" charset="0"/>
                <a:cs typeface="Arial" panose="020B0604020202020204" pitchFamily="34" charset="0"/>
              </a:rPr>
              <a:t>above</a:t>
            </a:r>
            <a:r>
              <a:rPr lang="en-GB" altLang="en-US" sz="11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100" b="1" dirty="0">
                <a:latin typeface="Arial" panose="020B0604020202020204" pitchFamily="34" charset="0"/>
                <a:cs typeface="Arial" panose="020B0604020202020204" pitchFamily="34" charset="0"/>
              </a:rPr>
              <a:t>R v </a:t>
            </a:r>
            <a:r>
              <a:rPr lang="en-GB" altLang="en-US" sz="1100" b="1" dirty="0" err="1">
                <a:latin typeface="Arial" panose="020B0604020202020204" pitchFamily="34" charset="0"/>
                <a:cs typeface="Arial" panose="020B0604020202020204" pitchFamily="34" charset="0"/>
              </a:rPr>
              <a:t>Walkington</a:t>
            </a:r>
            <a:r>
              <a:rPr lang="en-GB" altLang="en-US" sz="1100" b="1" dirty="0">
                <a:latin typeface="Arial" panose="020B0604020202020204" pitchFamily="34" charset="0"/>
                <a:cs typeface="Arial" panose="020B0604020202020204" pitchFamily="34" charset="0"/>
              </a:rPr>
              <a:t> 1979   -  'Staff only' area </a:t>
            </a:r>
            <a:r>
              <a:rPr lang="en-GB" altLang="en-US" sz="11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100" dirty="0" err="1">
                <a:latin typeface="Arial" panose="020B0604020202020204" pitchFamily="34" charset="0"/>
                <a:cs typeface="Arial" panose="020B0604020202020204" pitchFamily="34" charset="0"/>
              </a:rPr>
              <a:t>stea</a:t>
            </a: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1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smtClean="0"/>
              <a:t>l</a:t>
            </a:r>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100" b="1" dirty="0">
                <a:latin typeface="Arial" panose="020B0604020202020204" pitchFamily="34" charset="0"/>
                <a:cs typeface="Arial" panose="020B0604020202020204" pitchFamily="34" charset="0"/>
              </a:rPr>
              <a:t>Subjective recklessness – they foresee a risk but go on to take that risk</a:t>
            </a:r>
          </a:p>
          <a:p>
            <a:endParaRPr lang="en-GB" sz="1100" b="1"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To </a:t>
            </a:r>
            <a:r>
              <a:rPr lang="en-GB" sz="1100" dirty="0">
                <a:latin typeface="Arial" panose="020B0604020202020204" pitchFamily="34" charset="0"/>
                <a:cs typeface="Arial" panose="020B0604020202020204" pitchFamily="34" charset="0"/>
              </a:rPr>
              <a:t>be guilty of burglary the defendant must know or be subjectively reckless to the fact they are entering as a </a:t>
            </a:r>
            <a:r>
              <a:rPr lang="en-GB" sz="1100" dirty="0" smtClean="0">
                <a:latin typeface="Arial" panose="020B0604020202020204" pitchFamily="34" charset="0"/>
                <a:cs typeface="Arial" panose="020B0604020202020204" pitchFamily="34" charset="0"/>
              </a:rPr>
              <a:t>trespasser</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i.e</a:t>
            </a:r>
            <a:r>
              <a:rPr lang="en-GB" sz="1100" dirty="0">
                <a:latin typeface="Arial" panose="020B0604020202020204" pitchFamily="34" charset="0"/>
                <a:cs typeface="Arial" panose="020B0604020202020204" pitchFamily="34" charset="0"/>
              </a:rPr>
              <a:t>. they must know they are entering without a right by law or with express or implied permission – or being reckless as to that </a:t>
            </a:r>
            <a:r>
              <a:rPr lang="en-GB" sz="1100" dirty="0" smtClean="0">
                <a:latin typeface="Arial" panose="020B0604020202020204" pitchFamily="34" charset="0"/>
                <a:cs typeface="Arial" panose="020B0604020202020204" pitchFamily="34" charset="0"/>
              </a:rPr>
              <a:t>fact.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Sometimes </a:t>
            </a:r>
            <a:r>
              <a:rPr lang="en-GB" sz="1100" dirty="0">
                <a:latin typeface="Arial" panose="020B0604020202020204" pitchFamily="34" charset="0"/>
                <a:cs typeface="Arial" panose="020B0604020202020204" pitchFamily="34" charset="0"/>
              </a:rPr>
              <a:t>a defendant may have a general permission to enter </a:t>
            </a:r>
            <a:r>
              <a:rPr lang="en-GB" sz="1100" dirty="0" smtClean="0">
                <a:latin typeface="Arial" panose="020B0604020202020204" pitchFamily="34" charset="0"/>
                <a:cs typeface="Arial" panose="020B0604020202020204" pitchFamily="34" charset="0"/>
              </a:rPr>
              <a:t>a building </a:t>
            </a:r>
            <a:r>
              <a:rPr lang="en-GB" sz="1100" dirty="0">
                <a:latin typeface="Arial" panose="020B0604020202020204" pitchFamily="34" charset="0"/>
                <a:cs typeface="Arial" panose="020B0604020202020204" pitchFamily="34" charset="0"/>
              </a:rPr>
              <a:t>or part of a building for a legitimate </a:t>
            </a:r>
            <a:r>
              <a:rPr lang="en-GB" sz="1100" dirty="0" smtClean="0">
                <a:latin typeface="Arial" panose="020B0604020202020204" pitchFamily="34" charset="0"/>
                <a:cs typeface="Arial" panose="020B0604020202020204" pitchFamily="34" charset="0"/>
              </a:rPr>
              <a:t>purpose. However, </a:t>
            </a:r>
            <a:r>
              <a:rPr lang="en-GB" sz="1100" dirty="0">
                <a:latin typeface="Arial" panose="020B0604020202020204" pitchFamily="34" charset="0"/>
                <a:cs typeface="Arial" panose="020B0604020202020204" pitchFamily="34" charset="0"/>
              </a:rPr>
              <a:t>the true intention of the defendant when entering is not for that legitimate purpose – but in order to steal / inflict GBH / cause damage.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these intentions invariably form no part of the permission to enter – any entry in such circs means that the defendant becomes a trespasser the moment they enter the building or part </a:t>
            </a:r>
            <a:r>
              <a:rPr lang="en-GB" sz="1100" dirty="0" smtClean="0">
                <a:latin typeface="Arial" panose="020B0604020202020204" pitchFamily="34" charset="0"/>
                <a:cs typeface="Arial" panose="020B0604020202020204" pitchFamily="34" charset="0"/>
              </a:rPr>
              <a:t>of it </a:t>
            </a:r>
            <a:r>
              <a:rPr lang="en-GB" sz="1100" dirty="0">
                <a:latin typeface="Arial" panose="020B0604020202020204" pitchFamily="34" charset="0"/>
                <a:cs typeface="Arial" panose="020B0604020202020204" pitchFamily="34" charset="0"/>
              </a:rPr>
              <a:t>because businesses, such as banks, only extend an invitation for individuals to be on their premises if they have legitimate business there.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such circs the exceeding </a:t>
            </a:r>
            <a:r>
              <a:rPr lang="en-GB" sz="1100" dirty="0" smtClean="0">
                <a:latin typeface="Arial" panose="020B0604020202020204" pitchFamily="34" charset="0"/>
                <a:cs typeface="Arial" panose="020B0604020202020204" pitchFamily="34" charset="0"/>
              </a:rPr>
              <a:t>of the </a:t>
            </a:r>
            <a:r>
              <a:rPr lang="en-GB" sz="1100" dirty="0">
                <a:latin typeface="Arial" panose="020B0604020202020204" pitchFamily="34" charset="0"/>
                <a:cs typeface="Arial" panose="020B0604020202020204" pitchFamily="34" charset="0"/>
              </a:rPr>
              <a:t>granted permission places the defendant in a position of being a trespasser from the </a:t>
            </a:r>
            <a:r>
              <a:rPr lang="en-GB" sz="1100" dirty="0" smtClean="0">
                <a:latin typeface="Arial" panose="020B0604020202020204" pitchFamily="34" charset="0"/>
                <a:cs typeface="Arial" panose="020B0604020202020204" pitchFamily="34" charset="0"/>
              </a:rPr>
              <a:t>outset.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difficulty is proving their intentions, but the </a:t>
            </a:r>
            <a:r>
              <a:rPr lang="en-GB" sz="1100" dirty="0" smtClean="0">
                <a:latin typeface="Arial" panose="020B0604020202020204" pitchFamily="34" charset="0"/>
                <a:cs typeface="Arial" panose="020B0604020202020204" pitchFamily="34" charset="0"/>
              </a:rPr>
              <a:t>circs </a:t>
            </a:r>
            <a:r>
              <a:rPr lang="en-GB" sz="1100" dirty="0">
                <a:latin typeface="Arial" panose="020B0604020202020204" pitchFamily="34" charset="0"/>
                <a:cs typeface="Arial" panose="020B0604020202020204" pitchFamily="34" charset="0"/>
              </a:rPr>
              <a:t>can sometimes </a:t>
            </a:r>
            <a:r>
              <a:rPr lang="en-GB" sz="1100" dirty="0" smtClean="0">
                <a:latin typeface="Arial" panose="020B0604020202020204" pitchFamily="34" charset="0"/>
                <a:cs typeface="Arial" panose="020B0604020202020204" pitchFamily="34" charset="0"/>
              </a:rPr>
              <a:t>help.</a:t>
            </a:r>
            <a:endParaRPr lang="en-GB" altLang="en-US" sz="1100" b="1" dirty="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order to prove a trespass for the criminal law, guilty state of mind, or (to use the Latin term) '</a:t>
            </a:r>
            <a:r>
              <a:rPr lang="en-GB" sz="1100" dirty="0">
                <a:latin typeface="Arial" panose="020B0604020202020204" pitchFamily="34" charset="0"/>
                <a:cs typeface="Arial" panose="020B0604020202020204" pitchFamily="34" charset="0"/>
                <a:hlinkClick r:id="rId3" action="ppaction://hlinkfile"/>
              </a:rPr>
              <a:t> </a:t>
            </a:r>
            <a:r>
              <a:rPr lang="en-GB" sz="1100" dirty="0" err="1">
                <a:latin typeface="Arial" panose="020B0604020202020204" pitchFamily="34" charset="0"/>
                <a:cs typeface="Arial" panose="020B0604020202020204" pitchFamily="34" charset="0"/>
                <a:hlinkClick r:id="rId3" action="ppaction://hlinkfile"/>
              </a:rPr>
              <a:t>mens</a:t>
            </a:r>
            <a:r>
              <a:rPr lang="en-GB" sz="1100" dirty="0">
                <a:latin typeface="Arial" panose="020B0604020202020204" pitchFamily="34" charset="0"/>
                <a:cs typeface="Arial" panose="020B0604020202020204" pitchFamily="34" charset="0"/>
                <a:hlinkClick r:id="rId3" action="ppaction://hlinkfile"/>
              </a:rPr>
              <a:t> rea</a:t>
            </a:r>
            <a:r>
              <a:rPr lang="en-GB" sz="11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a:t>
            </a:r>
            <a:r>
              <a:rPr lang="en-GB" sz="1100" dirty="0" smtClean="0">
                <a:latin typeface="Arial" panose="020B0604020202020204" pitchFamily="34" charset="0"/>
                <a:cs typeface="Arial" panose="020B0604020202020204" pitchFamily="34" charset="0"/>
              </a:rPr>
              <a:t>i.e</a:t>
            </a: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a:t>
            </a:r>
            <a:r>
              <a:rPr lang="en-GB" altLang="en-US" sz="1100" b="1" dirty="0">
                <a:latin typeface="Arial" panose="020B0604020202020204" pitchFamily="34" charset="0"/>
                <a:cs typeface="Arial" panose="020B0604020202020204" pitchFamily="34" charset="0"/>
              </a:rPr>
              <a:t>he person must have guilty knowledge that they are trespassing or not care whether they are or not</a:t>
            </a:r>
            <a:r>
              <a:rPr lang="en-GB" altLang="en-US" sz="1100" b="1" dirty="0" smtClean="0">
                <a:latin typeface="Arial" panose="020B0604020202020204" pitchFamily="34" charset="0"/>
                <a:cs typeface="Arial" panose="020B0604020202020204" pitchFamily="34" charset="0"/>
              </a:rPr>
              <a:t>.</a:t>
            </a:r>
          </a:p>
          <a:p>
            <a:endParaRPr lang="en-GB" altLang="en-US"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100" b="1" dirty="0" smtClean="0">
              <a:latin typeface="Arial" panose="020B0604020202020204" pitchFamily="34" charset="0"/>
              <a:cs typeface="Arial" panose="020B0604020202020204" pitchFamily="34" charset="0"/>
            </a:endParaRPr>
          </a:p>
          <a:p>
            <a:r>
              <a:rPr lang="en-GB" sz="1100" b="0" dirty="0" smtClean="0">
                <a:latin typeface="Arial" panose="020B0604020202020204" pitchFamily="34" charset="0"/>
                <a:cs typeface="Arial" panose="020B0604020202020204" pitchFamily="34" charset="0"/>
              </a:rPr>
              <a:t>There are, however, exceptions to this rule: e.g.</a:t>
            </a:r>
          </a:p>
          <a:p>
            <a:endParaRPr lang="en-GB" sz="11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smtClean="0">
                <a:latin typeface="Arial" panose="020B0604020202020204" pitchFamily="34" charset="0"/>
                <a:cs typeface="Arial" panose="020B0604020202020204" pitchFamily="34" charset="0"/>
              </a:rPr>
              <a:t>Exceeding the scope of the consent to enter:</a:t>
            </a: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1) A consents to B entering their building as a guest for a specific purpose  (e.g.to fix the boiler).</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B will have </a:t>
            </a:r>
            <a:r>
              <a:rPr lang="en-GB" sz="1100" b="1" dirty="0" smtClean="0">
                <a:latin typeface="Arial" panose="020B0604020202020204" pitchFamily="34" charset="0"/>
                <a:cs typeface="Arial" panose="020B0604020202020204" pitchFamily="34" charset="0"/>
              </a:rPr>
              <a:t>entered</a:t>
            </a:r>
            <a:r>
              <a:rPr lang="en-GB" sz="1100" dirty="0" smtClean="0">
                <a:latin typeface="Arial" panose="020B0604020202020204" pitchFamily="34" charset="0"/>
                <a:cs typeface="Arial" panose="020B0604020202020204" pitchFamily="34" charset="0"/>
              </a:rPr>
              <a:t> the building as a </a:t>
            </a:r>
            <a:r>
              <a:rPr lang="en-GB" sz="1100" b="1" dirty="0" smtClean="0">
                <a:latin typeface="Arial" panose="020B0604020202020204" pitchFamily="34" charset="0"/>
                <a:cs typeface="Arial" panose="020B0604020202020204" pitchFamily="34" charset="0"/>
              </a:rPr>
              <a:t>trespasser</a:t>
            </a:r>
            <a:r>
              <a:rPr lang="en-GB" sz="1100" dirty="0" smtClean="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100" b="1" dirty="0" smtClean="0">
              <a:solidFill>
                <a:srgbClr val="FFFF00"/>
              </a:solidFill>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2) A neighbour is given house keys to check on their neighbour’s house whilst they are away.</a:t>
            </a:r>
            <a:r>
              <a:rPr lang="en-GB" sz="1100" baseline="0" dirty="0" smtClean="0">
                <a:latin typeface="Arial" panose="020B0604020202020204" pitchFamily="34" charset="0"/>
                <a:cs typeface="Arial" panose="020B0604020202020204" pitchFamily="34" charset="0"/>
              </a:rPr>
              <a:t>  I</a:t>
            </a:r>
            <a:r>
              <a:rPr lang="en-GB" sz="1100" dirty="0" smtClean="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 v Jones &amp; Smith 1976</a:t>
            </a:r>
          </a:p>
          <a:p>
            <a:r>
              <a:rPr lang="en-GB" sz="1100" dirty="0" smtClean="0">
                <a:latin typeface="Arial" panose="020B0604020202020204" pitchFamily="34" charset="0"/>
                <a:cs typeface="Arial" panose="020B0604020202020204" pitchFamily="34" charset="0"/>
              </a:rPr>
              <a:t>The defendant was convicted of burglary where he took 2 TV sets from his father’s house.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He had a key to the house and was free to come and go as he liked.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smtClean="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60400" y="2108200"/>
            <a:ext cx="5486400" cy="5651500"/>
          </a:xfrm>
        </p:spPr>
        <p:txBody>
          <a:bodyPr/>
          <a:lstStyle/>
          <a:p>
            <a:r>
              <a:rPr lang="en-GB" altLang="en-US" sz="1100" b="1" dirty="0" smtClean="0">
                <a:solidFill>
                  <a:srgbClr val="0000FF"/>
                </a:solidFill>
                <a:latin typeface="Arial" panose="020B0604020202020204" pitchFamily="34" charset="0"/>
                <a:cs typeface="Arial" panose="020B0604020202020204" pitchFamily="34" charset="0"/>
              </a:rPr>
              <a:t>Steals:</a:t>
            </a:r>
            <a:r>
              <a:rPr lang="en-GB" altLang="en-US" sz="1100" b="1" baseline="0" dirty="0" smtClean="0">
                <a:solidFill>
                  <a:srgbClr val="0000FF"/>
                </a:solidFill>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On </a:t>
            </a:r>
            <a:r>
              <a:rPr lang="en-GB" altLang="en-US" sz="1100" dirty="0">
                <a:latin typeface="Arial" panose="020B0604020202020204" pitchFamily="34" charset="0"/>
                <a:cs typeface="Arial" panose="020B0604020202020204" pitchFamily="34" charset="0"/>
              </a:rPr>
              <a:t>entry the offender must have intended to commit theft, satisfying each element of the </a:t>
            </a:r>
            <a:r>
              <a:rPr lang="en-GB" altLang="en-US" sz="1100" dirty="0" smtClean="0">
                <a:latin typeface="Arial" panose="020B0604020202020204" pitchFamily="34" charset="0"/>
                <a:cs typeface="Arial" panose="020B0604020202020204" pitchFamily="34" charset="0"/>
              </a:rPr>
              <a:t>definition - The </a:t>
            </a:r>
            <a:r>
              <a:rPr lang="en-GB" altLang="en-US" sz="1100" dirty="0">
                <a:latin typeface="Arial" panose="020B0604020202020204" pitchFamily="34" charset="0"/>
                <a:cs typeface="Arial" panose="020B0604020202020204" pitchFamily="34" charset="0"/>
              </a:rPr>
              <a:t>suspect commits the full offence of </a:t>
            </a:r>
            <a:r>
              <a:rPr lang="en-GB" altLang="en-US" sz="1100" dirty="0" smtClean="0">
                <a:latin typeface="Arial" panose="020B0604020202020204" pitchFamily="34" charset="0"/>
                <a:cs typeface="Arial" panose="020B0604020202020204" pitchFamily="34" charset="0"/>
              </a:rPr>
              <a:t>theft.</a:t>
            </a:r>
            <a:endParaRPr lang="en-GB" altLang="en-US" sz="1100" dirty="0">
              <a:latin typeface="Arial" panose="020B0604020202020204" pitchFamily="34" charset="0"/>
              <a:cs typeface="Arial" panose="020B0604020202020204" pitchFamily="34" charset="0"/>
            </a:endParaRPr>
          </a:p>
          <a:p>
            <a:endParaRPr lang="en-GB" altLang="en-US" sz="1100" b="1" dirty="0">
              <a:solidFill>
                <a:srgbClr val="0000FF"/>
              </a:solidFill>
              <a:latin typeface="Arial" panose="020B0604020202020204" pitchFamily="34" charset="0"/>
              <a:cs typeface="Arial" panose="020B0604020202020204" pitchFamily="34" charset="0"/>
            </a:endParaRPr>
          </a:p>
          <a:p>
            <a:r>
              <a:rPr lang="en-GB" altLang="en-US" sz="1100" b="1" dirty="0" smtClean="0">
                <a:solidFill>
                  <a:srgbClr val="0000FF"/>
                </a:solidFill>
                <a:latin typeface="Arial" panose="020B0604020202020204" pitchFamily="34" charset="0"/>
                <a:cs typeface="Arial" panose="020B0604020202020204" pitchFamily="34" charset="0"/>
              </a:rPr>
              <a:t>Inflicts GBH:</a:t>
            </a:r>
            <a:r>
              <a:rPr lang="en-GB" altLang="en-US" sz="1100" b="1" baseline="0" dirty="0" smtClean="0">
                <a:solidFill>
                  <a:srgbClr val="0000FF"/>
                </a:solidFill>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On </a:t>
            </a:r>
            <a:r>
              <a:rPr lang="en-GB" altLang="en-US" sz="1100" dirty="0">
                <a:latin typeface="Arial" panose="020B0604020202020204" pitchFamily="34" charset="0"/>
                <a:cs typeface="Arial" panose="020B0604020202020204" pitchFamily="34" charset="0"/>
              </a:rPr>
              <a:t>entry the offender must have intended to inflict </a:t>
            </a:r>
            <a:r>
              <a:rPr lang="en-GB" altLang="en-US" sz="1100" dirty="0" smtClean="0">
                <a:latin typeface="Arial" panose="020B0604020202020204" pitchFamily="34" charset="0"/>
                <a:cs typeface="Arial" panose="020B0604020202020204" pitchFamily="34" charset="0"/>
              </a:rPr>
              <a:t>grievous bodily </a:t>
            </a:r>
            <a:r>
              <a:rPr lang="en-GB" altLang="en-US" sz="1100" dirty="0">
                <a:latin typeface="Arial" panose="020B0604020202020204" pitchFamily="34" charset="0"/>
                <a:cs typeface="Arial" panose="020B0604020202020204" pitchFamily="34" charset="0"/>
              </a:rPr>
              <a:t>harm on a person </a:t>
            </a:r>
            <a:r>
              <a:rPr lang="en-GB" altLang="en-US" sz="1100" dirty="0" smtClean="0">
                <a:latin typeface="Arial" panose="020B0604020202020204" pitchFamily="34" charset="0"/>
                <a:cs typeface="Arial" panose="020B0604020202020204" pitchFamily="34" charset="0"/>
              </a:rPr>
              <a:t>therein.</a:t>
            </a:r>
            <a:endParaRPr lang="en-GB" altLang="en-US" sz="110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a:t>
            </a:r>
            <a:r>
              <a:rPr lang="en-GB" altLang="en-US" sz="1100" dirty="0">
                <a:latin typeface="Arial" panose="020B0604020202020204" pitchFamily="34" charset="0"/>
                <a:cs typeface="Arial" panose="020B0604020202020204" pitchFamily="34" charset="0"/>
              </a:rPr>
              <a:t>meaning of ‘inflict’ is not as narrow as ‘assault’ but is narrower than </a:t>
            </a:r>
            <a:r>
              <a:rPr lang="en-GB" altLang="en-US" sz="1100" dirty="0" err="1">
                <a:latin typeface="Arial" panose="020B0604020202020204" pitchFamily="34" charset="0"/>
                <a:cs typeface="Arial" panose="020B0604020202020204" pitchFamily="34" charset="0"/>
              </a:rPr>
              <a:t>‘cause</a:t>
            </a:r>
            <a:r>
              <a:rPr lang="en-GB" altLang="en-US" sz="1100" dirty="0">
                <a:latin typeface="Arial" panose="020B0604020202020204" pitchFamily="34" charset="0"/>
                <a:cs typeface="Arial" panose="020B0604020202020204" pitchFamily="34" charset="0"/>
              </a:rPr>
              <a:t>’.  It includes situations where force is applied indirectly.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For </a:t>
            </a:r>
            <a:r>
              <a:rPr lang="en-GB" altLang="en-US" sz="1100" dirty="0">
                <a:latin typeface="Arial" panose="020B0604020202020204" pitchFamily="34" charset="0"/>
                <a:cs typeface="Arial" panose="020B0604020202020204" pitchFamily="34" charset="0"/>
              </a:rPr>
              <a:t>example, a woman in her home is frightened by a burglar and as a result falls down the stairs and breaks her leg.  Harm can be said to have been inflicted by the suspect inducing fear, even though there has been no application of force</a:t>
            </a:r>
            <a:r>
              <a:rPr lang="en-GB" altLang="en-US" sz="1100" dirty="0" smtClean="0">
                <a:latin typeface="Arial" panose="020B0604020202020204" pitchFamily="34" charset="0"/>
                <a:cs typeface="Arial" panose="020B0604020202020204" pitchFamily="34" charset="0"/>
              </a:rPr>
              <a:t>.</a:t>
            </a:r>
            <a:r>
              <a:rPr lang="en-GB" altLang="en-US" sz="1100" dirty="0">
                <a:latin typeface="Arial" panose="020B0604020202020204" pitchFamily="34" charset="0"/>
                <a:cs typeface="Arial" panose="020B0604020202020204" pitchFamily="34" charset="0"/>
              </a:rPr>
              <a:t> </a:t>
            </a:r>
            <a:r>
              <a:rPr lang="en-GB" altLang="en-US" sz="1100" b="1" dirty="0" smtClean="0">
                <a:solidFill>
                  <a:srgbClr val="FF0000"/>
                </a:solidFill>
                <a:latin typeface="Arial" panose="020B0604020202020204" pitchFamily="34" charset="0"/>
                <a:cs typeface="Arial" panose="020B0604020202020204" pitchFamily="34" charset="0"/>
              </a:rPr>
              <a:t>NOTE: </a:t>
            </a:r>
            <a:r>
              <a:rPr lang="en-GB" altLang="en-US" sz="1100" dirty="0" smtClean="0">
                <a:latin typeface="Arial" panose="020B0604020202020204" pitchFamily="34" charset="0"/>
                <a:cs typeface="Arial" panose="020B0604020202020204" pitchFamily="34" charset="0"/>
              </a:rPr>
              <a:t>It </a:t>
            </a:r>
            <a:r>
              <a:rPr lang="en-GB" altLang="en-US" sz="1100" dirty="0">
                <a:latin typeface="Arial" panose="020B0604020202020204" pitchFamily="34" charset="0"/>
                <a:cs typeface="Arial" panose="020B0604020202020204" pitchFamily="34" charset="0"/>
              </a:rPr>
              <a:t>is the </a:t>
            </a:r>
            <a:r>
              <a:rPr lang="en-GB" altLang="en-US" sz="1100" u="sng" dirty="0">
                <a:latin typeface="Arial" panose="020B0604020202020204" pitchFamily="34" charset="0"/>
                <a:cs typeface="Arial" panose="020B0604020202020204" pitchFamily="34" charset="0"/>
              </a:rPr>
              <a:t>intent</a:t>
            </a:r>
            <a:r>
              <a:rPr lang="en-GB" altLang="en-US" sz="1100" dirty="0">
                <a:latin typeface="Arial" panose="020B0604020202020204" pitchFamily="34" charset="0"/>
                <a:cs typeface="Arial" panose="020B0604020202020204" pitchFamily="34" charset="0"/>
              </a:rPr>
              <a:t> to cause </a:t>
            </a:r>
            <a:r>
              <a:rPr lang="en-GB" altLang="en-US" sz="1100" dirty="0" smtClean="0">
                <a:latin typeface="Arial" panose="020B0604020202020204" pitchFamily="34" charset="0"/>
                <a:cs typeface="Arial" panose="020B0604020202020204" pitchFamily="34" charset="0"/>
              </a:rPr>
              <a:t>GBH </a:t>
            </a:r>
            <a:r>
              <a:rPr lang="en-GB" altLang="en-US" sz="1100" dirty="0">
                <a:latin typeface="Arial" panose="020B0604020202020204" pitchFamily="34" charset="0"/>
                <a:cs typeface="Arial" panose="020B0604020202020204" pitchFamily="34" charset="0"/>
              </a:rPr>
              <a:t>that is the offence here, not the actually causing of the </a:t>
            </a:r>
            <a:r>
              <a:rPr lang="en-GB" altLang="en-US" sz="1100" dirty="0" smtClean="0">
                <a:latin typeface="Arial" panose="020B0604020202020204" pitchFamily="34" charset="0"/>
                <a:cs typeface="Arial" panose="020B0604020202020204" pitchFamily="34" charset="0"/>
              </a:rPr>
              <a:t>GBH.</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sz="1100" b="1" dirty="0" smtClean="0">
                <a:solidFill>
                  <a:srgbClr val="0000FF"/>
                </a:solidFill>
                <a:latin typeface="Arial" panose="020B0604020202020204" pitchFamily="34" charset="0"/>
                <a:cs typeface="Arial" panose="020B0604020202020204" pitchFamily="34" charset="0"/>
              </a:rPr>
              <a:t>Damage: </a:t>
            </a:r>
            <a:r>
              <a:rPr lang="en-GB" altLang="en-US" sz="1100" dirty="0" smtClean="0">
                <a:latin typeface="Arial" panose="020B0604020202020204" pitchFamily="34" charset="0"/>
                <a:cs typeface="Arial" panose="020B0604020202020204" pitchFamily="34" charset="0"/>
              </a:rPr>
              <a:t>On </a:t>
            </a:r>
            <a:r>
              <a:rPr lang="en-GB" altLang="en-US" sz="1100" dirty="0">
                <a:latin typeface="Arial" panose="020B0604020202020204" pitchFamily="34" charset="0"/>
                <a:cs typeface="Arial" panose="020B0604020202020204" pitchFamily="34" charset="0"/>
              </a:rPr>
              <a:t>entry the offender must have intended to destroy or damage the building or property in the building belonging to </a:t>
            </a:r>
            <a:r>
              <a:rPr lang="en-GB" altLang="en-US" sz="1100" dirty="0" smtClean="0">
                <a:latin typeface="Arial" panose="020B0604020202020204" pitchFamily="34" charset="0"/>
                <a:cs typeface="Arial" panose="020B0604020202020204" pitchFamily="34" charset="0"/>
              </a:rPr>
              <a:t>another.</a:t>
            </a:r>
            <a:endParaRPr lang="en-GB" altLang="en-US" sz="1100" dirty="0">
              <a:latin typeface="Arial" panose="020B0604020202020204" pitchFamily="34" charset="0"/>
              <a:cs typeface="Arial" panose="020B0604020202020204" pitchFamily="34" charset="0"/>
            </a:endParaRPr>
          </a:p>
          <a:p>
            <a:endParaRPr lang="en-GB" sz="1100" b="1" dirty="0" smtClean="0">
              <a:solidFill>
                <a:srgbClr val="0000FF"/>
              </a:solidFill>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An </a:t>
            </a:r>
            <a:r>
              <a:rPr lang="en-GB" sz="1100" dirty="0">
                <a:latin typeface="Arial" panose="020B0604020202020204" pitchFamily="34" charset="0"/>
                <a:cs typeface="Arial" panose="020B0604020202020204" pitchFamily="34" charset="0"/>
              </a:rPr>
              <a:t>offence under 9(1)(a) will be complete </a:t>
            </a:r>
            <a:r>
              <a:rPr lang="en-GB" sz="1100" u="sng" dirty="0">
                <a:latin typeface="Arial" panose="020B0604020202020204" pitchFamily="34" charset="0"/>
                <a:cs typeface="Arial" panose="020B0604020202020204" pitchFamily="34" charset="0"/>
              </a:rPr>
              <a:t>as soon as</a:t>
            </a:r>
            <a:r>
              <a:rPr lang="en-GB" sz="1100" dirty="0">
                <a:latin typeface="Arial" panose="020B0604020202020204" pitchFamily="34" charset="0"/>
                <a:cs typeface="Arial" panose="020B0604020202020204" pitchFamily="34" charset="0"/>
              </a:rPr>
              <a:t> the person crosses the boundary as a trespasser with the requisite intent (</a:t>
            </a:r>
            <a:r>
              <a:rPr lang="en-GB" sz="1100" dirty="0" err="1">
                <a:latin typeface="Arial" panose="020B0604020202020204" pitchFamily="34" charset="0"/>
                <a:cs typeface="Arial" panose="020B0604020202020204" pitchFamily="34" charset="0"/>
              </a:rPr>
              <a:t>Mens</a:t>
            </a:r>
            <a:r>
              <a:rPr lang="en-GB" sz="1100" dirty="0">
                <a:latin typeface="Arial" panose="020B0604020202020204" pitchFamily="34" charset="0"/>
                <a:cs typeface="Arial" panose="020B0604020202020204" pitchFamily="34" charset="0"/>
              </a:rPr>
              <a:t> Rea)</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a:t>
            </a:r>
            <a:r>
              <a:rPr lang="en-GB" sz="1100" u="sng" dirty="0">
                <a:solidFill>
                  <a:srgbClr val="FF0000"/>
                </a:solidFill>
                <a:latin typeface="Arial" panose="020B0604020202020204" pitchFamily="34" charset="0"/>
                <a:cs typeface="Arial" panose="020B0604020202020204" pitchFamily="34" charset="0"/>
              </a:rPr>
              <a:t>does not matter</a:t>
            </a:r>
            <a:r>
              <a:rPr lang="en-GB" sz="1100" dirty="0">
                <a:solidFill>
                  <a:srgbClr val="FF0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if after crossing that boundary they subsequently have a change of heart and decide against carrying out the intended </a:t>
            </a:r>
            <a:r>
              <a:rPr lang="en-GB" sz="1100" dirty="0" smtClean="0">
                <a:latin typeface="Arial" panose="020B0604020202020204" pitchFamily="34" charset="0"/>
                <a:cs typeface="Arial" panose="020B0604020202020204" pitchFamily="34" charset="0"/>
              </a:rPr>
              <a:t>act.</a:t>
            </a:r>
          </a:p>
          <a:p>
            <a:endParaRPr lang="en-GB" sz="1100" dirty="0">
              <a:latin typeface="Arial" panose="020B0604020202020204" pitchFamily="34" charset="0"/>
              <a:cs typeface="Arial" panose="020B0604020202020204" pitchFamily="34" charset="0"/>
            </a:endParaRPr>
          </a:p>
          <a:p>
            <a:r>
              <a:rPr lang="en-GB" sz="1100" b="1" dirty="0" smtClean="0">
                <a:solidFill>
                  <a:srgbClr val="FF0000"/>
                </a:solidFill>
                <a:latin typeface="Arial" panose="020B0604020202020204" pitchFamily="34" charset="0"/>
                <a:cs typeface="Arial" panose="020B0604020202020204" pitchFamily="34" charset="0"/>
              </a:rPr>
              <a:t>Sentence:</a:t>
            </a:r>
            <a:r>
              <a:rPr lang="en-GB" sz="1100" b="1" baseline="0" dirty="0" smtClean="0">
                <a:solidFill>
                  <a:srgbClr val="FF0000"/>
                </a:solidFill>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If violence is used inside a dwelling – Indictable offence – 14yrs imprisonment</a:t>
            </a:r>
          </a:p>
          <a:p>
            <a:endParaRPr lang="en-GB" sz="1100" dirty="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Steals/Damage</a:t>
            </a:r>
            <a:r>
              <a:rPr lang="en-GB" sz="1100" b="0" dirty="0" smtClean="0">
                <a:latin typeface="Arial" panose="020B0604020202020204" pitchFamily="34" charset="0"/>
                <a:cs typeface="Arial" panose="020B0604020202020204" pitchFamily="34" charset="0"/>
              </a:rPr>
              <a:t>:</a:t>
            </a:r>
            <a:r>
              <a:rPr lang="en-GB" sz="1100" b="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Either way offence – 10 years imprisonment (Crown Court); 6 months and/or fine (Magistrates)</a:t>
            </a:r>
            <a:endParaRPr lang="en-GB" sz="1100" dirty="0">
              <a:latin typeface="Arial" panose="020B0604020202020204" pitchFamily="34" charset="0"/>
              <a:cs typeface="Arial" panose="020B0604020202020204" pitchFamily="34" charset="0"/>
            </a:endParaRP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590550" y="2108200"/>
            <a:ext cx="5486400" cy="3600450"/>
          </a:xfrm>
        </p:spPr>
        <p:txBody>
          <a:bodyPr/>
          <a:lstStyle/>
          <a:p>
            <a:r>
              <a:rPr lang="en-GB" altLang="en-US" sz="1100" dirty="0">
                <a:latin typeface="Arial" panose="020B0604020202020204" pitchFamily="34" charset="0"/>
              </a:rPr>
              <a:t>The second type of burglary involves a defendant’s behaviour </a:t>
            </a:r>
            <a:r>
              <a:rPr lang="en-GB" altLang="en-US" sz="1100" b="1" dirty="0">
                <a:latin typeface="Arial" panose="020B0604020202020204" pitchFamily="34" charset="0"/>
              </a:rPr>
              <a:t>after </a:t>
            </a:r>
            <a:r>
              <a:rPr lang="en-GB" altLang="en-US" sz="1100" dirty="0">
                <a:latin typeface="Arial" panose="020B0604020202020204" pitchFamily="34" charset="0"/>
              </a:rPr>
              <a:t>having entered a building or part of a building.</a:t>
            </a:r>
          </a:p>
          <a:p>
            <a:endParaRPr lang="en-GB" altLang="en-US" sz="1100" dirty="0">
              <a:latin typeface="Arial" panose="020B0604020202020204" pitchFamily="34" charset="0"/>
            </a:endParaRPr>
          </a:p>
          <a:p>
            <a:r>
              <a:rPr lang="en-GB" altLang="en-US" sz="1100" dirty="0">
                <a:latin typeface="Arial" panose="020B0604020202020204" pitchFamily="34" charset="0"/>
              </a:rPr>
              <a:t>This is covered by Section 9(1)(b) Theft Act 1968</a:t>
            </a:r>
          </a:p>
          <a:p>
            <a:endParaRPr lang="en-GB" altLang="en-US" sz="1100" dirty="0">
              <a:latin typeface="Arial" panose="020B0604020202020204" pitchFamily="34" charset="0"/>
            </a:endParaRPr>
          </a:p>
          <a:p>
            <a:r>
              <a:rPr lang="en-GB" altLang="en-US" sz="1100" dirty="0">
                <a:latin typeface="Arial" panose="020B0604020202020204" pitchFamily="34" charset="0"/>
              </a:rPr>
              <a:t>This is often the easier offence to prove as it does not require proof of the ‘</a:t>
            </a:r>
            <a:r>
              <a:rPr lang="en-GB" altLang="en-US" sz="1100" dirty="0" err="1">
                <a:latin typeface="Arial" panose="020B0604020202020204" pitchFamily="34" charset="0"/>
              </a:rPr>
              <a:t>mens</a:t>
            </a:r>
            <a:r>
              <a:rPr lang="en-GB" altLang="en-US" sz="1100" dirty="0">
                <a:latin typeface="Arial" panose="020B0604020202020204" pitchFamily="34" charset="0"/>
              </a:rPr>
              <a:t> rea’ or state of mind of the offender.</a:t>
            </a: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1608241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303246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smtClean="0">
                <a:latin typeface="Arial" panose="020B0604020202020204" pitchFamily="34" charset="0"/>
                <a:cs typeface="Arial" panose="020B0604020202020204" pitchFamily="34" charset="0"/>
              </a:rPr>
              <a:t>Answer is </a:t>
            </a:r>
            <a:r>
              <a:rPr lang="en-GB" sz="1100" b="1" dirty="0" smtClean="0">
                <a:solidFill>
                  <a:srgbClr val="FF0000"/>
                </a:solidFill>
                <a:latin typeface="Arial" panose="020B0604020202020204" pitchFamily="34" charset="0"/>
                <a:cs typeface="Arial" panose="020B0604020202020204" pitchFamily="34" charset="0"/>
              </a:rPr>
              <a:t>D</a:t>
            </a:r>
            <a:r>
              <a:rPr lang="en-GB" sz="1100" dirty="0" smtClean="0">
                <a:latin typeface="Arial" panose="020B0604020202020204" pitchFamily="34" charset="0"/>
                <a:cs typeface="Arial" panose="020B0604020202020204" pitchFamily="34" charset="0"/>
              </a:rPr>
              <a:t> -Upon </a:t>
            </a:r>
            <a:r>
              <a:rPr lang="en-GB" sz="1100" dirty="0">
                <a:latin typeface="Arial" panose="020B0604020202020204" pitchFamily="34" charset="0"/>
                <a:cs typeface="Arial" panose="020B0604020202020204" pitchFamily="34" charset="0"/>
              </a:rPr>
              <a:t>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79450" y="2279650"/>
            <a:ext cx="5486400" cy="3600450"/>
          </a:xfrm>
        </p:spPr>
        <p:txBody>
          <a:bodyPr/>
          <a:lstStyle/>
          <a:p>
            <a:pPr lvl="0">
              <a:defRPr/>
            </a:pPr>
            <a:r>
              <a:rPr lang="en-GB" sz="1100" dirty="0" smtClean="0">
                <a:latin typeface="Arial" panose="020B0604020202020204" pitchFamily="34" charset="0"/>
                <a:cs typeface="Arial" panose="020B0604020202020204" pitchFamily="34" charset="0"/>
              </a:rPr>
              <a:t>Answer</a:t>
            </a:r>
            <a:r>
              <a:rPr lang="en-GB" sz="1100" dirty="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is </a:t>
            </a:r>
            <a:r>
              <a:rPr lang="en-GB" sz="1100" b="1" dirty="0" smtClean="0">
                <a:solidFill>
                  <a:srgbClr val="FF0000"/>
                </a:solidFill>
                <a:latin typeface="Arial" panose="020B0604020202020204" pitchFamily="34" charset="0"/>
                <a:cs typeface="Arial" panose="020B0604020202020204" pitchFamily="34" charset="0"/>
              </a:rPr>
              <a:t>2</a:t>
            </a:r>
            <a:r>
              <a:rPr lang="en-GB" sz="110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(b) </a:t>
            </a:r>
            <a:r>
              <a:rPr lang="en-GB" sz="1100" dirty="0">
                <a:latin typeface="Arial" panose="020B0604020202020204" pitchFamily="34" charset="0"/>
                <a:cs typeface="Arial" panose="020B0604020202020204" pitchFamily="34" charset="0"/>
              </a:rPr>
              <a:t>only</a:t>
            </a:r>
          </a:p>
          <a:p>
            <a:endParaRPr lang="en-GB" dirty="0"/>
          </a:p>
          <a:p>
            <a:endParaRPr lang="en-GB" dirty="0"/>
          </a:p>
        </p:txBody>
      </p:sp>
    </p:spTree>
    <p:extLst>
      <p:ext uri="{BB962C8B-B14F-4D97-AF65-F5344CB8AC3E}">
        <p14:creationId xmlns:p14="http://schemas.microsoft.com/office/powerpoint/2010/main" val="2487533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smtClean="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Neither</a:t>
            </a:r>
            <a:r>
              <a:rPr lang="en-GB" sz="11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666750" y="2057400"/>
            <a:ext cx="5486400" cy="3600450"/>
          </a:xfrm>
        </p:spPr>
        <p:txBody>
          <a:bodyPr/>
          <a:lstStyle/>
          <a:p>
            <a:r>
              <a:rPr lang="en-GB" altLang="en-US" sz="1100" b="0" dirty="0">
                <a:solidFill>
                  <a:srgbClr val="0000FF"/>
                </a:solidFill>
                <a:latin typeface="Arial" panose="020B0604020202020204" pitchFamily="34" charset="0"/>
                <a:cs typeface="Arial" panose="020B0604020202020204" pitchFamily="34" charset="0"/>
              </a:rPr>
              <a:t>Aggravated Burglary </a:t>
            </a:r>
            <a:r>
              <a:rPr lang="en-GB" altLang="en-US" sz="1100" b="0" dirty="0">
                <a:latin typeface="Arial" panose="020B0604020202020204" pitchFamily="34" charset="0"/>
                <a:cs typeface="Arial" panose="020B0604020202020204" pitchFamily="34" charset="0"/>
              </a:rPr>
              <a:t>– Triable on Indictment only</a:t>
            </a:r>
          </a:p>
          <a:p>
            <a:r>
              <a:rPr lang="en-GB" altLang="en-US" sz="1100" b="0" dirty="0">
                <a:latin typeface="Arial" panose="020B0604020202020204" pitchFamily="34" charset="0"/>
                <a:cs typeface="Arial" panose="020B0604020202020204" pitchFamily="34" charset="0"/>
              </a:rPr>
              <a:t>Maximum penalty on conviction of Life Imprisonment</a:t>
            </a:r>
          </a:p>
          <a:p>
            <a:endParaRPr lang="en-GB" dirty="0"/>
          </a:p>
        </p:txBody>
      </p:sp>
    </p:spTree>
    <p:extLst>
      <p:ext uri="{BB962C8B-B14F-4D97-AF65-F5344CB8AC3E}">
        <p14:creationId xmlns:p14="http://schemas.microsoft.com/office/powerpoint/2010/main" val="806591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As you can see from the penalty, this offence is considered more serious than Burglary.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difference between Burglary and Aggravated Burglary is simple.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We have just looked at the offence of Burglary and discussed how that offence is made out.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Aggravated Burglary has exactly the same elements as Burglary </a:t>
            </a:r>
            <a:r>
              <a:rPr lang="en-GB" altLang="en-US" sz="1100" b="1" u="sng" dirty="0">
                <a:solidFill>
                  <a:srgbClr val="FF0000"/>
                </a:solidFill>
                <a:latin typeface="Arial" panose="020B0604020202020204" pitchFamily="34" charset="0"/>
                <a:cs typeface="Arial" panose="020B0604020202020204" pitchFamily="34" charset="0"/>
              </a:rPr>
              <a:t>PLUS</a:t>
            </a:r>
            <a:r>
              <a:rPr lang="en-GB" altLang="en-US" sz="1100" dirty="0">
                <a:latin typeface="Arial" panose="020B0604020202020204" pitchFamily="34" charset="0"/>
                <a:cs typeface="Arial" panose="020B0604020202020204" pitchFamily="34" charset="0"/>
              </a:rPr>
              <a:t> the additional evidence that, at the time of committing the offence, the accused person has with him one or more of the four named articles shown:</a:t>
            </a:r>
          </a:p>
          <a:p>
            <a:endParaRPr lang="en-GB" altLang="en-US" sz="1100" dirty="0">
              <a:latin typeface="Arial" panose="020B0604020202020204" pitchFamily="34" charset="0"/>
              <a:cs typeface="Arial" panose="020B0604020202020204" pitchFamily="34" charset="0"/>
            </a:endParaRPr>
          </a:p>
          <a:p>
            <a:r>
              <a:rPr lang="en-GB" altLang="en-US" sz="1100" b="1" dirty="0" smtClean="0">
                <a:solidFill>
                  <a:srgbClr val="FF0000"/>
                </a:solidFill>
                <a:latin typeface="Arial" panose="020B0604020202020204" pitchFamily="34" charset="0"/>
                <a:cs typeface="Arial" panose="020B0604020202020204" pitchFamily="34" charset="0"/>
              </a:rPr>
              <a:t>W</a:t>
            </a:r>
            <a:r>
              <a:rPr lang="en-GB" altLang="en-US" sz="1100" dirty="0" smtClean="0">
                <a:latin typeface="Arial" panose="020B0604020202020204" pitchFamily="34" charset="0"/>
                <a:cs typeface="Arial" panose="020B0604020202020204" pitchFamily="34" charset="0"/>
              </a:rPr>
              <a:t>eapon </a:t>
            </a:r>
            <a:r>
              <a:rPr lang="en-GB" altLang="en-US" sz="1100" dirty="0">
                <a:latin typeface="Arial" panose="020B0604020202020204" pitchFamily="34" charset="0"/>
                <a:cs typeface="Arial" panose="020B0604020202020204" pitchFamily="34" charset="0"/>
              </a:rPr>
              <a:t>of Offence</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I</a:t>
            </a:r>
            <a:r>
              <a:rPr lang="en-GB" altLang="en-US" sz="1100" dirty="0">
                <a:latin typeface="Arial" panose="020B0604020202020204" pitchFamily="34" charset="0"/>
                <a:cs typeface="Arial" panose="020B0604020202020204" pitchFamily="34" charset="0"/>
              </a:rPr>
              <a:t>mitation Firearm</a:t>
            </a:r>
          </a:p>
          <a:p>
            <a:endParaRPr lang="en-GB" altLang="en-US" sz="1100" dirty="0" smtClean="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F</a:t>
            </a:r>
            <a:r>
              <a:rPr lang="en-GB" altLang="en-US" sz="1100" dirty="0">
                <a:latin typeface="Arial" panose="020B0604020202020204" pitchFamily="34" charset="0"/>
                <a:cs typeface="Arial" panose="020B0604020202020204" pitchFamily="34" charset="0"/>
              </a:rPr>
              <a:t>irearm</a:t>
            </a:r>
          </a:p>
          <a:p>
            <a:endParaRPr lang="en-GB" altLang="en-US"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E</a:t>
            </a:r>
            <a:r>
              <a:rPr lang="en-GB" altLang="en-US" sz="1100" dirty="0">
                <a:latin typeface="Arial" panose="020B0604020202020204" pitchFamily="34" charset="0"/>
                <a:cs typeface="Arial" panose="020B0604020202020204" pitchFamily="34" charset="0"/>
              </a:rPr>
              <a:t>xplosive</a:t>
            </a:r>
          </a:p>
          <a:p>
            <a:endParaRPr lang="en-GB" sz="1100" dirty="0" smtClean="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 in mnemonic form………</a:t>
            </a:r>
            <a:r>
              <a:rPr lang="en-GB" altLang="en-US" sz="1100" b="1" dirty="0">
                <a:solidFill>
                  <a:srgbClr val="FF0000"/>
                </a:solidFill>
                <a:latin typeface="Arial" panose="020B0604020202020204" pitchFamily="34" charset="0"/>
                <a:cs typeface="Arial" panose="020B0604020202020204" pitchFamily="34" charset="0"/>
              </a:rPr>
              <a:t>’WIFE’</a:t>
            </a:r>
            <a:r>
              <a:rPr lang="en-GB" altLang="en-US" sz="1100" dirty="0">
                <a:latin typeface="Arial" panose="020B0604020202020204" pitchFamily="34" charset="0"/>
                <a:cs typeface="Arial" panose="020B0604020202020204" pitchFamily="34" charset="0"/>
              </a:rPr>
              <a:t> (Click to next slide)</a:t>
            </a:r>
          </a:p>
          <a:p>
            <a:endParaRPr lang="en-GB" altLang="en-US" sz="110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Note that both </a:t>
            </a:r>
            <a:r>
              <a:rPr lang="en-GB" altLang="en-US" sz="1100" dirty="0">
                <a:latin typeface="Arial" panose="020B0604020202020204" pitchFamily="34" charset="0"/>
                <a:cs typeface="Arial" panose="020B0604020202020204" pitchFamily="34" charset="0"/>
              </a:rPr>
              <a:t>Sec 9(1)(a) and 9(1)(b) burglaries can be aggravated</a:t>
            </a:r>
          </a:p>
          <a:p>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
        <p:nvSpPr>
          <p:cNvPr id="5" name="Notes Placeholder 4"/>
          <p:cNvSpPr>
            <a:spLocks noGrp="1"/>
          </p:cNvSpPr>
          <p:nvPr>
            <p:ph type="body" sz="quarter" idx="11"/>
          </p:nvPr>
        </p:nvSpPr>
        <p:spPr>
          <a:xfrm>
            <a:off x="489744" y="2190750"/>
            <a:ext cx="5486400" cy="3600450"/>
          </a:xfrm>
        </p:spPr>
        <p:txBody>
          <a:bodyPr/>
          <a:lstStyle/>
          <a:p>
            <a:r>
              <a:rPr lang="en-GB" altLang="en-US" sz="1100" dirty="0">
                <a:solidFill>
                  <a:srgbClr val="FF0000"/>
                </a:solidFill>
                <a:latin typeface="Arial" panose="020B0604020202020204" pitchFamily="34" charset="0"/>
                <a:cs typeface="Arial" panose="020B0604020202020204" pitchFamily="34" charset="0"/>
              </a:rPr>
              <a:t>The important point here is the point in time when the ‘burglary’ is committed</a:t>
            </a:r>
          </a:p>
          <a:p>
            <a:endParaRPr lang="en-GB" altLang="en-US"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a:t>
            </a:r>
            <a:r>
              <a:rPr lang="en-GB" sz="1100" dirty="0">
                <a:latin typeface="Arial" panose="020B0604020202020204" pitchFamily="34" charset="0"/>
                <a:cs typeface="Arial" panose="020B0604020202020204" pitchFamily="34" charset="0"/>
              </a:rPr>
              <a:t>point in time when the offence is committed depends upon the subsection and the type of burglary: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Sec 9(1)(a) </a:t>
            </a:r>
            <a:r>
              <a:rPr lang="en-GB" sz="1100" dirty="0">
                <a:latin typeface="Arial" panose="020B0604020202020204" pitchFamily="34" charset="0"/>
                <a:cs typeface="Arial" panose="020B0604020202020204" pitchFamily="34" charset="0"/>
              </a:rPr>
              <a:t>burglary, the time is when a person enters a building or part of a building with intent and has in his/her possession one of the articles listed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Sec 9(1)(b) </a:t>
            </a:r>
            <a:r>
              <a:rPr lang="en-GB" sz="1100" dirty="0">
                <a:latin typeface="Arial" panose="020B0604020202020204" pitchFamily="34" charset="0"/>
                <a:cs typeface="Arial" panose="020B0604020202020204" pitchFamily="34" charset="0"/>
              </a:rPr>
              <a:t>burglary, the time is when he/she commits the theft or grievous bodily harm and has one of the articles in his/her possession, having entered a building or part of a building.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For a </a:t>
            </a:r>
            <a:r>
              <a:rPr lang="en-GB" sz="1100" b="1" dirty="0">
                <a:solidFill>
                  <a:srgbClr val="0000FF"/>
                </a:solidFill>
                <a:latin typeface="Arial" panose="020B0604020202020204" pitchFamily="34" charset="0"/>
                <a:cs typeface="Arial" panose="020B0604020202020204" pitchFamily="34" charset="0"/>
              </a:rPr>
              <a:t>9(1)(b</a:t>
            </a:r>
            <a:r>
              <a:rPr lang="en-GB" sz="1100" dirty="0">
                <a:latin typeface="Arial" panose="020B0604020202020204" pitchFamily="34" charset="0"/>
                <a:cs typeface="Arial" panose="020B0604020202020204" pitchFamily="34" charset="0"/>
              </a:rPr>
              <a:t>) burglary (having entered, commit theft/GBH or attempt to commit theft/GBH), that is at the time of the commission of the ulterior offence . If the weapon is discarded after entry and before the ulterior offence is committed, then there is no aggravated burglary. A jury would have to decide on the specific facts of the case. </a:t>
            </a:r>
          </a:p>
          <a:p>
            <a:endParaRPr lang="en-GB" dirty="0"/>
          </a:p>
        </p:txBody>
      </p:sp>
    </p:spTree>
    <p:extLst>
      <p:ext uri="{BB962C8B-B14F-4D97-AF65-F5344CB8AC3E}">
        <p14:creationId xmlns:p14="http://schemas.microsoft.com/office/powerpoint/2010/main" val="35540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
        <p:nvSpPr>
          <p:cNvPr id="5" name="Notes Placeholder 4"/>
          <p:cNvSpPr>
            <a:spLocks noGrp="1"/>
          </p:cNvSpPr>
          <p:nvPr>
            <p:ph type="body" sz="quarter" idx="11"/>
          </p:nvPr>
        </p:nvSpPr>
        <p:spPr>
          <a:xfrm>
            <a:off x="596900" y="1968500"/>
            <a:ext cx="5486400" cy="6845300"/>
          </a:xfrm>
        </p:spPr>
        <p:txBody>
          <a:bodyPr/>
          <a:lstStyle/>
          <a:p>
            <a:r>
              <a:rPr lang="en-GB" altLang="en-US" sz="1100" dirty="0">
                <a:latin typeface="Arial" panose="020B0604020202020204" pitchFamily="34" charset="0"/>
                <a:cs typeface="Arial" panose="020B0604020202020204" pitchFamily="34" charset="0"/>
              </a:rPr>
              <a:t>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a:t>
            </a:r>
            <a:r>
              <a:rPr lang="en-GB" altLang="en-US" sz="1100" dirty="0" smtClean="0">
                <a:latin typeface="Arial" panose="020B0604020202020204" pitchFamily="34" charset="0"/>
                <a:cs typeface="Arial" panose="020B0604020202020204" pitchFamily="34" charset="0"/>
              </a:rPr>
              <a:t>offence.</a:t>
            </a: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smtClean="0">
              <a:latin typeface="Arial" panose="020B0604020202020204" pitchFamily="34" charset="0"/>
              <a:cs typeface="Arial" panose="020B0604020202020204" pitchFamily="34" charset="0"/>
            </a:endParaRPr>
          </a:p>
          <a:p>
            <a:pPr>
              <a:spcAft>
                <a:spcPts val="1800"/>
              </a:spcAft>
            </a:pPr>
            <a:r>
              <a:rPr lang="en-GB" altLang="en-US" sz="1100" dirty="0" smtClean="0">
                <a:latin typeface="Arial" panose="020B0604020202020204" pitchFamily="34" charset="0"/>
                <a:cs typeface="Arial" panose="020B0604020202020204" pitchFamily="34" charset="0"/>
              </a:rPr>
              <a:t>The </a:t>
            </a:r>
            <a:r>
              <a:rPr lang="en-GB" altLang="en-US" sz="1100" dirty="0">
                <a:latin typeface="Arial" panose="020B0604020202020204" pitchFamily="34" charset="0"/>
                <a:cs typeface="Arial" panose="020B0604020202020204" pitchFamily="34" charset="0"/>
              </a:rPr>
              <a:t>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smtClean="0">
              <a:latin typeface="Arial" panose="020B0604020202020204" pitchFamily="34" charset="0"/>
              <a:cs typeface="Arial" panose="020B0604020202020204" pitchFamily="34" charset="0"/>
            </a:endParaRPr>
          </a:p>
          <a:p>
            <a:pPr>
              <a:spcAft>
                <a:spcPts val="1800"/>
              </a:spcAft>
            </a:pPr>
            <a:r>
              <a:rPr lang="en-GB" altLang="en-US" sz="1100" dirty="0" smtClean="0">
                <a:latin typeface="Arial" panose="020B0604020202020204" pitchFamily="34" charset="0"/>
                <a:cs typeface="Arial" panose="020B0604020202020204" pitchFamily="34" charset="0"/>
              </a:rPr>
              <a:t>In </a:t>
            </a:r>
            <a:r>
              <a:rPr lang="en-GB" altLang="en-US" sz="1100" dirty="0">
                <a:latin typeface="Arial" panose="020B0604020202020204" pitchFamily="34" charset="0"/>
                <a:cs typeface="Arial" panose="020B0604020202020204" pitchFamily="34" charset="0"/>
              </a:rPr>
              <a:t>cases where a defendant has been found entering a building with a weapon, it will not be necessary to prove any intention to use that weapon during the burglary.</a:t>
            </a:r>
          </a:p>
          <a:p>
            <a:pPr>
              <a:spcAft>
                <a:spcPts val="1800"/>
              </a:spcAft>
            </a:pPr>
            <a:endParaRPr lang="en-GB" altLang="en-US" sz="1100" dirty="0" smtClean="0">
              <a:latin typeface="Arial" panose="020B0604020202020204" pitchFamily="34" charset="0"/>
              <a:cs typeface="Arial" panose="020B0604020202020204" pitchFamily="34" charset="0"/>
            </a:endParaRPr>
          </a:p>
          <a:p>
            <a:pPr>
              <a:spcAft>
                <a:spcPts val="1800"/>
              </a:spcAft>
            </a:pPr>
            <a:r>
              <a:rPr lang="en-GB" altLang="en-US" sz="1100" dirty="0" smtClean="0">
                <a:latin typeface="Arial" panose="020B0604020202020204" pitchFamily="34" charset="0"/>
                <a:cs typeface="Arial" panose="020B0604020202020204" pitchFamily="34" charset="0"/>
              </a:rPr>
              <a:t>The </a:t>
            </a:r>
            <a:r>
              <a:rPr lang="en-GB" altLang="en-US" sz="1100" dirty="0">
                <a:latin typeface="Arial" panose="020B0604020202020204" pitchFamily="34" charset="0"/>
                <a:cs typeface="Arial" panose="020B0604020202020204" pitchFamily="34" charset="0"/>
              </a:rPr>
              <a:t>term is more restrictive than possession. It will require the defendant to have some degree of immediate control over the item and will normally be the same as ‘carrying’.</a:t>
            </a:r>
          </a:p>
          <a:p>
            <a:pPr>
              <a:spcAft>
                <a:spcPts val="1800"/>
              </a:spcAft>
            </a:pPr>
            <a:endParaRPr lang="en-GB" altLang="en-US" sz="1100" dirty="0" smtClean="0">
              <a:latin typeface="Arial" panose="020B0604020202020204" pitchFamily="34" charset="0"/>
              <a:cs typeface="Arial" panose="020B0604020202020204" pitchFamily="34" charset="0"/>
            </a:endParaRPr>
          </a:p>
          <a:p>
            <a:pPr>
              <a:spcAft>
                <a:spcPts val="1800"/>
              </a:spcAft>
            </a:pPr>
            <a:r>
              <a:rPr lang="en-GB" altLang="en-US" sz="1100" b="1" dirty="0" smtClean="0">
                <a:latin typeface="Arial" panose="020B0604020202020204" pitchFamily="34" charset="0"/>
                <a:cs typeface="Arial" panose="020B0604020202020204" pitchFamily="34" charset="0"/>
              </a:rPr>
              <a:t>Instant </a:t>
            </a:r>
            <a:r>
              <a:rPr lang="en-GB" altLang="en-US" sz="1100" b="1" dirty="0">
                <a:latin typeface="Arial" panose="020B0604020202020204" pitchFamily="34" charset="0"/>
                <a:cs typeface="Arial" panose="020B0604020202020204" pitchFamily="34" charset="0"/>
              </a:rPr>
              <a:t>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smtClean="0">
                <a:latin typeface="Arial" panose="020B0604020202020204" pitchFamily="34" charset="0"/>
                <a:cs typeface="Arial" panose="020B0604020202020204" pitchFamily="34" charset="0"/>
              </a:rPr>
              <a:t>Use of screwdriver.</a:t>
            </a:r>
          </a:p>
          <a:p>
            <a:endParaRPr lang="en-GB" altLang="en-US" sz="1100" dirty="0" smtClean="0">
              <a:solidFill>
                <a:srgbClr val="FF0000"/>
              </a:solidFill>
              <a:latin typeface="Arial" panose="020B0604020202020204" pitchFamily="34" charset="0"/>
              <a:cs typeface="Arial" panose="020B0604020202020204" pitchFamily="34" charset="0"/>
            </a:endParaRPr>
          </a:p>
          <a:p>
            <a:r>
              <a:rPr lang="en-GB" altLang="en-US" sz="1100" b="1" dirty="0" smtClean="0">
                <a:solidFill>
                  <a:srgbClr val="FF0000"/>
                </a:solidFill>
                <a:latin typeface="Arial" panose="020B0604020202020204" pitchFamily="34" charset="0"/>
                <a:cs typeface="Arial" panose="020B0604020202020204" pitchFamily="34" charset="0"/>
              </a:rPr>
              <a:t>Remember</a:t>
            </a:r>
            <a:r>
              <a:rPr lang="en-GB" altLang="en-US" sz="1100" b="1" dirty="0" smtClean="0">
                <a:latin typeface="Arial" panose="020B0604020202020204" pitchFamily="34" charset="0"/>
                <a:cs typeface="Arial" panose="020B0604020202020204" pitchFamily="34" charset="0"/>
              </a:rPr>
              <a:t>: </a:t>
            </a:r>
            <a:r>
              <a:rPr lang="en-GB" altLang="en-US" sz="1100" i="1" u="sng" dirty="0" smtClean="0">
                <a:latin typeface="Arial" panose="020B0604020202020204" pitchFamily="34" charset="0"/>
                <a:cs typeface="Arial" panose="020B0604020202020204" pitchFamily="34" charset="0"/>
              </a:rPr>
              <a:t>’What’s in his head, what’s in his hand ?’ (R v KELLY)</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 v Kelly [1993] Crim LR 763:</a:t>
            </a:r>
          </a:p>
          <a:p>
            <a:r>
              <a:rPr lang="en-GB" altLang="en-US" sz="1100" dirty="0" smtClean="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smtClean="0"/>
          </a:p>
          <a:p>
            <a:pPr>
              <a:spcAft>
                <a:spcPts val="1800"/>
              </a:spcAft>
            </a:pPr>
            <a:endParaRPr lang="en-GB" altLang="en-US" dirty="0"/>
          </a:p>
          <a:p>
            <a:endParaRPr lang="en-GB" dirty="0"/>
          </a:p>
        </p:txBody>
      </p:sp>
    </p:spTree>
    <p:extLst>
      <p:ext uri="{BB962C8B-B14F-4D97-AF65-F5344CB8AC3E}">
        <p14:creationId xmlns:p14="http://schemas.microsoft.com/office/powerpoint/2010/main" val="3476599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
        <p:nvSpPr>
          <p:cNvPr id="5" name="Notes Placeholder 4"/>
          <p:cNvSpPr>
            <a:spLocks noGrp="1"/>
          </p:cNvSpPr>
          <p:nvPr>
            <p:ph type="body" sz="quarter" idx="11"/>
          </p:nvPr>
        </p:nvSpPr>
        <p:spPr>
          <a:xfrm>
            <a:off x="660400" y="2527300"/>
            <a:ext cx="5486400" cy="3600450"/>
          </a:xfrm>
        </p:spPr>
        <p:txBody>
          <a:bodyPr/>
          <a:lstStyle/>
          <a:p>
            <a:r>
              <a:rPr lang="en-GB" altLang="en-US" sz="11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a:t>
            </a:r>
            <a:r>
              <a:rPr lang="en-GB" altLang="en-US" sz="1100" dirty="0" smtClean="0">
                <a:latin typeface="Arial" panose="020B0604020202020204" pitchFamily="34" charset="0"/>
                <a:cs typeface="Arial" panose="020B0604020202020204" pitchFamily="34" charset="0"/>
              </a:rPr>
              <a:t>use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Note: A</a:t>
            </a:r>
            <a:r>
              <a:rPr lang="en-GB" altLang="en-US" sz="1100" baseline="0" dirty="0" smtClean="0">
                <a:latin typeface="Arial" panose="020B0604020202020204" pitchFamily="34" charset="0"/>
                <a:cs typeface="Arial" panose="020B0604020202020204" pitchFamily="34" charset="0"/>
              </a:rPr>
              <a:t> weapon of offence</a:t>
            </a:r>
            <a:r>
              <a:rPr lang="en-GB" altLang="en-US" sz="1100" dirty="0" smtClean="0">
                <a:latin typeface="Arial" panose="020B0604020202020204" pitchFamily="34" charset="0"/>
                <a:cs typeface="Arial" panose="020B0604020202020204" pitchFamily="34" charset="0"/>
              </a:rPr>
              <a:t> is </a:t>
            </a:r>
            <a:r>
              <a:rPr lang="en-GB" altLang="en-US" sz="1100" u="sng" dirty="0" smtClean="0">
                <a:latin typeface="Arial" panose="020B0604020202020204" pitchFamily="34" charset="0"/>
                <a:cs typeface="Arial" panose="020B0604020202020204" pitchFamily="34" charset="0"/>
              </a:rPr>
              <a:t>not</a:t>
            </a:r>
            <a:r>
              <a:rPr lang="en-GB" altLang="en-US" sz="1100" dirty="0" smtClean="0">
                <a:latin typeface="Arial" panose="020B0604020202020204" pitchFamily="34" charset="0"/>
                <a:cs typeface="Arial" panose="020B0604020202020204" pitchFamily="34" charset="0"/>
              </a:rPr>
              <a:t> an “offensive weapon” as the definition of an offensive weapon does not include the element</a:t>
            </a:r>
            <a:r>
              <a:rPr lang="en-GB" altLang="en-US" sz="1100" baseline="0" dirty="0" smtClean="0">
                <a:latin typeface="Arial" panose="020B0604020202020204" pitchFamily="34" charset="0"/>
                <a:cs typeface="Arial" panose="020B0604020202020204" pitchFamily="34" charset="0"/>
              </a:rPr>
              <a:t> of an item to incapacitate a person…. </a:t>
            </a:r>
            <a:endParaRPr lang="en-GB" altLang="en-US"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64509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
        <p:nvSpPr>
          <p:cNvPr id="5" name="Notes Placeholder 4"/>
          <p:cNvSpPr>
            <a:spLocks noGrp="1"/>
          </p:cNvSpPr>
          <p:nvPr>
            <p:ph type="body" sz="quarter" idx="11"/>
          </p:nvPr>
        </p:nvSpPr>
        <p:spPr>
          <a:xfrm>
            <a:off x="641350" y="2044700"/>
            <a:ext cx="5486400" cy="3600450"/>
          </a:xfrm>
        </p:spPr>
        <p:txBody>
          <a:bodyPr/>
          <a:lstStyle/>
          <a:p>
            <a:pPr>
              <a:spcAft>
                <a:spcPts val="1800"/>
              </a:spcAft>
            </a:pPr>
            <a:r>
              <a:rPr lang="en-GB" altLang="en-US" sz="1100" dirty="0" smtClean="0">
                <a:latin typeface="Arial" panose="020B0604020202020204" pitchFamily="34" charset="0"/>
                <a:cs typeface="Arial" panose="020B0604020202020204" pitchFamily="34" charset="0"/>
              </a:rPr>
              <a:t>Weapon </a:t>
            </a:r>
            <a:r>
              <a:rPr lang="en-GB" altLang="en-US" sz="1100" dirty="0">
                <a:latin typeface="Arial" panose="020B0604020202020204" pitchFamily="34" charset="0"/>
                <a:cs typeface="Arial" panose="020B0604020202020204" pitchFamily="34" charset="0"/>
              </a:rPr>
              <a:t>of offence includes:</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made</a:t>
            </a:r>
            <a:r>
              <a:rPr lang="en-GB" altLang="en-US" sz="1100" dirty="0">
                <a:latin typeface="Arial" panose="020B0604020202020204" pitchFamily="34" charset="0"/>
                <a:cs typeface="Arial" panose="020B0604020202020204" pitchFamily="34" charset="0"/>
              </a:rPr>
              <a:t> for causing injury , e.g. flick knife</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adapted</a:t>
            </a:r>
            <a:r>
              <a:rPr lang="en-GB" altLang="en-US" sz="1100" dirty="0">
                <a:latin typeface="Arial" panose="020B0604020202020204" pitchFamily="34" charset="0"/>
                <a:cs typeface="Arial" panose="020B0604020202020204" pitchFamily="34" charset="0"/>
              </a:rPr>
              <a:t> for causing injury – e.g. a piece of wood with nails in it</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intended</a:t>
            </a:r>
            <a:r>
              <a:rPr lang="en-GB" altLang="en-US" sz="1100" dirty="0">
                <a:latin typeface="Arial" panose="020B0604020202020204" pitchFamily="34" charset="0"/>
                <a:cs typeface="Arial" panose="020B0604020202020204" pitchFamily="34" charset="0"/>
              </a:rPr>
              <a:t> for causing injury – e.g. a cutlery knife is inoffensive in everyday use but can be ‘intended’ by a defendant</a:t>
            </a:r>
          </a:p>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
        <p:nvSpPr>
          <p:cNvPr id="5" name="Notes Placeholder 4"/>
          <p:cNvSpPr>
            <a:spLocks noGrp="1"/>
          </p:cNvSpPr>
          <p:nvPr>
            <p:ph type="body" sz="quarter" idx="11"/>
          </p:nvPr>
        </p:nvSpPr>
        <p:spPr>
          <a:xfrm>
            <a:off x="641350" y="2044700"/>
            <a:ext cx="5486400" cy="3600450"/>
          </a:xfrm>
        </p:spPr>
        <p:txBody>
          <a:bodyPr/>
          <a:lstStyle/>
          <a:p>
            <a:pPr>
              <a:spcAft>
                <a:spcPts val="1800"/>
              </a:spcAft>
            </a:pPr>
            <a:r>
              <a:rPr lang="en-GB" altLang="en-US" sz="1100" dirty="0" smtClean="0">
                <a:latin typeface="Arial" panose="020B0604020202020204" pitchFamily="34" charset="0"/>
                <a:cs typeface="Arial" panose="020B0604020202020204" pitchFamily="34" charset="0"/>
              </a:rPr>
              <a:t>Weapon </a:t>
            </a:r>
            <a:r>
              <a:rPr lang="en-GB" altLang="en-US" sz="1100" dirty="0">
                <a:latin typeface="Arial" panose="020B0604020202020204" pitchFamily="34" charset="0"/>
                <a:cs typeface="Arial" panose="020B0604020202020204" pitchFamily="34" charset="0"/>
              </a:rPr>
              <a:t>of offence includes:</a:t>
            </a:r>
          </a:p>
          <a:p>
            <a:pPr>
              <a:spcAft>
                <a:spcPts val="1800"/>
              </a:spcAft>
            </a:pPr>
            <a:r>
              <a:rPr lang="en-GB" altLang="en-US" sz="1100" dirty="0">
                <a:latin typeface="Arial" panose="020B0604020202020204" pitchFamily="34" charset="0"/>
                <a:cs typeface="Arial" panose="020B0604020202020204" pitchFamily="34" charset="0"/>
              </a:rPr>
              <a:t>Items </a:t>
            </a:r>
            <a:r>
              <a:rPr lang="en-GB" altLang="en-US" sz="1100" b="1" dirty="0">
                <a:solidFill>
                  <a:srgbClr val="FF0000"/>
                </a:solidFill>
                <a:latin typeface="Arial" panose="020B0604020202020204" pitchFamily="34" charset="0"/>
                <a:cs typeface="Arial" panose="020B0604020202020204" pitchFamily="34" charset="0"/>
              </a:rPr>
              <a:t>made</a:t>
            </a:r>
            <a:r>
              <a:rPr lang="en-GB" altLang="en-US" sz="1100" dirty="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a:t>
            </a:r>
            <a:r>
              <a:rPr lang="en-GB" altLang="en-US" sz="1100" b="1" dirty="0" smtClean="0">
                <a:solidFill>
                  <a:srgbClr val="FF0000"/>
                </a:solidFill>
                <a:latin typeface="Arial" panose="020B0604020202020204" pitchFamily="34" charset="0"/>
                <a:cs typeface="Arial" panose="020B0604020202020204" pitchFamily="34" charset="0"/>
              </a:rPr>
              <a:t>adapted</a:t>
            </a:r>
            <a:r>
              <a:rPr lang="en-GB" altLang="en-US" sz="1100" dirty="0" smtClean="0">
                <a:latin typeface="Arial" panose="020B0604020202020204" pitchFamily="34" charset="0"/>
                <a:cs typeface="Arial" panose="020B0604020202020204" pitchFamily="34" charset="0"/>
              </a:rPr>
              <a:t> or </a:t>
            </a:r>
            <a:r>
              <a:rPr lang="en-GB" altLang="en-US" sz="1100" b="1" dirty="0" smtClean="0">
                <a:solidFill>
                  <a:srgbClr val="FF0000"/>
                </a:solidFill>
                <a:latin typeface="Arial" panose="020B0604020202020204" pitchFamily="34" charset="0"/>
                <a:cs typeface="Arial" panose="020B0604020202020204" pitchFamily="34" charset="0"/>
              </a:rPr>
              <a:t>intended</a:t>
            </a:r>
            <a:r>
              <a:rPr lang="en-GB" altLang="en-US" sz="1100" dirty="0" smtClean="0">
                <a:latin typeface="Arial" panose="020B0604020202020204" pitchFamily="34" charset="0"/>
                <a:cs typeface="Arial" panose="020B0604020202020204" pitchFamily="34" charset="0"/>
              </a:rPr>
              <a:t>  to incapacitate a person </a:t>
            </a:r>
            <a:r>
              <a:rPr lang="en-GB" altLang="en-US" sz="1100" dirty="0">
                <a:latin typeface="Arial" panose="020B0604020202020204" pitchFamily="34" charset="0"/>
                <a:cs typeface="Arial" panose="020B0604020202020204" pitchFamily="34" charset="0"/>
              </a:rPr>
              <a:t>– e.g. </a:t>
            </a:r>
            <a:r>
              <a:rPr lang="en-GB" altLang="en-US" sz="1100" dirty="0" smtClean="0">
                <a:latin typeface="Arial" panose="020B0604020202020204" pitchFamily="34" charset="0"/>
                <a:cs typeface="Arial" panose="020B0604020202020204" pitchFamily="34" charset="0"/>
              </a:rPr>
              <a:t>handcuffs, CS spray or rope.</a:t>
            </a:r>
            <a:endParaRPr lang="en-GB" altLang="en-US" sz="1100" dirty="0">
              <a:latin typeface="Arial" panose="020B0604020202020204" pitchFamily="34" charset="0"/>
              <a:cs typeface="Arial" panose="020B0604020202020204" pitchFamily="34" charset="0"/>
            </a:endParaRPr>
          </a:p>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25994515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
        <p:nvSpPr>
          <p:cNvPr id="5" name="Notes Placeholder 4"/>
          <p:cNvSpPr>
            <a:spLocks noGrp="1"/>
          </p:cNvSpPr>
          <p:nvPr>
            <p:ph type="body" sz="quarter" idx="11"/>
          </p:nvPr>
        </p:nvSpPr>
        <p:spPr>
          <a:xfrm>
            <a:off x="628650" y="2273300"/>
            <a:ext cx="5486400" cy="3600450"/>
          </a:xfrm>
        </p:spPr>
        <p:txBody>
          <a:bodyPr/>
          <a:lstStyle/>
          <a:p>
            <a:pPr>
              <a:spcAft>
                <a:spcPts val="1799"/>
              </a:spcAft>
            </a:pPr>
            <a:r>
              <a:rPr lang="en-GB" altLang="en-US" sz="1100" b="1" dirty="0">
                <a:solidFill>
                  <a:srgbClr val="0000FF"/>
                </a:solidFill>
                <a:latin typeface="Arial" panose="020B0604020202020204" pitchFamily="34" charset="0"/>
                <a:cs typeface="Arial" panose="020B0604020202020204" pitchFamily="34" charset="0"/>
              </a:rPr>
              <a:t>Imitation firearm </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anything that gives the appearance of being a firearm .</a:t>
            </a:r>
          </a:p>
          <a:p>
            <a:pPr>
              <a:spcAft>
                <a:spcPts val="1799"/>
              </a:spcAft>
            </a:pPr>
            <a:r>
              <a:rPr lang="en-GB" altLang="en-US" sz="1100" dirty="0">
                <a:latin typeface="Arial" panose="020B0604020202020204" pitchFamily="34" charset="0"/>
                <a:cs typeface="Arial" panose="020B0604020202020204" pitchFamily="34" charset="0"/>
              </a:rPr>
              <a:t>This definition obviously includes toy guns and replicas, but in certain circumstances, it includes other articles too.</a:t>
            </a:r>
          </a:p>
          <a:p>
            <a:pPr>
              <a:spcAft>
                <a:spcPts val="1799"/>
              </a:spcAft>
            </a:pPr>
            <a:r>
              <a:rPr lang="en-GB" altLang="en-US" sz="1100" dirty="0">
                <a:latin typeface="Arial" panose="020B0604020202020204" pitchFamily="34" charset="0"/>
                <a:cs typeface="Arial" panose="020B0604020202020204" pitchFamily="34" charset="0"/>
              </a:rPr>
              <a:t>The Act requires that the accused is carrying a ‘thing’ which is separate and distinct from his own person and therefore capable of being possessed.</a:t>
            </a:r>
          </a:p>
          <a:p>
            <a:pPr>
              <a:spcAft>
                <a:spcPts val="1799"/>
              </a:spcAft>
            </a:pPr>
            <a:r>
              <a:rPr lang="en-GB" altLang="en-US" sz="1100" dirty="0">
                <a:latin typeface="Arial" panose="020B0604020202020204" pitchFamily="34" charset="0"/>
                <a:cs typeface="Arial" panose="020B0604020202020204" pitchFamily="34" charset="0"/>
              </a:rPr>
              <a:t>As a result it </a:t>
            </a:r>
            <a:r>
              <a:rPr lang="en-GB" altLang="en-US" sz="1100" b="1" dirty="0">
                <a:solidFill>
                  <a:srgbClr val="FF0000"/>
                </a:solidFill>
                <a:latin typeface="Arial" panose="020B0604020202020204" pitchFamily="34" charset="0"/>
                <a:cs typeface="Arial" panose="020B0604020202020204" pitchFamily="34" charset="0"/>
              </a:rPr>
              <a:t>does not </a:t>
            </a:r>
            <a:r>
              <a:rPr lang="en-GB" altLang="en-US" sz="1100" dirty="0">
                <a:latin typeface="Arial" panose="020B0604020202020204" pitchFamily="34" charset="0"/>
                <a:cs typeface="Arial" panose="020B0604020202020204" pitchFamily="34" charset="0"/>
              </a:rPr>
              <a:t>include the defendants fingers inside a pocket to resemble a firearm, as a hand or finger is part of someone’s body and cannot be possessed</a:t>
            </a:r>
          </a:p>
          <a:p>
            <a:endParaRPr lang="en-GB" dirty="0"/>
          </a:p>
        </p:txBody>
      </p:sp>
    </p:spTree>
    <p:extLst>
      <p:ext uri="{BB962C8B-B14F-4D97-AF65-F5344CB8AC3E}">
        <p14:creationId xmlns:p14="http://schemas.microsoft.com/office/powerpoint/2010/main" val="12512378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
        <p:nvSpPr>
          <p:cNvPr id="5" name="Notes Placeholder 4"/>
          <p:cNvSpPr>
            <a:spLocks noGrp="1"/>
          </p:cNvSpPr>
          <p:nvPr>
            <p:ph type="body" sz="quarter" idx="11"/>
          </p:nvPr>
        </p:nvSpPr>
        <p:spPr>
          <a:xfrm>
            <a:off x="603250" y="2076450"/>
            <a:ext cx="5486400" cy="3600450"/>
          </a:xfrm>
        </p:spPr>
        <p:txBody>
          <a:bodyPr/>
          <a:lstStyle/>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endParaRPr lang="en-GB" dirty="0"/>
          </a:p>
        </p:txBody>
      </p:sp>
    </p:spTree>
    <p:extLst>
      <p:ext uri="{BB962C8B-B14F-4D97-AF65-F5344CB8AC3E}">
        <p14:creationId xmlns:p14="http://schemas.microsoft.com/office/powerpoint/2010/main" val="37909493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
        <p:nvSpPr>
          <p:cNvPr id="5" name="Notes Placeholder 4"/>
          <p:cNvSpPr>
            <a:spLocks noGrp="1"/>
          </p:cNvSpPr>
          <p:nvPr>
            <p:ph type="body" sz="quarter" idx="11"/>
          </p:nvPr>
        </p:nvSpPr>
        <p:spPr>
          <a:xfrm>
            <a:off x="654050" y="2235200"/>
            <a:ext cx="5486400" cy="4387850"/>
          </a:xfrm>
        </p:spPr>
        <p:txBody>
          <a:bodyPr/>
          <a:lstStyle/>
          <a:p>
            <a:r>
              <a:rPr lang="en-GB" altLang="en-US" sz="1100" b="1" dirty="0" smtClean="0">
                <a:solidFill>
                  <a:srgbClr val="0000FF"/>
                </a:solidFill>
                <a:latin typeface="Arial" panose="020B0604020202020204" pitchFamily="34" charset="0"/>
              </a:rPr>
              <a:t>Explosive</a:t>
            </a:r>
          </a:p>
          <a:p>
            <a:r>
              <a:rPr lang="en-GB" altLang="en-US" sz="1100" dirty="0" smtClean="0">
                <a:latin typeface="Arial" panose="020B0604020202020204" pitchFamily="34" charset="0"/>
              </a:rPr>
              <a:t>Explosive </a:t>
            </a:r>
            <a:r>
              <a:rPr lang="en-GB" altLang="en-US" sz="1100" dirty="0">
                <a:latin typeface="Arial" panose="020B0604020202020204" pitchFamily="34" charset="0"/>
              </a:rPr>
              <a:t>means ‘any article manufactured for the purpose of producing a practical effect by explosion, or intended by the person having it with them for that purpose’ </a:t>
            </a:r>
          </a:p>
          <a:p>
            <a:endParaRPr lang="en-GB" altLang="en-US" sz="1100" dirty="0">
              <a:latin typeface="Arial" panose="020B0604020202020204" pitchFamily="34" charset="0"/>
            </a:endParaRPr>
          </a:p>
          <a:p>
            <a:r>
              <a:rPr lang="en-GB" altLang="en-US" sz="1100" dirty="0">
                <a:latin typeface="Arial" panose="020B0604020202020204" pitchFamily="34" charset="0"/>
              </a:rPr>
              <a:t>The word ‘explosive’ therefore has a broad meaning.</a:t>
            </a:r>
          </a:p>
          <a:p>
            <a:endParaRPr lang="en-GB" altLang="en-US" sz="1100" dirty="0">
              <a:latin typeface="Arial" panose="020B0604020202020204" pitchFamily="34" charset="0"/>
            </a:endParaRPr>
          </a:p>
          <a:p>
            <a:r>
              <a:rPr lang="en-GB" altLang="en-US" sz="1100" dirty="0">
                <a:latin typeface="Arial" panose="020B0604020202020204" pitchFamily="34" charset="0"/>
              </a:rPr>
              <a:t>In addition to the more obvious items such as TNT and Dynamite, it can include grenades, thunder flashes, home made explosive devices.</a:t>
            </a:r>
          </a:p>
          <a:p>
            <a:endParaRPr lang="en-GB" altLang="en-US" dirty="0" smtClean="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4127117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
        <p:nvSpPr>
          <p:cNvPr id="5" name="Notes Placeholder 4"/>
          <p:cNvSpPr>
            <a:spLocks noGrp="1"/>
          </p:cNvSpPr>
          <p:nvPr>
            <p:ph type="body" sz="quarter" idx="11"/>
          </p:nvPr>
        </p:nvSpPr>
        <p:spPr/>
        <p:txBody>
          <a:bodyPr/>
          <a:lstStyle/>
          <a:p>
            <a:r>
              <a:rPr lang="en-GB" sz="1100" u="sng" dirty="0" smtClean="0">
                <a:latin typeface="Arial" panose="020B0604020202020204" pitchFamily="34" charset="0"/>
                <a:cs typeface="Arial" panose="020B0604020202020204" pitchFamily="34" charset="0"/>
              </a:rPr>
              <a:t>Click</a:t>
            </a:r>
            <a:r>
              <a:rPr lang="en-GB" sz="1100" u="sng" baseline="0" dirty="0" smtClean="0">
                <a:latin typeface="Arial" panose="020B0604020202020204" pitchFamily="34" charset="0"/>
                <a:cs typeface="Arial" panose="020B0604020202020204" pitchFamily="34" charset="0"/>
              </a:rPr>
              <a:t> on </a:t>
            </a:r>
            <a:r>
              <a:rPr lang="en-GB" sz="1100" u="sng" baseline="0" dirty="0" err="1" smtClean="0">
                <a:latin typeface="Arial" panose="020B0604020202020204" pitchFamily="34" charset="0"/>
                <a:cs typeface="Arial" panose="020B0604020202020204" pitchFamily="34" charset="0"/>
              </a:rPr>
              <a:t>Kahoot</a:t>
            </a:r>
            <a:r>
              <a:rPr lang="en-GB" sz="1100" u="sng" baseline="0" dirty="0" smtClean="0">
                <a:latin typeface="Arial" panose="020B0604020202020204" pitchFamily="34" charset="0"/>
                <a:cs typeface="Arial" panose="020B0604020202020204" pitchFamily="34" charset="0"/>
              </a:rPr>
              <a:t> to link to site</a:t>
            </a:r>
          </a:p>
          <a:p>
            <a:endParaRPr lang="en-GB" sz="1100" u="sng" baseline="0" dirty="0" smtClean="0">
              <a:latin typeface="Arial" panose="020B0604020202020204" pitchFamily="34" charset="0"/>
              <a:cs typeface="Arial" panose="020B0604020202020204" pitchFamily="34" charset="0"/>
            </a:endParaRPr>
          </a:p>
          <a:p>
            <a:r>
              <a:rPr lang="en-GB" sz="1100" kern="1200" dirty="0" err="1" smtClean="0">
                <a:solidFill>
                  <a:schemeClr val="tx1"/>
                </a:solidFill>
                <a:effectLst/>
                <a:latin typeface="Arial" panose="020B0604020202020204" pitchFamily="34" charset="0"/>
                <a:ea typeface="+mn-ea"/>
                <a:cs typeface="Arial" panose="020B0604020202020204" pitchFamily="34" charset="0"/>
              </a:rPr>
              <a:t>Kahoot</a:t>
            </a:r>
            <a:r>
              <a:rPr lang="en-GB" sz="1100" kern="1200" dirty="0" smtClean="0">
                <a:solidFill>
                  <a:schemeClr val="tx1"/>
                </a:solidFill>
                <a:effectLst/>
                <a:latin typeface="Arial" panose="020B0604020202020204" pitchFamily="34" charset="0"/>
                <a:ea typeface="+mn-ea"/>
                <a:cs typeface="Arial" panose="020B0604020202020204" pitchFamily="34" charset="0"/>
              </a:rPr>
              <a:t> Quiz Instructions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err="1" smtClean="0">
                <a:solidFill>
                  <a:schemeClr val="tx1"/>
                </a:solidFill>
                <a:effectLst/>
                <a:latin typeface="Arial" panose="020B0604020202020204" pitchFamily="34" charset="0"/>
                <a:ea typeface="+mn-ea"/>
                <a:cs typeface="Arial" panose="020B0604020202020204" pitchFamily="34" charset="0"/>
              </a:rPr>
              <a:t>Kahoot</a:t>
            </a:r>
            <a:r>
              <a:rPr lang="en-GB" sz="1100" kern="1200" dirty="0" smtClean="0">
                <a:solidFill>
                  <a:schemeClr val="tx1"/>
                </a:solidFill>
                <a:effectLst/>
                <a:latin typeface="Arial" panose="020B0604020202020204" pitchFamily="34" charset="0"/>
                <a:ea typeface="+mn-ea"/>
                <a:cs typeface="Arial" panose="020B0604020202020204" pitchFamily="34" charset="0"/>
              </a:rPr>
              <a:t> Points of Interest – </a:t>
            </a:r>
          </a:p>
          <a:p>
            <a:r>
              <a:rPr lang="en-GB" sz="1100" kern="1200" dirty="0" smtClean="0">
                <a:solidFill>
                  <a:schemeClr val="tx1"/>
                </a:solidFill>
                <a:effectLst/>
                <a:latin typeface="Arial" panose="020B0604020202020204" pitchFamily="34" charset="0"/>
                <a:ea typeface="+mn-ea"/>
                <a:cs typeface="Arial" panose="020B0604020202020204" pitchFamily="34" charset="0"/>
              </a:rPr>
              <a:t>1. crime, Burglary </a:t>
            </a:r>
            <a:r>
              <a:rPr lang="en-GB" sz="1100" kern="1200" dirty="0" err="1" smtClean="0">
                <a:solidFill>
                  <a:schemeClr val="tx1"/>
                </a:solidFill>
                <a:effectLst/>
                <a:latin typeface="Arial" panose="020B0604020202020204" pitchFamily="34" charset="0"/>
                <a:ea typeface="+mn-ea"/>
                <a:cs typeface="Arial" panose="020B0604020202020204" pitchFamily="34" charset="0"/>
              </a:rPr>
              <a:t>etc</a:t>
            </a:r>
            <a:r>
              <a:rPr lang="en-GB" sz="1100" kern="1200" dirty="0" smtClean="0">
                <a:solidFill>
                  <a:schemeClr val="tx1"/>
                </a:solidFill>
                <a:effectLst/>
                <a:latin typeface="Arial" panose="020B0604020202020204" pitchFamily="34" charset="0"/>
                <a:ea typeface="+mn-ea"/>
                <a:cs typeface="Arial" panose="020B0604020202020204" pitchFamily="34" charset="0"/>
              </a:rPr>
              <a:t> . </a:t>
            </a:r>
          </a:p>
          <a:p>
            <a:r>
              <a:rPr lang="en-GB" sz="1100" kern="1200" dirty="0" smtClean="0">
                <a:solidFill>
                  <a:schemeClr val="tx1"/>
                </a:solidFill>
                <a:effectLst/>
                <a:latin typeface="Arial" panose="020B0604020202020204" pitchFamily="34" charset="0"/>
                <a:ea typeface="+mn-ea"/>
                <a:cs typeface="Arial" panose="020B0604020202020204" pitchFamily="34" charset="0"/>
              </a:rPr>
              <a:t>2. You need one device and one website for the presentation machine. This is where the trainer controls the game. </a:t>
            </a:r>
          </a:p>
          <a:p>
            <a:r>
              <a:rPr lang="en-GB" sz="1100" kern="1200" dirty="0" smtClean="0">
                <a:solidFill>
                  <a:schemeClr val="tx1"/>
                </a:solidFill>
                <a:effectLst/>
                <a:latin typeface="Arial" panose="020B0604020202020204" pitchFamily="34" charset="0"/>
                <a:ea typeface="+mn-ea"/>
                <a:cs typeface="Arial" panose="020B0604020202020204" pitchFamily="34" charset="0"/>
              </a:rPr>
              <a:t>3. To get a free account to create a </a:t>
            </a:r>
            <a:r>
              <a:rPr lang="en-GB" sz="1100" kern="1200" dirty="0" err="1" smtClean="0">
                <a:solidFill>
                  <a:schemeClr val="tx1"/>
                </a:solidFill>
                <a:effectLst/>
                <a:latin typeface="Arial" panose="020B0604020202020204" pitchFamily="34" charset="0"/>
                <a:ea typeface="+mn-ea"/>
                <a:cs typeface="Arial" panose="020B0604020202020204" pitchFamily="34" charset="0"/>
              </a:rPr>
              <a:t>Kahoot</a:t>
            </a:r>
            <a:r>
              <a:rPr lang="en-GB" sz="1100" kern="1200" dirty="0" smtClean="0">
                <a:solidFill>
                  <a:schemeClr val="tx1"/>
                </a:solidFill>
                <a:effectLst/>
                <a:latin typeface="Arial" panose="020B0604020202020204" pitchFamily="34" charset="0"/>
                <a:ea typeface="+mn-ea"/>
                <a:cs typeface="Arial" panose="020B0604020202020204" pitchFamily="34" charset="0"/>
              </a:rPr>
              <a:t> go to this website. https://www.getkahoot.com/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err="1" smtClean="0">
                <a:solidFill>
                  <a:schemeClr val="tx1"/>
                </a:solidFill>
                <a:effectLst/>
                <a:latin typeface="Arial" panose="020B0604020202020204" pitchFamily="34" charset="0"/>
                <a:ea typeface="+mn-ea"/>
                <a:cs typeface="Arial" panose="020B0604020202020204" pitchFamily="34" charset="0"/>
              </a:rPr>
              <a:t>Kahoots</a:t>
            </a:r>
            <a:r>
              <a:rPr lang="en-GB" sz="1100" kern="1200" dirty="0" smtClean="0">
                <a:solidFill>
                  <a:schemeClr val="tx1"/>
                </a:solidFill>
                <a:effectLst/>
                <a:latin typeface="Arial" panose="020B0604020202020204" pitchFamily="34" charset="0"/>
                <a:ea typeface="+mn-ea"/>
                <a:cs typeface="Arial" panose="020B0604020202020204" pitchFamily="34" charset="0"/>
              </a:rPr>
              <a:t> Solo – If students play on their own, they will each need a game response board like this. Each player submits their own player name and votes for each question. </a:t>
            </a:r>
          </a:p>
          <a:p>
            <a:r>
              <a:rPr lang="en-GB" sz="1100" kern="1200" dirty="0" err="1" smtClean="0">
                <a:solidFill>
                  <a:schemeClr val="tx1"/>
                </a:solidFill>
                <a:effectLst/>
                <a:latin typeface="Arial" panose="020B0604020202020204" pitchFamily="34" charset="0"/>
                <a:ea typeface="+mn-ea"/>
                <a:cs typeface="Arial" panose="020B0604020202020204" pitchFamily="34" charset="0"/>
              </a:rPr>
              <a:t>Kahoots</a:t>
            </a:r>
            <a:r>
              <a:rPr lang="en-GB" sz="1100" kern="1200" dirty="0" smtClean="0">
                <a:solidFill>
                  <a:schemeClr val="tx1"/>
                </a:solidFill>
                <a:effectLst/>
                <a:latin typeface="Arial" panose="020B0604020202020204" pitchFamily="34" charset="0"/>
                <a:ea typeface="+mn-ea"/>
                <a:cs typeface="Arial" panose="020B0604020202020204" pitchFamily="34" charset="0"/>
              </a:rPr>
              <a:t> – In Partners – </a:t>
            </a:r>
          </a:p>
          <a:p>
            <a:r>
              <a:rPr lang="en-GB" sz="1100" kern="1200" dirty="0" smtClean="0">
                <a:solidFill>
                  <a:schemeClr val="tx1"/>
                </a:solidFill>
                <a:effectLst/>
                <a:latin typeface="Arial" panose="020B0604020202020204" pitchFamily="34" charset="0"/>
                <a:ea typeface="+mn-ea"/>
                <a:cs typeface="Arial" panose="020B0604020202020204" pitchFamily="34" charset="0"/>
              </a:rPr>
              <a:t>Partners Select a name - </a:t>
            </a:r>
          </a:p>
          <a:p>
            <a:r>
              <a:rPr lang="en-GB" sz="1100" kern="1200" dirty="0" smtClean="0">
                <a:solidFill>
                  <a:schemeClr val="tx1"/>
                </a:solidFill>
                <a:effectLst/>
                <a:latin typeface="Arial" panose="020B0604020202020204" pitchFamily="34" charset="0"/>
                <a:ea typeface="+mn-ea"/>
                <a:cs typeface="Arial" panose="020B0604020202020204" pitchFamily="34" charset="0"/>
              </a:rPr>
              <a:t>If Students play in partners, you may consider using </a:t>
            </a:r>
          </a:p>
          <a:p>
            <a:r>
              <a:rPr lang="en-GB" sz="1100" kern="1200" dirty="0" smtClean="0">
                <a:solidFill>
                  <a:schemeClr val="tx1"/>
                </a:solidFill>
                <a:effectLst/>
                <a:latin typeface="Arial" panose="020B0604020202020204" pitchFamily="34" charset="0"/>
                <a:ea typeface="+mn-ea"/>
                <a:cs typeface="Arial" panose="020B0604020202020204" pitchFamily="34" charset="0"/>
              </a:rPr>
              <a:t> One device for researching the answers to the quiz. Keep this window open on that one device so that they can search for answers. </a:t>
            </a:r>
          </a:p>
          <a:p>
            <a:r>
              <a:rPr lang="en-GB" sz="1100" kern="1200" dirty="0" smtClean="0">
                <a:solidFill>
                  <a:schemeClr val="tx1"/>
                </a:solidFill>
                <a:effectLst/>
                <a:latin typeface="Arial" panose="020B0604020202020204" pitchFamily="34" charset="0"/>
                <a:ea typeface="+mn-ea"/>
                <a:cs typeface="Arial" panose="020B0604020202020204" pitchFamily="34" charset="0"/>
              </a:rPr>
              <a:t> And one device to input the partnership response. </a:t>
            </a:r>
          </a:p>
          <a:p>
            <a:r>
              <a:rPr lang="en-GB" sz="1100" kern="1200" dirty="0" smtClean="0">
                <a:solidFill>
                  <a:schemeClr val="tx1"/>
                </a:solidFill>
                <a:effectLst/>
                <a:latin typeface="Arial" panose="020B0604020202020204" pitchFamily="34" charset="0"/>
                <a:ea typeface="+mn-ea"/>
                <a:cs typeface="Arial" panose="020B0604020202020204" pitchFamily="34" charset="0"/>
              </a:rPr>
              <a:t> You might have students research the answers on Pioneer Online, or on a .pdf or website, primary source material, or information you have provided.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err="1" smtClean="0">
                <a:solidFill>
                  <a:schemeClr val="tx1"/>
                </a:solidFill>
                <a:effectLst/>
                <a:latin typeface="Arial" panose="020B0604020202020204" pitchFamily="34" charset="0"/>
                <a:ea typeface="+mn-ea"/>
                <a:cs typeface="Arial" panose="020B0604020202020204" pitchFamily="34" charset="0"/>
              </a:rPr>
              <a:t>Kahoot</a:t>
            </a:r>
            <a:r>
              <a:rPr lang="en-GB" sz="1100" kern="1200" dirty="0" smtClean="0">
                <a:solidFill>
                  <a:schemeClr val="tx1"/>
                </a:solidFill>
                <a:effectLst/>
                <a:latin typeface="Arial" panose="020B0604020202020204" pitchFamily="34" charset="0"/>
                <a:ea typeface="+mn-ea"/>
                <a:cs typeface="Arial" panose="020B0604020202020204" pitchFamily="34" charset="0"/>
              </a:rPr>
              <a:t> Quiz Instructions </a:t>
            </a:r>
          </a:p>
          <a:p>
            <a:r>
              <a:rPr lang="en-GB" sz="1100" u="sng" kern="1200" dirty="0" err="1" smtClean="0">
                <a:solidFill>
                  <a:schemeClr val="tx1"/>
                </a:solidFill>
                <a:effectLst/>
                <a:latin typeface="Arial" panose="020B0604020202020204" pitchFamily="34" charset="0"/>
                <a:ea typeface="+mn-ea"/>
                <a:cs typeface="Arial" panose="020B0604020202020204" pitchFamily="34" charset="0"/>
              </a:rPr>
              <a:t>Kahoot</a:t>
            </a:r>
            <a:r>
              <a:rPr lang="en-GB" sz="1100" kern="1200" dirty="0" smtClean="0">
                <a:solidFill>
                  <a:schemeClr val="tx1"/>
                </a:solidFill>
                <a:effectLst/>
                <a:latin typeface="Arial" panose="020B0604020202020204" pitchFamily="34" charset="0"/>
                <a:ea typeface="+mn-ea"/>
                <a:cs typeface="Arial" panose="020B0604020202020204" pitchFamily="34" charset="0"/>
              </a:rPr>
              <a:t> – To Play </a:t>
            </a:r>
          </a:p>
          <a:p>
            <a:r>
              <a:rPr lang="en-GB" sz="1100" kern="1200" dirty="0" smtClean="0">
                <a:solidFill>
                  <a:schemeClr val="tx1"/>
                </a:solidFill>
                <a:effectLst/>
                <a:latin typeface="Arial" panose="020B0604020202020204" pitchFamily="34" charset="0"/>
                <a:ea typeface="+mn-ea"/>
                <a:cs typeface="Arial" panose="020B0604020202020204" pitchFamily="34" charset="0"/>
              </a:rPr>
              <a:t>1. Open the game on your presentation machine. </a:t>
            </a:r>
          </a:p>
          <a:p>
            <a:r>
              <a:rPr lang="en-GB" sz="1100" kern="1200" dirty="0" smtClean="0">
                <a:solidFill>
                  <a:schemeClr val="tx1"/>
                </a:solidFill>
                <a:effectLst/>
                <a:latin typeface="Arial" panose="020B0604020202020204" pitchFamily="34" charset="0"/>
                <a:ea typeface="+mn-ea"/>
                <a:cs typeface="Arial" panose="020B0604020202020204" pitchFamily="34" charset="0"/>
              </a:rPr>
              <a:t>2. Student devices Go to kahoot.it.com – or down load app, They will be asked for a Game Pin. </a:t>
            </a:r>
          </a:p>
          <a:p>
            <a:r>
              <a:rPr lang="en-GB" sz="1100" kern="1200" dirty="0" smtClean="0">
                <a:solidFill>
                  <a:schemeClr val="tx1"/>
                </a:solidFill>
                <a:effectLst/>
                <a:latin typeface="Arial" panose="020B0604020202020204" pitchFamily="34" charset="0"/>
                <a:ea typeface="+mn-ea"/>
                <a:cs typeface="Arial" panose="020B0604020202020204" pitchFamily="34" charset="0"/>
              </a:rPr>
              <a:t>3. Students refer to the presentation board (in front of room) for a Game Pin. </a:t>
            </a:r>
          </a:p>
          <a:p>
            <a:r>
              <a:rPr lang="en-GB" sz="1100" u="sng" kern="1200" dirty="0" smtClean="0">
                <a:solidFill>
                  <a:schemeClr val="tx1"/>
                </a:solidFill>
                <a:effectLst/>
                <a:latin typeface="Arial" panose="020B0604020202020204" pitchFamily="34" charset="0"/>
                <a:ea typeface="+mn-ea"/>
                <a:cs typeface="Arial" panose="020B0604020202020204" pitchFamily="34" charset="0"/>
              </a:rPr>
              <a:t>Game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1. Students Enter the Game Pin – Click Enter </a:t>
            </a:r>
          </a:p>
          <a:p>
            <a:r>
              <a:rPr lang="en-GB" sz="1100" kern="1200" dirty="0" smtClean="0">
                <a:solidFill>
                  <a:schemeClr val="tx1"/>
                </a:solidFill>
                <a:effectLst/>
                <a:latin typeface="Arial" panose="020B0604020202020204" pitchFamily="34" charset="0"/>
                <a:ea typeface="+mn-ea"/>
                <a:cs typeface="Arial" panose="020B0604020202020204" pitchFamily="34" charset="0"/>
              </a:rPr>
              <a:t>2. Students enter their name, or their anonymous name or their partnership name.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3. The player names will show up on the screen on the presentation machine. The game board on your 2nd device will look like this.  </a:t>
            </a:r>
          </a:p>
          <a:p>
            <a:r>
              <a:rPr lang="en-GB" sz="1100" kern="1200" dirty="0" smtClean="0">
                <a:solidFill>
                  <a:schemeClr val="tx1"/>
                </a:solidFill>
                <a:effectLst/>
                <a:latin typeface="Arial" panose="020B0604020202020204" pitchFamily="34" charset="0"/>
                <a:ea typeface="+mn-ea"/>
                <a:cs typeface="Arial" panose="020B0604020202020204" pitchFamily="34" charset="0"/>
              </a:rPr>
              <a:t>4. The length of time you will have to answer each question will depend on the question. (Quiz </a:t>
            </a:r>
          </a:p>
          <a:p>
            <a:r>
              <a:rPr lang="en-GB" sz="1100" kern="1200" dirty="0" smtClean="0">
                <a:solidFill>
                  <a:schemeClr val="tx1"/>
                </a:solidFill>
                <a:effectLst/>
                <a:latin typeface="Arial" panose="020B0604020202020204" pitchFamily="34" charset="0"/>
                <a:ea typeface="+mn-ea"/>
                <a:cs typeface="Arial" panose="020B0604020202020204" pitchFamily="34" charset="0"/>
              </a:rPr>
              <a:t>creators make this decision as they create the quiz.) It could be from 5 seconds to 60 seconds. </a:t>
            </a:r>
            <a:endParaRPr lang="en-GB" sz="11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1917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
        <p:nvSpPr>
          <p:cNvPr id="5" name="Notes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36681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hyperlink" Target="https://www.youtube.com/watch?v=Bgqb55wkHRM"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3.jp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image" Target="../media/image12.jpeg"/><Relationship Id="rId5" Type="http://schemas.openxmlformats.org/officeDocument/2006/relationships/image" Target="../media/image6.jpg"/><Relationship Id="rId10" Type="http://schemas.openxmlformats.org/officeDocument/2006/relationships/image" Target="../media/image11.jpeg"/><Relationship Id="rId4" Type="http://schemas.openxmlformats.org/officeDocument/2006/relationships/image" Target="../media/image5.jpeg"/><Relationship Id="rId9"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jp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2.emf"/><Relationship Id="rId4" Type="http://schemas.openxmlformats.org/officeDocument/2006/relationships/hyperlink" Target="https://create.kahoot.it/logi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3.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674" y="1407953"/>
            <a:ext cx="6079524" cy="2616101"/>
          </a:xfrm>
          <a:prstGeom prst="rect">
            <a:avLst/>
          </a:prstGeom>
          <a:noFill/>
        </p:spPr>
        <p:txBody>
          <a:bodyPr wrap="square" rtlCol="0">
            <a:spAutoFit/>
          </a:bodyPr>
          <a:lstStyle/>
          <a:p>
            <a:pPr algn="ctr"/>
            <a:endParaRPr lang="en-GB" sz="36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Burglary </a:t>
            </a: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Aggravated Burglary</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32166" y="136883"/>
            <a:ext cx="792549" cy="957155"/>
          </a:xfrm>
          <a:prstGeom prst="rect">
            <a:avLst/>
          </a:prstGeom>
        </p:spPr>
      </p:pic>
    </p:spTree>
    <p:extLst>
      <p:ext uri="{BB962C8B-B14F-4D97-AF65-F5344CB8AC3E}">
        <p14:creationId xmlns:p14="http://schemas.microsoft.com/office/powerpoint/2010/main" val="3902949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TextBox 1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Burglary</a:t>
            </a:r>
            <a:endParaRPr lang="en-GB" sz="3600" b="1" dirty="0">
              <a:solidFill>
                <a:schemeClr val="bg1"/>
              </a:solidFill>
            </a:endParaRPr>
          </a:p>
        </p:txBody>
      </p:sp>
      <p:pic>
        <p:nvPicPr>
          <p:cNvPr id="14" name="Picture 13">
            <a:hlinkClick r:id="rId4"/>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3796" y="2849428"/>
            <a:ext cx="3756991" cy="25005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5" name="Rectangle 14"/>
          <p:cNvSpPr/>
          <p:nvPr/>
        </p:nvSpPr>
        <p:spPr>
          <a:xfrm>
            <a:off x="1819970" y="1444296"/>
            <a:ext cx="8524641"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rPr>
              <a:t>Through the Eyes of a Victim </a:t>
            </a:r>
            <a:endParaRPr lang="en-US" sz="5400" b="1" cap="none" spc="0" dirty="0">
              <a:ln w="9525">
                <a:solidFill>
                  <a:schemeClr val="bg1"/>
                </a:solidFill>
                <a:prstDash val="solid"/>
              </a:ln>
              <a:solidFill>
                <a:srgbClr val="002060"/>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7689" y="1900791"/>
            <a:ext cx="1769601" cy="238869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5083" y="1087029"/>
            <a:ext cx="2140360" cy="2241754"/>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05083" y="3495634"/>
            <a:ext cx="2134522" cy="2241754"/>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885601" y="1974259"/>
            <a:ext cx="1906170" cy="2241754"/>
          </a:xfrm>
          <a:prstGeom prst="rect">
            <a:avLst/>
          </a:prstGeom>
        </p:spPr>
      </p:pic>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880047" y="1087028"/>
            <a:ext cx="2066477" cy="2241755"/>
          </a:xfrm>
          <a:prstGeom prst="rect">
            <a:avLst/>
          </a:prstGeom>
        </p:spPr>
      </p:pic>
      <p:pic>
        <p:nvPicPr>
          <p:cNvPr id="3" name="Picture 2"/>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80048" y="3495634"/>
            <a:ext cx="2066476" cy="2241754"/>
          </a:xfrm>
          <a:prstGeom prst="rect">
            <a:avLst/>
          </a:prstGeom>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463285" y="3495634"/>
            <a:ext cx="2066477" cy="2241754"/>
          </a:xfrm>
          <a:prstGeom prst="rect">
            <a:avLst/>
          </a:prstGeom>
        </p:spPr>
      </p:pic>
      <p:pic>
        <p:nvPicPr>
          <p:cNvPr id="12" name="Picture 11"/>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7463286" y="1089029"/>
            <a:ext cx="2066477" cy="2280071"/>
          </a:xfrm>
          <a:prstGeom prst="rect">
            <a:avLst/>
          </a:prstGeom>
        </p:spPr>
      </p:pic>
      <p:sp>
        <p:nvSpPr>
          <p:cNvPr id="13" name="TextBox 1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Burglary</a:t>
            </a:r>
            <a:endParaRPr lang="en-GB" sz="3600" b="1" dirty="0">
              <a:solidFill>
                <a:schemeClr val="bg1"/>
              </a:solidFill>
            </a:endParaRPr>
          </a:p>
        </p:txBody>
      </p:sp>
    </p:spTree>
    <p:extLst>
      <p:ext uri="{BB962C8B-B14F-4D97-AF65-F5344CB8AC3E}">
        <p14:creationId xmlns:p14="http://schemas.microsoft.com/office/powerpoint/2010/main" val="231614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arn(inVertical)">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arn(inVertical)">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barn(inVertical)">
                                      <p:cBhvr>
                                        <p:cTn id="37" dur="500"/>
                                        <p:tgtEl>
                                          <p:spTgt spid="2"/>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092280" y="1207697"/>
            <a:ext cx="9980023" cy="3477875"/>
          </a:xfrm>
          <a:prstGeom prst="rect">
            <a:avLst/>
          </a:prstGeom>
        </p:spPr>
        <p:txBody>
          <a:bodyPr wrap="square">
            <a:spAutoFit/>
          </a:bodyPr>
          <a:lstStyle/>
          <a:p>
            <a:pPr algn="ctr">
              <a:lnSpc>
                <a:spcPct val="120000"/>
              </a:lnSpc>
              <a:defRPr/>
            </a:pPr>
            <a:r>
              <a:rPr lang="en-GB" altLang="en-US" sz="2800" dirty="0"/>
              <a:t>A person is guilty of burglary if he </a:t>
            </a:r>
            <a:r>
              <a:rPr lang="en-GB" altLang="en-US" sz="2800" b="1" dirty="0">
                <a:solidFill>
                  <a:srgbClr val="FF0000"/>
                </a:solidFill>
              </a:rPr>
              <a:t>enters</a:t>
            </a:r>
            <a:r>
              <a:rPr lang="en-GB" altLang="en-US" sz="2800" dirty="0">
                <a:solidFill>
                  <a:srgbClr val="FF0000"/>
                </a:solidFill>
              </a:rPr>
              <a:t> </a:t>
            </a:r>
            <a:r>
              <a:rPr lang="en-GB" altLang="en-US" sz="2800" dirty="0"/>
              <a:t>a</a:t>
            </a:r>
            <a:r>
              <a:rPr lang="en-GB" altLang="en-US" sz="2800" dirty="0">
                <a:solidFill>
                  <a:srgbClr val="002060"/>
                </a:solidFill>
              </a:rPr>
              <a:t> </a:t>
            </a:r>
            <a:r>
              <a:rPr lang="en-GB" altLang="en-US" sz="2800" b="1" dirty="0">
                <a:solidFill>
                  <a:srgbClr val="FF0000"/>
                </a:solidFill>
              </a:rPr>
              <a:t>building or part of a building</a:t>
            </a:r>
            <a:r>
              <a:rPr lang="en-GB" altLang="en-US" sz="2800" b="1" dirty="0">
                <a:solidFill>
                  <a:srgbClr val="0070C0"/>
                </a:solidFill>
              </a:rPr>
              <a:t> </a:t>
            </a:r>
            <a:r>
              <a:rPr lang="en-GB" altLang="en-US" sz="2800" dirty="0" smtClean="0"/>
              <a:t>as</a:t>
            </a:r>
            <a:r>
              <a:rPr lang="en-GB" altLang="en-US" sz="2800" dirty="0" smtClean="0">
                <a:solidFill>
                  <a:srgbClr val="002060"/>
                </a:solidFill>
              </a:rPr>
              <a:t> </a:t>
            </a:r>
            <a:r>
              <a:rPr lang="en-GB" altLang="en-US" sz="2800" dirty="0" smtClean="0"/>
              <a:t>a</a:t>
            </a:r>
            <a:r>
              <a:rPr lang="en-GB" altLang="en-US" sz="2800" b="1" dirty="0" smtClean="0">
                <a:solidFill>
                  <a:srgbClr val="FF0000"/>
                </a:solidFill>
              </a:rPr>
              <a:t> trespasser with </a:t>
            </a:r>
            <a:r>
              <a:rPr lang="en-GB" altLang="en-US" sz="2800" b="1" u="sng" dirty="0" smtClean="0">
                <a:solidFill>
                  <a:srgbClr val="FF0000"/>
                </a:solidFill>
              </a:rPr>
              <a:t>intent</a:t>
            </a:r>
            <a:r>
              <a:rPr lang="en-GB" altLang="en-US" sz="2800" b="1" dirty="0" smtClean="0">
                <a:solidFill>
                  <a:srgbClr val="FF0000"/>
                </a:solidFill>
              </a:rPr>
              <a:t> to</a:t>
            </a:r>
            <a:r>
              <a:rPr lang="en-GB" altLang="en-US" sz="2800" dirty="0" smtClean="0">
                <a:solidFill>
                  <a:srgbClr val="FF0000"/>
                </a:solidFill>
                <a:effectLst>
                  <a:outerShdw blurRad="38100" dist="38100" dir="2700000" algn="tl">
                    <a:srgbClr val="C0C0C0"/>
                  </a:outerShdw>
                </a:effectLst>
              </a:rPr>
              <a:t>:</a:t>
            </a:r>
          </a:p>
          <a:p>
            <a:pPr algn="ctr">
              <a:lnSpc>
                <a:spcPct val="90000"/>
              </a:lnSpc>
              <a:spcAft>
                <a:spcPts val="4200"/>
              </a:spcAft>
              <a:defRPr/>
            </a:pPr>
            <a:r>
              <a:rPr lang="en-GB" altLang="en-US" sz="3200" b="1" dirty="0" smtClean="0">
                <a:solidFill>
                  <a:srgbClr val="FF0000"/>
                </a:solidFill>
              </a:rPr>
              <a:t>S</a:t>
            </a:r>
            <a:r>
              <a:rPr lang="en-GB" altLang="en-US" sz="2800" b="1" dirty="0" smtClean="0">
                <a:solidFill>
                  <a:srgbClr val="FF0000"/>
                </a:solidFill>
              </a:rPr>
              <a:t>teal</a:t>
            </a:r>
            <a:r>
              <a:rPr lang="en-GB" altLang="en-US" sz="2800" dirty="0" smtClean="0"/>
              <a:t> anything therein </a:t>
            </a:r>
            <a:r>
              <a:rPr lang="en-GB" altLang="en-US" sz="2800" b="1" dirty="0" smtClean="0"/>
              <a:t>OR</a:t>
            </a:r>
          </a:p>
          <a:p>
            <a:pPr algn="ctr">
              <a:lnSpc>
                <a:spcPct val="90000"/>
              </a:lnSpc>
              <a:spcAft>
                <a:spcPts val="4200"/>
              </a:spcAft>
              <a:defRPr/>
            </a:pPr>
            <a:r>
              <a:rPr lang="en-GB" altLang="en-US" sz="3200" b="1" dirty="0" smtClean="0"/>
              <a:t>I</a:t>
            </a:r>
            <a:r>
              <a:rPr lang="en-GB" altLang="en-US" sz="2800" b="1" dirty="0" smtClean="0"/>
              <a:t>nflict</a:t>
            </a:r>
            <a:r>
              <a:rPr lang="en-GB" altLang="en-US" sz="2800" dirty="0" smtClean="0">
                <a:solidFill>
                  <a:srgbClr val="FF0000"/>
                </a:solidFill>
              </a:rPr>
              <a:t> </a:t>
            </a:r>
            <a:r>
              <a:rPr lang="en-GB" altLang="en-US" sz="2800" b="1" dirty="0">
                <a:solidFill>
                  <a:srgbClr val="FF0000"/>
                </a:solidFill>
              </a:rPr>
              <a:t>grievous bodily harm </a:t>
            </a:r>
            <a:r>
              <a:rPr lang="en-GB" altLang="en-US" sz="2800" dirty="0"/>
              <a:t>on any person therein </a:t>
            </a:r>
            <a:r>
              <a:rPr lang="en-GB" altLang="en-US" sz="2800" b="1" dirty="0" smtClean="0"/>
              <a:t>OR</a:t>
            </a:r>
          </a:p>
          <a:p>
            <a:pPr algn="ctr">
              <a:lnSpc>
                <a:spcPct val="90000"/>
              </a:lnSpc>
              <a:spcAft>
                <a:spcPts val="4200"/>
              </a:spcAft>
              <a:defRPr/>
            </a:pPr>
            <a:r>
              <a:rPr lang="en-GB" altLang="en-US" sz="2800" b="1" dirty="0" smtClean="0">
                <a:solidFill>
                  <a:srgbClr val="FF0000"/>
                </a:solidFill>
              </a:rPr>
              <a:t>Damage</a:t>
            </a:r>
            <a:r>
              <a:rPr lang="en-GB" altLang="en-US" sz="2800" dirty="0" smtClean="0"/>
              <a:t> </a:t>
            </a:r>
            <a:r>
              <a:rPr lang="en-GB" altLang="en-US" sz="2800" dirty="0"/>
              <a:t>any property therein</a:t>
            </a:r>
          </a:p>
        </p:txBody>
      </p:sp>
      <p:sp>
        <p:nvSpPr>
          <p:cNvPr id="4" name="TextBox 3"/>
          <p:cNvSpPr txBox="1"/>
          <p:nvPr/>
        </p:nvSpPr>
        <p:spPr>
          <a:xfrm>
            <a:off x="2978331" y="5135703"/>
            <a:ext cx="6202328" cy="461665"/>
          </a:xfrm>
          <a:prstGeom prst="rect">
            <a:avLst/>
          </a:prstGeom>
          <a:solidFill>
            <a:schemeClr val="accent1">
              <a:lumMod val="20000"/>
              <a:lumOff val="80000"/>
            </a:schemeClr>
          </a:solidFill>
        </p:spPr>
        <p:txBody>
          <a:bodyPr wrap="square" rtlCol="0">
            <a:spAutoFit/>
          </a:bodyPr>
          <a:lstStyle/>
          <a:p>
            <a:pPr algn="ctr"/>
            <a:r>
              <a:rPr lang="en-GB" sz="2400" b="1" dirty="0" smtClean="0">
                <a:solidFill>
                  <a:srgbClr val="002060"/>
                </a:solidFill>
              </a:rPr>
              <a:t>Section 9 (1)(a) Theft Act 1968</a:t>
            </a:r>
            <a:endParaRPr lang="en-GB" sz="2400" b="1" dirty="0">
              <a:solidFill>
                <a:srgbClr val="002060"/>
              </a:solidFill>
            </a:endParaRPr>
          </a:p>
        </p:txBody>
      </p:sp>
      <p:sp>
        <p:nvSpPr>
          <p:cNvPr id="5" name="TextBox 4"/>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Burglary</a:t>
            </a:r>
            <a:endParaRPr lang="en-GB" sz="36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110342" y="962495"/>
            <a:ext cx="9877696" cy="4093428"/>
          </a:xfrm>
          <a:prstGeom prst="rect">
            <a:avLst/>
          </a:prstGeom>
        </p:spPr>
        <p:txBody>
          <a:bodyPr wrap="square">
            <a:spAutoFit/>
          </a:bodyPr>
          <a:lstStyle/>
          <a:p>
            <a:pPr marL="342900" indent="-342900">
              <a:buFont typeface="Arial" panose="020B0604020202020204" pitchFamily="34" charset="0"/>
              <a:buChar char="•"/>
            </a:pPr>
            <a:r>
              <a:rPr lang="en-GB" sz="2400" dirty="0"/>
              <a:t>T</a:t>
            </a:r>
            <a:r>
              <a:rPr lang="en-GB" sz="2400" dirty="0" smtClean="0"/>
              <a:t>he </a:t>
            </a:r>
            <a:r>
              <a:rPr lang="en-GB" sz="2400" dirty="0"/>
              <a:t>accused has crossed a boundary</a:t>
            </a:r>
          </a:p>
          <a:p>
            <a:endParaRPr lang="en-GB" sz="2400" dirty="0" smtClean="0"/>
          </a:p>
          <a:p>
            <a:pPr marL="342900" indent="-342900">
              <a:buFont typeface="Arial" panose="020B0604020202020204" pitchFamily="34" charset="0"/>
              <a:buChar char="•"/>
            </a:pPr>
            <a:r>
              <a:rPr lang="en-GB" altLang="en-US" sz="2400" dirty="0" smtClean="0"/>
              <a:t>Entry </a:t>
            </a:r>
            <a:r>
              <a:rPr lang="en-GB" altLang="en-US" sz="2400" dirty="0"/>
              <a:t>must be deliberate and not accidental</a:t>
            </a:r>
          </a:p>
          <a:p>
            <a:endParaRPr lang="en-GB" sz="2400" dirty="0" smtClean="0"/>
          </a:p>
          <a:p>
            <a:pPr marL="342900" indent="-342900">
              <a:buFont typeface="Arial" panose="020B0604020202020204" pitchFamily="34" charset="0"/>
              <a:buChar char="•"/>
            </a:pPr>
            <a:r>
              <a:rPr lang="en-GB" altLang="en-US" sz="2400" dirty="0" smtClean="0"/>
              <a:t>It </a:t>
            </a:r>
            <a:r>
              <a:rPr lang="en-GB" altLang="en-US" sz="2400" dirty="0"/>
              <a:t>is not necessary for the whole body to have </a:t>
            </a:r>
            <a:r>
              <a:rPr lang="en-GB" altLang="en-US" sz="2400" dirty="0" smtClean="0"/>
              <a:t>entered</a:t>
            </a:r>
          </a:p>
          <a:p>
            <a:endParaRPr lang="en-GB" altLang="en-US" sz="2400" dirty="0"/>
          </a:p>
          <a:p>
            <a:pPr marL="342900" indent="-342900">
              <a:buFont typeface="Arial" panose="020B0604020202020204" pitchFamily="34" charset="0"/>
              <a:buChar char="•"/>
            </a:pPr>
            <a:r>
              <a:rPr lang="en-GB" altLang="en-US" sz="2400" dirty="0"/>
              <a:t>Entry can be by an innocent agent</a:t>
            </a:r>
          </a:p>
          <a:p>
            <a:endParaRPr lang="en-GB" altLang="en-US" sz="2400" dirty="0" smtClean="0"/>
          </a:p>
          <a:p>
            <a:pPr marL="342900" indent="-342900">
              <a:buFont typeface="Arial" panose="020B0604020202020204" pitchFamily="34" charset="0"/>
              <a:buChar char="•"/>
            </a:pPr>
            <a:r>
              <a:rPr lang="en-GB" altLang="en-US" sz="2400" dirty="0" smtClean="0"/>
              <a:t>Can </a:t>
            </a:r>
            <a:r>
              <a:rPr lang="en-GB" altLang="en-US" sz="2400" dirty="0"/>
              <a:t>include an instrument as long as that is to commit one of the relevant offences and not just to facilitate entry.</a:t>
            </a:r>
          </a:p>
          <a:p>
            <a:endParaRPr lang="en-GB" altLang="en-US" sz="2000" dirty="0" smtClean="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71166" y="1979225"/>
            <a:ext cx="1339369" cy="1540476"/>
          </a:xfrm>
          <a:prstGeom prst="rect">
            <a:avLst/>
          </a:prstGeom>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33967" b="11207"/>
          <a:stretch/>
        </p:blipFill>
        <p:spPr>
          <a:xfrm>
            <a:off x="9936254" y="2230361"/>
            <a:ext cx="1412560" cy="155769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36254" y="580337"/>
            <a:ext cx="1406451" cy="1548835"/>
          </a:xfrm>
          <a:prstGeom prst="rect">
            <a:avLst/>
          </a:prstGeom>
        </p:spPr>
      </p:pic>
      <p:sp>
        <p:nvSpPr>
          <p:cNvPr id="7" name="TextBox 6"/>
          <p:cNvSpPr txBox="1"/>
          <p:nvPr/>
        </p:nvSpPr>
        <p:spPr>
          <a:xfrm>
            <a:off x="1331160" y="190989"/>
            <a:ext cx="5116134"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Enters</a:t>
            </a:r>
            <a:endParaRPr lang="en-GB" sz="2800" b="1" dirty="0">
              <a:solidFill>
                <a:schemeClr val="bg1"/>
              </a:solidFill>
            </a:endParaRPr>
          </a:p>
        </p:txBody>
      </p:sp>
      <p:sp>
        <p:nvSpPr>
          <p:cNvPr id="2" name="Rectangle 1"/>
          <p:cNvSpPr/>
          <p:nvPr/>
        </p:nvSpPr>
        <p:spPr>
          <a:xfrm>
            <a:off x="1110342" y="4994368"/>
            <a:ext cx="9877696" cy="707886"/>
          </a:xfrm>
          <a:prstGeom prst="rect">
            <a:avLst/>
          </a:prstGeom>
          <a:solidFill>
            <a:schemeClr val="accent6">
              <a:lumMod val="20000"/>
              <a:lumOff val="80000"/>
            </a:schemeClr>
          </a:solidFill>
        </p:spPr>
        <p:txBody>
          <a:bodyPr wrap="square">
            <a:spAutoFit/>
          </a:bodyPr>
          <a:lstStyle/>
          <a:p>
            <a:pPr algn="ctr"/>
            <a:r>
              <a:rPr lang="en-GB" sz="2000" dirty="0"/>
              <a:t>A person will be deemed to have entered by crossing </a:t>
            </a:r>
            <a:r>
              <a:rPr lang="en-GB" sz="2000" dirty="0" smtClean="0"/>
              <a:t>a </a:t>
            </a:r>
            <a:r>
              <a:rPr lang="en-GB" sz="2000" dirty="0"/>
              <a:t>boundary if their entry is effective </a:t>
            </a:r>
            <a:endParaRPr lang="en-GB" sz="2000" dirty="0" smtClean="0"/>
          </a:p>
          <a:p>
            <a:pPr algn="ctr"/>
            <a:r>
              <a:rPr lang="en-GB" sz="2000" dirty="0" smtClean="0"/>
              <a:t> </a:t>
            </a:r>
            <a:r>
              <a:rPr lang="en-GB" sz="2000" b="1" dirty="0"/>
              <a:t>(R v Brown 1985</a:t>
            </a:r>
            <a:r>
              <a:rPr lang="en-GB" sz="2000" b="1" dirty="0" smtClean="0"/>
              <a:t>). </a:t>
            </a:r>
            <a:r>
              <a:rPr lang="en-GB" sz="2000" dirty="0" smtClean="0"/>
              <a:t>This </a:t>
            </a:r>
            <a:r>
              <a:rPr lang="en-GB" sz="2000" dirty="0"/>
              <a:t>is a question of fact to be determined by the </a:t>
            </a:r>
            <a:r>
              <a:rPr lang="en-GB" sz="2000" dirty="0" smtClean="0"/>
              <a:t>jury.</a:t>
            </a:r>
            <a:endParaRPr lang="en-GB" sz="2000" dirty="0"/>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938113" y="4581454"/>
            <a:ext cx="10288354" cy="523220"/>
          </a:xfrm>
          <a:prstGeom prst="rect">
            <a:avLst/>
          </a:prstGeom>
        </p:spPr>
        <p:txBody>
          <a:bodyPr wrap="square">
            <a:spAutoFit/>
          </a:bodyPr>
          <a:lstStyle/>
          <a:p>
            <a:r>
              <a:rPr lang="en-GB" sz="2800" b="1" dirty="0" smtClean="0"/>
              <a:t>In simple terms - a </a:t>
            </a:r>
            <a:r>
              <a:rPr lang="en-GB" sz="2800" b="1" dirty="0"/>
              <a:t>building must have some degree of </a:t>
            </a:r>
            <a:r>
              <a:rPr lang="en-GB" sz="2800" b="1" dirty="0" smtClean="0"/>
              <a:t>permanence</a:t>
            </a:r>
            <a:r>
              <a:rPr lang="en-GB" sz="2800" dirty="0" smtClean="0"/>
              <a:t>.  </a:t>
            </a:r>
            <a:endParaRPr lang="en-GB" sz="2800" dirty="0"/>
          </a:p>
        </p:txBody>
      </p:sp>
      <p:sp>
        <p:nvSpPr>
          <p:cNvPr id="6" name="Rectangle 5"/>
          <p:cNvSpPr/>
          <p:nvPr/>
        </p:nvSpPr>
        <p:spPr>
          <a:xfrm>
            <a:off x="1599640" y="1432177"/>
            <a:ext cx="8965297" cy="523220"/>
          </a:xfrm>
          <a:prstGeom prst="rect">
            <a:avLst/>
          </a:prstGeom>
        </p:spPr>
        <p:txBody>
          <a:bodyPr wrap="square">
            <a:spAutoFit/>
          </a:bodyPr>
          <a:lstStyle/>
          <a:p>
            <a:r>
              <a:rPr lang="en-GB" sz="2800" dirty="0" smtClean="0"/>
              <a:t>The term ‘building’ is not defined under the Theft Act 1968  </a:t>
            </a:r>
            <a:endParaRPr lang="en-GB" sz="2800" dirty="0"/>
          </a:p>
        </p:txBody>
      </p:sp>
      <p:sp>
        <p:nvSpPr>
          <p:cNvPr id="7" name="Rectangle 6"/>
          <p:cNvSpPr/>
          <p:nvPr/>
        </p:nvSpPr>
        <p:spPr>
          <a:xfrm>
            <a:off x="799688" y="2295890"/>
            <a:ext cx="10565203" cy="1815882"/>
          </a:xfrm>
          <a:prstGeom prst="rect">
            <a:avLst/>
          </a:prstGeom>
        </p:spPr>
        <p:txBody>
          <a:bodyPr wrap="square">
            <a:spAutoFit/>
          </a:bodyPr>
          <a:lstStyle/>
          <a:p>
            <a:r>
              <a:rPr lang="en-GB" sz="2800" dirty="0" smtClean="0"/>
              <a:t>Case law has established a ‘building’ as:</a:t>
            </a:r>
          </a:p>
          <a:p>
            <a:endParaRPr lang="en-GB" sz="2800" dirty="0" smtClean="0"/>
          </a:p>
          <a:p>
            <a:pPr algn="ctr"/>
            <a:r>
              <a:rPr lang="en-GB" sz="2800" dirty="0" smtClean="0">
                <a:solidFill>
                  <a:srgbClr val="FF0000"/>
                </a:solidFill>
              </a:rPr>
              <a:t>‘</a:t>
            </a:r>
            <a:r>
              <a:rPr lang="en-GB" sz="2800" i="1" dirty="0" smtClean="0">
                <a:solidFill>
                  <a:srgbClr val="FF0000"/>
                </a:solidFill>
              </a:rPr>
              <a:t>a structure of considerable size and intended to be permanent or least endure for a considerable time</a:t>
            </a:r>
            <a:r>
              <a:rPr lang="en-GB" sz="2800" dirty="0" smtClean="0">
                <a:solidFill>
                  <a:srgbClr val="FF0000"/>
                </a:solidFill>
              </a:rPr>
              <a:t>’  </a:t>
            </a:r>
            <a:endParaRPr lang="en-GB" sz="2800" dirty="0">
              <a:solidFill>
                <a:srgbClr val="FF0000"/>
              </a:solidFill>
            </a:endParaRPr>
          </a:p>
        </p:txBody>
      </p:sp>
      <p:sp>
        <p:nvSpPr>
          <p:cNvPr id="8" name="TextBox 7"/>
          <p:cNvSpPr txBox="1"/>
          <p:nvPr/>
        </p:nvSpPr>
        <p:spPr>
          <a:xfrm>
            <a:off x="2059577" y="5684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Building</a:t>
            </a:r>
            <a:endParaRPr lang="en-GB" sz="2800" b="1" dirty="0">
              <a:solidFill>
                <a:schemeClr val="bg1"/>
              </a:solidFill>
            </a:endParaRPr>
          </a:p>
        </p:txBody>
      </p:sp>
    </p:spTree>
    <p:extLst>
      <p:ext uri="{BB962C8B-B14F-4D97-AF65-F5344CB8AC3E}">
        <p14:creationId xmlns:p14="http://schemas.microsoft.com/office/powerpoint/2010/main" val="2193205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499933" y="2975939"/>
            <a:ext cx="8057724" cy="259754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Adjoining bedsits in the same house</a:t>
            </a:r>
          </a:p>
          <a:p>
            <a:r>
              <a:rPr lang="en-GB" dirty="0" smtClean="0"/>
              <a:t>Staffrooms</a:t>
            </a:r>
          </a:p>
          <a:p>
            <a:r>
              <a:rPr lang="en-GB" dirty="0" smtClean="0"/>
              <a:t>Behind the till area of a shop</a:t>
            </a:r>
          </a:p>
          <a:p>
            <a:r>
              <a:rPr lang="en-GB" dirty="0" smtClean="0"/>
              <a:t>Behind the bar in a pub</a:t>
            </a:r>
          </a:p>
          <a:p>
            <a:r>
              <a:rPr lang="en-GB" dirty="0" smtClean="0"/>
              <a:t>Behind a cordoned off area in a gallery or museum.</a:t>
            </a:r>
          </a:p>
          <a:p>
            <a:pPr marL="0" indent="0">
              <a:buFont typeface="Arial" panose="020B0604020202020204" pitchFamily="34" charset="0"/>
              <a:buNone/>
            </a:pPr>
            <a:endParaRPr lang="en-GB" sz="2400" dirty="0" smtClean="0"/>
          </a:p>
          <a:p>
            <a:endParaRPr lang="en-GB" sz="2400" dirty="0"/>
          </a:p>
        </p:txBody>
      </p:sp>
      <p:sp>
        <p:nvSpPr>
          <p:cNvPr id="4" name="TextBox 3"/>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Part of a Building</a:t>
            </a:r>
            <a:endParaRPr lang="en-GB" sz="2800" b="1" dirty="0">
              <a:solidFill>
                <a:schemeClr val="bg1"/>
              </a:solidFill>
            </a:endParaRPr>
          </a:p>
        </p:txBody>
      </p:sp>
      <p:sp>
        <p:nvSpPr>
          <p:cNvPr id="5" name="Rectangle 4"/>
          <p:cNvSpPr/>
          <p:nvPr/>
        </p:nvSpPr>
        <p:spPr>
          <a:xfrm>
            <a:off x="1332854" y="1143858"/>
            <a:ext cx="9562454" cy="1384995"/>
          </a:xfrm>
          <a:prstGeom prst="rect">
            <a:avLst/>
          </a:prstGeom>
        </p:spPr>
        <p:txBody>
          <a:bodyPr wrap="square">
            <a:spAutoFit/>
          </a:bodyPr>
          <a:lstStyle/>
          <a:p>
            <a:r>
              <a:rPr lang="en-GB" sz="2800" dirty="0"/>
              <a:t>A person may commit burglary when they are in one part of a building with legitimate access but then enter another part of it as a trespasser.  Examples include: </a:t>
            </a:r>
          </a:p>
        </p:txBody>
      </p:sp>
    </p:spTree>
    <p:extLst>
      <p:ext uri="{BB962C8B-B14F-4D97-AF65-F5344CB8AC3E}">
        <p14:creationId xmlns:p14="http://schemas.microsoft.com/office/powerpoint/2010/main" val="426697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0436" y="1808072"/>
            <a:ext cx="2909134" cy="3292538"/>
          </a:xfrm>
          <a:prstGeom prst="rect">
            <a:avLst/>
          </a:prstGeom>
          <a:effectLst>
            <a:softEdge rad="317500"/>
          </a:effectLst>
        </p:spPr>
      </p:pic>
      <p:sp>
        <p:nvSpPr>
          <p:cNvPr id="4" name="Rectangle 3"/>
          <p:cNvSpPr/>
          <p:nvPr/>
        </p:nvSpPr>
        <p:spPr>
          <a:xfrm>
            <a:off x="1073859" y="1192184"/>
            <a:ext cx="7809471" cy="4524315"/>
          </a:xfrm>
          <a:prstGeom prst="rect">
            <a:avLst/>
          </a:prstGeom>
        </p:spPr>
        <p:txBody>
          <a:bodyPr wrap="square">
            <a:spAutoFit/>
          </a:bodyPr>
          <a:lstStyle/>
          <a:p>
            <a:pPr algn="ctr">
              <a:lnSpc>
                <a:spcPct val="120000"/>
              </a:lnSpc>
            </a:pPr>
            <a:r>
              <a:rPr lang="en-GB" sz="2400" dirty="0">
                <a:latin typeface="Arial" panose="020B0604020202020204" pitchFamily="34" charset="0"/>
                <a:cs typeface="Arial" panose="020B0604020202020204" pitchFamily="34" charset="0"/>
              </a:rPr>
              <a:t>A person will be deemed to be trespassing if they either:</a:t>
            </a:r>
          </a:p>
          <a:p>
            <a:pPr algn="ctr">
              <a:lnSpc>
                <a:spcPct val="120000"/>
              </a:lnSpc>
            </a:pPr>
            <a:endParaRPr lang="en-GB" sz="2400" dirty="0" smtClean="0">
              <a:latin typeface="Arial" panose="020B0604020202020204" pitchFamily="34" charset="0"/>
              <a:cs typeface="Arial" panose="020B0604020202020204" pitchFamily="34" charset="0"/>
            </a:endParaRPr>
          </a:p>
          <a:p>
            <a:pPr algn="ctr">
              <a:lnSpc>
                <a:spcPct val="120000"/>
              </a:lnSpc>
            </a:pPr>
            <a:r>
              <a:rPr lang="en-GB" sz="2400" b="1" dirty="0" smtClean="0">
                <a:solidFill>
                  <a:srgbClr val="FF0000"/>
                </a:solidFill>
                <a:latin typeface="Arial" panose="020B0604020202020204" pitchFamily="34" charset="0"/>
                <a:cs typeface="Arial" panose="020B0604020202020204" pitchFamily="34" charset="0"/>
              </a:rPr>
              <a:t>KNOW</a:t>
            </a:r>
            <a:r>
              <a:rPr lang="en-GB" sz="2400" dirty="0" smtClean="0">
                <a:solidFill>
                  <a:srgbClr val="FF000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or are (subjectively) </a:t>
            </a:r>
            <a:r>
              <a:rPr lang="en-GB" sz="2400" b="1" dirty="0">
                <a:solidFill>
                  <a:srgbClr val="FF0000"/>
                </a:solidFill>
                <a:latin typeface="Arial" panose="020B0604020202020204" pitchFamily="34" charset="0"/>
                <a:cs typeface="Arial" panose="020B0604020202020204" pitchFamily="34" charset="0"/>
              </a:rPr>
              <a:t>RECKLESS</a:t>
            </a:r>
          </a:p>
          <a:p>
            <a:pPr algn="ctr">
              <a:lnSpc>
                <a:spcPct val="120000"/>
              </a:lnSpc>
            </a:pPr>
            <a:endParaRPr lang="en-GB" sz="2400" dirty="0" smtClean="0">
              <a:latin typeface="Arial" panose="020B0604020202020204" pitchFamily="34" charset="0"/>
              <a:cs typeface="Arial" panose="020B0604020202020204" pitchFamily="34" charset="0"/>
            </a:endParaRPr>
          </a:p>
          <a:p>
            <a:pPr algn="ctr">
              <a:lnSpc>
                <a:spcPct val="120000"/>
              </a:lnSpc>
            </a:pPr>
            <a:r>
              <a:rPr lang="en-GB" sz="2400" dirty="0" smtClean="0">
                <a:latin typeface="Arial" panose="020B0604020202020204" pitchFamily="34" charset="0"/>
                <a:cs typeface="Arial" panose="020B0604020202020204" pitchFamily="34" charset="0"/>
              </a:rPr>
              <a:t>that </a:t>
            </a:r>
            <a:r>
              <a:rPr lang="en-GB" sz="2400" dirty="0">
                <a:latin typeface="Arial" panose="020B0604020202020204" pitchFamily="34" charset="0"/>
                <a:cs typeface="Arial" panose="020B0604020202020204" pitchFamily="34" charset="0"/>
              </a:rPr>
              <a:t>they have crossed a boundary without either:</a:t>
            </a:r>
          </a:p>
          <a:p>
            <a:pPr algn="ctr">
              <a:lnSpc>
                <a:spcPct val="120000"/>
              </a:lnSpc>
            </a:pPr>
            <a:endParaRPr lang="en-GB" sz="2400" dirty="0" smtClean="0">
              <a:latin typeface="Arial" panose="020B0604020202020204" pitchFamily="34" charset="0"/>
              <a:cs typeface="Arial" panose="020B0604020202020204" pitchFamily="34" charset="0"/>
            </a:endParaRPr>
          </a:p>
          <a:p>
            <a:pPr algn="ctr">
              <a:lnSpc>
                <a:spcPct val="120000"/>
              </a:lnSpc>
            </a:pPr>
            <a:r>
              <a:rPr lang="en-GB" sz="2400" b="1" dirty="0" smtClean="0">
                <a:solidFill>
                  <a:srgbClr val="FF0000"/>
                </a:solidFill>
                <a:latin typeface="Arial" panose="020B0604020202020204" pitchFamily="34" charset="0"/>
                <a:cs typeface="Arial" panose="020B0604020202020204" pitchFamily="34" charset="0"/>
              </a:rPr>
              <a:t>CONSENT</a:t>
            </a:r>
            <a:r>
              <a:rPr lang="en-GB" sz="2400" dirty="0" smtClean="0">
                <a:solidFill>
                  <a:srgbClr val="FF000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to do so</a:t>
            </a:r>
          </a:p>
          <a:p>
            <a:pPr algn="ctr">
              <a:lnSpc>
                <a:spcPct val="120000"/>
              </a:lnSpc>
            </a:pPr>
            <a:r>
              <a:rPr lang="en-GB" sz="2400" dirty="0">
                <a:latin typeface="Arial" panose="020B0604020202020204" pitchFamily="34" charset="0"/>
                <a:cs typeface="Arial" panose="020B0604020202020204" pitchFamily="34" charset="0"/>
              </a:rPr>
              <a:t>(express or implied permission</a:t>
            </a:r>
            <a:r>
              <a:rPr lang="en-GB" sz="2400" dirty="0" smtClean="0">
                <a:latin typeface="Arial" panose="020B0604020202020204" pitchFamily="34" charset="0"/>
                <a:cs typeface="Arial" panose="020B0604020202020204" pitchFamily="34" charset="0"/>
              </a:rPr>
              <a:t>)</a:t>
            </a:r>
          </a:p>
          <a:p>
            <a:pPr algn="ctr">
              <a:lnSpc>
                <a:spcPct val="120000"/>
              </a:lnSpc>
            </a:pPr>
            <a:r>
              <a:rPr lang="en-GB" sz="2400" dirty="0" smtClean="0">
                <a:latin typeface="Arial" panose="020B0604020202020204" pitchFamily="34" charset="0"/>
                <a:cs typeface="Arial" panose="020B0604020202020204" pitchFamily="34" charset="0"/>
              </a:rPr>
              <a:t>or</a:t>
            </a:r>
          </a:p>
          <a:p>
            <a:pPr algn="ctr">
              <a:lnSpc>
                <a:spcPct val="120000"/>
              </a:lnSpc>
            </a:pPr>
            <a:r>
              <a:rPr lang="en-GB" sz="2400" b="1" dirty="0" smtClean="0">
                <a:solidFill>
                  <a:srgbClr val="FF0000"/>
                </a:solidFill>
                <a:latin typeface="Arial" panose="020B0604020202020204" pitchFamily="34" charset="0"/>
                <a:cs typeface="Arial" panose="020B0604020202020204" pitchFamily="34" charset="0"/>
              </a:rPr>
              <a:t>RIGHT </a:t>
            </a:r>
            <a:r>
              <a:rPr lang="en-GB" sz="2400" b="1" dirty="0">
                <a:solidFill>
                  <a:srgbClr val="FF0000"/>
                </a:solidFill>
                <a:latin typeface="Arial" panose="020B0604020202020204" pitchFamily="34" charset="0"/>
                <a:cs typeface="Arial" panose="020B0604020202020204" pitchFamily="34" charset="0"/>
              </a:rPr>
              <a:t>BY LAW </a:t>
            </a:r>
            <a:r>
              <a:rPr lang="en-GB" sz="2400" dirty="0">
                <a:latin typeface="Arial" panose="020B0604020202020204" pitchFamily="34" charset="0"/>
                <a:cs typeface="Arial" panose="020B0604020202020204" pitchFamily="34" charset="0"/>
              </a:rPr>
              <a:t>to do so</a:t>
            </a:r>
          </a:p>
        </p:txBody>
      </p:sp>
      <p:sp>
        <p:nvSpPr>
          <p:cNvPr id="6" name="TextBox 5"/>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Trespasser</a:t>
            </a:r>
            <a:endParaRPr lang="en-GB" sz="2800" b="1" dirty="0">
              <a:solidFill>
                <a:schemeClr val="bg1"/>
              </a:solidFill>
            </a:endParaRPr>
          </a:p>
        </p:txBody>
      </p:sp>
    </p:spTree>
    <p:extLst>
      <p:ext uri="{BB962C8B-B14F-4D97-AF65-F5344CB8AC3E}">
        <p14:creationId xmlns:p14="http://schemas.microsoft.com/office/powerpoint/2010/main" val="33056540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2059581" y="1326817"/>
            <a:ext cx="804542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must have intended </a:t>
            </a:r>
            <a:r>
              <a:rPr lang="en-GB" altLang="en-US" sz="2800" dirty="0" smtClean="0">
                <a:latin typeface="Calibri" panose="020F0502020204030204" pitchFamily="34" charset="0"/>
                <a:cs typeface="Arial" panose="020B0604020202020204" pitchFamily="34" charset="0"/>
              </a:rPr>
              <a:t>to:</a:t>
            </a:r>
            <a:endParaRPr lang="en-GB" altLang="en-US" sz="2800" dirty="0">
              <a:latin typeface="Calibri" panose="020F0502020204030204" pitchFamily="34" charset="0"/>
              <a:cs typeface="Arial" panose="020B0604020202020204" pitchFamily="34" charset="0"/>
            </a:endParaRPr>
          </a:p>
        </p:txBody>
      </p:sp>
      <p:sp>
        <p:nvSpPr>
          <p:cNvPr id="13" name="TextBox 12"/>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With Intent To</a:t>
            </a:r>
            <a:endParaRPr lang="en-GB" sz="2800" b="1" dirty="0">
              <a:solidFill>
                <a:schemeClr val="bg1"/>
              </a:solidFill>
            </a:endParaRPr>
          </a:p>
        </p:txBody>
      </p:sp>
      <p:graphicFrame>
        <p:nvGraphicFramePr>
          <p:cNvPr id="10" name="Diagram 9"/>
          <p:cNvGraphicFramePr/>
          <p:nvPr>
            <p:extLst>
              <p:ext uri="{D42A27DB-BD31-4B8C-83A1-F6EECF244321}">
                <p14:modId xmlns:p14="http://schemas.microsoft.com/office/powerpoint/2010/main" val="3139725636"/>
              </p:ext>
            </p:extLst>
          </p:nvPr>
        </p:nvGraphicFramePr>
        <p:xfrm>
          <a:off x="2214550" y="2152805"/>
          <a:ext cx="8128000" cy="36809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34596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631371" y="1127578"/>
            <a:ext cx="11097958" cy="3367076"/>
          </a:xfrm>
          <a:prstGeom prst="rect">
            <a:avLst/>
          </a:prstGeom>
        </p:spPr>
        <p:txBody>
          <a:bodyPr wrap="square">
            <a:spAutoFit/>
          </a:bodyPr>
          <a:lstStyle/>
          <a:p>
            <a:pPr algn="ctr">
              <a:lnSpc>
                <a:spcPct val="120000"/>
              </a:lnSpc>
              <a:defRPr/>
            </a:pPr>
            <a:r>
              <a:rPr lang="en-GB" altLang="en-US" sz="2800" dirty="0"/>
              <a:t>A person is guilty of burglary if </a:t>
            </a:r>
            <a:r>
              <a:rPr lang="en-GB" altLang="en-US" sz="2800" dirty="0" smtClean="0"/>
              <a:t>having </a:t>
            </a:r>
            <a:r>
              <a:rPr lang="en-GB" altLang="en-US" sz="2800" b="1" dirty="0" smtClean="0">
                <a:solidFill>
                  <a:srgbClr val="FF0000"/>
                </a:solidFill>
              </a:rPr>
              <a:t>entered</a:t>
            </a:r>
            <a:r>
              <a:rPr lang="en-GB" altLang="en-US" sz="2800" dirty="0" smtClean="0">
                <a:solidFill>
                  <a:srgbClr val="FF0000"/>
                </a:solidFill>
              </a:rPr>
              <a:t> </a:t>
            </a:r>
            <a:r>
              <a:rPr lang="en-GB" altLang="en-US" sz="2800" dirty="0"/>
              <a:t>a</a:t>
            </a:r>
            <a:r>
              <a:rPr lang="en-GB" altLang="en-US" sz="2800" dirty="0">
                <a:solidFill>
                  <a:srgbClr val="002060"/>
                </a:solidFill>
              </a:rPr>
              <a:t> </a:t>
            </a:r>
            <a:r>
              <a:rPr lang="en-GB" altLang="en-US" sz="2800" b="1" dirty="0">
                <a:solidFill>
                  <a:srgbClr val="FF0000"/>
                </a:solidFill>
              </a:rPr>
              <a:t>building or part of a building</a:t>
            </a:r>
            <a:r>
              <a:rPr lang="en-GB" altLang="en-US" sz="2800" b="1" dirty="0">
                <a:solidFill>
                  <a:srgbClr val="0070C0"/>
                </a:solidFill>
              </a:rPr>
              <a:t> </a:t>
            </a:r>
            <a:r>
              <a:rPr lang="en-GB" altLang="en-US" sz="2800" dirty="0"/>
              <a:t>as</a:t>
            </a:r>
            <a:r>
              <a:rPr lang="en-GB" altLang="en-US" sz="2800" dirty="0">
                <a:solidFill>
                  <a:srgbClr val="002060"/>
                </a:solidFill>
              </a:rPr>
              <a:t> </a:t>
            </a:r>
            <a:r>
              <a:rPr lang="en-GB" altLang="en-US" sz="2800" b="1" dirty="0">
                <a:solidFill>
                  <a:srgbClr val="FF0000"/>
                </a:solidFill>
              </a:rPr>
              <a:t>a trespasser </a:t>
            </a:r>
            <a:r>
              <a:rPr lang="en-GB" altLang="en-US" sz="2800" dirty="0" smtClean="0"/>
              <a:t>he goes on to</a:t>
            </a:r>
            <a:r>
              <a:rPr lang="en-GB" altLang="en-US" sz="2800" dirty="0" smtClean="0">
                <a:effectLst>
                  <a:outerShdw blurRad="38100" dist="38100" dir="2700000" algn="tl">
                    <a:srgbClr val="C0C0C0"/>
                  </a:outerShdw>
                </a:effectLst>
              </a:rPr>
              <a:t>:</a:t>
            </a:r>
            <a:endParaRPr lang="en-GB" altLang="en-US" sz="2800" dirty="0">
              <a:effectLst>
                <a:outerShdw blurRad="38100" dist="38100" dir="2700000" algn="tl">
                  <a:srgbClr val="C0C0C0"/>
                </a:outerShdw>
              </a:effectLst>
            </a:endParaRPr>
          </a:p>
          <a:p>
            <a:pPr algn="ctr">
              <a:lnSpc>
                <a:spcPct val="90000"/>
              </a:lnSpc>
              <a:spcAft>
                <a:spcPts val="4200"/>
              </a:spcAft>
              <a:defRPr/>
            </a:pPr>
            <a:endParaRPr lang="en-GB" altLang="en-US" sz="2800" b="1" dirty="0" smtClean="0">
              <a:solidFill>
                <a:srgbClr val="00B050"/>
              </a:solidFill>
            </a:endParaRPr>
          </a:p>
          <a:p>
            <a:pPr algn="ctr">
              <a:lnSpc>
                <a:spcPct val="90000"/>
              </a:lnSpc>
              <a:spcAft>
                <a:spcPts val="4200"/>
              </a:spcAft>
              <a:defRPr/>
            </a:pPr>
            <a:r>
              <a:rPr lang="en-GB" altLang="en-US" sz="2800" dirty="0" smtClean="0"/>
              <a:t>Steal or attempt to steal anything </a:t>
            </a:r>
            <a:r>
              <a:rPr lang="en-GB" altLang="en-US" sz="2800" dirty="0"/>
              <a:t>therein </a:t>
            </a:r>
            <a:r>
              <a:rPr lang="en-GB" altLang="en-US" sz="2800" b="1" dirty="0" smtClean="0"/>
              <a:t>OR</a:t>
            </a:r>
          </a:p>
          <a:p>
            <a:pPr algn="ctr">
              <a:lnSpc>
                <a:spcPct val="90000"/>
              </a:lnSpc>
              <a:spcAft>
                <a:spcPts val="4200"/>
              </a:spcAft>
              <a:defRPr/>
            </a:pPr>
            <a:r>
              <a:rPr lang="en-GB" altLang="en-US" sz="2800" dirty="0" smtClean="0"/>
              <a:t>Inflict or attempt to inflict grievous </a:t>
            </a:r>
            <a:r>
              <a:rPr lang="en-GB" altLang="en-US" sz="2800" dirty="0"/>
              <a:t>bodily harm on any person </a:t>
            </a:r>
            <a:r>
              <a:rPr lang="en-GB" altLang="en-US" sz="2800" dirty="0" smtClean="0"/>
              <a:t>therein</a:t>
            </a:r>
            <a:r>
              <a:rPr lang="en-GB" altLang="en-US" sz="2800" dirty="0" smtClean="0">
                <a:solidFill>
                  <a:srgbClr val="002060"/>
                </a:solidFill>
              </a:rPr>
              <a:t>. </a:t>
            </a:r>
          </a:p>
        </p:txBody>
      </p:sp>
      <p:sp>
        <p:nvSpPr>
          <p:cNvPr id="4" name="TextBox 3"/>
          <p:cNvSpPr txBox="1"/>
          <p:nvPr/>
        </p:nvSpPr>
        <p:spPr>
          <a:xfrm>
            <a:off x="3311818" y="5020871"/>
            <a:ext cx="5737064" cy="461665"/>
          </a:xfrm>
          <a:prstGeom prst="rect">
            <a:avLst/>
          </a:prstGeom>
          <a:solidFill>
            <a:schemeClr val="accent1">
              <a:lumMod val="20000"/>
              <a:lumOff val="80000"/>
            </a:schemeClr>
          </a:solidFill>
        </p:spPr>
        <p:txBody>
          <a:bodyPr wrap="square" rtlCol="0">
            <a:spAutoFit/>
          </a:bodyPr>
          <a:lstStyle/>
          <a:p>
            <a:pPr algn="ctr"/>
            <a:r>
              <a:rPr lang="en-GB" sz="2400" b="1" dirty="0" smtClean="0">
                <a:solidFill>
                  <a:srgbClr val="002060"/>
                </a:solidFill>
              </a:rPr>
              <a:t>Section 9 (1)(b) Theft Act 1968</a:t>
            </a:r>
            <a:endParaRPr lang="en-GB" sz="2400" b="1" dirty="0">
              <a:solidFill>
                <a:srgbClr val="002060"/>
              </a:solidFill>
            </a:endParaRPr>
          </a:p>
        </p:txBody>
      </p:sp>
      <p:sp>
        <p:nvSpPr>
          <p:cNvPr id="5" name="TextBox 4"/>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Burglary</a:t>
            </a:r>
            <a:endParaRPr lang="en-GB" sz="2800" b="1" dirty="0">
              <a:solidFill>
                <a:schemeClr val="bg1"/>
              </a:solidFill>
            </a:endParaRPr>
          </a:p>
        </p:txBody>
      </p:sp>
    </p:spTree>
    <p:extLst>
      <p:ext uri="{BB962C8B-B14F-4D97-AF65-F5344CB8AC3E}">
        <p14:creationId xmlns:p14="http://schemas.microsoft.com/office/powerpoint/2010/main" val="28740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318733257"/>
              </p:ext>
            </p:extLst>
          </p:nvPr>
        </p:nvGraphicFramePr>
        <p:xfrm>
          <a:off x="189471" y="1051050"/>
          <a:ext cx="5847834" cy="4337127"/>
        </p:xfrm>
        <a:graphic>
          <a:graphicData uri="http://schemas.openxmlformats.org/drawingml/2006/table">
            <a:tbl>
              <a:tblPr firstRow="1" firstCol="1" bandRow="1">
                <a:tableStyleId>{5C22544A-7EE6-4342-B048-85BDC9FD1C3A}</a:tableStyleId>
              </a:tblPr>
              <a:tblGrid>
                <a:gridCol w="1008583">
                  <a:extLst>
                    <a:ext uri="{9D8B030D-6E8A-4147-A177-3AD203B41FA5}">
                      <a16:colId xmlns:a16="http://schemas.microsoft.com/office/drawing/2014/main" val="2393789359"/>
                    </a:ext>
                  </a:extLst>
                </a:gridCol>
                <a:gridCol w="2889541">
                  <a:extLst>
                    <a:ext uri="{9D8B030D-6E8A-4147-A177-3AD203B41FA5}">
                      <a16:colId xmlns:a16="http://schemas.microsoft.com/office/drawing/2014/main" val="1688420408"/>
                    </a:ext>
                  </a:extLst>
                </a:gridCol>
                <a:gridCol w="1949710">
                  <a:extLst>
                    <a:ext uri="{9D8B030D-6E8A-4147-A177-3AD203B41FA5}">
                      <a16:colId xmlns:a16="http://schemas.microsoft.com/office/drawing/2014/main" val="1790365982"/>
                    </a:ext>
                  </a:extLst>
                </a:gridCol>
              </a:tblGrid>
              <a:tr h="1183408">
                <a:tc>
                  <a:txBody>
                    <a:bodyPr/>
                    <a:lstStyle/>
                    <a:p>
                      <a:pPr algn="ctr">
                        <a:lnSpc>
                          <a:spcPct val="107000"/>
                        </a:lnSpc>
                        <a:spcAft>
                          <a:spcPts val="0"/>
                        </a:spcAft>
                      </a:pPr>
                      <a:r>
                        <a:rPr lang="en-GB" sz="1400" dirty="0">
                          <a:solidFill>
                            <a:schemeClr val="bg1"/>
                          </a:solidFill>
                          <a:effectLst/>
                        </a:rPr>
                        <a:t> </a:t>
                      </a:r>
                    </a:p>
                    <a:p>
                      <a:pPr algn="ctr">
                        <a:lnSpc>
                          <a:spcPct val="107000"/>
                        </a:lnSpc>
                        <a:spcAft>
                          <a:spcPts val="0"/>
                        </a:spcAft>
                      </a:pPr>
                      <a:r>
                        <a:rPr lang="en-GB" sz="1400" dirty="0">
                          <a:solidFill>
                            <a:schemeClr val="bg1"/>
                          </a:solidFill>
                          <a:effectLst/>
                        </a:rPr>
                        <a:t>Step 1</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1">
                        <a:lumMod val="75000"/>
                      </a:schemeClr>
                    </a:solidFill>
                  </a:tcPr>
                </a:tc>
                <a:tc>
                  <a:txBody>
                    <a:bodyPr/>
                    <a:lstStyle/>
                    <a:p>
                      <a:pPr algn="ctr">
                        <a:lnSpc>
                          <a:spcPct val="107000"/>
                        </a:lnSpc>
                        <a:spcAft>
                          <a:spcPts val="0"/>
                        </a:spcAft>
                      </a:pPr>
                      <a:r>
                        <a:rPr lang="en-GB" sz="1400" dirty="0">
                          <a:solidFill>
                            <a:schemeClr val="bg1"/>
                          </a:solidFill>
                          <a:effectLst/>
                        </a:rPr>
                        <a:t> </a:t>
                      </a:r>
                    </a:p>
                    <a:p>
                      <a:pPr algn="ctr">
                        <a:lnSpc>
                          <a:spcPct val="107000"/>
                        </a:lnSpc>
                        <a:spcAft>
                          <a:spcPts val="0"/>
                        </a:spcAft>
                      </a:pPr>
                      <a:r>
                        <a:rPr lang="en-GB" sz="1400" dirty="0">
                          <a:solidFill>
                            <a:schemeClr val="bg1"/>
                          </a:solidFill>
                          <a:effectLst/>
                        </a:rPr>
                        <a:t>Has the suspect made an effective entry into a building? E.g. Have they crossed a threshold?</a:t>
                      </a:r>
                    </a:p>
                    <a:p>
                      <a:pPr algn="ctr">
                        <a:lnSpc>
                          <a:spcPct val="107000"/>
                        </a:lnSpc>
                        <a:spcAft>
                          <a:spcPts val="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1">
                        <a:lumMod val="75000"/>
                      </a:schemeClr>
                    </a:solidFill>
                  </a:tcPr>
                </a:tc>
                <a:tc>
                  <a:txBody>
                    <a:bodyPr/>
                    <a:lstStyle/>
                    <a:p>
                      <a:pPr algn="ctr">
                        <a:lnSpc>
                          <a:spcPct val="107000"/>
                        </a:lnSpc>
                        <a:spcAft>
                          <a:spcPts val="0"/>
                        </a:spcAft>
                      </a:pPr>
                      <a:r>
                        <a:rPr lang="en-GB" sz="1400" dirty="0">
                          <a:solidFill>
                            <a:schemeClr val="bg1"/>
                          </a:solidFill>
                          <a:effectLst/>
                        </a:rPr>
                        <a:t> </a:t>
                      </a:r>
                    </a:p>
                    <a:p>
                      <a:pPr algn="ctr">
                        <a:lnSpc>
                          <a:spcPct val="107000"/>
                        </a:lnSpc>
                        <a:spcAft>
                          <a:spcPts val="0"/>
                        </a:spcAft>
                      </a:pPr>
                      <a:r>
                        <a:rPr lang="en-GB" sz="1400" dirty="0">
                          <a:solidFill>
                            <a:schemeClr val="bg1"/>
                          </a:solidFill>
                          <a:effectLst/>
                        </a:rPr>
                        <a:t>If no – no </a:t>
                      </a:r>
                      <a:r>
                        <a:rPr lang="en-GB" sz="1400" dirty="0" smtClean="0">
                          <a:solidFill>
                            <a:schemeClr val="bg1"/>
                          </a:solidFill>
                          <a:effectLst/>
                        </a:rPr>
                        <a:t>offence</a:t>
                      </a:r>
                      <a:r>
                        <a:rPr lang="en-GB" sz="1400" dirty="0">
                          <a:solidFill>
                            <a:schemeClr val="bg1"/>
                          </a:solidFill>
                          <a:effectLst/>
                        </a:rPr>
                        <a:t> </a:t>
                      </a:r>
                    </a:p>
                    <a:p>
                      <a:pPr algn="ctr">
                        <a:lnSpc>
                          <a:spcPct val="107000"/>
                        </a:lnSpc>
                        <a:spcAft>
                          <a:spcPts val="0"/>
                        </a:spcAft>
                      </a:pPr>
                      <a:r>
                        <a:rPr lang="en-GB" sz="1400" dirty="0">
                          <a:solidFill>
                            <a:schemeClr val="bg1"/>
                          </a:solidFill>
                          <a:effectLst/>
                        </a:rPr>
                        <a:t>If yes – proceed to step 2</a:t>
                      </a:r>
                    </a:p>
                    <a:p>
                      <a:pPr algn="ctr">
                        <a:lnSpc>
                          <a:spcPct val="107000"/>
                        </a:lnSpc>
                        <a:spcAft>
                          <a:spcPts val="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1">
                        <a:lumMod val="75000"/>
                      </a:schemeClr>
                    </a:solidFill>
                  </a:tcPr>
                </a:tc>
                <a:extLst>
                  <a:ext uri="{0D108BD9-81ED-4DB2-BD59-A6C34878D82A}">
                    <a16:rowId xmlns:a16="http://schemas.microsoft.com/office/drawing/2014/main" val="889301355"/>
                  </a:ext>
                </a:extLst>
              </a:tr>
              <a:tr h="1183408">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Step 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1">
                        <a:lumMod val="75000"/>
                      </a:schemeClr>
                    </a:solidFill>
                  </a:tcPr>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At the time of crossing the boundary was the suspect a trespasser?</a:t>
                      </a:r>
                    </a:p>
                    <a:p>
                      <a:pPr algn="ctr">
                        <a:lnSpc>
                          <a:spcPct val="107000"/>
                        </a:lnSpc>
                        <a:spcAft>
                          <a:spcPts val="0"/>
                        </a:spcAft>
                      </a:pPr>
                      <a:r>
                        <a:rPr lang="en-GB" sz="1400" b="1" dirty="0">
                          <a:effectLst/>
                        </a:rPr>
                        <a:t> </a:t>
                      </a:r>
                    </a:p>
                    <a:p>
                      <a:pPr algn="ctr">
                        <a:lnSpc>
                          <a:spcPct val="107000"/>
                        </a:lnSpc>
                        <a:spcAft>
                          <a:spcPts val="0"/>
                        </a:spcAft>
                      </a:pPr>
                      <a:r>
                        <a:rPr lang="en-GB" sz="1400" b="1" dirty="0">
                          <a:effectLst/>
                        </a:rPr>
                        <a:t>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If no – no </a:t>
                      </a:r>
                      <a:r>
                        <a:rPr lang="en-GB" sz="1400" b="1" dirty="0" smtClean="0">
                          <a:effectLst/>
                        </a:rPr>
                        <a:t>offence</a:t>
                      </a:r>
                      <a:r>
                        <a:rPr lang="en-GB" sz="1400" b="1" dirty="0">
                          <a:effectLst/>
                        </a:rPr>
                        <a:t> </a:t>
                      </a:r>
                    </a:p>
                    <a:p>
                      <a:pPr algn="ctr">
                        <a:lnSpc>
                          <a:spcPct val="107000"/>
                        </a:lnSpc>
                        <a:spcAft>
                          <a:spcPts val="0"/>
                        </a:spcAft>
                      </a:pPr>
                      <a:r>
                        <a:rPr lang="en-GB" sz="1400" b="1" dirty="0">
                          <a:effectLst/>
                        </a:rPr>
                        <a:t>If yes – proceed to step 3</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tc>
                <a:extLst>
                  <a:ext uri="{0D108BD9-81ED-4DB2-BD59-A6C34878D82A}">
                    <a16:rowId xmlns:a16="http://schemas.microsoft.com/office/drawing/2014/main" val="3027298847"/>
                  </a:ext>
                </a:extLst>
              </a:tr>
              <a:tr h="1970311">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Step 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solidFill>
                      <a:schemeClr val="accent1">
                        <a:lumMod val="75000"/>
                      </a:schemeClr>
                    </a:solidFill>
                  </a:tcPr>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At the time of crossing the boundary as a trespasser did the suspect intend to either commit</a:t>
                      </a:r>
                      <a:r>
                        <a:rPr lang="en-GB" sz="1400" b="1" dirty="0" smtClean="0">
                          <a:effectLst/>
                        </a:rPr>
                        <a:t>…</a:t>
                      </a:r>
                      <a:r>
                        <a:rPr lang="en-GB" sz="1400" b="1" dirty="0">
                          <a:effectLst/>
                        </a:rPr>
                        <a:t> </a:t>
                      </a:r>
                    </a:p>
                    <a:p>
                      <a:pPr algn="ctr">
                        <a:lnSpc>
                          <a:spcPct val="107000"/>
                        </a:lnSpc>
                        <a:spcAft>
                          <a:spcPts val="0"/>
                        </a:spcAft>
                      </a:pPr>
                      <a:r>
                        <a:rPr lang="en-GB" sz="1400" b="1" dirty="0">
                          <a:effectLst/>
                        </a:rPr>
                        <a:t>Damage</a:t>
                      </a:r>
                    </a:p>
                    <a:p>
                      <a:pPr algn="ctr">
                        <a:lnSpc>
                          <a:spcPct val="107000"/>
                        </a:lnSpc>
                        <a:spcAft>
                          <a:spcPts val="0"/>
                        </a:spcAft>
                      </a:pPr>
                      <a:r>
                        <a:rPr lang="en-GB" sz="1400" b="1" dirty="0">
                          <a:effectLst/>
                        </a:rPr>
                        <a:t> </a:t>
                      </a:r>
                      <a:r>
                        <a:rPr lang="en-GB" sz="1400" b="1" dirty="0" smtClean="0">
                          <a:effectLst/>
                        </a:rPr>
                        <a:t>Inflict </a:t>
                      </a:r>
                      <a:r>
                        <a:rPr lang="en-GB" sz="1400" b="1" dirty="0">
                          <a:effectLst/>
                        </a:rPr>
                        <a:t>GBH</a:t>
                      </a:r>
                    </a:p>
                    <a:p>
                      <a:pPr algn="ctr">
                        <a:lnSpc>
                          <a:spcPct val="107000"/>
                        </a:lnSpc>
                        <a:spcAft>
                          <a:spcPts val="0"/>
                        </a:spcAft>
                      </a:pPr>
                      <a:r>
                        <a:rPr lang="en-GB" sz="1400" b="1" dirty="0">
                          <a:effectLst/>
                        </a:rPr>
                        <a:t> </a:t>
                      </a:r>
                      <a:r>
                        <a:rPr lang="en-GB" sz="1400" b="1" dirty="0" smtClean="0">
                          <a:effectLst/>
                        </a:rPr>
                        <a:t>Theft</a:t>
                      </a:r>
                      <a:r>
                        <a:rPr lang="en-GB" sz="1400" b="1" dirty="0">
                          <a:effectLst/>
                        </a:rPr>
                        <a:t>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 </a:t>
                      </a:r>
                      <a:r>
                        <a:rPr lang="en-GB" sz="1400" b="1" dirty="0" smtClean="0">
                          <a:effectLst/>
                        </a:rPr>
                        <a:t>If </a:t>
                      </a:r>
                      <a:r>
                        <a:rPr lang="en-GB" sz="1400" b="1" dirty="0">
                          <a:effectLst/>
                        </a:rPr>
                        <a:t>no – no </a:t>
                      </a:r>
                      <a:r>
                        <a:rPr lang="en-GB" sz="1400" b="1" dirty="0" smtClean="0">
                          <a:effectLst/>
                        </a:rPr>
                        <a:t>offence</a:t>
                      </a:r>
                      <a:r>
                        <a:rPr lang="en-GB" sz="1400" b="1" dirty="0">
                          <a:effectLst/>
                        </a:rPr>
                        <a:t> </a:t>
                      </a:r>
                    </a:p>
                    <a:p>
                      <a:pPr algn="ctr">
                        <a:lnSpc>
                          <a:spcPct val="107000"/>
                        </a:lnSpc>
                        <a:spcAft>
                          <a:spcPts val="0"/>
                        </a:spcAft>
                      </a:pPr>
                      <a:r>
                        <a:rPr lang="en-GB" sz="1400" b="1" dirty="0">
                          <a:effectLst/>
                        </a:rPr>
                        <a:t>If yes – Burglary 9(1)(a) has been committed.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5931" marR="65931" marT="0" marB="0"/>
                </a:tc>
                <a:extLst>
                  <a:ext uri="{0D108BD9-81ED-4DB2-BD59-A6C34878D82A}">
                    <a16:rowId xmlns:a16="http://schemas.microsoft.com/office/drawing/2014/main" val="101763142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4006572"/>
              </p:ext>
            </p:extLst>
          </p:nvPr>
        </p:nvGraphicFramePr>
        <p:xfrm>
          <a:off x="6220227" y="1051051"/>
          <a:ext cx="5848203" cy="4357320"/>
        </p:xfrm>
        <a:graphic>
          <a:graphicData uri="http://schemas.openxmlformats.org/drawingml/2006/table">
            <a:tbl>
              <a:tblPr firstRow="1" firstCol="1" bandRow="1">
                <a:tableStyleId>{5C22544A-7EE6-4342-B048-85BDC9FD1C3A}</a:tableStyleId>
              </a:tblPr>
              <a:tblGrid>
                <a:gridCol w="1008646">
                  <a:extLst>
                    <a:ext uri="{9D8B030D-6E8A-4147-A177-3AD203B41FA5}">
                      <a16:colId xmlns:a16="http://schemas.microsoft.com/office/drawing/2014/main" val="2072086890"/>
                    </a:ext>
                  </a:extLst>
                </a:gridCol>
                <a:gridCol w="2797251">
                  <a:extLst>
                    <a:ext uri="{9D8B030D-6E8A-4147-A177-3AD203B41FA5}">
                      <a16:colId xmlns:a16="http://schemas.microsoft.com/office/drawing/2014/main" val="2012107828"/>
                    </a:ext>
                  </a:extLst>
                </a:gridCol>
                <a:gridCol w="2042306">
                  <a:extLst>
                    <a:ext uri="{9D8B030D-6E8A-4147-A177-3AD203B41FA5}">
                      <a16:colId xmlns:a16="http://schemas.microsoft.com/office/drawing/2014/main" val="20337814"/>
                    </a:ext>
                  </a:extLst>
                </a:gridCol>
              </a:tblGrid>
              <a:tr h="1073113">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Step 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Has the suspect made an effective entry into a building? E.g. Have they crossed a threshold?</a:t>
                      </a:r>
                    </a:p>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If no – no offence</a:t>
                      </a:r>
                    </a:p>
                    <a:p>
                      <a:pPr algn="ctr">
                        <a:lnSpc>
                          <a:spcPct val="107000"/>
                        </a:lnSpc>
                        <a:spcAft>
                          <a:spcPts val="0"/>
                        </a:spcAft>
                      </a:pPr>
                      <a:r>
                        <a:rPr lang="en-GB" sz="1400" dirty="0">
                          <a:effectLst/>
                        </a:rPr>
                        <a:t> </a:t>
                      </a:r>
                    </a:p>
                    <a:p>
                      <a:pPr algn="ctr">
                        <a:lnSpc>
                          <a:spcPct val="107000"/>
                        </a:lnSpc>
                        <a:spcAft>
                          <a:spcPts val="0"/>
                        </a:spcAft>
                      </a:pPr>
                      <a:r>
                        <a:rPr lang="en-GB" sz="1400" dirty="0">
                          <a:effectLst/>
                        </a:rPr>
                        <a:t>If yes – proceed to step 2</a:t>
                      </a:r>
                    </a:p>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extLst>
                  <a:ext uri="{0D108BD9-81ED-4DB2-BD59-A6C34878D82A}">
                    <a16:rowId xmlns:a16="http://schemas.microsoft.com/office/drawing/2014/main" val="1269120453"/>
                  </a:ext>
                </a:extLst>
              </a:tr>
              <a:tr h="1289652">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Step 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At the time of crossing the boundary was the suspect a trespasser?</a:t>
                      </a:r>
                    </a:p>
                    <a:p>
                      <a:pPr algn="ctr">
                        <a:lnSpc>
                          <a:spcPct val="107000"/>
                        </a:lnSpc>
                        <a:spcAft>
                          <a:spcPts val="0"/>
                        </a:spcAft>
                      </a:pPr>
                      <a:r>
                        <a:rPr lang="en-GB" sz="1400" b="1" dirty="0">
                          <a:effectLst/>
                        </a:rPr>
                        <a:t> </a:t>
                      </a:r>
                    </a:p>
                    <a:p>
                      <a:pPr algn="ctr">
                        <a:lnSpc>
                          <a:spcPct val="107000"/>
                        </a:lnSpc>
                        <a:spcAft>
                          <a:spcPts val="0"/>
                        </a:spcAft>
                      </a:pPr>
                      <a:r>
                        <a:rPr lang="en-GB" sz="1400" b="1" dirty="0">
                          <a:effectLst/>
                        </a:rPr>
                        <a:t>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If no – no </a:t>
                      </a:r>
                      <a:r>
                        <a:rPr lang="en-GB" sz="1400" b="1" dirty="0" smtClean="0">
                          <a:effectLst/>
                        </a:rPr>
                        <a:t>offence</a:t>
                      </a:r>
                      <a:r>
                        <a:rPr lang="en-GB" sz="1400" b="1" dirty="0">
                          <a:effectLst/>
                        </a:rPr>
                        <a:t> </a:t>
                      </a:r>
                    </a:p>
                    <a:p>
                      <a:pPr algn="ctr">
                        <a:lnSpc>
                          <a:spcPct val="107000"/>
                        </a:lnSpc>
                        <a:spcAft>
                          <a:spcPts val="0"/>
                        </a:spcAft>
                      </a:pPr>
                      <a:r>
                        <a:rPr lang="en-GB" sz="1400" b="1" dirty="0">
                          <a:effectLst/>
                        </a:rPr>
                        <a:t>If yes – proceed to step 3</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57123750"/>
                  </a:ext>
                </a:extLst>
              </a:tr>
              <a:tr h="1846212">
                <a:tc>
                  <a:txBody>
                    <a:bodyPr/>
                    <a:lstStyle/>
                    <a:p>
                      <a:pPr algn="ctr">
                        <a:lnSpc>
                          <a:spcPct val="107000"/>
                        </a:lnSpc>
                        <a:spcAft>
                          <a:spcPts val="0"/>
                        </a:spcAft>
                      </a:pPr>
                      <a:r>
                        <a:rPr lang="en-GB" sz="1400" dirty="0">
                          <a:effectLst/>
                        </a:rPr>
                        <a:t> </a:t>
                      </a:r>
                    </a:p>
                    <a:p>
                      <a:pPr algn="ctr">
                        <a:lnSpc>
                          <a:spcPct val="107000"/>
                        </a:lnSpc>
                        <a:spcAft>
                          <a:spcPts val="0"/>
                        </a:spcAft>
                      </a:pPr>
                      <a:r>
                        <a:rPr lang="en-GB" sz="1400" dirty="0">
                          <a:effectLst/>
                        </a:rPr>
                        <a:t>Step 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75000"/>
                      </a:schemeClr>
                    </a:solidFill>
                  </a:tcPr>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At the time of crossing the boundary as a trespasser did the suspect go on to commit</a:t>
                      </a:r>
                      <a:r>
                        <a:rPr lang="en-GB" sz="1400" b="1" dirty="0" smtClean="0">
                          <a:effectLst/>
                        </a:rPr>
                        <a:t>…</a:t>
                      </a:r>
                      <a:endParaRPr lang="en-GB" sz="1400" b="1" dirty="0">
                        <a:effectLst/>
                      </a:endParaRPr>
                    </a:p>
                    <a:p>
                      <a:pPr algn="ctr">
                        <a:lnSpc>
                          <a:spcPct val="107000"/>
                        </a:lnSpc>
                        <a:spcAft>
                          <a:spcPts val="0"/>
                        </a:spcAft>
                      </a:pPr>
                      <a:r>
                        <a:rPr lang="en-GB" sz="1400" b="1" dirty="0">
                          <a:effectLst/>
                        </a:rPr>
                        <a:t> </a:t>
                      </a:r>
                      <a:r>
                        <a:rPr lang="en-GB" sz="1400" b="1" dirty="0" smtClean="0">
                          <a:effectLst/>
                        </a:rPr>
                        <a:t>Inflict </a:t>
                      </a:r>
                      <a:r>
                        <a:rPr lang="en-GB" sz="1400" b="1" dirty="0">
                          <a:effectLst/>
                        </a:rPr>
                        <a:t>GBH</a:t>
                      </a:r>
                    </a:p>
                    <a:p>
                      <a:pPr algn="ctr">
                        <a:lnSpc>
                          <a:spcPct val="107000"/>
                        </a:lnSpc>
                        <a:spcAft>
                          <a:spcPts val="0"/>
                        </a:spcAft>
                      </a:pPr>
                      <a:r>
                        <a:rPr lang="en-GB" sz="1400" b="1" dirty="0">
                          <a:effectLst/>
                        </a:rPr>
                        <a:t> </a:t>
                      </a:r>
                      <a:r>
                        <a:rPr lang="en-GB" sz="1400" b="1" dirty="0" smtClean="0">
                          <a:effectLst/>
                        </a:rPr>
                        <a:t>Theft</a:t>
                      </a:r>
                      <a:r>
                        <a:rPr lang="en-GB" sz="1400" b="1" dirty="0">
                          <a:effectLst/>
                        </a:rPr>
                        <a:t>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400" b="1" dirty="0">
                          <a:effectLst/>
                        </a:rPr>
                        <a:t> </a:t>
                      </a:r>
                    </a:p>
                    <a:p>
                      <a:pPr algn="ctr">
                        <a:lnSpc>
                          <a:spcPct val="107000"/>
                        </a:lnSpc>
                        <a:spcAft>
                          <a:spcPts val="0"/>
                        </a:spcAft>
                      </a:pPr>
                      <a:r>
                        <a:rPr lang="en-GB" sz="1400" b="1" dirty="0">
                          <a:effectLst/>
                        </a:rPr>
                        <a:t> </a:t>
                      </a:r>
                      <a:r>
                        <a:rPr lang="en-GB" sz="1400" b="1" dirty="0" smtClean="0">
                          <a:effectLst/>
                        </a:rPr>
                        <a:t>If </a:t>
                      </a:r>
                      <a:r>
                        <a:rPr lang="en-GB" sz="1400" b="1" dirty="0">
                          <a:effectLst/>
                        </a:rPr>
                        <a:t>no – no </a:t>
                      </a:r>
                      <a:r>
                        <a:rPr lang="en-GB" sz="1400" b="1" dirty="0" smtClean="0">
                          <a:effectLst/>
                        </a:rPr>
                        <a:t>offence</a:t>
                      </a:r>
                      <a:r>
                        <a:rPr lang="en-GB" sz="1400" b="1" dirty="0">
                          <a:effectLst/>
                        </a:rPr>
                        <a:t> </a:t>
                      </a:r>
                    </a:p>
                    <a:p>
                      <a:pPr algn="ctr">
                        <a:lnSpc>
                          <a:spcPct val="107000"/>
                        </a:lnSpc>
                        <a:spcAft>
                          <a:spcPts val="0"/>
                        </a:spcAft>
                      </a:pPr>
                      <a:r>
                        <a:rPr lang="en-GB" sz="1400" b="1" dirty="0">
                          <a:effectLst/>
                        </a:rPr>
                        <a:t>If yes – Burglary 9(1)(b) has been committed. </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9477059"/>
                  </a:ext>
                </a:extLst>
              </a:tr>
            </a:tbl>
          </a:graphicData>
        </a:graphic>
      </p:graphicFrame>
      <p:sp>
        <p:nvSpPr>
          <p:cNvPr id="7" name="TextBox 6"/>
          <p:cNvSpPr txBox="1"/>
          <p:nvPr/>
        </p:nvSpPr>
        <p:spPr>
          <a:xfrm>
            <a:off x="189471" y="154693"/>
            <a:ext cx="584783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Burglary 9(1)(a)</a:t>
            </a:r>
            <a:endParaRPr lang="en-GB" sz="3600" b="1" dirty="0">
              <a:solidFill>
                <a:schemeClr val="bg1"/>
              </a:solidFill>
            </a:endParaRPr>
          </a:p>
        </p:txBody>
      </p:sp>
      <p:sp>
        <p:nvSpPr>
          <p:cNvPr id="8" name="TextBox 7"/>
          <p:cNvSpPr txBox="1"/>
          <p:nvPr/>
        </p:nvSpPr>
        <p:spPr>
          <a:xfrm>
            <a:off x="6220227" y="154693"/>
            <a:ext cx="584783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Burglary 9(1)(b)</a:t>
            </a:r>
            <a:endParaRPr lang="en-GB" sz="3600" b="1" dirty="0">
              <a:solidFill>
                <a:schemeClr val="bg1"/>
              </a:solidFill>
            </a:endParaRPr>
          </a:p>
        </p:txBody>
      </p:sp>
    </p:spTree>
    <p:extLst>
      <p:ext uri="{BB962C8B-B14F-4D97-AF65-F5344CB8AC3E}">
        <p14:creationId xmlns:p14="http://schemas.microsoft.com/office/powerpoint/2010/main" val="185694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srcRect l="20919" r="16191"/>
          <a:stretch/>
        </p:blipFill>
        <p:spPr>
          <a:xfrm>
            <a:off x="2877823" y="1131258"/>
            <a:ext cx="6545145" cy="3859197"/>
          </a:xfrm>
          <a:prstGeom prst="rect">
            <a:avLst/>
          </a:prstGeom>
        </p:spPr>
      </p:pic>
    </p:spTree>
    <p:extLst>
      <p:ext uri="{BB962C8B-B14F-4D97-AF65-F5344CB8AC3E}">
        <p14:creationId xmlns:p14="http://schemas.microsoft.com/office/powerpoint/2010/main" val="27389723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650789" y="768338"/>
            <a:ext cx="10981038" cy="4524315"/>
          </a:xfrm>
          <a:prstGeom prst="rect">
            <a:avLst/>
          </a:prstGeom>
        </p:spPr>
        <p:txBody>
          <a:bodyPr wrap="square">
            <a:spAutoFit/>
          </a:bodyPr>
          <a:lstStyle/>
          <a:p>
            <a:r>
              <a:rPr lang="en-GB" sz="2400" dirty="0"/>
              <a:t>BENNETT has nowhere to sleep and so enters an insecure boiler house intending to find a place to bed down for the night.</a:t>
            </a:r>
          </a:p>
          <a:p>
            <a:r>
              <a:rPr lang="en-GB" sz="2400" dirty="0"/>
              <a:t>During the night, BENNETT is disturbed by the security guard so he seizes a hammer that is on a shelf, fracturing the guard’s skull with it.  </a:t>
            </a:r>
          </a:p>
          <a:p>
            <a:endParaRPr lang="en-GB" sz="2400" dirty="0"/>
          </a:p>
          <a:p>
            <a:r>
              <a:rPr lang="en-GB" sz="2400" dirty="0"/>
              <a:t>When does BENNETT first commit burglary? </a:t>
            </a:r>
          </a:p>
          <a:p>
            <a:endParaRPr lang="en-GB" sz="2400" dirty="0"/>
          </a:p>
          <a:p>
            <a:r>
              <a:rPr lang="en-GB" sz="2400" dirty="0"/>
              <a:t>A. Upon forming the intention to break into the boiler house. </a:t>
            </a:r>
          </a:p>
          <a:p>
            <a:r>
              <a:rPr lang="en-GB" sz="2400" dirty="0"/>
              <a:t>B. Upon breaking into the boiler house. </a:t>
            </a:r>
          </a:p>
          <a:p>
            <a:r>
              <a:rPr lang="en-GB" sz="2400" dirty="0"/>
              <a:t>C. Upon making the decision to hit the security guard. </a:t>
            </a:r>
          </a:p>
          <a:p>
            <a:r>
              <a:rPr lang="en-GB" sz="2400" dirty="0"/>
              <a:t>D. Upon causing injury to the security guard.</a:t>
            </a:r>
          </a:p>
          <a:p>
            <a:endParaRPr lang="en-GB" sz="2400" dirty="0"/>
          </a:p>
        </p:txBody>
      </p:sp>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766119" y="237511"/>
            <a:ext cx="10832757" cy="5262979"/>
          </a:xfrm>
          <a:prstGeom prst="rect">
            <a:avLst/>
          </a:prstGeom>
        </p:spPr>
        <p:txBody>
          <a:bodyPr wrap="square">
            <a:spAutoFit/>
          </a:bodyPr>
          <a:lstStyle/>
          <a:p>
            <a:pPr lvl="0"/>
            <a:r>
              <a:rPr lang="en-GB" sz="2400" dirty="0"/>
              <a:t>(a) HALFPENNY wants to break into a shop to steal, so he inserts a bent wire coat hanger through the letterbox and uses it to try and release the door catch. </a:t>
            </a:r>
          </a:p>
          <a:p>
            <a:pPr lvl="0"/>
            <a:endParaRPr lang="en-GB" sz="2400" dirty="0"/>
          </a:p>
          <a:p>
            <a:pPr lvl="0"/>
            <a:r>
              <a:rPr lang="en-GB" sz="2400" dirty="0"/>
              <a:t>(b) WILLIAMS sees some keys on the floor just inside the door of a locked shop. He decides to take these keys and sell them to a person he knows would like to steal from this shop.  He uses a length of wire to reach through the letterbox and pulls the keys out. </a:t>
            </a:r>
          </a:p>
          <a:p>
            <a:pPr lvl="0"/>
            <a:endParaRPr lang="en-GB" sz="2400" dirty="0"/>
          </a:p>
          <a:p>
            <a:r>
              <a:rPr lang="en-GB" sz="2400" dirty="0"/>
              <a:t>Which, if any, of the </a:t>
            </a:r>
            <a:r>
              <a:rPr lang="en-GB" sz="2400" dirty="0" smtClean="0"/>
              <a:t>above </a:t>
            </a:r>
            <a:r>
              <a:rPr lang="en-GB" sz="2400" dirty="0"/>
              <a:t>cases would amount to a burglary? </a:t>
            </a:r>
          </a:p>
          <a:p>
            <a:pPr lvl="0"/>
            <a:endParaRPr lang="en-GB" sz="2400" dirty="0"/>
          </a:p>
          <a:p>
            <a:pPr lvl="0"/>
            <a:r>
              <a:rPr lang="en-GB" sz="2400" dirty="0" smtClean="0"/>
              <a:t>1. (a) </a:t>
            </a:r>
            <a:r>
              <a:rPr lang="en-GB" sz="2400" dirty="0"/>
              <a:t>only </a:t>
            </a:r>
          </a:p>
          <a:p>
            <a:pPr lvl="0"/>
            <a:r>
              <a:rPr lang="en-GB" sz="2400" dirty="0" smtClean="0"/>
              <a:t>2. (b) </a:t>
            </a:r>
            <a:r>
              <a:rPr lang="en-GB" sz="2400" dirty="0"/>
              <a:t>only</a:t>
            </a:r>
          </a:p>
          <a:p>
            <a:pPr lvl="0"/>
            <a:r>
              <a:rPr lang="en-GB" sz="2400" dirty="0" smtClean="0"/>
              <a:t>3. Both </a:t>
            </a:r>
            <a:endParaRPr lang="en-GB" sz="2400" dirty="0"/>
          </a:p>
          <a:p>
            <a:pPr lvl="0"/>
            <a:r>
              <a:rPr lang="en-GB" sz="2400" dirty="0" smtClean="0"/>
              <a:t>4. Neither</a:t>
            </a:r>
            <a:r>
              <a:rPr lang="en-GB" sz="2400" dirty="0"/>
              <a:t>.</a:t>
            </a:r>
          </a:p>
        </p:txBody>
      </p:sp>
    </p:spTree>
    <p:extLst>
      <p:ext uri="{BB962C8B-B14F-4D97-AF65-F5344CB8AC3E}">
        <p14:creationId xmlns:p14="http://schemas.microsoft.com/office/powerpoint/2010/main" val="3566717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248936" y="591737"/>
            <a:ext cx="10012187" cy="5539978"/>
          </a:xfrm>
          <a:prstGeom prst="rect">
            <a:avLst/>
          </a:prstGeom>
        </p:spPr>
        <p:txBody>
          <a:bodyPr wrap="square">
            <a:spAutoFit/>
          </a:bodyPr>
          <a:lstStyle/>
          <a:p>
            <a:r>
              <a:rPr lang="en-GB" sz="2400" dirty="0"/>
              <a:t>NEIL is at a party in a friend’s house when he is asked by his friend to leave because he has become too drunk and noisy.  NEIL refuses so his friend tells him that he is now trespassing and orders NEIL to leave. In which, if either, of the following circumstances does NEIL commit burglary? </a:t>
            </a:r>
          </a:p>
          <a:p>
            <a:r>
              <a:rPr lang="en-GB" sz="2400" dirty="0"/>
              <a:t> </a:t>
            </a:r>
          </a:p>
          <a:p>
            <a:pPr lvl="0"/>
            <a:r>
              <a:rPr lang="en-GB" sz="2400" dirty="0"/>
              <a:t>(</a:t>
            </a:r>
            <a:r>
              <a:rPr lang="en-GB" sz="2400" dirty="0" err="1"/>
              <a:t>i</a:t>
            </a:r>
            <a:r>
              <a:rPr lang="en-GB" sz="2400" dirty="0"/>
              <a:t>) NEIL steals a cigarette lighter from the room where the party is being held and then leaves. </a:t>
            </a:r>
          </a:p>
          <a:p>
            <a:pPr lvl="0"/>
            <a:r>
              <a:rPr lang="en-GB" sz="2400" dirty="0"/>
              <a:t>(ii) NEIL leaves the house via the kitchen when he sees several glasses on the draining board so he smashes them on his way out.</a:t>
            </a:r>
          </a:p>
          <a:p>
            <a:pPr lvl="0"/>
            <a:endParaRPr lang="en-GB" sz="2400" dirty="0"/>
          </a:p>
          <a:p>
            <a:pPr marL="228600" lvl="0" indent="-228600">
              <a:buFont typeface="+mj-lt"/>
              <a:buAutoNum type="alphaLcParenR"/>
            </a:pPr>
            <a:r>
              <a:rPr lang="en-GB" sz="2400" dirty="0"/>
              <a:t> (</a:t>
            </a:r>
            <a:r>
              <a:rPr lang="en-GB" sz="2400" dirty="0" err="1"/>
              <a:t>i</a:t>
            </a:r>
            <a:r>
              <a:rPr lang="en-GB" sz="2400" dirty="0"/>
              <a:t>) only </a:t>
            </a:r>
          </a:p>
          <a:p>
            <a:pPr marL="228600" lvl="0" indent="-228600">
              <a:buFont typeface="+mj-lt"/>
              <a:buAutoNum type="alphaLcParenR"/>
            </a:pPr>
            <a:r>
              <a:rPr lang="en-GB" sz="2400" dirty="0"/>
              <a:t>(ii) only </a:t>
            </a:r>
          </a:p>
          <a:p>
            <a:pPr marL="228600" lvl="0" indent="-228600">
              <a:buFont typeface="+mj-lt"/>
              <a:buAutoNum type="alphaLcParenR"/>
            </a:pPr>
            <a:r>
              <a:rPr lang="en-GB" sz="2400" dirty="0"/>
              <a:t>Both </a:t>
            </a:r>
          </a:p>
          <a:p>
            <a:pPr marL="228600" lvl="0" indent="-228600">
              <a:buFont typeface="+mj-lt"/>
              <a:buAutoNum type="alphaLcParenR"/>
            </a:pPr>
            <a:r>
              <a:rPr lang="en-GB" sz="2400" dirty="0"/>
              <a:t>Neither.</a:t>
            </a:r>
          </a:p>
          <a:p>
            <a:pPr lvl="0"/>
            <a:endParaRPr lang="en-GB" dirty="0"/>
          </a:p>
        </p:txBody>
      </p:sp>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090578" y="2268950"/>
            <a:ext cx="8045422" cy="83099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smtClean="0">
                <a:solidFill>
                  <a:schemeClr val="bg1"/>
                </a:solidFill>
              </a:rPr>
              <a:t>Aggravated Burglary</a:t>
            </a:r>
            <a:endParaRPr lang="en-GB" sz="4800" b="1" dirty="0">
              <a:solidFill>
                <a:schemeClr val="bg1"/>
              </a:solidFill>
            </a:endParaRPr>
          </a:p>
        </p:txBody>
      </p:sp>
    </p:spTree>
    <p:extLst>
      <p:ext uri="{BB962C8B-B14F-4D97-AF65-F5344CB8AC3E}">
        <p14:creationId xmlns:p14="http://schemas.microsoft.com/office/powerpoint/2010/main" val="864065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1719950" y="1208087"/>
            <a:ext cx="8618537" cy="3658382"/>
          </a:xfrm>
          <a:prstGeom prst="rect">
            <a:avLst/>
          </a:prstGeom>
          <a:extLst>
            <a:ext uri="{FAA26D3D-D897-4be2-8F04-BA451C77F1D7}"/>
          </a:extLst>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smtClean="0"/>
              <a:t>A person is guilty of aggravated burglary if he </a:t>
            </a:r>
          </a:p>
          <a:p>
            <a:pPr marL="0" indent="0" algn="ctr">
              <a:buNone/>
            </a:pPr>
            <a:r>
              <a:rPr lang="en-GB" altLang="en-US" b="1" dirty="0" smtClean="0">
                <a:solidFill>
                  <a:srgbClr val="FF0000"/>
                </a:solidFill>
              </a:rPr>
              <a:t>commits any burglary </a:t>
            </a:r>
          </a:p>
          <a:p>
            <a:pPr marL="0" indent="0" algn="ctr">
              <a:buNone/>
            </a:pPr>
            <a:r>
              <a:rPr lang="en-GB" altLang="en-US" dirty="0" smtClean="0"/>
              <a:t>and </a:t>
            </a:r>
            <a:r>
              <a:rPr lang="en-GB" altLang="en-US" b="1" dirty="0" smtClean="0">
                <a:solidFill>
                  <a:srgbClr val="FF0000"/>
                </a:solidFill>
              </a:rPr>
              <a:t>at the time, has with him </a:t>
            </a:r>
          </a:p>
          <a:p>
            <a:pPr marL="0" indent="0" algn="ctr">
              <a:buNone/>
            </a:pPr>
            <a:r>
              <a:rPr lang="en-GB" altLang="en-US" dirty="0" smtClean="0"/>
              <a:t>Any </a:t>
            </a:r>
            <a:r>
              <a:rPr lang="en-GB" altLang="en-US" sz="3200" b="1" dirty="0" smtClean="0">
                <a:solidFill>
                  <a:srgbClr val="FF0000"/>
                </a:solidFill>
              </a:rPr>
              <a:t>W</a:t>
            </a:r>
            <a:r>
              <a:rPr lang="en-GB" altLang="en-US" dirty="0" smtClean="0"/>
              <a:t>eapon of offence OR</a:t>
            </a:r>
          </a:p>
          <a:p>
            <a:pPr marL="0" indent="0" algn="ctr">
              <a:buNone/>
            </a:pPr>
            <a:r>
              <a:rPr lang="en-GB" altLang="en-US" dirty="0" smtClean="0"/>
              <a:t>any </a:t>
            </a:r>
            <a:r>
              <a:rPr lang="en-GB" altLang="en-US" sz="3200" b="1" dirty="0" smtClean="0">
                <a:solidFill>
                  <a:srgbClr val="FF0000"/>
                </a:solidFill>
              </a:rPr>
              <a:t>I</a:t>
            </a:r>
            <a:r>
              <a:rPr lang="en-GB" altLang="en-US" dirty="0" smtClean="0"/>
              <a:t>mitation firearm OR</a:t>
            </a:r>
          </a:p>
          <a:p>
            <a:pPr marL="0" indent="0" algn="ctr">
              <a:buNone/>
            </a:pPr>
            <a:r>
              <a:rPr lang="en-GB" altLang="en-US" dirty="0" smtClean="0"/>
              <a:t>any </a:t>
            </a:r>
            <a:r>
              <a:rPr lang="en-GB" altLang="en-US" sz="3200" b="1" dirty="0" smtClean="0">
                <a:solidFill>
                  <a:srgbClr val="FF0000"/>
                </a:solidFill>
              </a:rPr>
              <a:t>F</a:t>
            </a:r>
            <a:r>
              <a:rPr lang="en-GB" altLang="en-US" dirty="0" smtClean="0"/>
              <a:t>irearm OR</a:t>
            </a:r>
          </a:p>
          <a:p>
            <a:pPr marL="0" indent="0" algn="ctr">
              <a:buNone/>
            </a:pPr>
            <a:r>
              <a:rPr lang="en-GB" altLang="en-US" dirty="0" smtClean="0"/>
              <a:t>any </a:t>
            </a:r>
            <a:r>
              <a:rPr lang="en-GB" altLang="en-US" sz="3200" b="1" dirty="0" smtClean="0">
                <a:solidFill>
                  <a:srgbClr val="FF0000"/>
                </a:solidFill>
              </a:rPr>
              <a:t>E</a:t>
            </a:r>
            <a:r>
              <a:rPr lang="en-GB" altLang="en-US" dirty="0" smtClean="0"/>
              <a:t>xplosive</a:t>
            </a:r>
          </a:p>
        </p:txBody>
      </p:sp>
      <p:sp>
        <p:nvSpPr>
          <p:cNvPr id="4" name="TextBox 3"/>
          <p:cNvSpPr txBox="1"/>
          <p:nvPr/>
        </p:nvSpPr>
        <p:spPr>
          <a:xfrm>
            <a:off x="3596001" y="5112061"/>
            <a:ext cx="4972582" cy="461665"/>
          </a:xfrm>
          <a:prstGeom prst="rect">
            <a:avLst/>
          </a:prstGeom>
          <a:solidFill>
            <a:schemeClr val="accent1">
              <a:lumMod val="20000"/>
              <a:lumOff val="80000"/>
            </a:schemeClr>
          </a:solidFill>
        </p:spPr>
        <p:txBody>
          <a:bodyPr wrap="square" rtlCol="0">
            <a:spAutoFit/>
          </a:bodyPr>
          <a:lstStyle/>
          <a:p>
            <a:pPr algn="ctr"/>
            <a:r>
              <a:rPr lang="en-GB" sz="2400" b="1" dirty="0" smtClean="0">
                <a:solidFill>
                  <a:srgbClr val="002060"/>
                </a:solidFill>
              </a:rPr>
              <a:t>Section 10 Theft Act 1968</a:t>
            </a:r>
            <a:endParaRPr lang="en-GB" sz="2400" b="1" dirty="0">
              <a:solidFill>
                <a:srgbClr val="002060"/>
              </a:solidFill>
            </a:endParaRPr>
          </a:p>
        </p:txBody>
      </p:sp>
      <p:sp>
        <p:nvSpPr>
          <p:cNvPr id="5" name="TextBox 4"/>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Aggravated Burglary</a:t>
            </a:r>
            <a:endParaRPr lang="en-GB" sz="2800" b="1" dirty="0">
              <a:solidFill>
                <a:schemeClr val="bg1"/>
              </a:solidFill>
            </a:endParaRPr>
          </a:p>
        </p:txBody>
      </p:sp>
    </p:spTree>
    <p:extLst>
      <p:ext uri="{BB962C8B-B14F-4D97-AF65-F5344CB8AC3E}">
        <p14:creationId xmlns:p14="http://schemas.microsoft.com/office/powerpoint/2010/main" val="1365886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Effect transition="in" filter="fade">
                                      <p:cBhvr>
                                        <p:cTn id="35" dur="500"/>
                                        <p:tgtEl>
                                          <p:spTgt spid="2">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212138" y="1504257"/>
            <a:ext cx="9740308" cy="371867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3000" b="1" dirty="0" smtClean="0">
                <a:solidFill>
                  <a:srgbClr val="002060"/>
                </a:solidFill>
              </a:rPr>
              <a:t>9(1)(a) Burglary:</a:t>
            </a:r>
          </a:p>
          <a:p>
            <a:pPr lvl="1">
              <a:defRPr/>
            </a:pPr>
            <a:r>
              <a:rPr lang="en-GB" sz="2800" dirty="0" smtClean="0"/>
              <a:t>Must  have with them the article at the time of entry</a:t>
            </a:r>
          </a:p>
          <a:p>
            <a:pPr lvl="1">
              <a:defRPr/>
            </a:pPr>
            <a:r>
              <a:rPr lang="en-GB" sz="2800" dirty="0" smtClean="0"/>
              <a:t>Must be accompanied by intent to commit one of the ulterior offences</a:t>
            </a:r>
          </a:p>
          <a:p>
            <a:pPr>
              <a:defRPr/>
            </a:pPr>
            <a:endParaRPr lang="en-GB" dirty="0" smtClean="0"/>
          </a:p>
          <a:p>
            <a:pPr marL="0" indent="0">
              <a:buNone/>
              <a:defRPr/>
            </a:pPr>
            <a:r>
              <a:rPr lang="en-GB" b="1" dirty="0" smtClean="0">
                <a:solidFill>
                  <a:srgbClr val="002060"/>
                </a:solidFill>
              </a:rPr>
              <a:t>9(1)(b) Burglary:</a:t>
            </a:r>
          </a:p>
          <a:p>
            <a:pPr marL="742950" lvl="1" indent="-285750">
              <a:defRPr/>
            </a:pPr>
            <a:r>
              <a:rPr lang="en-GB" sz="2800" dirty="0" smtClean="0"/>
              <a:t>Must have with them the article at the time he steals/inflicts GBH or attempts to do either</a:t>
            </a:r>
          </a:p>
          <a:p>
            <a:pPr marL="0" indent="0">
              <a:defRPr/>
            </a:pPr>
            <a:endParaRPr lang="en-GB" dirty="0" smtClean="0"/>
          </a:p>
          <a:p>
            <a:pPr marL="0" indent="0">
              <a:defRPr/>
            </a:pPr>
            <a:endParaRPr lang="en-GB" dirty="0" smtClean="0"/>
          </a:p>
          <a:p>
            <a:pPr marL="0" indent="0">
              <a:defRPr/>
            </a:pPr>
            <a:endParaRPr lang="en-GB" dirty="0" smtClean="0"/>
          </a:p>
          <a:p>
            <a:pPr>
              <a:defRPr/>
            </a:pPr>
            <a:endParaRPr lang="en-GB" dirty="0" smtClean="0"/>
          </a:p>
          <a:p>
            <a:pPr>
              <a:defRPr/>
            </a:pPr>
            <a:endParaRPr lang="en-GB" dirty="0"/>
          </a:p>
        </p:txBody>
      </p:sp>
      <p:sp>
        <p:nvSpPr>
          <p:cNvPr id="4" name="TextBox 3"/>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At the time ….</a:t>
            </a:r>
            <a:endParaRPr lang="en-GB" sz="2800" b="1" dirty="0">
              <a:solidFill>
                <a:schemeClr val="bg1"/>
              </a:solidFill>
            </a:endParaRPr>
          </a:p>
        </p:txBody>
      </p:sp>
    </p:spTree>
    <p:extLst>
      <p:ext uri="{BB962C8B-B14F-4D97-AF65-F5344CB8AC3E}">
        <p14:creationId xmlns:p14="http://schemas.microsoft.com/office/powerpoint/2010/main" val="135842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8"/>
          <p:cNvSpPr txBox="1">
            <a:spLocks noChangeArrowheads="1"/>
          </p:cNvSpPr>
          <p:nvPr>
            <p:custDataLst>
              <p:tags r:id="rId1"/>
            </p:custDataLst>
          </p:nvPr>
        </p:nvSpPr>
        <p:spPr>
          <a:xfrm>
            <a:off x="1276337" y="1278970"/>
            <a:ext cx="9611909" cy="44238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altLang="en-US" sz="2400" dirty="0" smtClean="0"/>
              <a:t>Must have knowledge of the item</a:t>
            </a:r>
          </a:p>
          <a:p>
            <a:pPr marL="0" indent="0">
              <a:buNone/>
              <a:defRPr/>
            </a:pPr>
            <a:endParaRPr lang="en-GB" altLang="en-US" sz="2400" dirty="0" smtClean="0"/>
          </a:p>
          <a:p>
            <a:pPr>
              <a:defRPr/>
            </a:pPr>
            <a:r>
              <a:rPr lang="en-GB" altLang="en-US" sz="2400" dirty="0" smtClean="0"/>
              <a:t>Some degree of immediate control</a:t>
            </a:r>
          </a:p>
          <a:p>
            <a:pPr marL="0" indent="0">
              <a:buNone/>
              <a:defRPr/>
            </a:pPr>
            <a:endParaRPr lang="en-GB" altLang="en-US" sz="2400" dirty="0" smtClean="0"/>
          </a:p>
          <a:p>
            <a:pPr>
              <a:defRPr/>
            </a:pPr>
            <a:r>
              <a:rPr lang="en-GB" altLang="en-US" sz="2400" dirty="0" smtClean="0"/>
              <a:t>Need </a:t>
            </a:r>
            <a:r>
              <a:rPr lang="en-GB" altLang="en-US" sz="2400" b="1" u="sng" dirty="0" smtClean="0">
                <a:solidFill>
                  <a:srgbClr val="FF0000"/>
                </a:solidFill>
              </a:rPr>
              <a:t>not</a:t>
            </a:r>
            <a:r>
              <a:rPr lang="en-GB" altLang="en-US" sz="2400" dirty="0" smtClean="0"/>
              <a:t> be in their ‘possession’</a:t>
            </a:r>
          </a:p>
          <a:p>
            <a:pPr marL="0" indent="0">
              <a:buNone/>
              <a:defRPr/>
            </a:pPr>
            <a:endParaRPr lang="en-GB" altLang="en-US" sz="2400" dirty="0" smtClean="0"/>
          </a:p>
          <a:p>
            <a:pPr>
              <a:defRPr/>
            </a:pPr>
            <a:r>
              <a:rPr lang="en-GB" altLang="en-US" sz="2400" dirty="0" smtClean="0"/>
              <a:t>Must know it is a weapon of offence</a:t>
            </a:r>
          </a:p>
          <a:p>
            <a:pPr marL="0" indent="0">
              <a:buNone/>
              <a:defRPr/>
            </a:pPr>
            <a:endParaRPr lang="en-GB" altLang="en-US" sz="2400" dirty="0" smtClean="0"/>
          </a:p>
          <a:p>
            <a:pPr marL="0" indent="0">
              <a:buNone/>
              <a:defRPr/>
            </a:pPr>
            <a:r>
              <a:rPr lang="en-GB" altLang="en-US" sz="2400" dirty="0" smtClean="0"/>
              <a:t>It does not always have to be physically on the offender's person and it will be for a jury to decide if he/she had it with them at the time of the offence.</a:t>
            </a:r>
          </a:p>
          <a:p>
            <a:pPr>
              <a:buFontTx/>
              <a:buChar char="•"/>
              <a:defRPr/>
            </a:pPr>
            <a:endParaRPr lang="en-GB" altLang="en-US" dirty="0" smtClean="0"/>
          </a:p>
          <a:p>
            <a:pPr marL="0" indent="0">
              <a:defRPr/>
            </a:pPr>
            <a:endParaRPr lang="en-GB" altLang="en-US" dirty="0" smtClean="0"/>
          </a:p>
        </p:txBody>
      </p:sp>
      <p:sp>
        <p:nvSpPr>
          <p:cNvPr id="4" name="TextBox 3"/>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Has with them ….</a:t>
            </a:r>
            <a:endParaRPr lang="en-GB" sz="2800" b="1" dirty="0">
              <a:solidFill>
                <a:schemeClr val="bg1"/>
              </a:solidFill>
            </a:endParaRPr>
          </a:p>
        </p:txBody>
      </p:sp>
    </p:spTree>
    <p:extLst>
      <p:ext uri="{BB962C8B-B14F-4D97-AF65-F5344CB8AC3E}">
        <p14:creationId xmlns:p14="http://schemas.microsoft.com/office/powerpoint/2010/main" val="1960110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2059581" y="2583821"/>
            <a:ext cx="8045422" cy="1815882"/>
          </a:xfrm>
          <a:prstGeom prst="rect">
            <a:avLst/>
          </a:prstGeom>
        </p:spPr>
        <p:txBody>
          <a:bodyPr wrap="square">
            <a:spAutoFit/>
          </a:bodyPr>
          <a:lstStyle/>
          <a:p>
            <a:pPr algn="ctr"/>
            <a:r>
              <a:rPr lang="en-GB" altLang="en-US" sz="2800" dirty="0"/>
              <a:t>A ‘weapon of offence’ is any </a:t>
            </a:r>
            <a:r>
              <a:rPr lang="en-GB" altLang="en-US" sz="2800" dirty="0" smtClean="0"/>
              <a:t>article made </a:t>
            </a:r>
            <a:r>
              <a:rPr lang="en-GB" altLang="en-US" sz="2800" dirty="0"/>
              <a:t>or adapted for use for causing </a:t>
            </a:r>
            <a:r>
              <a:rPr lang="en-GB" altLang="en-US" sz="2800" dirty="0" smtClean="0"/>
              <a:t>injury </a:t>
            </a:r>
            <a:r>
              <a:rPr lang="en-GB" altLang="en-US" sz="2800" dirty="0"/>
              <a:t>to, incapacitating a person, or intended by the person having it </a:t>
            </a:r>
            <a:r>
              <a:rPr lang="en-GB" altLang="en-US" sz="2800" dirty="0" smtClean="0"/>
              <a:t>with him </a:t>
            </a:r>
            <a:r>
              <a:rPr lang="en-GB" altLang="en-US" sz="2800" dirty="0"/>
              <a:t>for such </a:t>
            </a:r>
            <a:r>
              <a:rPr lang="en-GB" altLang="en-US" sz="2800" dirty="0" smtClean="0"/>
              <a:t>use.</a:t>
            </a:r>
            <a:endParaRPr lang="en-GB" altLang="en-US" sz="2800" dirty="0"/>
          </a:p>
        </p:txBody>
      </p:sp>
      <p:sp>
        <p:nvSpPr>
          <p:cNvPr id="5" name="TextBox 4"/>
          <p:cNvSpPr txBox="1"/>
          <p:nvPr/>
        </p:nvSpPr>
        <p:spPr>
          <a:xfrm>
            <a:off x="2059581" y="889601"/>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Weapon of Offence</a:t>
            </a:r>
            <a:endParaRPr lang="en-GB" sz="2800" b="1" dirty="0">
              <a:solidFill>
                <a:schemeClr val="bg1"/>
              </a:solidFill>
            </a:endParaRPr>
          </a:p>
        </p:txBody>
      </p:sp>
    </p:spTree>
    <p:extLst>
      <p:ext uri="{BB962C8B-B14F-4D97-AF65-F5344CB8AC3E}">
        <p14:creationId xmlns:p14="http://schemas.microsoft.com/office/powerpoint/2010/main" val="17064937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4"/>
          <p:cNvSpPr txBox="1">
            <a:spLocks noChangeArrowheads="1"/>
          </p:cNvSpPr>
          <p:nvPr/>
        </p:nvSpPr>
        <p:spPr bwMode="auto">
          <a:xfrm>
            <a:off x="1558384" y="1384859"/>
            <a:ext cx="3816424" cy="4985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lgn="l" eaLnBrk="1" hangingPunct="1">
              <a:spcBef>
                <a:spcPct val="50000"/>
              </a:spcBef>
            </a:pPr>
            <a:r>
              <a:rPr lang="en-GB" altLang="en-US" dirty="0" smtClean="0">
                <a:solidFill>
                  <a:srgbClr val="FF0000"/>
                </a:solidFill>
                <a:latin typeface="Arial" charset="0"/>
              </a:rPr>
              <a:t>W</a:t>
            </a:r>
            <a:r>
              <a:rPr lang="en-GB" altLang="en-US" sz="2800" dirty="0" smtClean="0">
                <a:solidFill>
                  <a:srgbClr val="FF0000"/>
                </a:solidFill>
                <a:latin typeface="Arial" charset="0"/>
              </a:rPr>
              <a:t>eapon</a:t>
            </a:r>
            <a:r>
              <a:rPr lang="en-GB" altLang="en-US" sz="2800" dirty="0" smtClean="0">
                <a:solidFill>
                  <a:schemeClr val="tx1"/>
                </a:solidFill>
                <a:latin typeface="Arial" charset="0"/>
              </a:rPr>
              <a:t> </a:t>
            </a:r>
            <a:r>
              <a:rPr lang="en-GB" altLang="en-US" sz="2800" dirty="0">
                <a:solidFill>
                  <a:schemeClr val="tx1"/>
                </a:solidFill>
                <a:latin typeface="Arial" charset="0"/>
              </a:rPr>
              <a:t>of </a:t>
            </a:r>
            <a:r>
              <a:rPr lang="en-GB" altLang="en-US" sz="2800" dirty="0" smtClean="0">
                <a:solidFill>
                  <a:schemeClr val="tx1"/>
                </a:solidFill>
                <a:latin typeface="Arial" charset="0"/>
              </a:rPr>
              <a:t>offence to cause injury:</a:t>
            </a: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Made</a:t>
            </a:r>
          </a:p>
          <a:p>
            <a:pPr marL="457200" indent="-457200" algn="l" eaLnBrk="1" hangingPunct="1">
              <a:spcBef>
                <a:spcPct val="50000"/>
              </a:spcBef>
              <a:buFont typeface="Arial" panose="020B0604020202020204" pitchFamily="34" charset="0"/>
              <a:buChar char="•"/>
            </a:pPr>
            <a:endParaRPr lang="en-GB" altLang="en-US" sz="2800" dirty="0">
              <a:solidFill>
                <a:schemeClr val="tx1"/>
              </a:solidFill>
              <a:latin typeface="Arial" charset="0"/>
            </a:endParaRP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Adapted</a:t>
            </a:r>
          </a:p>
          <a:p>
            <a:pPr marL="457200" indent="-457200" algn="l" eaLnBrk="1" hangingPunct="1">
              <a:spcBef>
                <a:spcPct val="50000"/>
              </a:spcBef>
              <a:buFont typeface="Arial" panose="020B0604020202020204" pitchFamily="34" charset="0"/>
              <a:buChar char="•"/>
            </a:pPr>
            <a:endParaRPr lang="en-GB" altLang="en-US" sz="2800" dirty="0">
              <a:solidFill>
                <a:schemeClr val="tx1"/>
              </a:solidFill>
              <a:latin typeface="Arial" charset="0"/>
            </a:endParaRP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Intended</a:t>
            </a:r>
          </a:p>
          <a:p>
            <a:pPr algn="l" eaLnBrk="1" hangingPunct="1">
              <a:spcBef>
                <a:spcPct val="50000"/>
              </a:spcBef>
            </a:pPr>
            <a:endParaRPr lang="en-GB" altLang="en-US" dirty="0">
              <a:solidFill>
                <a:schemeClr val="accent2"/>
              </a:solidFill>
              <a:latin typeface="Arial" charset="0"/>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8047" r="4383"/>
          <a:stretch/>
        </p:blipFill>
        <p:spPr>
          <a:xfrm>
            <a:off x="5775899" y="2237361"/>
            <a:ext cx="2322996" cy="2168865"/>
          </a:xfrm>
          <a:prstGeom prst="rect">
            <a:avLst/>
          </a:prstGeom>
          <a:ln>
            <a:noFill/>
          </a:ln>
          <a:effec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97963" y="3825236"/>
            <a:ext cx="2085635" cy="2175174"/>
          </a:xfrm>
          <a:prstGeom prst="rect">
            <a:avLst/>
          </a:prstGeom>
        </p:spPr>
      </p:pic>
      <p:pic>
        <p:nvPicPr>
          <p:cNvPr id="7" name="Picture 2" descr="\\Client\G$\CKP Images\Flick Knife.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44143" y="899093"/>
            <a:ext cx="1882955" cy="18319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W.I.F.E.</a:t>
            </a:r>
            <a:endParaRPr lang="en-GB" sz="3600" b="1" dirty="0">
              <a:solidFill>
                <a:schemeClr val="bg1"/>
              </a:solidFill>
            </a:endParaRPr>
          </a:p>
        </p:txBody>
      </p:sp>
    </p:spTree>
    <p:extLst>
      <p:ext uri="{BB962C8B-B14F-4D97-AF65-F5344CB8AC3E}">
        <p14:creationId xmlns:p14="http://schemas.microsoft.com/office/powerpoint/2010/main" val="289030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53681" y="2442914"/>
            <a:ext cx="2160958" cy="2160958"/>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14639" y="3923333"/>
            <a:ext cx="2872293" cy="1641535"/>
          </a:xfrm>
          <a:prstGeom prst="rect">
            <a:avLst/>
          </a:prstGeom>
        </p:spPr>
      </p:pic>
      <p:pic>
        <p:nvPicPr>
          <p:cNvPr id="1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93512" y="1601539"/>
            <a:ext cx="2136775" cy="168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W.I.F.E.</a:t>
            </a:r>
            <a:endParaRPr lang="en-GB" sz="3600" b="1" dirty="0">
              <a:solidFill>
                <a:schemeClr val="bg1"/>
              </a:solidFill>
            </a:endParaRPr>
          </a:p>
        </p:txBody>
      </p:sp>
      <p:sp>
        <p:nvSpPr>
          <p:cNvPr id="11" name="Text Box 4"/>
          <p:cNvSpPr txBox="1">
            <a:spLocks noChangeArrowheads="1"/>
          </p:cNvSpPr>
          <p:nvPr/>
        </p:nvSpPr>
        <p:spPr bwMode="auto">
          <a:xfrm>
            <a:off x="1558384" y="1384859"/>
            <a:ext cx="3816424"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3200">
                <a:solidFill>
                  <a:schemeClr val="bg1"/>
                </a:solidFill>
                <a:latin typeface="Verdana" pitchFamily="34" charset="0"/>
                <a:ea typeface="ＭＳ Ｐゴシック" pitchFamily="-112" charset="-128"/>
              </a:defRPr>
            </a:lvl1pPr>
            <a:lvl2pPr marL="742950" indent="-285750" eaLnBrk="0" hangingPunct="0">
              <a:defRPr sz="3200">
                <a:solidFill>
                  <a:schemeClr val="bg1"/>
                </a:solidFill>
                <a:latin typeface="Verdana" pitchFamily="34" charset="0"/>
                <a:ea typeface="ＭＳ Ｐゴシック" pitchFamily="-112" charset="-128"/>
              </a:defRPr>
            </a:lvl2pPr>
            <a:lvl3pPr marL="1143000" indent="-228600" eaLnBrk="0" hangingPunct="0">
              <a:defRPr sz="3200">
                <a:solidFill>
                  <a:schemeClr val="bg1"/>
                </a:solidFill>
                <a:latin typeface="Verdana" pitchFamily="34" charset="0"/>
                <a:ea typeface="ＭＳ Ｐゴシック" pitchFamily="-112" charset="-128"/>
              </a:defRPr>
            </a:lvl3pPr>
            <a:lvl4pPr marL="1600200" indent="-228600" eaLnBrk="0" hangingPunct="0">
              <a:defRPr sz="3200">
                <a:solidFill>
                  <a:schemeClr val="bg1"/>
                </a:solidFill>
                <a:latin typeface="Verdana" pitchFamily="34" charset="0"/>
                <a:ea typeface="ＭＳ Ｐゴシック" pitchFamily="-112" charset="-128"/>
              </a:defRPr>
            </a:lvl4pPr>
            <a:lvl5pPr marL="2057400" indent="-228600" eaLnBrk="0" hangingPunct="0">
              <a:defRPr sz="3200">
                <a:solidFill>
                  <a:schemeClr val="bg1"/>
                </a:solidFill>
                <a:latin typeface="Verdana" pitchFamily="34" charset="0"/>
                <a:ea typeface="ＭＳ Ｐゴシック" pitchFamily="-112" charset="-128"/>
              </a:defRPr>
            </a:lvl5pPr>
            <a:lvl6pPr marL="25146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6pPr>
            <a:lvl7pPr marL="29718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7pPr>
            <a:lvl8pPr marL="34290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8pPr>
            <a:lvl9pPr marL="3886200" indent="-228600" algn="ctr" eaLnBrk="0" fontAlgn="base" hangingPunct="0">
              <a:spcBef>
                <a:spcPct val="0"/>
              </a:spcBef>
              <a:spcAft>
                <a:spcPct val="0"/>
              </a:spcAft>
              <a:defRPr sz="3200">
                <a:solidFill>
                  <a:schemeClr val="bg1"/>
                </a:solidFill>
                <a:latin typeface="Verdana" pitchFamily="34" charset="0"/>
                <a:ea typeface="ＭＳ Ｐゴシック" pitchFamily="-112" charset="-128"/>
              </a:defRPr>
            </a:lvl9pPr>
          </a:lstStyle>
          <a:p>
            <a:pPr algn="l" eaLnBrk="1" hangingPunct="1">
              <a:spcBef>
                <a:spcPct val="50000"/>
              </a:spcBef>
            </a:pPr>
            <a:r>
              <a:rPr lang="en-GB" altLang="en-US" dirty="0" smtClean="0">
                <a:solidFill>
                  <a:srgbClr val="FF0000"/>
                </a:solidFill>
                <a:latin typeface="Arial" charset="0"/>
              </a:rPr>
              <a:t>W</a:t>
            </a:r>
            <a:r>
              <a:rPr lang="en-GB" altLang="en-US" sz="2800" dirty="0" smtClean="0">
                <a:solidFill>
                  <a:srgbClr val="FF0000"/>
                </a:solidFill>
                <a:latin typeface="Arial" charset="0"/>
              </a:rPr>
              <a:t>eapon</a:t>
            </a:r>
            <a:r>
              <a:rPr lang="en-GB" altLang="en-US" sz="2800" dirty="0" smtClean="0">
                <a:solidFill>
                  <a:schemeClr val="tx1"/>
                </a:solidFill>
                <a:latin typeface="Arial" charset="0"/>
              </a:rPr>
              <a:t> </a:t>
            </a:r>
            <a:r>
              <a:rPr lang="en-GB" altLang="en-US" sz="2800" dirty="0">
                <a:solidFill>
                  <a:schemeClr val="tx1"/>
                </a:solidFill>
                <a:latin typeface="Arial" charset="0"/>
              </a:rPr>
              <a:t>of </a:t>
            </a:r>
            <a:r>
              <a:rPr lang="en-GB" altLang="en-US" sz="2800" dirty="0" smtClean="0">
                <a:solidFill>
                  <a:schemeClr val="tx1"/>
                </a:solidFill>
                <a:latin typeface="Arial" charset="0"/>
              </a:rPr>
              <a:t>offence to incapacitate:</a:t>
            </a: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Made</a:t>
            </a:r>
          </a:p>
          <a:p>
            <a:pPr marL="457200" indent="-457200" algn="l" eaLnBrk="1" hangingPunct="1">
              <a:spcBef>
                <a:spcPct val="50000"/>
              </a:spcBef>
              <a:buFont typeface="Arial" panose="020B0604020202020204" pitchFamily="34" charset="0"/>
              <a:buChar char="•"/>
            </a:pPr>
            <a:endParaRPr lang="en-GB" altLang="en-US" sz="2800" dirty="0">
              <a:solidFill>
                <a:schemeClr val="tx1"/>
              </a:solidFill>
              <a:latin typeface="Arial" charset="0"/>
            </a:endParaRP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Adapted</a:t>
            </a:r>
          </a:p>
          <a:p>
            <a:pPr marL="457200" indent="-457200" algn="l" eaLnBrk="1" hangingPunct="1">
              <a:spcBef>
                <a:spcPct val="50000"/>
              </a:spcBef>
              <a:buFont typeface="Arial" panose="020B0604020202020204" pitchFamily="34" charset="0"/>
              <a:buChar char="•"/>
            </a:pPr>
            <a:endParaRPr lang="en-GB" altLang="en-US" sz="2800" dirty="0">
              <a:solidFill>
                <a:schemeClr val="tx1"/>
              </a:solidFill>
              <a:latin typeface="Arial" charset="0"/>
            </a:endParaRPr>
          </a:p>
          <a:p>
            <a:pPr marL="457200" indent="-457200" algn="l" eaLnBrk="1" hangingPunct="1">
              <a:spcBef>
                <a:spcPct val="50000"/>
              </a:spcBef>
              <a:buFont typeface="Arial" panose="020B0604020202020204" pitchFamily="34" charset="0"/>
              <a:buChar char="•"/>
            </a:pPr>
            <a:r>
              <a:rPr lang="en-GB" altLang="en-US" sz="2800" dirty="0" smtClean="0">
                <a:solidFill>
                  <a:schemeClr val="tx1"/>
                </a:solidFill>
                <a:latin typeface="Arial" charset="0"/>
              </a:rPr>
              <a:t>Intended</a:t>
            </a:r>
          </a:p>
        </p:txBody>
      </p:sp>
    </p:spTree>
    <p:extLst>
      <p:ext uri="{BB962C8B-B14F-4D97-AF65-F5344CB8AC3E}">
        <p14:creationId xmlns:p14="http://schemas.microsoft.com/office/powerpoint/2010/main" val="123484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727696" y="1789533"/>
            <a:ext cx="10709189" cy="523220"/>
          </a:xfrm>
          <a:prstGeom prst="rect">
            <a:avLst/>
          </a:prstGeom>
        </p:spPr>
        <p:txBody>
          <a:bodyPr wrap="square">
            <a:spAutoFit/>
          </a:bodyPr>
          <a:lstStyle/>
          <a:p>
            <a:pPr algn="ctr"/>
            <a:r>
              <a:rPr lang="en-GB" altLang="en-US" sz="2800" dirty="0"/>
              <a:t>Anything that gives the appearance of being a firearm</a:t>
            </a:r>
          </a:p>
        </p:txBody>
      </p:sp>
      <p:pic>
        <p:nvPicPr>
          <p:cNvPr id="4"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4504" y="3262902"/>
            <a:ext cx="3887787" cy="2049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7216" y="3262902"/>
            <a:ext cx="3887787" cy="20492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059581" y="57777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Imitation Firearm</a:t>
            </a:r>
            <a:endParaRPr lang="en-GB" sz="2800" b="1" dirty="0">
              <a:solidFill>
                <a:schemeClr val="bg1"/>
              </a:solidFill>
            </a:endParaRPr>
          </a:p>
        </p:txBody>
      </p:sp>
    </p:spTree>
    <p:extLst>
      <p:ext uri="{BB962C8B-B14F-4D97-AF65-F5344CB8AC3E}">
        <p14:creationId xmlns:p14="http://schemas.microsoft.com/office/powerpoint/2010/main" val="123532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69776" y="3662256"/>
            <a:ext cx="3118347" cy="2305576"/>
          </a:xfrm>
          <a:prstGeom prst="rect">
            <a:avLst/>
          </a:prstGeom>
        </p:spPr>
      </p:pic>
      <p:pic>
        <p:nvPicPr>
          <p:cNvPr id="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373" y="2643406"/>
            <a:ext cx="3096214" cy="2305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9312" y="2643406"/>
            <a:ext cx="3075910" cy="2305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74354" y="1285618"/>
            <a:ext cx="10709189" cy="523220"/>
          </a:xfrm>
          <a:prstGeom prst="rect">
            <a:avLst/>
          </a:prstGeom>
        </p:spPr>
        <p:txBody>
          <a:bodyPr wrap="square">
            <a:spAutoFit/>
          </a:bodyPr>
          <a:lstStyle/>
          <a:p>
            <a:pPr algn="ctr"/>
            <a:r>
              <a:rPr lang="en-GB" altLang="en-US" sz="2800" dirty="0" smtClean="0"/>
              <a:t>The term ‘firearm’ is not defined in legislation</a:t>
            </a:r>
            <a:endParaRPr lang="en-GB" altLang="en-US" sz="2800" dirty="0"/>
          </a:p>
        </p:txBody>
      </p:sp>
      <p:sp>
        <p:nvSpPr>
          <p:cNvPr id="10" name="TextBox 9"/>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Firearm</a:t>
            </a:r>
            <a:endParaRPr lang="en-GB" sz="2800" b="1" dirty="0">
              <a:solidFill>
                <a:schemeClr val="bg1"/>
              </a:solidFill>
            </a:endParaRPr>
          </a:p>
        </p:txBody>
      </p:sp>
    </p:spTree>
    <p:extLst>
      <p:ext uri="{BB962C8B-B14F-4D97-AF65-F5344CB8AC3E}">
        <p14:creationId xmlns:p14="http://schemas.microsoft.com/office/powerpoint/2010/main" val="352232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663112" y="1135368"/>
            <a:ext cx="10772078" cy="1785104"/>
          </a:xfrm>
          <a:prstGeom prst="rect">
            <a:avLst/>
          </a:prstGeom>
        </p:spPr>
        <p:txBody>
          <a:bodyPr wrap="square">
            <a:spAutoFit/>
          </a:bodyPr>
          <a:lstStyle/>
          <a:p>
            <a:pPr algn="ctr"/>
            <a:r>
              <a:rPr lang="en-GB" altLang="en-US" sz="2800" dirty="0" smtClean="0"/>
              <a:t>Any </a:t>
            </a:r>
            <a:r>
              <a:rPr lang="en-GB" altLang="en-US" sz="2800" dirty="0"/>
              <a:t>article manufactured for the purpose of producing a practical effect by explosion, or intended by the person having it with them for that </a:t>
            </a:r>
            <a:r>
              <a:rPr lang="en-GB" altLang="en-US" sz="2800" dirty="0" smtClean="0"/>
              <a:t>purpose</a:t>
            </a:r>
            <a:r>
              <a:rPr lang="en-GB" altLang="en-US" sz="3600" dirty="0" smtClean="0"/>
              <a:t>. </a:t>
            </a:r>
            <a:endParaRPr lang="en-GB" altLang="en-US" sz="3600" dirty="0"/>
          </a:p>
          <a:p>
            <a:endParaRPr lang="en-GB" altLang="en-US" dirty="0"/>
          </a:p>
        </p:txBody>
      </p:sp>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6077" y="3261596"/>
            <a:ext cx="2812392" cy="2065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9031" y="3679649"/>
            <a:ext cx="2160240" cy="2160240"/>
          </a:xfrm>
          <a:prstGeom prst="rect">
            <a:avLst/>
          </a:prstGeom>
          <a:ln>
            <a:noFill/>
          </a:ln>
          <a:effectLst>
            <a:softEdge rad="127000"/>
          </a:effectLst>
        </p:spPr>
      </p:pic>
      <p:pic>
        <p:nvPicPr>
          <p:cNvPr id="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99833" y="3261596"/>
            <a:ext cx="2812392" cy="2065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059581" y="316164"/>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Explosive</a:t>
            </a:r>
            <a:endParaRPr lang="en-GB" sz="2800" b="1" dirty="0">
              <a:solidFill>
                <a:schemeClr val="bg1"/>
              </a:solidFill>
            </a:endParaRPr>
          </a:p>
        </p:txBody>
      </p:sp>
    </p:spTree>
    <p:extLst>
      <p:ext uri="{BB962C8B-B14F-4D97-AF65-F5344CB8AC3E}">
        <p14:creationId xmlns:p14="http://schemas.microsoft.com/office/powerpoint/2010/main" val="65592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Placeholder 2"/>
          <p:cNvSpPr txBox="1">
            <a:spLocks/>
          </p:cNvSpPr>
          <p:nvPr/>
        </p:nvSpPr>
        <p:spPr>
          <a:xfrm>
            <a:off x="1540304" y="2282748"/>
            <a:ext cx="7772400" cy="150018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2400" dirty="0" smtClean="0">
              <a:solidFill>
                <a:srgbClr val="002060"/>
              </a:solidFill>
            </a:endParaRPr>
          </a:p>
        </p:txBody>
      </p:sp>
      <p:sp>
        <p:nvSpPr>
          <p:cNvPr id="4" name="Rectangle 3"/>
          <p:cNvSpPr/>
          <p:nvPr/>
        </p:nvSpPr>
        <p:spPr>
          <a:xfrm>
            <a:off x="1048215" y="2160817"/>
            <a:ext cx="6623824" cy="1569660"/>
          </a:xfrm>
          <a:prstGeom prst="rect">
            <a:avLst/>
          </a:prstGeom>
          <a:noFill/>
          <a:effectLst>
            <a:glow rad="101600">
              <a:schemeClr val="accent5">
                <a:satMod val="175000"/>
                <a:alpha val="40000"/>
              </a:schemeClr>
            </a:glow>
            <a:reflection blurRad="6350" stA="50000" endA="300" endPos="90000" dir="5400000" sy="-100000" algn="bl" rotWithShape="0"/>
          </a:effectLst>
          <a:scene3d>
            <a:camera prst="isometricOffAxis1Right"/>
            <a:lightRig rig="threePt" dir="t"/>
          </a:scene3d>
        </p:spPr>
        <p:txBody>
          <a:bodyPr wrap="square" lIns="91440" tIns="45720" rIns="91440" bIns="45720">
            <a:spAutoFit/>
            <a:scene3d>
              <a:camera prst="isometricRightUp"/>
              <a:lightRig rig="threePt" dir="t"/>
            </a:scene3d>
          </a:bodyPr>
          <a:lstStyle/>
          <a:p>
            <a:pPr algn="ctr"/>
            <a:r>
              <a:rPr lang="en-US" sz="9600"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hlinkClick r:id="rId4"/>
              </a:rPr>
              <a:t>Kahoot</a:t>
            </a:r>
            <a:endParaRPr lang="en-US"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5"/>
          <a:stretch>
            <a:fillRect/>
          </a:stretch>
        </p:blipFill>
        <p:spPr>
          <a:xfrm>
            <a:off x="7672039" y="1245375"/>
            <a:ext cx="2168506" cy="3574931"/>
          </a:xfrm>
          <a:prstGeom prst="rect">
            <a:avLst/>
          </a:prstGeom>
        </p:spPr>
      </p:pic>
    </p:spTree>
    <p:extLst>
      <p:ext uri="{BB962C8B-B14F-4D97-AF65-F5344CB8AC3E}">
        <p14:creationId xmlns:p14="http://schemas.microsoft.com/office/powerpoint/2010/main" val="24995664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5194" y="1175054"/>
            <a:ext cx="7155183" cy="3922016"/>
          </a:xfrm>
          <a:prstGeom prst="rect">
            <a:avLst/>
          </a:prstGeom>
        </p:spPr>
      </p:pic>
    </p:spTree>
    <p:extLst>
      <p:ext uri="{BB962C8B-B14F-4D97-AF65-F5344CB8AC3E}">
        <p14:creationId xmlns:p14="http://schemas.microsoft.com/office/powerpoint/2010/main" val="182697824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quot;/&gt;&lt;lineCharCount val=&quot;10&quot;/&gt;&lt;lineCharCount val=&quot;17&quot;/&gt;&lt;lineCharCount val=&quot;5&quot;/&gt;&lt;lineCharCount val=&quot;1&quot;/&gt;&lt;lineCharCount val=&quot;15&quot;/&gt;&lt;lineCharCount val=&quot;18&quot;/&gt;&lt;lineCharCount val=&quot;1&quot;/&gt;&lt;lineCharCount val=&quot;21&quot;/&gt;&lt;lineCharCount val=&quot;13&quot;/&gt;&lt;lineCharCount val=&quot;1&quot;/&gt;&lt;lineCharCount val=&quot;1&quot;/&gt;&lt;lineCharCount val=&quot;18&quot;/&gt;&lt;lineCharCount val=&quot;1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1768</TotalTime>
  <Words>4233</Words>
  <Application>Microsoft Office PowerPoint</Application>
  <PresentationFormat>Widescreen</PresentationFormat>
  <Paragraphs>483</Paragraphs>
  <Slides>27</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ＭＳ Ｐゴシック</vt:lpstr>
      <vt:lpstr>ＭＳ Ｐゴシック</vt: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135</cp:revision>
  <dcterms:created xsi:type="dcterms:W3CDTF">2018-01-30T11:09:50Z</dcterms:created>
  <dcterms:modified xsi:type="dcterms:W3CDTF">2019-02-20T14:48:42Z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