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opovici Georgiana" userId="fc9530df8273e0bd" providerId="LiveId" clId="{5475BF99-6727-4BC2-8748-F36EB57E9AE9}"/>
    <pc:docChg chg="modSld">
      <pc:chgData name="Popovici Georgiana" userId="fc9530df8273e0bd" providerId="LiveId" clId="{5475BF99-6727-4BC2-8748-F36EB57E9AE9}" dt="2023-05-18T18:57:32.047" v="28" actId="20577"/>
      <pc:docMkLst>
        <pc:docMk/>
      </pc:docMkLst>
      <pc:sldChg chg="modSp mod">
        <pc:chgData name="Popovici Georgiana" userId="fc9530df8273e0bd" providerId="LiveId" clId="{5475BF99-6727-4BC2-8748-F36EB57E9AE9}" dt="2023-05-18T18:57:32.047" v="28" actId="20577"/>
        <pc:sldMkLst>
          <pc:docMk/>
          <pc:sldMk cId="109857222" sldId="256"/>
        </pc:sldMkLst>
        <pc:spChg chg="mod">
          <ac:chgData name="Popovici Georgiana" userId="fc9530df8273e0bd" providerId="LiveId" clId="{5475BF99-6727-4BC2-8748-F36EB57E9AE9}" dt="2023-05-18T18:57:32.047" v="28" actId="20577"/>
          <ac:spMkLst>
            <pc:docMk/>
            <pc:sldMk cId="109857222" sldId="25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F1F15-A590-4657-9A98-E090E9DF4CCD}" type="datetimeFigureOut">
              <a:t>18.05.2023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DFDA81-DBC7-45A7-9C65-E4DDA11172D8}" type="slidenum">
              <a:t>‹#›</a:t>
            </a:fld>
            <a:endParaRPr lang="en-US"/>
          </a:p>
        </p:txBody>
      </p:sp>
    </p:spTree>
    <p:extLst>
      <p:ext uri="{BB962C8B-B14F-4D97-AF65-F5344CB8AC3E}">
        <p14:creationId xmlns:p14="http://schemas.microsoft.com/office/powerpoint/2010/main" val="3947895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marriott.com/marriott-brands.mi"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significant hospitality industry is made up of a variety of businesses that provide services to tourists and </a:t>
            </a:r>
            <a:r>
              <a:rPr lang="en-US" err="1"/>
              <a:t>travellers</a:t>
            </a:r>
            <a:r>
              <a:rPr lang="en-US"/>
              <a:t>, including hotels, resorts, dining establishments, and other establishments. Hospitality, which comprises all the services and amenities provided to guests to ensure a comfortable stay, is a crucial aspect of the hotel industry. The ability of hospitality to improve guest satisfaction, loyalty, and retention, differentiate hotels from its competitors, and improve financial performance is what gives it its worth. In this discussion, we'll discuss the importance of hospitality and how hotels can go above and beyond for their visitors to create truly unique and unforgettable experiences.</a:t>
            </a:r>
          </a:p>
        </p:txBody>
      </p:sp>
      <p:sp>
        <p:nvSpPr>
          <p:cNvPr id="4" name="Slide Number Placeholder 3"/>
          <p:cNvSpPr>
            <a:spLocks noGrp="1"/>
          </p:cNvSpPr>
          <p:nvPr>
            <p:ph type="sldNum" sz="quarter" idx="5"/>
          </p:nvPr>
        </p:nvSpPr>
        <p:spPr/>
        <p:txBody>
          <a:bodyPr/>
          <a:lstStyle/>
          <a:p>
            <a:fld id="{39DFDA81-DBC7-45A7-9C65-E4DDA11172D8}" type="slidenum">
              <a:t>2</a:t>
            </a:fld>
            <a:endParaRPr lang="en-US"/>
          </a:p>
        </p:txBody>
      </p:sp>
    </p:spTree>
    <p:extLst>
      <p:ext uri="{BB962C8B-B14F-4D97-AF65-F5344CB8AC3E}">
        <p14:creationId xmlns:p14="http://schemas.microsoft.com/office/powerpoint/2010/main" val="43399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Sheraton Hotels and Resorts is a worldwide hotel chain owned by Marriott worldwide, Inc. It was founded in 1937 by Ernest Henderson and Robert Moore with the intention of providing travelers with first-rate accommodation. The term "Sheraton" was first used to describe a well-known piece of furniture at the time. Sheraton has grown since its establishment to rank among the biggest hotel chains in the world, with more than 440 properties scattered over more than 70 countries (Tutu, 2018). The business is well known for its opulent accommodations, first-rate features, and first-rate service. Marriott International, Inc. acquired Sheraton as part of its acquisition of Starwood Hotels and Resorts Worldwide in 2016. The result of the merger was the largest hotel company in the world, with a portfolio of more than 30 brands.</a:t>
            </a:r>
          </a:p>
        </p:txBody>
      </p:sp>
      <p:sp>
        <p:nvSpPr>
          <p:cNvPr id="4" name="Slide Number Placeholder 3"/>
          <p:cNvSpPr>
            <a:spLocks noGrp="1"/>
          </p:cNvSpPr>
          <p:nvPr>
            <p:ph type="sldNum" sz="quarter" idx="5"/>
          </p:nvPr>
        </p:nvSpPr>
        <p:spPr/>
        <p:txBody>
          <a:bodyPr/>
          <a:lstStyle/>
          <a:p>
            <a:fld id="{39DFDA81-DBC7-45A7-9C65-E4DDA11172D8}" type="slidenum">
              <a:t>3</a:t>
            </a:fld>
            <a:endParaRPr lang="en-US"/>
          </a:p>
        </p:txBody>
      </p:sp>
    </p:spTree>
    <p:extLst>
      <p:ext uri="{BB962C8B-B14F-4D97-AF65-F5344CB8AC3E}">
        <p14:creationId xmlns:p14="http://schemas.microsoft.com/office/powerpoint/2010/main" val="18986185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Sheraton Hotels and Resorts cater to a wide range of customers, including families, parties, and visitors for both business and pleasure. Most of the </a:t>
            </a:r>
            <a:r>
              <a:rPr lang="en-US" err="1"/>
              <a:t>the</a:t>
            </a:r>
            <a:r>
              <a:rPr lang="en-US"/>
              <a:t> brand's target audience consists of high-end visitors looking for a great hotel experience with top-notch amenities. According to a news release from Marriott International from 2021, Sheraton was focusing on attracting "affluent and modern </a:t>
            </a:r>
            <a:r>
              <a:rPr lang="en-US" err="1"/>
              <a:t>travellers</a:t>
            </a:r>
            <a:r>
              <a:rPr lang="en-US"/>
              <a:t> who seek elevated experiences and a strong sense of place." Business has also worked hard to satisfy the needs of millennials, who make up a sizable portion of the travel industry (Barsky, 2003). The diverse clientele of Sheraton includes both domestic and international passengers. Even though the company has operations outside of North America, Asia Pacific, and Europe.</a:t>
            </a:r>
          </a:p>
        </p:txBody>
      </p:sp>
      <p:sp>
        <p:nvSpPr>
          <p:cNvPr id="4" name="Slide Number Placeholder 3"/>
          <p:cNvSpPr>
            <a:spLocks noGrp="1"/>
          </p:cNvSpPr>
          <p:nvPr>
            <p:ph type="sldNum" sz="quarter" idx="5"/>
          </p:nvPr>
        </p:nvSpPr>
        <p:spPr/>
        <p:txBody>
          <a:bodyPr/>
          <a:lstStyle/>
          <a:p>
            <a:fld id="{39DFDA81-DBC7-45A7-9C65-E4DDA11172D8}" type="slidenum">
              <a:rPr lang="en-US"/>
              <a:t>4</a:t>
            </a:fld>
            <a:endParaRPr lang="en-US"/>
          </a:p>
        </p:txBody>
      </p:sp>
    </p:spTree>
    <p:extLst>
      <p:ext uri="{BB962C8B-B14F-4D97-AF65-F5344CB8AC3E}">
        <p14:creationId xmlns:p14="http://schemas.microsoft.com/office/powerpoint/2010/main" val="204454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range and nature of the amenities and services offered to guests by Sheraton Hotels and Resorts are extensive and are created to suit their needs and tastes. These amenities and services consist of:</a:t>
            </a:r>
          </a:p>
          <a:p>
            <a:r>
              <a:rPr lang="en-US"/>
              <a:t>Accommodation: The luxurious and comfortable lodging options offered by Sheraton Hotels and Resorts include guest rooms and suites that are outfitted with modern comforts like fast internet access, flat-screen TVs, and plush bedding (Rupert Hills, 2011).</a:t>
            </a:r>
            <a:endParaRPr lang="en-US">
              <a:cs typeface="Calibri"/>
            </a:endParaRPr>
          </a:p>
          <a:p>
            <a:r>
              <a:rPr lang="en-US"/>
              <a:t>Dining: The company offers a variety of dining options, including cafes, pubs, and restaurants that serve both domestic and international cuisine. Sheraton hotels offer in-room dining alternatives for guests who would rather eat in the comfort of their own rooms.</a:t>
            </a:r>
            <a:endParaRPr lang="en-US">
              <a:cs typeface="Calibri"/>
            </a:endParaRPr>
          </a:p>
          <a:p>
            <a:r>
              <a:rPr lang="en-US"/>
              <a:t>Meetings and events: Sheraton Hotels and Resorts provide a range of meeting and event spaces, including boardrooms and ballrooms, all of which come equipped with state-of-the-art technology, including audiovisual equipment and high-speed internet connection (Resort, 1999).</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39DFDA81-DBC7-45A7-9C65-E4DDA11172D8}" type="slidenum">
              <a:rPr lang="en-US"/>
              <a:t>5</a:t>
            </a:fld>
            <a:endParaRPr lang="en-US"/>
          </a:p>
        </p:txBody>
      </p:sp>
    </p:spTree>
    <p:extLst>
      <p:ext uri="{BB962C8B-B14F-4D97-AF65-F5344CB8AC3E}">
        <p14:creationId xmlns:p14="http://schemas.microsoft.com/office/powerpoint/2010/main" val="2423535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amenities and services offered by Sheraton Hotels and Resorts are designed to make guests' stays enjoyable, convenient, and relaxing. Here are some specific roles of guest services and facilities provided by Sheraton Hotels and Resorts:</a:t>
            </a:r>
          </a:p>
          <a:p>
            <a:r>
              <a:rPr lang="en-US"/>
              <a:t>Enhance guest satisfaction: Sheraton Hotels and Resorts provide a range of services and amenities to make guests as happy as possible while they are there. The goal of these facilities and services is to go beyond what visitors anticipate, to meet their needs, and to create a memorable experience (Marriott International, Inc. 2021).</a:t>
            </a:r>
            <a:endParaRPr lang="en-US">
              <a:cs typeface="Calibri"/>
            </a:endParaRPr>
          </a:p>
          <a:p>
            <a:r>
              <a:rPr lang="en-US"/>
              <a:t>Provide convenience and comfort: Sheraton Hotels and Resorts provide a range of amenities and services to make their visitors' stays convenient and comfortable. For instance, the brand's round-the-clock front desk assistance, concierge services, and luggage storage guarantee that guests' needs are swiftly handled, while the fitness </a:t>
            </a:r>
            <a:r>
              <a:rPr lang="en-US" err="1"/>
              <a:t>centres</a:t>
            </a:r>
            <a:r>
              <a:rPr lang="en-US"/>
              <a:t> and spa services enable visitors to unwind and stay fit while they are away (Khan and khan, 2009).</a:t>
            </a:r>
            <a:endParaRPr lang="en-US">
              <a:cs typeface="Calibri"/>
            </a:endParaRPr>
          </a:p>
          <a:p>
            <a:r>
              <a:rPr lang="en-US"/>
              <a:t>Improve guest loyalty: Sheraton Hotels and Resorts' Sheraton Bonvoy loyalty program, which rewards guests for their stays and provides exclusive advantages like free room upgrades and late checkouts, aims to increase client loyalty (</a:t>
            </a:r>
            <a:r>
              <a:rPr lang="en-US" err="1"/>
              <a:t>Kansakar</a:t>
            </a:r>
            <a:r>
              <a:rPr lang="en-US"/>
              <a:t> and </a:t>
            </a:r>
            <a:r>
              <a:rPr lang="en-US" err="1"/>
              <a:t>shabani</a:t>
            </a:r>
            <a:r>
              <a:rPr lang="en-US"/>
              <a:t>, 2019)</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39DFDA81-DBC7-45A7-9C65-E4DDA11172D8}" type="slidenum">
              <a:rPr lang="en-US"/>
              <a:t>6</a:t>
            </a:fld>
            <a:endParaRPr lang="en-US"/>
          </a:p>
        </p:txBody>
      </p:sp>
    </p:spTree>
    <p:extLst>
      <p:ext uri="{BB962C8B-B14F-4D97-AF65-F5344CB8AC3E}">
        <p14:creationId xmlns:p14="http://schemas.microsoft.com/office/powerpoint/2010/main" val="5702030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purpose and significance of guest services are crucial to the hospitality industry. It is vital to consider the role and purpose of guest services because they have a significant impact on increasing customer satisfaction, loyalty, and retention. Visitors demand an elevated level of service and attention to detail when staying at a hotel or resort, and the success of the guest services provided can have a significant impact on their satisfaction (Wang, 2018). Concierge, housekeeping, food and beverage services, and front desk help are among the amenities offered to visitors. These amenities are designed to satisfy guests' desires and needs, increase their comfort and convenience, and create a unique and memorable experience. Guest services are essential to the financial success of hotels and resorts because they increase customer happiness and loyalty. Bookings and income rise because of delighted customers being more likely to come back and refer others to the establishment. For prompt resolution of customer complaints, guest services are crucial. </a:t>
            </a:r>
            <a:r>
              <a:rPr lang="en-US" err="1"/>
              <a:t>Unfavourable</a:t>
            </a:r>
            <a:r>
              <a:rPr lang="en-US"/>
              <a:t> reviews and ratings can seriously hurt a hotel's reputation and future business. Effective guest services can help prevent them.</a:t>
            </a:r>
          </a:p>
        </p:txBody>
      </p:sp>
      <p:sp>
        <p:nvSpPr>
          <p:cNvPr id="4" name="Slide Number Placeholder 3"/>
          <p:cNvSpPr>
            <a:spLocks noGrp="1"/>
          </p:cNvSpPr>
          <p:nvPr>
            <p:ph type="sldNum" sz="quarter" idx="5"/>
          </p:nvPr>
        </p:nvSpPr>
        <p:spPr/>
        <p:txBody>
          <a:bodyPr/>
          <a:lstStyle/>
          <a:p>
            <a:fld id="{39DFDA81-DBC7-45A7-9C65-E4DDA11172D8}" type="slidenum">
              <a:rPr lang="en-US"/>
              <a:t>7</a:t>
            </a:fld>
            <a:endParaRPr lang="en-US"/>
          </a:p>
        </p:txBody>
      </p:sp>
    </p:spTree>
    <p:extLst>
      <p:ext uri="{BB962C8B-B14F-4D97-AF65-F5344CB8AC3E}">
        <p14:creationId xmlns:p14="http://schemas.microsoft.com/office/powerpoint/2010/main" val="2396677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Hospitality is a significant part of the hotel industry because it covers all the services and amenities provided to guests to ensure a comfortable and enjoyable stay. The ability of hospitality to provide guests with distinctive experiences enhances customer satisfaction, loyalty, and retention (</a:t>
            </a:r>
            <a:r>
              <a:rPr lang="en-US" err="1"/>
              <a:t>Chathoth</a:t>
            </a:r>
            <a:r>
              <a:rPr lang="en-US"/>
              <a:t>, and </a:t>
            </a:r>
            <a:r>
              <a:rPr lang="en-US" err="1"/>
              <a:t>chan</a:t>
            </a:r>
            <a:r>
              <a:rPr lang="en-US"/>
              <a:t>, 2016). By meeting or exceeding guests' expectations, hotels can benefit in a variety of ways, including increased revenue, improved brand recognition, and positive word-of-mouth recommendations. For customers to receive excellent service, a comfortable stay, and a hotel that meets or exceeds their expectations, hotels must invest in their facilities, amenities, and personnel training. Hotels that prioritize hospitality can differentiate themselves from the competition, attract more discerning guests, and improve their financial performance. By providing specialized services, unique amenities, and cutting-edge technology, hotels may help make their guests' stays unforgettable. For instance, The Ritz-Carlton has a reputation for providing excellent service, which includes attentive service, careful attention to detail, and sumptuous accommodation. Like this, boutique hotels like the Ace Hotel offer a unique experience that combines modern design, local culture, and specialized service to guarantee guests have an unforgettable stay.</a:t>
            </a:r>
          </a:p>
        </p:txBody>
      </p:sp>
      <p:sp>
        <p:nvSpPr>
          <p:cNvPr id="4" name="Slide Number Placeholder 3"/>
          <p:cNvSpPr>
            <a:spLocks noGrp="1"/>
          </p:cNvSpPr>
          <p:nvPr>
            <p:ph type="sldNum" sz="quarter" idx="5"/>
          </p:nvPr>
        </p:nvSpPr>
        <p:spPr/>
        <p:txBody>
          <a:bodyPr/>
          <a:lstStyle/>
          <a:p>
            <a:fld id="{39DFDA81-DBC7-45A7-9C65-E4DDA11172D8}" type="slidenum">
              <a:rPr lang="en-US"/>
              <a:t>8</a:t>
            </a:fld>
            <a:endParaRPr lang="en-US"/>
          </a:p>
        </p:txBody>
      </p:sp>
    </p:spTree>
    <p:extLst>
      <p:ext uri="{BB962C8B-B14F-4D97-AF65-F5344CB8AC3E}">
        <p14:creationId xmlns:p14="http://schemas.microsoft.com/office/powerpoint/2010/main" val="2907183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Hospitality, which comprises all the services and amenities provided to guests to ensure a comfortable stay, is a crucial part of the hotel industry. The ability of hospitality to improve guest satisfaction, loyalty, and retention, differentiate hotels from its competitors, and improve financial performance is what gives it its worth. Hotels that place a high value on hospitality can differentiate themselves from the competition by providing specialized services, unique amenities, and innovative technology to make their guests' stays unforgettable. Hotels must therefore make investments in their infrastructure, facilities, and employee training if they want to meet or exceed visitor expectations and ensure that their customers have a memorable and enjoyable stay.</a:t>
            </a:r>
          </a:p>
        </p:txBody>
      </p:sp>
      <p:sp>
        <p:nvSpPr>
          <p:cNvPr id="4" name="Slide Number Placeholder 3"/>
          <p:cNvSpPr>
            <a:spLocks noGrp="1"/>
          </p:cNvSpPr>
          <p:nvPr>
            <p:ph type="sldNum" sz="quarter" idx="5"/>
          </p:nvPr>
        </p:nvSpPr>
        <p:spPr/>
        <p:txBody>
          <a:bodyPr/>
          <a:lstStyle/>
          <a:p>
            <a:fld id="{39DFDA81-DBC7-45A7-9C65-E4DDA11172D8}" type="slidenum">
              <a:rPr lang="en-US"/>
              <a:t>9</a:t>
            </a:fld>
            <a:endParaRPr lang="en-US"/>
          </a:p>
        </p:txBody>
      </p:sp>
    </p:spTree>
    <p:extLst>
      <p:ext uri="{BB962C8B-B14F-4D97-AF65-F5344CB8AC3E}">
        <p14:creationId xmlns:p14="http://schemas.microsoft.com/office/powerpoint/2010/main" val="4079798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Chathoth</a:t>
            </a:r>
            <a:r>
              <a:rPr lang="en-US"/>
              <a:t>, P. K., Ungson, G. R., Harrington, R. J., &amp; Chan, E. S. (2016). Co-creating memorable hotel guest experiences: A conceptual framework. Cornell Hospitality Quarterly, 57(1), 24-34. </a:t>
            </a:r>
            <a:r>
              <a:rPr lang="en-US" err="1"/>
              <a:t>doi</a:t>
            </a:r>
            <a:r>
              <a:rPr lang="en-US"/>
              <a:t>: 10.1177/1938965515592143</a:t>
            </a:r>
          </a:p>
          <a:p>
            <a:r>
              <a:rPr lang="en-US"/>
              <a:t>Wang, D., &amp; Li, X. (2018). The role of guest satisfaction in generating revenue for hotels: A case of China. Journal of Travel &amp; Tourism Marketing, 35(2), 238-250. </a:t>
            </a:r>
            <a:r>
              <a:rPr lang="en-US" err="1"/>
              <a:t>doi</a:t>
            </a:r>
            <a:r>
              <a:rPr lang="en-US"/>
              <a:t>: 10.1080/10548408.2017.1306746</a:t>
            </a:r>
            <a:endParaRPr lang="en-US">
              <a:cs typeface="Calibri"/>
            </a:endParaRPr>
          </a:p>
          <a:p>
            <a:r>
              <a:rPr lang="en-US"/>
              <a:t>Marriott International, Inc. (2021). Sheraton Hotels and Resorts. Retrieved from </a:t>
            </a:r>
            <a:r>
              <a:rPr lang="en-US">
                <a:hlinkClick r:id="rId3"/>
              </a:rPr>
              <a:t>https://www.marriott.com/marriott-brands.mi</a:t>
            </a:r>
            <a:endParaRPr lang="en-US"/>
          </a:p>
          <a:p>
            <a:r>
              <a:rPr lang="en-US"/>
              <a:t>Rupert Hills, J. and Cairncross, G., 2011. Small accommodation providers and UGC web sites: perceptions and practices. </a:t>
            </a:r>
            <a:r>
              <a:rPr lang="en-US" i="1"/>
              <a:t>International Journal of Contemporary Hospitality Management</a:t>
            </a:r>
            <a:r>
              <a:rPr lang="en-US"/>
              <a:t>, </a:t>
            </a:r>
            <a:r>
              <a:rPr lang="en-US" i="1"/>
              <a:t>23</a:t>
            </a:r>
            <a:r>
              <a:rPr lang="en-US"/>
              <a:t>(1), pp.26-43.</a:t>
            </a:r>
            <a:endParaRPr lang="en-US">
              <a:cs typeface="Calibri"/>
            </a:endParaRPr>
          </a:p>
          <a:p>
            <a:r>
              <a:rPr lang="en-US"/>
              <a:t>Resort, T., 1999. Meetings &amp; Events.</a:t>
            </a:r>
          </a:p>
          <a:p>
            <a:r>
              <a:rPr lang="en-US"/>
              <a:t>Khan, M. and Khan, M.A., 2009. How technological innovations extend services outreach to customers: The changing shape of hospitality services taxonomy. </a:t>
            </a:r>
            <a:r>
              <a:rPr lang="en-US" i="1"/>
              <a:t>International Journal of Contemporary Hospitality Management</a:t>
            </a:r>
            <a:r>
              <a:rPr lang="en-US"/>
              <a:t>, </a:t>
            </a:r>
            <a:r>
              <a:rPr lang="en-US" i="1"/>
              <a:t>21</a:t>
            </a:r>
            <a:r>
              <a:rPr lang="en-US"/>
              <a:t>(5), pp.509-522.</a:t>
            </a:r>
            <a:endParaRPr lang="en-US">
              <a:cs typeface="Calibri"/>
            </a:endParaRPr>
          </a:p>
          <a:p>
            <a:r>
              <a:rPr lang="en-US" err="1"/>
              <a:t>Kansakar</a:t>
            </a:r>
            <a:r>
              <a:rPr lang="en-US"/>
              <a:t>, P., Munir, A. and Shabani, N., 2019. Technology in the hospitality industry: Prospects and challenges. </a:t>
            </a:r>
            <a:r>
              <a:rPr lang="en-US" i="1"/>
              <a:t>IEEE Consumer Electronics Magazine</a:t>
            </a:r>
            <a:r>
              <a:rPr lang="en-US"/>
              <a:t>, </a:t>
            </a:r>
            <a:r>
              <a:rPr lang="en-US" i="1"/>
              <a:t>8</a:t>
            </a:r>
            <a:r>
              <a:rPr lang="en-US"/>
              <a:t>(3), pp.60-65.</a:t>
            </a:r>
            <a:endParaRPr lang="en-US">
              <a:cs typeface="Calibri"/>
            </a:endParaRPr>
          </a:p>
          <a:p>
            <a:r>
              <a:rPr lang="en-US"/>
              <a:t>Barsky, J. and Nash, L., 2003. Customer satisfaction: Applying concepts to industry-wide measures. </a:t>
            </a:r>
            <a:r>
              <a:rPr lang="en-US" i="1"/>
              <a:t>Cornell Hotel and Restaurant Administration Quarterly</a:t>
            </a:r>
            <a:r>
              <a:rPr lang="en-US"/>
              <a:t>, </a:t>
            </a:r>
            <a:r>
              <a:rPr lang="en-US" i="1"/>
              <a:t>44</a:t>
            </a:r>
            <a:r>
              <a:rPr lang="en-US"/>
              <a:t>(5-6), pp.173-183.</a:t>
            </a:r>
            <a:endParaRPr lang="en-US">
              <a:cs typeface="Calibri"/>
            </a:endParaRPr>
          </a:p>
          <a:p>
            <a:r>
              <a:rPr lang="en-US"/>
              <a:t>Tutu, D., 2018. Personal Notes on a Sheraton Hotels and Resorts Notepad.</a:t>
            </a:r>
          </a:p>
          <a:p>
            <a:endParaRPr lang="en-US">
              <a:cs typeface="Calibri"/>
            </a:endParaRPr>
          </a:p>
        </p:txBody>
      </p:sp>
      <p:sp>
        <p:nvSpPr>
          <p:cNvPr id="4" name="Slide Number Placeholder 3"/>
          <p:cNvSpPr>
            <a:spLocks noGrp="1"/>
          </p:cNvSpPr>
          <p:nvPr>
            <p:ph type="sldNum" sz="quarter" idx="5"/>
          </p:nvPr>
        </p:nvSpPr>
        <p:spPr/>
        <p:txBody>
          <a:bodyPr/>
          <a:lstStyle/>
          <a:p>
            <a:fld id="{39DFDA81-DBC7-45A7-9C65-E4DDA11172D8}" type="slidenum">
              <a:rPr lang="en-US"/>
              <a:t>10</a:t>
            </a:fld>
            <a:endParaRPr lang="en-US"/>
          </a:p>
        </p:txBody>
      </p:sp>
    </p:spTree>
    <p:extLst>
      <p:ext uri="{BB962C8B-B14F-4D97-AF65-F5344CB8AC3E}">
        <p14:creationId xmlns:p14="http://schemas.microsoft.com/office/powerpoint/2010/main" val="1569750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5/18/2023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50103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5/18/2023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539192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991871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5/18/2023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688124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5/18/2023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711860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5/18/2023</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738324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5/18/2023</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033076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5/18/2023</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73793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089310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230253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2277466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33487110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0720923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5/18/2023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04090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5/18/2023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928621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4987162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339101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5/18/2023</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1845486445"/>
      </p:ext>
    </p:extLst>
  </p:cSld>
  <p:clrMap bg1="dk1" tx1="lt1" bg2="dk2" tx2="lt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marriott.com/marriott-brands.m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C6A81905-F480-46A4-BC10-215D24EA1A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872012" y="1447800"/>
            <a:ext cx="5222325" cy="3329581"/>
          </a:xfrm>
        </p:spPr>
        <p:txBody>
          <a:bodyPr>
            <a:normAutofit/>
          </a:bodyPr>
          <a:lstStyle/>
          <a:p>
            <a:pPr>
              <a:lnSpc>
                <a:spcPct val="90000"/>
              </a:lnSpc>
            </a:pPr>
            <a:r>
              <a:rPr lang="en-US" sz="6100">
                <a:solidFill>
                  <a:srgbClr val="EBEBEB"/>
                </a:solidFill>
                <a:latin typeface="Calibri"/>
                <a:cs typeface="Calibri"/>
              </a:rPr>
              <a:t>Hospitality and guest services presentation</a:t>
            </a:r>
          </a:p>
        </p:txBody>
      </p:sp>
      <p:sp>
        <p:nvSpPr>
          <p:cNvPr id="3" name="Subtitle 2"/>
          <p:cNvSpPr>
            <a:spLocks noGrp="1"/>
          </p:cNvSpPr>
          <p:nvPr>
            <p:ph type="subTitle" idx="1"/>
          </p:nvPr>
        </p:nvSpPr>
        <p:spPr>
          <a:xfrm>
            <a:off x="4872012" y="4777380"/>
            <a:ext cx="5222326" cy="861420"/>
          </a:xfrm>
        </p:spPr>
        <p:txBody>
          <a:bodyPr vert="horz" lIns="91440" tIns="45720" rIns="91440" bIns="45720" rtlCol="0">
            <a:normAutofit/>
          </a:bodyPr>
          <a:lstStyle/>
          <a:p>
            <a:pPr>
              <a:lnSpc>
                <a:spcPct val="90000"/>
              </a:lnSpc>
            </a:pPr>
            <a:endParaRPr lang="en-US" sz="1100" dirty="0">
              <a:solidFill>
                <a:schemeClr val="tx2">
                  <a:lumMod val="40000"/>
                  <a:lumOff val="60000"/>
                </a:schemeClr>
              </a:solidFill>
              <a:cs typeface="Calibri"/>
            </a:endParaRPr>
          </a:p>
          <a:p>
            <a:pPr>
              <a:lnSpc>
                <a:spcPct val="90000"/>
              </a:lnSpc>
            </a:pPr>
            <a:r>
              <a:rPr lang="en-US" sz="1100" dirty="0">
                <a:solidFill>
                  <a:schemeClr val="tx2">
                    <a:lumMod val="40000"/>
                    <a:lumOff val="60000"/>
                  </a:schemeClr>
                </a:solidFill>
                <a:cs typeface="Calibri"/>
              </a:rPr>
              <a:t>Student name</a:t>
            </a:r>
            <a:r>
              <a:rPr lang="ro-RO" sz="1100" dirty="0">
                <a:solidFill>
                  <a:schemeClr val="tx2">
                    <a:lumMod val="40000"/>
                    <a:lumOff val="60000"/>
                  </a:schemeClr>
                </a:solidFill>
                <a:cs typeface="Calibri"/>
              </a:rPr>
              <a:t> Lacramioara Popovici</a:t>
            </a:r>
            <a:endParaRPr lang="en-US" sz="1100" dirty="0">
              <a:solidFill>
                <a:schemeClr val="tx2">
                  <a:lumMod val="40000"/>
                  <a:lumOff val="60000"/>
                </a:schemeClr>
              </a:solidFill>
              <a:cs typeface="Calibri"/>
            </a:endParaRPr>
          </a:p>
          <a:p>
            <a:pPr>
              <a:lnSpc>
                <a:spcPct val="90000"/>
              </a:lnSpc>
            </a:pPr>
            <a:r>
              <a:rPr lang="en-US" sz="1100" dirty="0">
                <a:solidFill>
                  <a:schemeClr val="tx2">
                    <a:lumMod val="40000"/>
                    <a:lumOff val="60000"/>
                  </a:schemeClr>
                </a:solidFill>
                <a:cs typeface="Calibri"/>
              </a:rPr>
              <a:t>Student number</a:t>
            </a:r>
            <a:r>
              <a:rPr lang="ro-RO" sz="1100">
                <a:solidFill>
                  <a:schemeClr val="tx2">
                    <a:lumMod val="40000"/>
                    <a:lumOff val="60000"/>
                  </a:schemeClr>
                </a:solidFill>
                <a:cs typeface="Calibri"/>
              </a:rPr>
              <a:t> 2222618</a:t>
            </a:r>
            <a:endParaRPr lang="en-US" sz="1100" dirty="0">
              <a:solidFill>
                <a:schemeClr val="tx2">
                  <a:lumMod val="40000"/>
                  <a:lumOff val="60000"/>
                </a:schemeClr>
              </a:solidFill>
              <a:cs typeface="Calibri"/>
            </a:endParaRPr>
          </a:p>
        </p:txBody>
      </p:sp>
      <p:sp>
        <p:nvSpPr>
          <p:cNvPr id="7" name="Freeform 8">
            <a:extLst>
              <a:ext uri="{FF2B5EF4-FFF2-40B4-BE49-F238E27FC236}">
                <a16:creationId xmlns:a16="http://schemas.microsoft.com/office/drawing/2014/main" id="{36FD4D9D-3784-41E8-8405-A42B72F5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5692"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4" name="Picture 3">
            <a:extLst>
              <a:ext uri="{FF2B5EF4-FFF2-40B4-BE49-F238E27FC236}">
                <a16:creationId xmlns:a16="http://schemas.microsoft.com/office/drawing/2014/main" id="{A5F8F7FA-3636-4209-6885-6F2D43EDD5BA}"/>
              </a:ext>
            </a:extLst>
          </p:cNvPr>
          <p:cNvPicPr>
            <a:picLocks noChangeAspect="1"/>
          </p:cNvPicPr>
          <p:nvPr/>
        </p:nvPicPr>
        <p:blipFill rotWithShape="1">
          <a:blip r:embed="rId3"/>
          <a:srcRect l="56377" r="-1" b="-1"/>
          <a:stretch/>
        </p:blipFill>
        <p:spPr>
          <a:xfrm>
            <a:off x="20" y="10"/>
            <a:ext cx="4481944" cy="6857990"/>
          </a:xfrm>
          <a:custGeom>
            <a:avLst/>
            <a:gdLst/>
            <a:ahLst/>
            <a:cxnLst/>
            <a:rect l="l" t="t" r="r" b="b"/>
            <a:pathLst>
              <a:path w="4481964" h="6858000">
                <a:moveTo>
                  <a:pt x="0" y="0"/>
                </a:moveTo>
                <a:lnTo>
                  <a:pt x="3137249" y="0"/>
                </a:lnTo>
                <a:lnTo>
                  <a:pt x="4480787" y="0"/>
                </a:lnTo>
                <a:lnTo>
                  <a:pt x="4455742" y="155676"/>
                </a:lnTo>
                <a:lnTo>
                  <a:pt x="4431873" y="310667"/>
                </a:lnTo>
                <a:lnTo>
                  <a:pt x="4408509" y="466344"/>
                </a:lnTo>
                <a:lnTo>
                  <a:pt x="4388506" y="622706"/>
                </a:lnTo>
                <a:lnTo>
                  <a:pt x="4368335" y="778383"/>
                </a:lnTo>
                <a:lnTo>
                  <a:pt x="4349509" y="934745"/>
                </a:lnTo>
                <a:lnTo>
                  <a:pt x="4333373" y="1089050"/>
                </a:lnTo>
                <a:lnTo>
                  <a:pt x="4318077" y="1245413"/>
                </a:lnTo>
                <a:lnTo>
                  <a:pt x="4304125" y="1401089"/>
                </a:lnTo>
                <a:lnTo>
                  <a:pt x="4292023" y="1554023"/>
                </a:lnTo>
                <a:lnTo>
                  <a:pt x="4279920" y="1709013"/>
                </a:lnTo>
                <a:lnTo>
                  <a:pt x="4269835" y="1861947"/>
                </a:lnTo>
                <a:lnTo>
                  <a:pt x="4261935" y="2014880"/>
                </a:lnTo>
                <a:lnTo>
                  <a:pt x="4253698" y="2167128"/>
                </a:lnTo>
                <a:lnTo>
                  <a:pt x="4246807" y="2318004"/>
                </a:lnTo>
                <a:lnTo>
                  <a:pt x="4241932" y="2467508"/>
                </a:lnTo>
                <a:lnTo>
                  <a:pt x="4237730" y="2617013"/>
                </a:lnTo>
                <a:lnTo>
                  <a:pt x="4233696" y="2765145"/>
                </a:lnTo>
                <a:lnTo>
                  <a:pt x="4231847" y="2911221"/>
                </a:lnTo>
                <a:lnTo>
                  <a:pt x="4229830" y="3057296"/>
                </a:lnTo>
                <a:lnTo>
                  <a:pt x="4228821" y="3201314"/>
                </a:lnTo>
                <a:lnTo>
                  <a:pt x="4229830" y="3343960"/>
                </a:lnTo>
                <a:lnTo>
                  <a:pt x="4229830" y="3485235"/>
                </a:lnTo>
                <a:lnTo>
                  <a:pt x="4231847" y="3625138"/>
                </a:lnTo>
                <a:lnTo>
                  <a:pt x="4234872" y="3762298"/>
                </a:lnTo>
                <a:lnTo>
                  <a:pt x="4237730" y="3898087"/>
                </a:lnTo>
                <a:lnTo>
                  <a:pt x="4240924" y="4031132"/>
                </a:lnTo>
                <a:lnTo>
                  <a:pt x="4245798" y="4163491"/>
                </a:lnTo>
                <a:lnTo>
                  <a:pt x="4251009" y="4293793"/>
                </a:lnTo>
                <a:lnTo>
                  <a:pt x="4255715" y="4421352"/>
                </a:lnTo>
                <a:lnTo>
                  <a:pt x="4268995" y="4670298"/>
                </a:lnTo>
                <a:lnTo>
                  <a:pt x="4283114" y="4908956"/>
                </a:lnTo>
                <a:lnTo>
                  <a:pt x="4297906" y="5138013"/>
                </a:lnTo>
                <a:lnTo>
                  <a:pt x="4314211" y="5354726"/>
                </a:lnTo>
                <a:lnTo>
                  <a:pt x="4331188" y="5561838"/>
                </a:lnTo>
                <a:lnTo>
                  <a:pt x="4349509" y="5753862"/>
                </a:lnTo>
                <a:lnTo>
                  <a:pt x="4367495" y="5934227"/>
                </a:lnTo>
                <a:lnTo>
                  <a:pt x="4385480" y="6100191"/>
                </a:lnTo>
                <a:lnTo>
                  <a:pt x="4402457" y="6252438"/>
                </a:lnTo>
                <a:lnTo>
                  <a:pt x="4418594" y="6387541"/>
                </a:lnTo>
                <a:lnTo>
                  <a:pt x="4433890" y="6509613"/>
                </a:lnTo>
                <a:lnTo>
                  <a:pt x="4446665" y="6612483"/>
                </a:lnTo>
                <a:lnTo>
                  <a:pt x="4458767" y="6698894"/>
                </a:lnTo>
                <a:lnTo>
                  <a:pt x="4476081" y="6817538"/>
                </a:lnTo>
                <a:lnTo>
                  <a:pt x="4481964" y="6858000"/>
                </a:lnTo>
                <a:lnTo>
                  <a:pt x="3577807" y="6858000"/>
                </a:lnTo>
                <a:lnTo>
                  <a:pt x="0" y="6858000"/>
                </a:lnTo>
                <a:close/>
              </a:path>
            </a:pathLst>
          </a:custGeom>
        </p:spPr>
      </p:pic>
      <p:sp>
        <p:nvSpPr>
          <p:cNvPr id="13" name="Rectangle 12">
            <a:extLst>
              <a:ext uri="{FF2B5EF4-FFF2-40B4-BE49-F238E27FC236}">
                <a16:creationId xmlns:a16="http://schemas.microsoft.com/office/drawing/2014/main" id="{60817A52-B891-4228-A61E-0C0A57632D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75B76CC5-F25E-9733-133C-5337EA37B8D4}"/>
              </a:ext>
            </a:extLst>
          </p:cNvPr>
          <p:cNvSpPr>
            <a:spLocks noGrp="1"/>
          </p:cNvSpPr>
          <p:nvPr>
            <p:ph type="title"/>
          </p:nvPr>
        </p:nvSpPr>
        <p:spPr>
          <a:xfrm>
            <a:off x="648930" y="629266"/>
            <a:ext cx="6188190" cy="720800"/>
          </a:xfrm>
        </p:spPr>
        <p:txBody>
          <a:bodyPr>
            <a:normAutofit fontScale="90000"/>
          </a:bodyPr>
          <a:lstStyle/>
          <a:p>
            <a:r>
              <a:rPr lang="en-US" dirty="0">
                <a:solidFill>
                  <a:srgbClr val="EBEBEB"/>
                </a:solidFill>
              </a:rPr>
              <a:t>Introduction</a:t>
            </a:r>
          </a:p>
        </p:txBody>
      </p:sp>
      <p:sp>
        <p:nvSpPr>
          <p:cNvPr id="3" name="Content Placeholder 2">
            <a:extLst>
              <a:ext uri="{FF2B5EF4-FFF2-40B4-BE49-F238E27FC236}">
                <a16:creationId xmlns:a16="http://schemas.microsoft.com/office/drawing/2014/main" id="{3C5E1E05-0176-2112-D55E-77FE6AC878A8}"/>
              </a:ext>
            </a:extLst>
          </p:cNvPr>
          <p:cNvSpPr>
            <a:spLocks noGrp="1"/>
          </p:cNvSpPr>
          <p:nvPr>
            <p:ph idx="1"/>
          </p:nvPr>
        </p:nvSpPr>
        <p:spPr>
          <a:xfrm>
            <a:off x="648930" y="1536879"/>
            <a:ext cx="6188189" cy="4686940"/>
          </a:xfrm>
        </p:spPr>
        <p:txBody>
          <a:bodyPr vert="horz" lIns="91440" tIns="45720" rIns="91440" bIns="45720" rtlCol="0" anchor="t">
            <a:normAutofit/>
          </a:bodyPr>
          <a:lstStyle/>
          <a:p>
            <a:pPr>
              <a:lnSpc>
                <a:spcPct val="90000"/>
              </a:lnSpc>
            </a:pPr>
            <a:r>
              <a:rPr lang="en-US" sz="1900" dirty="0">
                <a:solidFill>
                  <a:srgbClr val="FFFFFF"/>
                </a:solidFill>
                <a:latin typeface="Calibri"/>
                <a:cs typeface="Calibri"/>
              </a:rPr>
              <a:t>The significant hospitality industry is made up of a variety of businesses that provide services to tourists and </a:t>
            </a:r>
            <a:r>
              <a:rPr lang="en-US" sz="1900" err="1">
                <a:solidFill>
                  <a:srgbClr val="FFFFFF"/>
                </a:solidFill>
                <a:latin typeface="Calibri"/>
                <a:cs typeface="Calibri"/>
              </a:rPr>
              <a:t>travellers</a:t>
            </a:r>
            <a:r>
              <a:rPr lang="en-US" sz="1900" dirty="0">
                <a:solidFill>
                  <a:srgbClr val="FFFFFF"/>
                </a:solidFill>
                <a:latin typeface="Calibri"/>
                <a:cs typeface="Calibri"/>
              </a:rPr>
              <a:t>, including hotels, resorts, dining establishments, and other establishments. </a:t>
            </a:r>
            <a:endParaRPr lang="en-US" dirty="0"/>
          </a:p>
          <a:p>
            <a:pPr>
              <a:lnSpc>
                <a:spcPct val="90000"/>
              </a:lnSpc>
              <a:buClr>
                <a:srgbClr val="8AD0D6"/>
              </a:buClr>
            </a:pPr>
            <a:r>
              <a:rPr lang="en-US" sz="1900">
                <a:solidFill>
                  <a:srgbClr val="FFFFFF"/>
                </a:solidFill>
                <a:latin typeface="Calibri"/>
                <a:cs typeface="Calibri"/>
              </a:rPr>
              <a:t>Hospitality, </a:t>
            </a:r>
            <a:r>
              <a:rPr lang="en-US" sz="1900" dirty="0">
                <a:solidFill>
                  <a:srgbClr val="FFFFFF"/>
                </a:solidFill>
                <a:latin typeface="Calibri"/>
                <a:cs typeface="Calibri"/>
              </a:rPr>
              <a:t>which comprises all the services and amenities provided to guests to ensure a comfortable stay, is a crucial aspect of the hotel industry. </a:t>
            </a:r>
            <a:endParaRPr lang="en-US" dirty="0">
              <a:solidFill>
                <a:srgbClr val="FFFFFF"/>
              </a:solidFill>
              <a:latin typeface="Century Gothic" panose="020B0502020202020204"/>
              <a:cs typeface="Calibri"/>
            </a:endParaRPr>
          </a:p>
          <a:p>
            <a:pPr>
              <a:lnSpc>
                <a:spcPct val="90000"/>
              </a:lnSpc>
              <a:buClr>
                <a:srgbClr val="8AD0D6"/>
              </a:buClr>
            </a:pPr>
            <a:r>
              <a:rPr lang="en-US" sz="1900" dirty="0">
                <a:solidFill>
                  <a:srgbClr val="FFFFFF"/>
                </a:solidFill>
                <a:latin typeface="Calibri"/>
                <a:cs typeface="Calibri"/>
              </a:rPr>
              <a:t>The ability of hospitality to improve guest satisfaction, loyalty, and retention, differentiate hotels from its competitors, and improve financial performance is what gives it its worth. </a:t>
            </a:r>
            <a:endParaRPr lang="en-US">
              <a:solidFill>
                <a:srgbClr val="FFFFFF"/>
              </a:solidFill>
              <a:latin typeface="Century Gothic" panose="020B0502020202020204"/>
              <a:cs typeface="Calibri"/>
            </a:endParaRPr>
          </a:p>
          <a:p>
            <a:pPr>
              <a:lnSpc>
                <a:spcPct val="90000"/>
              </a:lnSpc>
              <a:buClr>
                <a:srgbClr val="8AD0D6"/>
              </a:buClr>
            </a:pPr>
            <a:r>
              <a:rPr lang="en-US" sz="1900" dirty="0">
                <a:solidFill>
                  <a:srgbClr val="FFFFFF"/>
                </a:solidFill>
                <a:latin typeface="Calibri"/>
                <a:cs typeface="Calibri"/>
              </a:rPr>
              <a:t>In this discussion, we'll discuss the importance of hospitality and how hotels can go above and beyond for their visitors to create truly unique and unforgettable experiences.</a:t>
            </a:r>
            <a:endParaRPr lang="en-US"/>
          </a:p>
          <a:p>
            <a:pPr>
              <a:lnSpc>
                <a:spcPct val="90000"/>
              </a:lnSpc>
            </a:pPr>
            <a:endParaRPr lang="en-US" sz="1900">
              <a:solidFill>
                <a:srgbClr val="FFFFFF"/>
              </a:solidFill>
            </a:endParaRPr>
          </a:p>
        </p:txBody>
      </p:sp>
      <p:sp>
        <p:nvSpPr>
          <p:cNvPr id="18"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4" name="Picture 5" descr="A picture containing text, building, outdoor, street&#10;&#10;Description automatically generated">
            <a:extLst>
              <a:ext uri="{FF2B5EF4-FFF2-40B4-BE49-F238E27FC236}">
                <a16:creationId xmlns:a16="http://schemas.microsoft.com/office/drawing/2014/main" id="{D30CAA83-8637-C8AF-67B8-A370012BD5D8}"/>
              </a:ext>
            </a:extLst>
          </p:cNvPr>
          <p:cNvPicPr>
            <a:picLocks noChangeAspect="1"/>
          </p:cNvPicPr>
          <p:nvPr/>
        </p:nvPicPr>
        <p:blipFill rotWithShape="1">
          <a:blip r:embed="rId4"/>
          <a:srcRect t="23206" b="42069"/>
          <a:stretch/>
        </p:blipFill>
        <p:spPr>
          <a:xfrm>
            <a:off x="7230352" y="2"/>
            <a:ext cx="4962068" cy="3428999"/>
          </a:xfrm>
          <a:custGeom>
            <a:avLst/>
            <a:gdLst/>
            <a:ahLst/>
            <a:cxnLst/>
            <a:rect l="l" t="t" r="r" b="b"/>
            <a:pathLst>
              <a:path w="4962068" h="3428999">
                <a:moveTo>
                  <a:pt x="0" y="0"/>
                </a:moveTo>
                <a:lnTo>
                  <a:pt x="1343538" y="0"/>
                </a:lnTo>
                <a:lnTo>
                  <a:pt x="1343538" y="1"/>
                </a:lnTo>
                <a:lnTo>
                  <a:pt x="4962068" y="1"/>
                </a:lnTo>
                <a:lnTo>
                  <a:pt x="4962067" y="3428999"/>
                </a:lnTo>
                <a:lnTo>
                  <a:pt x="250957" y="3428999"/>
                </a:lnTo>
                <a:lnTo>
                  <a:pt x="250957" y="3343961"/>
                </a:lnTo>
                <a:lnTo>
                  <a:pt x="251965" y="3201315"/>
                </a:lnTo>
                <a:lnTo>
                  <a:pt x="250957" y="3057297"/>
                </a:lnTo>
                <a:lnTo>
                  <a:pt x="248940" y="2911221"/>
                </a:lnTo>
                <a:lnTo>
                  <a:pt x="247091" y="2765146"/>
                </a:lnTo>
                <a:lnTo>
                  <a:pt x="243057" y="2617013"/>
                </a:lnTo>
                <a:lnTo>
                  <a:pt x="238855" y="2467509"/>
                </a:lnTo>
                <a:lnTo>
                  <a:pt x="233980" y="2318004"/>
                </a:lnTo>
                <a:lnTo>
                  <a:pt x="227089" y="2167128"/>
                </a:lnTo>
                <a:lnTo>
                  <a:pt x="218852" y="2014881"/>
                </a:lnTo>
                <a:lnTo>
                  <a:pt x="210952" y="1861947"/>
                </a:lnTo>
                <a:lnTo>
                  <a:pt x="200867" y="1709014"/>
                </a:lnTo>
                <a:lnTo>
                  <a:pt x="188764" y="1554023"/>
                </a:lnTo>
                <a:lnTo>
                  <a:pt x="176662" y="1401090"/>
                </a:lnTo>
                <a:lnTo>
                  <a:pt x="162710" y="1245413"/>
                </a:lnTo>
                <a:lnTo>
                  <a:pt x="147414" y="1089051"/>
                </a:lnTo>
                <a:lnTo>
                  <a:pt x="131278" y="934746"/>
                </a:lnTo>
                <a:lnTo>
                  <a:pt x="112452" y="778383"/>
                </a:lnTo>
                <a:lnTo>
                  <a:pt x="92281" y="622707"/>
                </a:lnTo>
                <a:lnTo>
                  <a:pt x="72278" y="466344"/>
                </a:lnTo>
                <a:lnTo>
                  <a:pt x="48914" y="310668"/>
                </a:lnTo>
                <a:lnTo>
                  <a:pt x="25045" y="155677"/>
                </a:lnTo>
                <a:close/>
              </a:path>
            </a:pathLst>
          </a:custGeom>
        </p:spPr>
      </p:pic>
      <p:pic>
        <p:nvPicPr>
          <p:cNvPr id="5" name="Picture 4" descr="Building with blue windows">
            <a:extLst>
              <a:ext uri="{FF2B5EF4-FFF2-40B4-BE49-F238E27FC236}">
                <a16:creationId xmlns:a16="http://schemas.microsoft.com/office/drawing/2014/main" id="{DAE4954B-AE03-904F-FAA7-06AE932B699A}"/>
              </a:ext>
            </a:extLst>
          </p:cNvPr>
          <p:cNvPicPr>
            <a:picLocks noChangeAspect="1"/>
          </p:cNvPicPr>
          <p:nvPr/>
        </p:nvPicPr>
        <p:blipFill rotWithShape="1">
          <a:blip r:embed="rId5"/>
          <a:srcRect l="1830" r="1557" b="2"/>
          <a:stretch/>
        </p:blipFill>
        <p:spPr>
          <a:xfrm>
            <a:off x="7228756" y="3428997"/>
            <a:ext cx="4963244" cy="3429002"/>
          </a:xfrm>
          <a:custGeom>
            <a:avLst/>
            <a:gdLst/>
            <a:ahLst/>
            <a:cxnLst/>
            <a:rect l="l" t="t" r="r" b="b"/>
            <a:pathLst>
              <a:path w="4963244" h="3429002">
                <a:moveTo>
                  <a:pt x="252134" y="0"/>
                </a:moveTo>
                <a:lnTo>
                  <a:pt x="4963244" y="0"/>
                </a:lnTo>
                <a:lnTo>
                  <a:pt x="4963244" y="3429002"/>
                </a:lnTo>
                <a:lnTo>
                  <a:pt x="900697" y="3429002"/>
                </a:lnTo>
                <a:lnTo>
                  <a:pt x="900697" y="3429001"/>
                </a:lnTo>
                <a:lnTo>
                  <a:pt x="0" y="3429001"/>
                </a:lnTo>
                <a:lnTo>
                  <a:pt x="5883" y="3388539"/>
                </a:lnTo>
                <a:lnTo>
                  <a:pt x="23196" y="3269895"/>
                </a:lnTo>
                <a:lnTo>
                  <a:pt x="35299" y="3183484"/>
                </a:lnTo>
                <a:lnTo>
                  <a:pt x="48073" y="3080614"/>
                </a:lnTo>
                <a:lnTo>
                  <a:pt x="63369" y="2958542"/>
                </a:lnTo>
                <a:lnTo>
                  <a:pt x="79506" y="2823439"/>
                </a:lnTo>
                <a:lnTo>
                  <a:pt x="96483" y="2671192"/>
                </a:lnTo>
                <a:lnTo>
                  <a:pt x="114469" y="2505228"/>
                </a:lnTo>
                <a:lnTo>
                  <a:pt x="132454" y="2324863"/>
                </a:lnTo>
                <a:lnTo>
                  <a:pt x="150776" y="2132839"/>
                </a:lnTo>
                <a:lnTo>
                  <a:pt x="167753" y="1925727"/>
                </a:lnTo>
                <a:lnTo>
                  <a:pt x="184058" y="1709014"/>
                </a:lnTo>
                <a:lnTo>
                  <a:pt x="198849" y="1479957"/>
                </a:lnTo>
                <a:lnTo>
                  <a:pt x="212969" y="1241299"/>
                </a:lnTo>
                <a:lnTo>
                  <a:pt x="226248" y="992353"/>
                </a:lnTo>
                <a:lnTo>
                  <a:pt x="230955" y="864794"/>
                </a:lnTo>
                <a:lnTo>
                  <a:pt x="236165" y="734493"/>
                </a:lnTo>
                <a:lnTo>
                  <a:pt x="241040" y="602134"/>
                </a:lnTo>
                <a:lnTo>
                  <a:pt x="244234" y="469088"/>
                </a:lnTo>
                <a:lnTo>
                  <a:pt x="247091" y="333300"/>
                </a:lnTo>
                <a:lnTo>
                  <a:pt x="250117" y="196140"/>
                </a:lnTo>
                <a:lnTo>
                  <a:pt x="252134" y="56237"/>
                </a:lnTo>
                <a:close/>
              </a:path>
            </a:pathLst>
          </a:custGeom>
        </p:spPr>
      </p:pic>
    </p:spTree>
    <p:extLst>
      <p:ext uri="{BB962C8B-B14F-4D97-AF65-F5344CB8AC3E}">
        <p14:creationId xmlns:p14="http://schemas.microsoft.com/office/powerpoint/2010/main" val="1091876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708634AE-9CCE-A55F-0D6D-D2DA2CCC6E2A}"/>
              </a:ext>
            </a:extLst>
          </p:cNvPr>
          <p:cNvPicPr>
            <a:picLocks noChangeAspect="1"/>
          </p:cNvPicPr>
          <p:nvPr/>
        </p:nvPicPr>
        <p:blipFill rotWithShape="1">
          <a:blip r:embed="rId3">
            <a:alphaModFix amt="35000"/>
          </a:blip>
          <a:srcRect r="7110" b="-1"/>
          <a:stretch/>
        </p:blipFill>
        <p:spPr>
          <a:xfrm>
            <a:off x="20" y="-1"/>
            <a:ext cx="12191980" cy="6858000"/>
          </a:xfrm>
          <a:prstGeom prst="rect">
            <a:avLst/>
          </a:prstGeom>
        </p:spPr>
      </p:pic>
      <p:sp>
        <p:nvSpPr>
          <p:cNvPr id="2" name="Title 1">
            <a:extLst>
              <a:ext uri="{FF2B5EF4-FFF2-40B4-BE49-F238E27FC236}">
                <a16:creationId xmlns:a16="http://schemas.microsoft.com/office/drawing/2014/main" id="{7E68E904-E38C-1B29-3364-9623EBDB515B}"/>
              </a:ext>
            </a:extLst>
          </p:cNvPr>
          <p:cNvSpPr>
            <a:spLocks noGrp="1"/>
          </p:cNvSpPr>
          <p:nvPr>
            <p:ph type="title"/>
          </p:nvPr>
        </p:nvSpPr>
        <p:spPr>
          <a:xfrm>
            <a:off x="646111" y="452718"/>
            <a:ext cx="9404723" cy="1400530"/>
          </a:xfrm>
        </p:spPr>
        <p:txBody>
          <a:bodyPr>
            <a:normAutofit/>
          </a:bodyPr>
          <a:lstStyle/>
          <a:p>
            <a:r>
              <a:rPr lang="en-US">
                <a:latin typeface="Calibri"/>
                <a:cs typeface="Calibri"/>
              </a:rPr>
              <a:t>Background of Sheraton hotels and resorts</a:t>
            </a:r>
          </a:p>
        </p:txBody>
      </p:sp>
      <p:sp>
        <p:nvSpPr>
          <p:cNvPr id="3" name="Content Placeholder 2">
            <a:extLst>
              <a:ext uri="{FF2B5EF4-FFF2-40B4-BE49-F238E27FC236}">
                <a16:creationId xmlns:a16="http://schemas.microsoft.com/office/drawing/2014/main" id="{AF2DAB99-9F77-532A-B4DD-91825059547A}"/>
              </a:ext>
            </a:extLst>
          </p:cNvPr>
          <p:cNvSpPr>
            <a:spLocks noGrp="1"/>
          </p:cNvSpPr>
          <p:nvPr>
            <p:ph idx="1"/>
          </p:nvPr>
        </p:nvSpPr>
        <p:spPr>
          <a:xfrm>
            <a:off x="641820" y="1333848"/>
            <a:ext cx="11060821" cy="4914551"/>
          </a:xfrm>
        </p:spPr>
        <p:txBody>
          <a:bodyPr vert="horz" lIns="91440" tIns="45720" rIns="91440" bIns="45720" rtlCol="0" anchor="t">
            <a:normAutofit lnSpcReduction="10000"/>
          </a:bodyPr>
          <a:lstStyle/>
          <a:p>
            <a:r>
              <a:rPr lang="en-US" sz="2400" dirty="0">
                <a:latin typeface="Calibri"/>
                <a:cs typeface="Calibri"/>
              </a:rPr>
              <a:t>Sheraton Hotels and Resorts is a worldwide hotel chain owned by Marriott worldwide, Inc. </a:t>
            </a:r>
            <a:endParaRPr lang="en-US" sz="2400" dirty="0"/>
          </a:p>
          <a:p>
            <a:pPr>
              <a:buClr>
                <a:srgbClr val="8AD0D6"/>
              </a:buClr>
            </a:pPr>
            <a:r>
              <a:rPr lang="en-US" sz="2400" dirty="0">
                <a:latin typeface="Calibri"/>
                <a:cs typeface="Calibri"/>
              </a:rPr>
              <a:t>It was founded in 1937 by Ernest Henderson and Robert Moore with the intention of providing travelers with first-rate accommodation. </a:t>
            </a:r>
            <a:endParaRPr lang="en-US" sz="2400">
              <a:latin typeface="Century Gothic" panose="020B0502020202020204"/>
              <a:cs typeface="Calibri"/>
            </a:endParaRPr>
          </a:p>
          <a:p>
            <a:pPr>
              <a:buClr>
                <a:srgbClr val="8AD0D6"/>
              </a:buClr>
            </a:pPr>
            <a:r>
              <a:rPr lang="en-US" sz="2400" dirty="0">
                <a:latin typeface="Calibri"/>
                <a:cs typeface="Calibri"/>
              </a:rPr>
              <a:t>The term "Sheraton" was first used to describe a well-known piece of furniture at the time. Sheraton has grown since its establishment to rank among the biggest hotel chains in the world, with more than 440 properties scattered over more than 70 countries (Tutu, 2018). </a:t>
            </a:r>
            <a:endParaRPr lang="en-US" sz="2400">
              <a:latin typeface="Century Gothic" panose="020B0502020202020204"/>
              <a:cs typeface="Calibri"/>
            </a:endParaRPr>
          </a:p>
          <a:p>
            <a:pPr>
              <a:buClr>
                <a:srgbClr val="8AD0D6"/>
              </a:buClr>
            </a:pPr>
            <a:r>
              <a:rPr lang="en-US" sz="2400" dirty="0">
                <a:latin typeface="Calibri"/>
                <a:cs typeface="Calibri"/>
              </a:rPr>
              <a:t>The business is well known for its opulent accommodations, first-rate features, and first-rate service. Marriott International, Inc. acquired Sheraton as part of its acquisition of Starwood Hotels and Resorts Worldwide in 2016. </a:t>
            </a:r>
            <a:endParaRPr lang="en-US" sz="2400">
              <a:latin typeface="Century Gothic" panose="020B0502020202020204"/>
              <a:cs typeface="Calibri"/>
            </a:endParaRPr>
          </a:p>
          <a:p>
            <a:pPr>
              <a:buClr>
                <a:srgbClr val="8AD0D6"/>
              </a:buClr>
            </a:pPr>
            <a:r>
              <a:rPr lang="en-US" sz="2400" dirty="0">
                <a:latin typeface="Calibri"/>
                <a:cs typeface="Calibri"/>
              </a:rPr>
              <a:t>The result of the merger was the largest hotel company in the world, with a portfolio of more than 30 brands.</a:t>
            </a:r>
            <a:endParaRPr lang="en-US" sz="2400" dirty="0"/>
          </a:p>
          <a:p>
            <a:pPr>
              <a:buClr>
                <a:srgbClr val="8AD0D6"/>
              </a:buClr>
            </a:pPr>
            <a:endParaRPr lang="en-US" sz="2400" dirty="0"/>
          </a:p>
        </p:txBody>
      </p:sp>
    </p:spTree>
    <p:extLst>
      <p:ext uri="{BB962C8B-B14F-4D97-AF65-F5344CB8AC3E}">
        <p14:creationId xmlns:p14="http://schemas.microsoft.com/office/powerpoint/2010/main" val="619187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9A0702F0-C433-6FB4-2F64-8B6F4C8F63C8}"/>
              </a:ext>
            </a:extLst>
          </p:cNvPr>
          <p:cNvSpPr>
            <a:spLocks noGrp="1"/>
          </p:cNvSpPr>
          <p:nvPr>
            <p:ph type="title"/>
          </p:nvPr>
        </p:nvSpPr>
        <p:spPr>
          <a:xfrm>
            <a:off x="648930" y="307294"/>
            <a:ext cx="6188190" cy="946181"/>
          </a:xfrm>
        </p:spPr>
        <p:txBody>
          <a:bodyPr>
            <a:normAutofit fontScale="90000"/>
          </a:bodyPr>
          <a:lstStyle/>
          <a:p>
            <a:r>
              <a:rPr lang="en-US">
                <a:solidFill>
                  <a:srgbClr val="EBEBEB"/>
                </a:solidFill>
                <a:latin typeface="Times New Roman"/>
                <a:cs typeface="Calibri"/>
              </a:rPr>
              <a:t>Sheraton hotels and resorts main consumers</a:t>
            </a:r>
          </a:p>
        </p:txBody>
      </p:sp>
      <p:sp>
        <p:nvSpPr>
          <p:cNvPr id="3" name="Content Placeholder 2">
            <a:extLst>
              <a:ext uri="{FF2B5EF4-FFF2-40B4-BE49-F238E27FC236}">
                <a16:creationId xmlns:a16="http://schemas.microsoft.com/office/drawing/2014/main" id="{638FDEA8-AD15-3CEE-3973-3375B6E33D5B}"/>
              </a:ext>
            </a:extLst>
          </p:cNvPr>
          <p:cNvSpPr>
            <a:spLocks noGrp="1"/>
          </p:cNvSpPr>
          <p:nvPr>
            <p:ph idx="1"/>
          </p:nvPr>
        </p:nvSpPr>
        <p:spPr>
          <a:xfrm>
            <a:off x="648930" y="1762260"/>
            <a:ext cx="6188189" cy="4461559"/>
          </a:xfrm>
        </p:spPr>
        <p:txBody>
          <a:bodyPr vert="horz" lIns="91440" tIns="45720" rIns="91440" bIns="45720" rtlCol="0" anchor="t">
            <a:normAutofit/>
          </a:bodyPr>
          <a:lstStyle/>
          <a:p>
            <a:pPr>
              <a:lnSpc>
                <a:spcPct val="90000"/>
              </a:lnSpc>
            </a:pPr>
            <a:r>
              <a:rPr lang="en-US" sz="1800" dirty="0">
                <a:solidFill>
                  <a:srgbClr val="FFFFFF"/>
                </a:solidFill>
                <a:latin typeface="Calibri"/>
                <a:cs typeface="Calibri"/>
              </a:rPr>
              <a:t>Sheraton Hotels and Resorts cater to a wide range of customers, including families, parties, and visitors for both business and pleasure. </a:t>
            </a:r>
            <a:endParaRPr lang="en-US" sz="2400"/>
          </a:p>
          <a:p>
            <a:pPr>
              <a:lnSpc>
                <a:spcPct val="90000"/>
              </a:lnSpc>
              <a:buClr>
                <a:srgbClr val="8AD0D6"/>
              </a:buClr>
            </a:pPr>
            <a:r>
              <a:rPr lang="en-US" sz="1800" dirty="0">
                <a:solidFill>
                  <a:srgbClr val="FFFFFF"/>
                </a:solidFill>
                <a:latin typeface="Calibri"/>
                <a:cs typeface="Calibri"/>
              </a:rPr>
              <a:t>Most of the </a:t>
            </a:r>
            <a:r>
              <a:rPr lang="en-US" sz="1800" err="1">
                <a:solidFill>
                  <a:srgbClr val="FFFFFF"/>
                </a:solidFill>
                <a:latin typeface="Calibri"/>
                <a:cs typeface="Calibri"/>
              </a:rPr>
              <a:t>the</a:t>
            </a:r>
            <a:r>
              <a:rPr lang="en-US" sz="1800" dirty="0">
                <a:solidFill>
                  <a:srgbClr val="FFFFFF"/>
                </a:solidFill>
                <a:latin typeface="Calibri"/>
                <a:cs typeface="Calibri"/>
              </a:rPr>
              <a:t> brand's target audience consists of high-end visitors looking for a great hotel experience with top-notch amenities. </a:t>
            </a:r>
            <a:endParaRPr lang="en-US" sz="2400">
              <a:solidFill>
                <a:srgbClr val="FFFFFF"/>
              </a:solidFill>
              <a:latin typeface="Century Gothic" panose="020B0502020202020204"/>
              <a:cs typeface="Calibri"/>
            </a:endParaRPr>
          </a:p>
          <a:p>
            <a:pPr>
              <a:lnSpc>
                <a:spcPct val="90000"/>
              </a:lnSpc>
              <a:buClr>
                <a:srgbClr val="8AD0D6"/>
              </a:buClr>
            </a:pPr>
            <a:r>
              <a:rPr lang="en-US" sz="1800" dirty="0">
                <a:solidFill>
                  <a:srgbClr val="FFFFFF"/>
                </a:solidFill>
                <a:latin typeface="Calibri"/>
                <a:cs typeface="Calibri"/>
              </a:rPr>
              <a:t>According to a news release from Marriott International from 2021, Sheraton was focusing on attracting "affluent and modern </a:t>
            </a:r>
            <a:r>
              <a:rPr lang="en-US" sz="1800" err="1">
                <a:solidFill>
                  <a:srgbClr val="FFFFFF"/>
                </a:solidFill>
                <a:latin typeface="Calibri"/>
                <a:cs typeface="Calibri"/>
              </a:rPr>
              <a:t>travellers</a:t>
            </a:r>
            <a:r>
              <a:rPr lang="en-US" sz="1800" dirty="0">
                <a:solidFill>
                  <a:srgbClr val="FFFFFF"/>
                </a:solidFill>
                <a:latin typeface="Calibri"/>
                <a:cs typeface="Calibri"/>
              </a:rPr>
              <a:t> who seek elevated experiences and a strong sense of place." Business has also worked hard to satisfy the needs of millennials, who make up a sizable portion of the travel industry (Barsky, 2003). </a:t>
            </a:r>
            <a:endParaRPr lang="en-US" sz="2400">
              <a:solidFill>
                <a:srgbClr val="FFFFFF"/>
              </a:solidFill>
              <a:latin typeface="Century Gothic" panose="020B0502020202020204"/>
              <a:cs typeface="Calibri"/>
            </a:endParaRPr>
          </a:p>
          <a:p>
            <a:pPr>
              <a:lnSpc>
                <a:spcPct val="90000"/>
              </a:lnSpc>
              <a:buClr>
                <a:srgbClr val="8AD0D6"/>
              </a:buClr>
            </a:pPr>
            <a:r>
              <a:rPr lang="en-US" sz="1800" dirty="0">
                <a:solidFill>
                  <a:srgbClr val="FFFFFF"/>
                </a:solidFill>
                <a:latin typeface="Calibri"/>
                <a:cs typeface="Calibri"/>
              </a:rPr>
              <a:t>The diverse clientele of Sheraton includes both domestic and international passengers. Even though the company has operations outside of North America, Asia Pacific, and Europe.</a:t>
            </a:r>
            <a:endParaRPr lang="en-US" sz="1800" dirty="0"/>
          </a:p>
        </p:txBody>
      </p:sp>
      <p:sp>
        <p:nvSpPr>
          <p:cNvPr id="18"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5" name="Picture 5" descr="A picture containing building, outdoor&#10;&#10;Description automatically generated">
            <a:extLst>
              <a:ext uri="{FF2B5EF4-FFF2-40B4-BE49-F238E27FC236}">
                <a16:creationId xmlns:a16="http://schemas.microsoft.com/office/drawing/2014/main" id="{270AFE9F-8908-3971-24FA-847F78C2B9E8}"/>
              </a:ext>
            </a:extLst>
          </p:cNvPr>
          <p:cNvPicPr>
            <a:picLocks noChangeAspect="1"/>
          </p:cNvPicPr>
          <p:nvPr/>
        </p:nvPicPr>
        <p:blipFill rotWithShape="1">
          <a:blip r:embed="rId4"/>
          <a:srcRect l="17766" r="1197"/>
          <a:stretch/>
        </p:blipFill>
        <p:spPr>
          <a:xfrm>
            <a:off x="7230352" y="2"/>
            <a:ext cx="4962068" cy="3428999"/>
          </a:xfrm>
          <a:custGeom>
            <a:avLst/>
            <a:gdLst/>
            <a:ahLst/>
            <a:cxnLst/>
            <a:rect l="l" t="t" r="r" b="b"/>
            <a:pathLst>
              <a:path w="4962068" h="3428999">
                <a:moveTo>
                  <a:pt x="0" y="0"/>
                </a:moveTo>
                <a:lnTo>
                  <a:pt x="1343538" y="0"/>
                </a:lnTo>
                <a:lnTo>
                  <a:pt x="1343538" y="1"/>
                </a:lnTo>
                <a:lnTo>
                  <a:pt x="4962068" y="1"/>
                </a:lnTo>
                <a:lnTo>
                  <a:pt x="4962067" y="3428999"/>
                </a:lnTo>
                <a:lnTo>
                  <a:pt x="250957" y="3428999"/>
                </a:lnTo>
                <a:lnTo>
                  <a:pt x="250957" y="3343961"/>
                </a:lnTo>
                <a:lnTo>
                  <a:pt x="251965" y="3201315"/>
                </a:lnTo>
                <a:lnTo>
                  <a:pt x="250957" y="3057297"/>
                </a:lnTo>
                <a:lnTo>
                  <a:pt x="248940" y="2911221"/>
                </a:lnTo>
                <a:lnTo>
                  <a:pt x="247091" y="2765146"/>
                </a:lnTo>
                <a:lnTo>
                  <a:pt x="243057" y="2617013"/>
                </a:lnTo>
                <a:lnTo>
                  <a:pt x="238855" y="2467509"/>
                </a:lnTo>
                <a:lnTo>
                  <a:pt x="233980" y="2318004"/>
                </a:lnTo>
                <a:lnTo>
                  <a:pt x="227089" y="2167128"/>
                </a:lnTo>
                <a:lnTo>
                  <a:pt x="218852" y="2014881"/>
                </a:lnTo>
                <a:lnTo>
                  <a:pt x="210952" y="1861947"/>
                </a:lnTo>
                <a:lnTo>
                  <a:pt x="200867" y="1709014"/>
                </a:lnTo>
                <a:lnTo>
                  <a:pt x="188764" y="1554023"/>
                </a:lnTo>
                <a:lnTo>
                  <a:pt x="176662" y="1401090"/>
                </a:lnTo>
                <a:lnTo>
                  <a:pt x="162710" y="1245413"/>
                </a:lnTo>
                <a:lnTo>
                  <a:pt x="147414" y="1089051"/>
                </a:lnTo>
                <a:lnTo>
                  <a:pt x="131278" y="934746"/>
                </a:lnTo>
                <a:lnTo>
                  <a:pt x="112452" y="778383"/>
                </a:lnTo>
                <a:lnTo>
                  <a:pt x="92281" y="622707"/>
                </a:lnTo>
                <a:lnTo>
                  <a:pt x="72278" y="466344"/>
                </a:lnTo>
                <a:lnTo>
                  <a:pt x="48914" y="310668"/>
                </a:lnTo>
                <a:lnTo>
                  <a:pt x="25045" y="155677"/>
                </a:lnTo>
                <a:close/>
              </a:path>
            </a:pathLst>
          </a:custGeom>
        </p:spPr>
      </p:pic>
      <p:pic>
        <p:nvPicPr>
          <p:cNvPr id="4" name="Picture 4" descr="A picture containing text, living, chair, room&#10;&#10;Description automatically generated">
            <a:extLst>
              <a:ext uri="{FF2B5EF4-FFF2-40B4-BE49-F238E27FC236}">
                <a16:creationId xmlns:a16="http://schemas.microsoft.com/office/drawing/2014/main" id="{00B7DB9B-4E31-DBB2-6DCB-266F75BB2286}"/>
              </a:ext>
            </a:extLst>
          </p:cNvPr>
          <p:cNvPicPr>
            <a:picLocks noChangeAspect="1"/>
          </p:cNvPicPr>
          <p:nvPr/>
        </p:nvPicPr>
        <p:blipFill rotWithShape="1">
          <a:blip r:embed="rId5"/>
          <a:srcRect l="5236" r="13346"/>
          <a:stretch/>
        </p:blipFill>
        <p:spPr>
          <a:xfrm>
            <a:off x="7228756" y="3428997"/>
            <a:ext cx="4963244" cy="3429002"/>
          </a:xfrm>
          <a:custGeom>
            <a:avLst/>
            <a:gdLst/>
            <a:ahLst/>
            <a:cxnLst/>
            <a:rect l="l" t="t" r="r" b="b"/>
            <a:pathLst>
              <a:path w="4963244" h="3429002">
                <a:moveTo>
                  <a:pt x="252134" y="0"/>
                </a:moveTo>
                <a:lnTo>
                  <a:pt x="4963244" y="0"/>
                </a:lnTo>
                <a:lnTo>
                  <a:pt x="4963244" y="3429002"/>
                </a:lnTo>
                <a:lnTo>
                  <a:pt x="900697" y="3429002"/>
                </a:lnTo>
                <a:lnTo>
                  <a:pt x="900697" y="3429001"/>
                </a:lnTo>
                <a:lnTo>
                  <a:pt x="0" y="3429001"/>
                </a:lnTo>
                <a:lnTo>
                  <a:pt x="5883" y="3388539"/>
                </a:lnTo>
                <a:lnTo>
                  <a:pt x="23196" y="3269895"/>
                </a:lnTo>
                <a:lnTo>
                  <a:pt x="35299" y="3183484"/>
                </a:lnTo>
                <a:lnTo>
                  <a:pt x="48073" y="3080614"/>
                </a:lnTo>
                <a:lnTo>
                  <a:pt x="63369" y="2958542"/>
                </a:lnTo>
                <a:lnTo>
                  <a:pt x="79506" y="2823439"/>
                </a:lnTo>
                <a:lnTo>
                  <a:pt x="96483" y="2671192"/>
                </a:lnTo>
                <a:lnTo>
                  <a:pt x="114469" y="2505228"/>
                </a:lnTo>
                <a:lnTo>
                  <a:pt x="132454" y="2324863"/>
                </a:lnTo>
                <a:lnTo>
                  <a:pt x="150776" y="2132839"/>
                </a:lnTo>
                <a:lnTo>
                  <a:pt x="167753" y="1925727"/>
                </a:lnTo>
                <a:lnTo>
                  <a:pt x="184058" y="1709014"/>
                </a:lnTo>
                <a:lnTo>
                  <a:pt x="198849" y="1479957"/>
                </a:lnTo>
                <a:lnTo>
                  <a:pt x="212969" y="1241299"/>
                </a:lnTo>
                <a:lnTo>
                  <a:pt x="226248" y="992353"/>
                </a:lnTo>
                <a:lnTo>
                  <a:pt x="230955" y="864794"/>
                </a:lnTo>
                <a:lnTo>
                  <a:pt x="236165" y="734493"/>
                </a:lnTo>
                <a:lnTo>
                  <a:pt x="241040" y="602134"/>
                </a:lnTo>
                <a:lnTo>
                  <a:pt x="244234" y="469088"/>
                </a:lnTo>
                <a:lnTo>
                  <a:pt x="247091" y="333300"/>
                </a:lnTo>
                <a:lnTo>
                  <a:pt x="250117" y="196140"/>
                </a:lnTo>
                <a:lnTo>
                  <a:pt x="252134" y="56237"/>
                </a:lnTo>
                <a:close/>
              </a:path>
            </a:pathLst>
          </a:custGeom>
        </p:spPr>
      </p:pic>
    </p:spTree>
    <p:extLst>
      <p:ext uri="{BB962C8B-B14F-4D97-AF65-F5344CB8AC3E}">
        <p14:creationId xmlns:p14="http://schemas.microsoft.com/office/powerpoint/2010/main" val="3499643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99D20F-DF6B-0736-EC6B-1FF440DBE9D3}"/>
              </a:ext>
            </a:extLst>
          </p:cNvPr>
          <p:cNvSpPr>
            <a:spLocks noGrp="1"/>
          </p:cNvSpPr>
          <p:nvPr>
            <p:ph type="title"/>
          </p:nvPr>
        </p:nvSpPr>
        <p:spPr>
          <a:xfrm>
            <a:off x="648930" y="629266"/>
            <a:ext cx="6188190" cy="1622321"/>
          </a:xfrm>
        </p:spPr>
        <p:txBody>
          <a:bodyPr>
            <a:normAutofit/>
          </a:bodyPr>
          <a:lstStyle/>
          <a:p>
            <a:pPr>
              <a:lnSpc>
                <a:spcPct val="90000"/>
              </a:lnSpc>
            </a:pPr>
            <a:r>
              <a:rPr lang="en-US" sz="2900" b="1">
                <a:solidFill>
                  <a:srgbClr val="EBEBEB"/>
                </a:solidFill>
                <a:latin typeface="system-ui"/>
              </a:rPr>
              <a:t>Nature and scope of the guest services and facilities that are provided to these guests by the Sheraton hotels</a:t>
            </a:r>
            <a:endParaRPr lang="en-US" sz="2900">
              <a:solidFill>
                <a:srgbClr val="EBEBEB"/>
              </a:solidFill>
              <a:latin typeface="system-ui"/>
            </a:endParaRPr>
          </a:p>
        </p:txBody>
      </p:sp>
      <p:sp>
        <p:nvSpPr>
          <p:cNvPr id="3" name="Content Placeholder 2">
            <a:extLst>
              <a:ext uri="{FF2B5EF4-FFF2-40B4-BE49-F238E27FC236}">
                <a16:creationId xmlns:a16="http://schemas.microsoft.com/office/drawing/2014/main" id="{5DF1ABFF-49BD-CD3A-C0DC-D99998FF437D}"/>
              </a:ext>
            </a:extLst>
          </p:cNvPr>
          <p:cNvSpPr>
            <a:spLocks noGrp="1"/>
          </p:cNvSpPr>
          <p:nvPr>
            <p:ph idx="1"/>
          </p:nvPr>
        </p:nvSpPr>
        <p:spPr>
          <a:xfrm>
            <a:off x="648930" y="1966175"/>
            <a:ext cx="6638949" cy="4665474"/>
          </a:xfrm>
        </p:spPr>
        <p:txBody>
          <a:bodyPr vert="horz" lIns="91440" tIns="45720" rIns="91440" bIns="45720" rtlCol="0" anchor="t">
            <a:normAutofit/>
          </a:bodyPr>
          <a:lstStyle/>
          <a:p>
            <a:pPr>
              <a:lnSpc>
                <a:spcPct val="90000"/>
              </a:lnSpc>
              <a:spcBef>
                <a:spcPts val="0"/>
              </a:spcBef>
            </a:pPr>
            <a:r>
              <a:rPr lang="en-US" sz="1800" dirty="0">
                <a:solidFill>
                  <a:srgbClr val="FFFFFF"/>
                </a:solidFill>
                <a:latin typeface="Calibri"/>
                <a:cs typeface="Calibri"/>
              </a:rPr>
              <a:t>The range and nature of the amenities and services offered to guests by Sheraton Hotels and Resorts are extensive and are created to suit their needs and tastes. These amenities and services consist of:</a:t>
            </a:r>
          </a:p>
          <a:p>
            <a:pPr>
              <a:lnSpc>
                <a:spcPct val="90000"/>
              </a:lnSpc>
              <a:spcBef>
                <a:spcPts val="0"/>
              </a:spcBef>
              <a:buClr>
                <a:srgbClr val="8AD0D6"/>
              </a:buClr>
            </a:pPr>
            <a:r>
              <a:rPr lang="en-US" sz="1800" dirty="0">
                <a:solidFill>
                  <a:srgbClr val="FFFFFF"/>
                </a:solidFill>
                <a:latin typeface="Calibri"/>
                <a:cs typeface="Calibri"/>
              </a:rPr>
              <a:t>Accommodation: The luxurious and comfortable lodging options offered by Sheraton Hotels and Resorts include guest rooms and suites that are outfitted with modern comforts like fast internet access, flat-screen TVs, and plush bedding (Rupert Hills, 2011).</a:t>
            </a:r>
          </a:p>
          <a:p>
            <a:pPr>
              <a:lnSpc>
                <a:spcPct val="90000"/>
              </a:lnSpc>
              <a:spcBef>
                <a:spcPts val="0"/>
              </a:spcBef>
              <a:buClr>
                <a:srgbClr val="8AD0D6"/>
              </a:buClr>
            </a:pPr>
            <a:r>
              <a:rPr lang="en-US" sz="1800" dirty="0">
                <a:solidFill>
                  <a:srgbClr val="FFFFFF"/>
                </a:solidFill>
                <a:latin typeface="Calibri"/>
                <a:cs typeface="Calibri"/>
              </a:rPr>
              <a:t>Dining: The company offers a variety of dining options, including cafes, pubs, and restaurants that serve both domestic and international cuisine. Sheraton hotels offer in-room dining alternatives for guests who would rather eat in the comfort of their own rooms.</a:t>
            </a:r>
          </a:p>
          <a:p>
            <a:pPr>
              <a:lnSpc>
                <a:spcPct val="90000"/>
              </a:lnSpc>
              <a:spcBef>
                <a:spcPts val="0"/>
              </a:spcBef>
              <a:buClr>
                <a:srgbClr val="8AD0D6"/>
              </a:buClr>
            </a:pPr>
            <a:r>
              <a:rPr lang="en-US" sz="1800" dirty="0">
                <a:solidFill>
                  <a:srgbClr val="FFFFFF"/>
                </a:solidFill>
                <a:latin typeface="Calibri"/>
                <a:cs typeface="Calibri"/>
              </a:rPr>
              <a:t>Meetings and events: Sheraton Hotels and Resorts provide a range of meeting and event spaces, including boardrooms and ballrooms, all of which come equipped with state-of-the-art technology, including audiovisual equipment and high-speed internet connection (Resort, 1999).</a:t>
            </a:r>
          </a:p>
        </p:txBody>
      </p:sp>
      <p:sp>
        <p:nvSpPr>
          <p:cNvPr id="11"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4" name="Picture 4" descr="A picture containing indoor, ceiling, furniture, floor&#10;&#10;Description automatically generated">
            <a:extLst>
              <a:ext uri="{FF2B5EF4-FFF2-40B4-BE49-F238E27FC236}">
                <a16:creationId xmlns:a16="http://schemas.microsoft.com/office/drawing/2014/main" id="{CF4576C7-9DD4-1C15-7A99-6F609EE33044}"/>
              </a:ext>
            </a:extLst>
          </p:cNvPr>
          <p:cNvPicPr>
            <a:picLocks noChangeAspect="1"/>
          </p:cNvPicPr>
          <p:nvPr/>
        </p:nvPicPr>
        <p:blipFill rotWithShape="1">
          <a:blip r:embed="rId4"/>
          <a:srcRect l="29784" r="21907" b="-2"/>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2803865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DE202495-FEBF-755E-9D04-BD5FCB5DE211}"/>
              </a:ext>
            </a:extLst>
          </p:cNvPr>
          <p:cNvSpPr>
            <a:spLocks noGrp="1"/>
          </p:cNvSpPr>
          <p:nvPr>
            <p:ph type="title"/>
          </p:nvPr>
        </p:nvSpPr>
        <p:spPr>
          <a:xfrm>
            <a:off x="648930" y="629266"/>
            <a:ext cx="6188190" cy="1042772"/>
          </a:xfrm>
        </p:spPr>
        <p:txBody>
          <a:bodyPr>
            <a:normAutofit fontScale="90000"/>
          </a:bodyPr>
          <a:lstStyle/>
          <a:p>
            <a:pPr>
              <a:lnSpc>
                <a:spcPct val="90000"/>
              </a:lnSpc>
            </a:pPr>
            <a:r>
              <a:rPr lang="en-US" sz="2400" b="1" dirty="0">
                <a:solidFill>
                  <a:srgbClr val="EBEBEB"/>
                </a:solidFill>
                <a:latin typeface="system-ui"/>
              </a:rPr>
              <a:t>Role of</a:t>
            </a:r>
            <a:r>
              <a:rPr lang="en-US" sz="2400" dirty="0">
                <a:solidFill>
                  <a:srgbClr val="EBEBEB"/>
                </a:solidFill>
                <a:latin typeface="system-ui"/>
              </a:rPr>
              <a:t> </a:t>
            </a:r>
            <a:r>
              <a:rPr lang="en-US" sz="2400" b="1" dirty="0">
                <a:solidFill>
                  <a:srgbClr val="EBEBEB"/>
                </a:solidFill>
                <a:latin typeface="system-ui"/>
              </a:rPr>
              <a:t>guest services and facilities that are provided to these guests by the Sheraton hotels</a:t>
            </a:r>
            <a:endParaRPr lang="en-US" sz="2400" dirty="0">
              <a:solidFill>
                <a:srgbClr val="EBEBEB"/>
              </a:solidFill>
              <a:latin typeface="system-ui"/>
            </a:endParaRPr>
          </a:p>
        </p:txBody>
      </p:sp>
      <p:sp>
        <p:nvSpPr>
          <p:cNvPr id="3" name="Content Placeholder 2">
            <a:extLst>
              <a:ext uri="{FF2B5EF4-FFF2-40B4-BE49-F238E27FC236}">
                <a16:creationId xmlns:a16="http://schemas.microsoft.com/office/drawing/2014/main" id="{B1A936DA-D119-C39A-51B5-32C5C6F388BC}"/>
              </a:ext>
            </a:extLst>
          </p:cNvPr>
          <p:cNvSpPr>
            <a:spLocks noGrp="1"/>
          </p:cNvSpPr>
          <p:nvPr>
            <p:ph idx="1"/>
          </p:nvPr>
        </p:nvSpPr>
        <p:spPr>
          <a:xfrm>
            <a:off x="648930" y="1440288"/>
            <a:ext cx="6531625" cy="4783531"/>
          </a:xfrm>
        </p:spPr>
        <p:txBody>
          <a:bodyPr vert="horz" lIns="91440" tIns="45720" rIns="91440" bIns="45720" rtlCol="0" anchor="t">
            <a:normAutofit/>
          </a:bodyPr>
          <a:lstStyle/>
          <a:p>
            <a:pPr>
              <a:lnSpc>
                <a:spcPct val="90000"/>
              </a:lnSpc>
              <a:spcBef>
                <a:spcPts val="0"/>
              </a:spcBef>
            </a:pPr>
            <a:r>
              <a:rPr lang="en-US" sz="1600" dirty="0">
                <a:solidFill>
                  <a:srgbClr val="FFFFFF"/>
                </a:solidFill>
                <a:latin typeface="Calibri"/>
                <a:cs typeface="Calibri"/>
              </a:rPr>
              <a:t>The amenities and services offered by Sheraton Hotels and Resorts are designed to make guests' stays enjoyable, convenient, and relaxing. Here are some specific roles of guest services and facilities provided by Sheraton Hotels and Resorts:</a:t>
            </a:r>
          </a:p>
          <a:p>
            <a:pPr>
              <a:lnSpc>
                <a:spcPct val="90000"/>
              </a:lnSpc>
              <a:spcBef>
                <a:spcPts val="0"/>
              </a:spcBef>
              <a:buClr>
                <a:srgbClr val="8AD0D6"/>
              </a:buClr>
            </a:pPr>
            <a:r>
              <a:rPr lang="en-US" sz="1600" dirty="0">
                <a:solidFill>
                  <a:srgbClr val="FFFFFF"/>
                </a:solidFill>
                <a:latin typeface="Calibri"/>
                <a:cs typeface="Calibri"/>
              </a:rPr>
              <a:t>Enhance guest satisfaction: Sheraton Hotels and Resorts provide a range of services and amenities to make guests as happy as possible while they are there. The goal of these facilities and services is to go beyond what visitors anticipate, to meet their needs, and to create a memorable experience (Marriott International, Inc. 2021).</a:t>
            </a:r>
          </a:p>
          <a:p>
            <a:pPr>
              <a:lnSpc>
                <a:spcPct val="90000"/>
              </a:lnSpc>
              <a:spcBef>
                <a:spcPts val="0"/>
              </a:spcBef>
              <a:buClr>
                <a:srgbClr val="8AD0D6"/>
              </a:buClr>
            </a:pPr>
            <a:r>
              <a:rPr lang="en-US" sz="1600" dirty="0">
                <a:solidFill>
                  <a:srgbClr val="FFFFFF"/>
                </a:solidFill>
                <a:latin typeface="Calibri"/>
                <a:cs typeface="Calibri"/>
              </a:rPr>
              <a:t>Provide convenience and comfort: Sheraton Hotels and Resorts provide a range of amenities and services to make their visitors' stays convenient and comfortable. For instance, the brand's round-the-clock front desk assistance, concierge services, and luggage storage guarantee that guests' needs are swiftly handled, while the fitness </a:t>
            </a:r>
            <a:r>
              <a:rPr lang="en-US" sz="1600" err="1">
                <a:solidFill>
                  <a:srgbClr val="FFFFFF"/>
                </a:solidFill>
                <a:latin typeface="Calibri"/>
                <a:cs typeface="Calibri"/>
              </a:rPr>
              <a:t>centres</a:t>
            </a:r>
            <a:r>
              <a:rPr lang="en-US" sz="1600" dirty="0">
                <a:solidFill>
                  <a:srgbClr val="FFFFFF"/>
                </a:solidFill>
                <a:latin typeface="Calibri"/>
                <a:cs typeface="Calibri"/>
              </a:rPr>
              <a:t> and spa services enable visitors to unwind and stay fit while they are away (Khan and khan, 2009).</a:t>
            </a:r>
          </a:p>
          <a:p>
            <a:pPr>
              <a:lnSpc>
                <a:spcPct val="90000"/>
              </a:lnSpc>
              <a:spcBef>
                <a:spcPts val="0"/>
              </a:spcBef>
              <a:buClr>
                <a:srgbClr val="8AD0D6"/>
              </a:buClr>
            </a:pPr>
            <a:r>
              <a:rPr lang="en-US" sz="1600" dirty="0">
                <a:solidFill>
                  <a:srgbClr val="FFFFFF"/>
                </a:solidFill>
                <a:latin typeface="Calibri"/>
                <a:cs typeface="Calibri"/>
              </a:rPr>
              <a:t>Improve guest loyalty: Sheraton Hotels and Resorts' Sheraton Bonvoy loyalty program, which rewards guests for their stays and provides exclusive advantages like free room upgrades and late checkouts, aims to increase client loyalty (</a:t>
            </a:r>
            <a:r>
              <a:rPr lang="en-US" sz="1600" err="1">
                <a:solidFill>
                  <a:srgbClr val="FFFFFF"/>
                </a:solidFill>
                <a:latin typeface="Calibri"/>
                <a:cs typeface="Calibri"/>
              </a:rPr>
              <a:t>Kansakar</a:t>
            </a:r>
            <a:r>
              <a:rPr lang="en-US" sz="1600" dirty="0">
                <a:solidFill>
                  <a:srgbClr val="FFFFFF"/>
                </a:solidFill>
                <a:latin typeface="Calibri"/>
                <a:cs typeface="Calibri"/>
              </a:rPr>
              <a:t> and </a:t>
            </a:r>
            <a:r>
              <a:rPr lang="en-US" sz="1600" err="1">
                <a:solidFill>
                  <a:srgbClr val="FFFFFF"/>
                </a:solidFill>
                <a:latin typeface="Calibri"/>
                <a:cs typeface="Calibri"/>
              </a:rPr>
              <a:t>shabani</a:t>
            </a:r>
            <a:r>
              <a:rPr lang="en-US" sz="1600" dirty="0">
                <a:solidFill>
                  <a:srgbClr val="FFFFFF"/>
                </a:solidFill>
                <a:latin typeface="Calibri"/>
                <a:cs typeface="Calibri"/>
              </a:rPr>
              <a:t>, 2019).</a:t>
            </a:r>
          </a:p>
        </p:txBody>
      </p:sp>
      <p:sp>
        <p:nvSpPr>
          <p:cNvPr id="18"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4" name="Picture 4">
            <a:extLst>
              <a:ext uri="{FF2B5EF4-FFF2-40B4-BE49-F238E27FC236}">
                <a16:creationId xmlns:a16="http://schemas.microsoft.com/office/drawing/2014/main" id="{68476C73-9D38-1D0B-80A9-7C0FBCEF0B77}"/>
              </a:ext>
            </a:extLst>
          </p:cNvPr>
          <p:cNvPicPr>
            <a:picLocks noChangeAspect="1"/>
          </p:cNvPicPr>
          <p:nvPr/>
        </p:nvPicPr>
        <p:blipFill rotWithShape="1">
          <a:blip r:embed="rId4"/>
          <a:srcRect r="19326" b="2"/>
          <a:stretch/>
        </p:blipFill>
        <p:spPr>
          <a:xfrm>
            <a:off x="7230352" y="2"/>
            <a:ext cx="4962068" cy="3428999"/>
          </a:xfrm>
          <a:custGeom>
            <a:avLst/>
            <a:gdLst/>
            <a:ahLst/>
            <a:cxnLst/>
            <a:rect l="l" t="t" r="r" b="b"/>
            <a:pathLst>
              <a:path w="4962068" h="3428999">
                <a:moveTo>
                  <a:pt x="0" y="0"/>
                </a:moveTo>
                <a:lnTo>
                  <a:pt x="1343538" y="0"/>
                </a:lnTo>
                <a:lnTo>
                  <a:pt x="1343538" y="1"/>
                </a:lnTo>
                <a:lnTo>
                  <a:pt x="4962068" y="1"/>
                </a:lnTo>
                <a:lnTo>
                  <a:pt x="4962067" y="3428999"/>
                </a:lnTo>
                <a:lnTo>
                  <a:pt x="250957" y="3428999"/>
                </a:lnTo>
                <a:lnTo>
                  <a:pt x="250957" y="3343961"/>
                </a:lnTo>
                <a:lnTo>
                  <a:pt x="251965" y="3201315"/>
                </a:lnTo>
                <a:lnTo>
                  <a:pt x="250957" y="3057297"/>
                </a:lnTo>
                <a:lnTo>
                  <a:pt x="248940" y="2911221"/>
                </a:lnTo>
                <a:lnTo>
                  <a:pt x="247091" y="2765146"/>
                </a:lnTo>
                <a:lnTo>
                  <a:pt x="243057" y="2617013"/>
                </a:lnTo>
                <a:lnTo>
                  <a:pt x="238855" y="2467509"/>
                </a:lnTo>
                <a:lnTo>
                  <a:pt x="233980" y="2318004"/>
                </a:lnTo>
                <a:lnTo>
                  <a:pt x="227089" y="2167128"/>
                </a:lnTo>
                <a:lnTo>
                  <a:pt x="218852" y="2014881"/>
                </a:lnTo>
                <a:lnTo>
                  <a:pt x="210952" y="1861947"/>
                </a:lnTo>
                <a:lnTo>
                  <a:pt x="200867" y="1709014"/>
                </a:lnTo>
                <a:lnTo>
                  <a:pt x="188764" y="1554023"/>
                </a:lnTo>
                <a:lnTo>
                  <a:pt x="176662" y="1401090"/>
                </a:lnTo>
                <a:lnTo>
                  <a:pt x="162710" y="1245413"/>
                </a:lnTo>
                <a:lnTo>
                  <a:pt x="147414" y="1089051"/>
                </a:lnTo>
                <a:lnTo>
                  <a:pt x="131278" y="934746"/>
                </a:lnTo>
                <a:lnTo>
                  <a:pt x="112452" y="778383"/>
                </a:lnTo>
                <a:lnTo>
                  <a:pt x="92281" y="622707"/>
                </a:lnTo>
                <a:lnTo>
                  <a:pt x="72278" y="466344"/>
                </a:lnTo>
                <a:lnTo>
                  <a:pt x="48914" y="310668"/>
                </a:lnTo>
                <a:lnTo>
                  <a:pt x="25045" y="155677"/>
                </a:lnTo>
                <a:close/>
              </a:path>
            </a:pathLst>
          </a:custGeom>
        </p:spPr>
      </p:pic>
      <p:pic>
        <p:nvPicPr>
          <p:cNvPr id="5" name="Picture 5" descr="A picture containing text, indoor, living, furniture&#10;&#10;Description automatically generated">
            <a:extLst>
              <a:ext uri="{FF2B5EF4-FFF2-40B4-BE49-F238E27FC236}">
                <a16:creationId xmlns:a16="http://schemas.microsoft.com/office/drawing/2014/main" id="{F73EDCB7-6176-D96A-57CC-E657FDB02E9A}"/>
              </a:ext>
            </a:extLst>
          </p:cNvPr>
          <p:cNvPicPr>
            <a:picLocks noChangeAspect="1"/>
          </p:cNvPicPr>
          <p:nvPr/>
        </p:nvPicPr>
        <p:blipFill rotWithShape="1">
          <a:blip r:embed="rId5"/>
          <a:srcRect l="24371" r="2" b="2"/>
          <a:stretch/>
        </p:blipFill>
        <p:spPr>
          <a:xfrm>
            <a:off x="7228756" y="3428997"/>
            <a:ext cx="4963244" cy="3429002"/>
          </a:xfrm>
          <a:custGeom>
            <a:avLst/>
            <a:gdLst/>
            <a:ahLst/>
            <a:cxnLst/>
            <a:rect l="l" t="t" r="r" b="b"/>
            <a:pathLst>
              <a:path w="4963244" h="3429002">
                <a:moveTo>
                  <a:pt x="252134" y="0"/>
                </a:moveTo>
                <a:lnTo>
                  <a:pt x="4963244" y="0"/>
                </a:lnTo>
                <a:lnTo>
                  <a:pt x="4963244" y="3429002"/>
                </a:lnTo>
                <a:lnTo>
                  <a:pt x="900697" y="3429002"/>
                </a:lnTo>
                <a:lnTo>
                  <a:pt x="900697" y="3429001"/>
                </a:lnTo>
                <a:lnTo>
                  <a:pt x="0" y="3429001"/>
                </a:lnTo>
                <a:lnTo>
                  <a:pt x="5883" y="3388539"/>
                </a:lnTo>
                <a:lnTo>
                  <a:pt x="23196" y="3269895"/>
                </a:lnTo>
                <a:lnTo>
                  <a:pt x="35299" y="3183484"/>
                </a:lnTo>
                <a:lnTo>
                  <a:pt x="48073" y="3080614"/>
                </a:lnTo>
                <a:lnTo>
                  <a:pt x="63369" y="2958542"/>
                </a:lnTo>
                <a:lnTo>
                  <a:pt x="79506" y="2823439"/>
                </a:lnTo>
                <a:lnTo>
                  <a:pt x="96483" y="2671192"/>
                </a:lnTo>
                <a:lnTo>
                  <a:pt x="114469" y="2505228"/>
                </a:lnTo>
                <a:lnTo>
                  <a:pt x="132454" y="2324863"/>
                </a:lnTo>
                <a:lnTo>
                  <a:pt x="150776" y="2132839"/>
                </a:lnTo>
                <a:lnTo>
                  <a:pt x="167753" y="1925727"/>
                </a:lnTo>
                <a:lnTo>
                  <a:pt x="184058" y="1709014"/>
                </a:lnTo>
                <a:lnTo>
                  <a:pt x="198849" y="1479957"/>
                </a:lnTo>
                <a:lnTo>
                  <a:pt x="212969" y="1241299"/>
                </a:lnTo>
                <a:lnTo>
                  <a:pt x="226248" y="992353"/>
                </a:lnTo>
                <a:lnTo>
                  <a:pt x="230955" y="864794"/>
                </a:lnTo>
                <a:lnTo>
                  <a:pt x="236165" y="734493"/>
                </a:lnTo>
                <a:lnTo>
                  <a:pt x="241040" y="602134"/>
                </a:lnTo>
                <a:lnTo>
                  <a:pt x="244234" y="469088"/>
                </a:lnTo>
                <a:lnTo>
                  <a:pt x="247091" y="333300"/>
                </a:lnTo>
                <a:lnTo>
                  <a:pt x="250117" y="196140"/>
                </a:lnTo>
                <a:lnTo>
                  <a:pt x="252134" y="56237"/>
                </a:lnTo>
                <a:close/>
              </a:path>
            </a:pathLst>
          </a:custGeom>
        </p:spPr>
      </p:pic>
    </p:spTree>
    <p:extLst>
      <p:ext uri="{BB962C8B-B14F-4D97-AF65-F5344CB8AC3E}">
        <p14:creationId xmlns:p14="http://schemas.microsoft.com/office/powerpoint/2010/main" val="10207529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F2155C1A-3AC9-4EC1-163B-E19A37162F67}"/>
              </a:ext>
            </a:extLst>
          </p:cNvPr>
          <p:cNvSpPr>
            <a:spLocks noGrp="1"/>
          </p:cNvSpPr>
          <p:nvPr>
            <p:ph type="title"/>
          </p:nvPr>
        </p:nvSpPr>
        <p:spPr>
          <a:xfrm>
            <a:off x="648930" y="135576"/>
            <a:ext cx="6188190" cy="1171561"/>
          </a:xfrm>
        </p:spPr>
        <p:txBody>
          <a:bodyPr>
            <a:normAutofit/>
          </a:bodyPr>
          <a:lstStyle/>
          <a:p>
            <a:pPr>
              <a:lnSpc>
                <a:spcPct val="90000"/>
              </a:lnSpc>
            </a:pPr>
            <a:r>
              <a:rPr lang="en-US" sz="2800" b="1" dirty="0">
                <a:solidFill>
                  <a:srgbClr val="EBEBEB"/>
                </a:solidFill>
                <a:latin typeface="system-ui"/>
              </a:rPr>
              <a:t>Need to consider the role and function of guest services in general</a:t>
            </a:r>
            <a:endParaRPr lang="en-US" sz="2800">
              <a:solidFill>
                <a:srgbClr val="EBEBEB"/>
              </a:solidFill>
              <a:latin typeface="system-ui"/>
            </a:endParaRPr>
          </a:p>
        </p:txBody>
      </p:sp>
      <p:sp>
        <p:nvSpPr>
          <p:cNvPr id="3" name="Content Placeholder 2">
            <a:extLst>
              <a:ext uri="{FF2B5EF4-FFF2-40B4-BE49-F238E27FC236}">
                <a16:creationId xmlns:a16="http://schemas.microsoft.com/office/drawing/2014/main" id="{E0814ACE-9680-144A-8885-8C05419AC939}"/>
              </a:ext>
            </a:extLst>
          </p:cNvPr>
          <p:cNvSpPr>
            <a:spLocks noGrp="1"/>
          </p:cNvSpPr>
          <p:nvPr>
            <p:ph idx="1"/>
          </p:nvPr>
        </p:nvSpPr>
        <p:spPr>
          <a:xfrm>
            <a:off x="648930" y="1247105"/>
            <a:ext cx="6574554" cy="5266488"/>
          </a:xfrm>
        </p:spPr>
        <p:txBody>
          <a:bodyPr vert="horz" lIns="91440" tIns="45720" rIns="91440" bIns="45720" rtlCol="0" anchor="t">
            <a:normAutofit/>
          </a:bodyPr>
          <a:lstStyle/>
          <a:p>
            <a:pPr>
              <a:lnSpc>
                <a:spcPct val="90000"/>
              </a:lnSpc>
            </a:pPr>
            <a:r>
              <a:rPr lang="en-US" sz="1600" dirty="0">
                <a:solidFill>
                  <a:srgbClr val="FFFFFF"/>
                </a:solidFill>
                <a:latin typeface="Calibri"/>
                <a:cs typeface="Calibri"/>
              </a:rPr>
              <a:t>The purpose and significance of guest services are crucial to the hospitality industry. It is vital to consider the role and purpose of guest services because they have a significant impact on increasing customer satisfaction, loyalty, and retention. </a:t>
            </a:r>
            <a:endParaRPr lang="en-US" sz="2400"/>
          </a:p>
          <a:p>
            <a:pPr>
              <a:lnSpc>
                <a:spcPct val="90000"/>
              </a:lnSpc>
              <a:buClr>
                <a:srgbClr val="8AD0D6"/>
              </a:buClr>
            </a:pPr>
            <a:r>
              <a:rPr lang="en-US" sz="1600" dirty="0">
                <a:solidFill>
                  <a:srgbClr val="FFFFFF"/>
                </a:solidFill>
                <a:latin typeface="Calibri"/>
                <a:cs typeface="Calibri"/>
              </a:rPr>
              <a:t>Visitors demand an elevated level of service and attention to detail when staying at a hotel or resort, and the success of the guest services provided can have a significant impact on their satisfaction (Wang, 2018). Concierge, housekeeping, food and beverage services, and front desk help are among the amenities offered to visitors. </a:t>
            </a:r>
            <a:endParaRPr lang="en-US" sz="2400">
              <a:solidFill>
                <a:srgbClr val="FFFFFF"/>
              </a:solidFill>
              <a:latin typeface="Century Gothic" panose="020B0502020202020204"/>
              <a:cs typeface="Calibri"/>
            </a:endParaRPr>
          </a:p>
          <a:p>
            <a:pPr>
              <a:lnSpc>
                <a:spcPct val="90000"/>
              </a:lnSpc>
              <a:buClr>
                <a:srgbClr val="8AD0D6"/>
              </a:buClr>
            </a:pPr>
            <a:r>
              <a:rPr lang="en-US" sz="1600" dirty="0">
                <a:solidFill>
                  <a:srgbClr val="FFFFFF"/>
                </a:solidFill>
                <a:latin typeface="Calibri"/>
                <a:cs typeface="Calibri"/>
              </a:rPr>
              <a:t>These amenities are designed to satisfy guests' desires and needs, increase their comfort and convenience, and create a unique and memorable experience. </a:t>
            </a:r>
            <a:endParaRPr lang="en-US" sz="2400">
              <a:solidFill>
                <a:srgbClr val="FFFFFF"/>
              </a:solidFill>
              <a:latin typeface="Century Gothic" panose="020B0502020202020204"/>
              <a:cs typeface="Calibri"/>
            </a:endParaRPr>
          </a:p>
          <a:p>
            <a:pPr>
              <a:lnSpc>
                <a:spcPct val="90000"/>
              </a:lnSpc>
              <a:buClr>
                <a:srgbClr val="8AD0D6"/>
              </a:buClr>
            </a:pPr>
            <a:r>
              <a:rPr lang="en-US" sz="1600" dirty="0">
                <a:solidFill>
                  <a:srgbClr val="FFFFFF"/>
                </a:solidFill>
                <a:latin typeface="Calibri"/>
                <a:cs typeface="Calibri"/>
              </a:rPr>
              <a:t>Guest services are essential to the financial success of hotels and resorts because they increase customer happiness and loyalty. Bookings and income rise because of delighted customers being more likely to come back and refer others to the establishment. </a:t>
            </a:r>
            <a:endParaRPr lang="en-US" sz="2400">
              <a:solidFill>
                <a:srgbClr val="FFFFFF"/>
              </a:solidFill>
              <a:latin typeface="Century Gothic" panose="020B0502020202020204"/>
              <a:cs typeface="Calibri"/>
            </a:endParaRPr>
          </a:p>
          <a:p>
            <a:pPr>
              <a:lnSpc>
                <a:spcPct val="90000"/>
              </a:lnSpc>
              <a:buClr>
                <a:srgbClr val="8AD0D6"/>
              </a:buClr>
            </a:pPr>
            <a:r>
              <a:rPr lang="en-US" sz="1600" dirty="0">
                <a:solidFill>
                  <a:srgbClr val="FFFFFF"/>
                </a:solidFill>
                <a:latin typeface="Calibri"/>
                <a:cs typeface="Calibri"/>
              </a:rPr>
              <a:t>For prompt resolution of customer complaints, guest services are crucial. </a:t>
            </a:r>
            <a:r>
              <a:rPr lang="en-US" sz="1600" dirty="0" err="1">
                <a:solidFill>
                  <a:srgbClr val="FFFFFF"/>
                </a:solidFill>
                <a:latin typeface="Calibri"/>
                <a:cs typeface="Calibri"/>
              </a:rPr>
              <a:t>Unfavourable</a:t>
            </a:r>
            <a:r>
              <a:rPr lang="en-US" sz="1600" dirty="0">
                <a:solidFill>
                  <a:srgbClr val="FFFFFF"/>
                </a:solidFill>
                <a:latin typeface="Calibri"/>
                <a:cs typeface="Calibri"/>
              </a:rPr>
              <a:t> reviews and ratings can seriously hurt a hotel's reputation and future business. Effective guest services can help prevent them.</a:t>
            </a:r>
            <a:endParaRPr lang="en-US" sz="1600" dirty="0"/>
          </a:p>
        </p:txBody>
      </p:sp>
      <p:sp>
        <p:nvSpPr>
          <p:cNvPr id="18"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4" name="Picture 4" descr="A picture containing indoor, ceiling, furniture, several&#10;&#10;Description automatically generated">
            <a:extLst>
              <a:ext uri="{FF2B5EF4-FFF2-40B4-BE49-F238E27FC236}">
                <a16:creationId xmlns:a16="http://schemas.microsoft.com/office/drawing/2014/main" id="{249F0B43-FA8D-8DB6-0C5A-96EBCDBDBCFE}"/>
              </a:ext>
            </a:extLst>
          </p:cNvPr>
          <p:cNvPicPr>
            <a:picLocks noChangeAspect="1"/>
          </p:cNvPicPr>
          <p:nvPr/>
        </p:nvPicPr>
        <p:blipFill rotWithShape="1">
          <a:blip r:embed="rId4"/>
          <a:srcRect r="3409" b="2"/>
          <a:stretch/>
        </p:blipFill>
        <p:spPr>
          <a:xfrm>
            <a:off x="7230352" y="2"/>
            <a:ext cx="4962068" cy="3428999"/>
          </a:xfrm>
          <a:custGeom>
            <a:avLst/>
            <a:gdLst/>
            <a:ahLst/>
            <a:cxnLst/>
            <a:rect l="l" t="t" r="r" b="b"/>
            <a:pathLst>
              <a:path w="4962068" h="3428999">
                <a:moveTo>
                  <a:pt x="0" y="0"/>
                </a:moveTo>
                <a:lnTo>
                  <a:pt x="1343538" y="0"/>
                </a:lnTo>
                <a:lnTo>
                  <a:pt x="1343538" y="1"/>
                </a:lnTo>
                <a:lnTo>
                  <a:pt x="4962068" y="1"/>
                </a:lnTo>
                <a:lnTo>
                  <a:pt x="4962067" y="3428999"/>
                </a:lnTo>
                <a:lnTo>
                  <a:pt x="250957" y="3428999"/>
                </a:lnTo>
                <a:lnTo>
                  <a:pt x="250957" y="3343961"/>
                </a:lnTo>
                <a:lnTo>
                  <a:pt x="251965" y="3201315"/>
                </a:lnTo>
                <a:lnTo>
                  <a:pt x="250957" y="3057297"/>
                </a:lnTo>
                <a:lnTo>
                  <a:pt x="248940" y="2911221"/>
                </a:lnTo>
                <a:lnTo>
                  <a:pt x="247091" y="2765146"/>
                </a:lnTo>
                <a:lnTo>
                  <a:pt x="243057" y="2617013"/>
                </a:lnTo>
                <a:lnTo>
                  <a:pt x="238855" y="2467509"/>
                </a:lnTo>
                <a:lnTo>
                  <a:pt x="233980" y="2318004"/>
                </a:lnTo>
                <a:lnTo>
                  <a:pt x="227089" y="2167128"/>
                </a:lnTo>
                <a:lnTo>
                  <a:pt x="218852" y="2014881"/>
                </a:lnTo>
                <a:lnTo>
                  <a:pt x="210952" y="1861947"/>
                </a:lnTo>
                <a:lnTo>
                  <a:pt x="200867" y="1709014"/>
                </a:lnTo>
                <a:lnTo>
                  <a:pt x="188764" y="1554023"/>
                </a:lnTo>
                <a:lnTo>
                  <a:pt x="176662" y="1401090"/>
                </a:lnTo>
                <a:lnTo>
                  <a:pt x="162710" y="1245413"/>
                </a:lnTo>
                <a:lnTo>
                  <a:pt x="147414" y="1089051"/>
                </a:lnTo>
                <a:lnTo>
                  <a:pt x="131278" y="934746"/>
                </a:lnTo>
                <a:lnTo>
                  <a:pt x="112452" y="778383"/>
                </a:lnTo>
                <a:lnTo>
                  <a:pt x="92281" y="622707"/>
                </a:lnTo>
                <a:lnTo>
                  <a:pt x="72278" y="466344"/>
                </a:lnTo>
                <a:lnTo>
                  <a:pt x="48914" y="310668"/>
                </a:lnTo>
                <a:lnTo>
                  <a:pt x="25045" y="155677"/>
                </a:lnTo>
                <a:close/>
              </a:path>
            </a:pathLst>
          </a:custGeom>
        </p:spPr>
      </p:pic>
      <p:pic>
        <p:nvPicPr>
          <p:cNvPr id="5" name="Picture 5" descr="A picture containing text, building, outdoor, tree&#10;&#10;Description automatically generated">
            <a:extLst>
              <a:ext uri="{FF2B5EF4-FFF2-40B4-BE49-F238E27FC236}">
                <a16:creationId xmlns:a16="http://schemas.microsoft.com/office/drawing/2014/main" id="{B7736CEC-EB55-582F-48C4-12613D0960DB}"/>
              </a:ext>
            </a:extLst>
          </p:cNvPr>
          <p:cNvPicPr>
            <a:picLocks noChangeAspect="1"/>
          </p:cNvPicPr>
          <p:nvPr/>
        </p:nvPicPr>
        <p:blipFill rotWithShape="1">
          <a:blip r:embed="rId5"/>
          <a:srcRect l="24371" r="2" b="2"/>
          <a:stretch/>
        </p:blipFill>
        <p:spPr>
          <a:xfrm>
            <a:off x="7228756" y="3428997"/>
            <a:ext cx="4963244" cy="3429002"/>
          </a:xfrm>
          <a:custGeom>
            <a:avLst/>
            <a:gdLst/>
            <a:ahLst/>
            <a:cxnLst/>
            <a:rect l="l" t="t" r="r" b="b"/>
            <a:pathLst>
              <a:path w="4963244" h="3429002">
                <a:moveTo>
                  <a:pt x="252134" y="0"/>
                </a:moveTo>
                <a:lnTo>
                  <a:pt x="4963244" y="0"/>
                </a:lnTo>
                <a:lnTo>
                  <a:pt x="4963244" y="3429002"/>
                </a:lnTo>
                <a:lnTo>
                  <a:pt x="900697" y="3429002"/>
                </a:lnTo>
                <a:lnTo>
                  <a:pt x="900697" y="3429001"/>
                </a:lnTo>
                <a:lnTo>
                  <a:pt x="0" y="3429001"/>
                </a:lnTo>
                <a:lnTo>
                  <a:pt x="5883" y="3388539"/>
                </a:lnTo>
                <a:lnTo>
                  <a:pt x="23196" y="3269895"/>
                </a:lnTo>
                <a:lnTo>
                  <a:pt x="35299" y="3183484"/>
                </a:lnTo>
                <a:lnTo>
                  <a:pt x="48073" y="3080614"/>
                </a:lnTo>
                <a:lnTo>
                  <a:pt x="63369" y="2958542"/>
                </a:lnTo>
                <a:lnTo>
                  <a:pt x="79506" y="2823439"/>
                </a:lnTo>
                <a:lnTo>
                  <a:pt x="96483" y="2671192"/>
                </a:lnTo>
                <a:lnTo>
                  <a:pt x="114469" y="2505228"/>
                </a:lnTo>
                <a:lnTo>
                  <a:pt x="132454" y="2324863"/>
                </a:lnTo>
                <a:lnTo>
                  <a:pt x="150776" y="2132839"/>
                </a:lnTo>
                <a:lnTo>
                  <a:pt x="167753" y="1925727"/>
                </a:lnTo>
                <a:lnTo>
                  <a:pt x="184058" y="1709014"/>
                </a:lnTo>
                <a:lnTo>
                  <a:pt x="198849" y="1479957"/>
                </a:lnTo>
                <a:lnTo>
                  <a:pt x="212969" y="1241299"/>
                </a:lnTo>
                <a:lnTo>
                  <a:pt x="226248" y="992353"/>
                </a:lnTo>
                <a:lnTo>
                  <a:pt x="230955" y="864794"/>
                </a:lnTo>
                <a:lnTo>
                  <a:pt x="236165" y="734493"/>
                </a:lnTo>
                <a:lnTo>
                  <a:pt x="241040" y="602134"/>
                </a:lnTo>
                <a:lnTo>
                  <a:pt x="244234" y="469088"/>
                </a:lnTo>
                <a:lnTo>
                  <a:pt x="247091" y="333300"/>
                </a:lnTo>
                <a:lnTo>
                  <a:pt x="250117" y="196140"/>
                </a:lnTo>
                <a:lnTo>
                  <a:pt x="252134" y="56237"/>
                </a:lnTo>
                <a:close/>
              </a:path>
            </a:pathLst>
          </a:custGeom>
        </p:spPr>
      </p:pic>
    </p:spTree>
    <p:extLst>
      <p:ext uri="{BB962C8B-B14F-4D97-AF65-F5344CB8AC3E}">
        <p14:creationId xmlns:p14="http://schemas.microsoft.com/office/powerpoint/2010/main" val="3544136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E1363B73-52F9-C074-D366-3A2D0E7E9F0E}"/>
              </a:ext>
            </a:extLst>
          </p:cNvPr>
          <p:cNvSpPr>
            <a:spLocks noGrp="1"/>
          </p:cNvSpPr>
          <p:nvPr>
            <p:ph type="title"/>
          </p:nvPr>
        </p:nvSpPr>
        <p:spPr>
          <a:xfrm>
            <a:off x="648930" y="296562"/>
            <a:ext cx="6188190" cy="752998"/>
          </a:xfrm>
        </p:spPr>
        <p:txBody>
          <a:bodyPr>
            <a:normAutofit/>
          </a:bodyPr>
          <a:lstStyle/>
          <a:p>
            <a:pPr>
              <a:lnSpc>
                <a:spcPct val="90000"/>
              </a:lnSpc>
            </a:pPr>
            <a:r>
              <a:rPr lang="en-US" sz="2400" b="1" dirty="0">
                <a:solidFill>
                  <a:srgbClr val="EBEBEB"/>
                </a:solidFill>
                <a:latin typeface="system-ui"/>
              </a:rPr>
              <a:t>Importance of hospitality and how hotels meet/exceed guest expectations</a:t>
            </a:r>
            <a:endParaRPr lang="en-US" sz="2400">
              <a:solidFill>
                <a:srgbClr val="EBEBEB"/>
              </a:solidFill>
              <a:latin typeface="system-ui"/>
            </a:endParaRPr>
          </a:p>
        </p:txBody>
      </p:sp>
      <p:sp>
        <p:nvSpPr>
          <p:cNvPr id="3" name="Content Placeholder 2">
            <a:extLst>
              <a:ext uri="{FF2B5EF4-FFF2-40B4-BE49-F238E27FC236}">
                <a16:creationId xmlns:a16="http://schemas.microsoft.com/office/drawing/2014/main" id="{D135111A-D393-5E73-BBE8-765C9281393B}"/>
              </a:ext>
            </a:extLst>
          </p:cNvPr>
          <p:cNvSpPr>
            <a:spLocks noGrp="1"/>
          </p:cNvSpPr>
          <p:nvPr>
            <p:ph idx="1"/>
          </p:nvPr>
        </p:nvSpPr>
        <p:spPr>
          <a:xfrm>
            <a:off x="648930" y="1107583"/>
            <a:ext cx="6499428" cy="5062573"/>
          </a:xfrm>
        </p:spPr>
        <p:txBody>
          <a:bodyPr vert="horz" lIns="91440" tIns="45720" rIns="91440" bIns="45720" rtlCol="0" anchor="t">
            <a:normAutofit lnSpcReduction="10000"/>
          </a:bodyPr>
          <a:lstStyle/>
          <a:p>
            <a:pPr>
              <a:lnSpc>
                <a:spcPct val="90000"/>
              </a:lnSpc>
            </a:pPr>
            <a:r>
              <a:rPr lang="en-US" sz="1600" dirty="0">
                <a:solidFill>
                  <a:srgbClr val="FFFFFF"/>
                </a:solidFill>
                <a:latin typeface="Calibri"/>
                <a:cs typeface="Calibri"/>
              </a:rPr>
              <a:t>Hospitality is a significant part of the hotel industry because it covers all the services and amenities provided to guests to ensure a comfortable and enjoyable stay. The ability of hospitality to provide guests with distinctive experiences enhances customer satisfaction, loyalty, and retention (</a:t>
            </a:r>
            <a:r>
              <a:rPr lang="en-US" sz="1600" err="1">
                <a:solidFill>
                  <a:srgbClr val="FFFFFF"/>
                </a:solidFill>
                <a:latin typeface="Calibri"/>
                <a:cs typeface="Calibri"/>
              </a:rPr>
              <a:t>Chathoth</a:t>
            </a:r>
            <a:r>
              <a:rPr lang="en-US" sz="1600" dirty="0">
                <a:solidFill>
                  <a:srgbClr val="FFFFFF"/>
                </a:solidFill>
                <a:latin typeface="Calibri"/>
                <a:cs typeface="Calibri"/>
              </a:rPr>
              <a:t>, and </a:t>
            </a:r>
            <a:r>
              <a:rPr lang="en-US" sz="1600" err="1">
                <a:solidFill>
                  <a:srgbClr val="FFFFFF"/>
                </a:solidFill>
                <a:latin typeface="Calibri"/>
                <a:cs typeface="Calibri"/>
              </a:rPr>
              <a:t>chan</a:t>
            </a:r>
            <a:r>
              <a:rPr lang="en-US" sz="1600" dirty="0">
                <a:solidFill>
                  <a:srgbClr val="FFFFFF"/>
                </a:solidFill>
                <a:latin typeface="Calibri"/>
                <a:cs typeface="Calibri"/>
              </a:rPr>
              <a:t>, 2016). </a:t>
            </a:r>
            <a:endParaRPr lang="en-US" sz="1600"/>
          </a:p>
          <a:p>
            <a:pPr>
              <a:lnSpc>
                <a:spcPct val="90000"/>
              </a:lnSpc>
              <a:buClr>
                <a:srgbClr val="8AD0D6"/>
              </a:buClr>
            </a:pPr>
            <a:r>
              <a:rPr lang="en-US" sz="1600">
                <a:solidFill>
                  <a:srgbClr val="FFFFFF"/>
                </a:solidFill>
                <a:latin typeface="Calibri"/>
                <a:cs typeface="Calibri"/>
              </a:rPr>
              <a:t>By meeting or exceeding guests' expectations, hotels can benefit in a variety of </a:t>
            </a:r>
            <a:r>
              <a:rPr lang="en-US" sz="1600" dirty="0">
                <a:solidFill>
                  <a:srgbClr val="FFFFFF"/>
                </a:solidFill>
                <a:latin typeface="Calibri"/>
                <a:cs typeface="Calibri"/>
              </a:rPr>
              <a:t>ways, including increased revenue, improved brand recognition, and positive word-of-mouth recommendations. </a:t>
            </a:r>
            <a:endParaRPr lang="en-US" sz="1600">
              <a:solidFill>
                <a:srgbClr val="FFFFFF"/>
              </a:solidFill>
              <a:latin typeface="Century Gothic" panose="020B0502020202020204"/>
              <a:cs typeface="Calibri"/>
            </a:endParaRPr>
          </a:p>
          <a:p>
            <a:pPr>
              <a:lnSpc>
                <a:spcPct val="90000"/>
              </a:lnSpc>
              <a:buClr>
                <a:srgbClr val="8AD0D6"/>
              </a:buClr>
            </a:pPr>
            <a:r>
              <a:rPr lang="en-US" sz="1600">
                <a:solidFill>
                  <a:srgbClr val="FFFFFF"/>
                </a:solidFill>
                <a:latin typeface="Calibri"/>
                <a:cs typeface="Calibri"/>
              </a:rPr>
              <a:t>For customers to receive excellent service, a </a:t>
            </a:r>
            <a:r>
              <a:rPr lang="en-US" sz="1600" dirty="0">
                <a:solidFill>
                  <a:srgbClr val="FFFFFF"/>
                </a:solidFill>
                <a:latin typeface="Calibri"/>
                <a:cs typeface="Calibri"/>
              </a:rPr>
              <a:t>comfortable stay, and a hotel that meets or exceeds their expectations, hotels must invest in their facilities, amenities, and personnel training. Hotels that prioritize hospitality can differentiate themselves from the competition, attract more discerning guests, and improve their financial performance. </a:t>
            </a:r>
            <a:endParaRPr lang="en-US" sz="1600">
              <a:solidFill>
                <a:srgbClr val="FFFFFF"/>
              </a:solidFill>
              <a:latin typeface="Century Gothic" panose="020B0502020202020204"/>
              <a:cs typeface="Calibri"/>
            </a:endParaRPr>
          </a:p>
          <a:p>
            <a:pPr>
              <a:lnSpc>
                <a:spcPct val="90000"/>
              </a:lnSpc>
              <a:buClr>
                <a:srgbClr val="8AD0D6"/>
              </a:buClr>
            </a:pPr>
            <a:r>
              <a:rPr lang="en-US" sz="1600" dirty="0">
                <a:solidFill>
                  <a:srgbClr val="FFFFFF"/>
                </a:solidFill>
                <a:latin typeface="Calibri"/>
                <a:cs typeface="Calibri"/>
              </a:rPr>
              <a:t>By providing specialized services, unique amenities, and cutting-edge technology, hotels may help make their guests' stays unforgettable. For instance, The Ritz-Carlton has a reputation for providing excellent service, which includes attentive service, careful attention to detail, and sumptuous accommodation. </a:t>
            </a:r>
            <a:endParaRPr lang="en-US" sz="1600">
              <a:solidFill>
                <a:srgbClr val="FFFFFF"/>
              </a:solidFill>
              <a:latin typeface="Century Gothic" panose="020B0502020202020204"/>
              <a:cs typeface="Calibri"/>
            </a:endParaRPr>
          </a:p>
          <a:p>
            <a:pPr>
              <a:lnSpc>
                <a:spcPct val="90000"/>
              </a:lnSpc>
              <a:buClr>
                <a:srgbClr val="8AD0D6"/>
              </a:buClr>
            </a:pPr>
            <a:r>
              <a:rPr lang="en-US" sz="1600" dirty="0">
                <a:solidFill>
                  <a:srgbClr val="FFFFFF"/>
                </a:solidFill>
                <a:latin typeface="Calibri"/>
                <a:cs typeface="Calibri"/>
              </a:rPr>
              <a:t>Like this, boutique hotels like the Ace Hotel offer a unique experience that combines modern design, local culture, and specialized service to guarantee guests have an unforgettable stay.</a:t>
            </a:r>
            <a:endParaRPr lang="en-US" sz="1600" dirty="0"/>
          </a:p>
        </p:txBody>
      </p:sp>
      <p:sp>
        <p:nvSpPr>
          <p:cNvPr id="18"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4" name="Picture 4" descr="A picture containing text, sky, outdoor, highway&#10;&#10;Description automatically generated">
            <a:extLst>
              <a:ext uri="{FF2B5EF4-FFF2-40B4-BE49-F238E27FC236}">
                <a16:creationId xmlns:a16="http://schemas.microsoft.com/office/drawing/2014/main" id="{A867F7A6-9FB6-F39B-7B17-1A37AF416F4F}"/>
              </a:ext>
            </a:extLst>
          </p:cNvPr>
          <p:cNvPicPr>
            <a:picLocks noChangeAspect="1"/>
          </p:cNvPicPr>
          <p:nvPr/>
        </p:nvPicPr>
        <p:blipFill rotWithShape="1">
          <a:blip r:embed="rId4"/>
          <a:srcRect l="3848" r="3900"/>
          <a:stretch/>
        </p:blipFill>
        <p:spPr>
          <a:xfrm>
            <a:off x="7230352" y="2"/>
            <a:ext cx="4962068" cy="3428999"/>
          </a:xfrm>
          <a:custGeom>
            <a:avLst/>
            <a:gdLst/>
            <a:ahLst/>
            <a:cxnLst/>
            <a:rect l="l" t="t" r="r" b="b"/>
            <a:pathLst>
              <a:path w="4962068" h="3428999">
                <a:moveTo>
                  <a:pt x="0" y="0"/>
                </a:moveTo>
                <a:lnTo>
                  <a:pt x="1343538" y="0"/>
                </a:lnTo>
                <a:lnTo>
                  <a:pt x="1343538" y="1"/>
                </a:lnTo>
                <a:lnTo>
                  <a:pt x="4962068" y="1"/>
                </a:lnTo>
                <a:lnTo>
                  <a:pt x="4962067" y="3428999"/>
                </a:lnTo>
                <a:lnTo>
                  <a:pt x="250957" y="3428999"/>
                </a:lnTo>
                <a:lnTo>
                  <a:pt x="250957" y="3343961"/>
                </a:lnTo>
                <a:lnTo>
                  <a:pt x="251965" y="3201315"/>
                </a:lnTo>
                <a:lnTo>
                  <a:pt x="250957" y="3057297"/>
                </a:lnTo>
                <a:lnTo>
                  <a:pt x="248940" y="2911221"/>
                </a:lnTo>
                <a:lnTo>
                  <a:pt x="247091" y="2765146"/>
                </a:lnTo>
                <a:lnTo>
                  <a:pt x="243057" y="2617013"/>
                </a:lnTo>
                <a:lnTo>
                  <a:pt x="238855" y="2467509"/>
                </a:lnTo>
                <a:lnTo>
                  <a:pt x="233980" y="2318004"/>
                </a:lnTo>
                <a:lnTo>
                  <a:pt x="227089" y="2167128"/>
                </a:lnTo>
                <a:lnTo>
                  <a:pt x="218852" y="2014881"/>
                </a:lnTo>
                <a:lnTo>
                  <a:pt x="210952" y="1861947"/>
                </a:lnTo>
                <a:lnTo>
                  <a:pt x="200867" y="1709014"/>
                </a:lnTo>
                <a:lnTo>
                  <a:pt x="188764" y="1554023"/>
                </a:lnTo>
                <a:lnTo>
                  <a:pt x="176662" y="1401090"/>
                </a:lnTo>
                <a:lnTo>
                  <a:pt x="162710" y="1245413"/>
                </a:lnTo>
                <a:lnTo>
                  <a:pt x="147414" y="1089051"/>
                </a:lnTo>
                <a:lnTo>
                  <a:pt x="131278" y="934746"/>
                </a:lnTo>
                <a:lnTo>
                  <a:pt x="112452" y="778383"/>
                </a:lnTo>
                <a:lnTo>
                  <a:pt x="92281" y="622707"/>
                </a:lnTo>
                <a:lnTo>
                  <a:pt x="72278" y="466344"/>
                </a:lnTo>
                <a:lnTo>
                  <a:pt x="48914" y="310668"/>
                </a:lnTo>
                <a:lnTo>
                  <a:pt x="25045" y="155677"/>
                </a:lnTo>
                <a:close/>
              </a:path>
            </a:pathLst>
          </a:custGeom>
        </p:spPr>
      </p:pic>
      <p:pic>
        <p:nvPicPr>
          <p:cNvPr id="5" name="Picture 5" descr="A picture containing tree, outdoor, building, resort&#10;&#10;Description automatically generated">
            <a:extLst>
              <a:ext uri="{FF2B5EF4-FFF2-40B4-BE49-F238E27FC236}">
                <a16:creationId xmlns:a16="http://schemas.microsoft.com/office/drawing/2014/main" id="{0EC8159F-C434-1E33-A435-DE54D1FD1E55}"/>
              </a:ext>
            </a:extLst>
          </p:cNvPr>
          <p:cNvPicPr>
            <a:picLocks noChangeAspect="1"/>
          </p:cNvPicPr>
          <p:nvPr/>
        </p:nvPicPr>
        <p:blipFill rotWithShape="1">
          <a:blip r:embed="rId5"/>
          <a:srcRect l="926" r="2460" b="2"/>
          <a:stretch/>
        </p:blipFill>
        <p:spPr>
          <a:xfrm>
            <a:off x="7228756" y="3428997"/>
            <a:ext cx="4963244" cy="3429002"/>
          </a:xfrm>
          <a:custGeom>
            <a:avLst/>
            <a:gdLst/>
            <a:ahLst/>
            <a:cxnLst/>
            <a:rect l="l" t="t" r="r" b="b"/>
            <a:pathLst>
              <a:path w="4963244" h="3429002">
                <a:moveTo>
                  <a:pt x="252134" y="0"/>
                </a:moveTo>
                <a:lnTo>
                  <a:pt x="4963244" y="0"/>
                </a:lnTo>
                <a:lnTo>
                  <a:pt x="4963244" y="3429002"/>
                </a:lnTo>
                <a:lnTo>
                  <a:pt x="900697" y="3429002"/>
                </a:lnTo>
                <a:lnTo>
                  <a:pt x="900697" y="3429001"/>
                </a:lnTo>
                <a:lnTo>
                  <a:pt x="0" y="3429001"/>
                </a:lnTo>
                <a:lnTo>
                  <a:pt x="5883" y="3388539"/>
                </a:lnTo>
                <a:lnTo>
                  <a:pt x="23196" y="3269895"/>
                </a:lnTo>
                <a:lnTo>
                  <a:pt x="35299" y="3183484"/>
                </a:lnTo>
                <a:lnTo>
                  <a:pt x="48073" y="3080614"/>
                </a:lnTo>
                <a:lnTo>
                  <a:pt x="63369" y="2958542"/>
                </a:lnTo>
                <a:lnTo>
                  <a:pt x="79506" y="2823439"/>
                </a:lnTo>
                <a:lnTo>
                  <a:pt x="96483" y="2671192"/>
                </a:lnTo>
                <a:lnTo>
                  <a:pt x="114469" y="2505228"/>
                </a:lnTo>
                <a:lnTo>
                  <a:pt x="132454" y="2324863"/>
                </a:lnTo>
                <a:lnTo>
                  <a:pt x="150776" y="2132839"/>
                </a:lnTo>
                <a:lnTo>
                  <a:pt x="167753" y="1925727"/>
                </a:lnTo>
                <a:lnTo>
                  <a:pt x="184058" y="1709014"/>
                </a:lnTo>
                <a:lnTo>
                  <a:pt x="198849" y="1479957"/>
                </a:lnTo>
                <a:lnTo>
                  <a:pt x="212969" y="1241299"/>
                </a:lnTo>
                <a:lnTo>
                  <a:pt x="226248" y="992353"/>
                </a:lnTo>
                <a:lnTo>
                  <a:pt x="230955" y="864794"/>
                </a:lnTo>
                <a:lnTo>
                  <a:pt x="236165" y="734493"/>
                </a:lnTo>
                <a:lnTo>
                  <a:pt x="241040" y="602134"/>
                </a:lnTo>
                <a:lnTo>
                  <a:pt x="244234" y="469088"/>
                </a:lnTo>
                <a:lnTo>
                  <a:pt x="247091" y="333300"/>
                </a:lnTo>
                <a:lnTo>
                  <a:pt x="250117" y="196140"/>
                </a:lnTo>
                <a:lnTo>
                  <a:pt x="252134" y="56237"/>
                </a:lnTo>
                <a:close/>
              </a:path>
            </a:pathLst>
          </a:custGeom>
        </p:spPr>
      </p:pic>
    </p:spTree>
    <p:extLst>
      <p:ext uri="{BB962C8B-B14F-4D97-AF65-F5344CB8AC3E}">
        <p14:creationId xmlns:p14="http://schemas.microsoft.com/office/powerpoint/2010/main" val="2098683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 building, outdoor, station&#10;&#10;Description automatically generated">
            <a:extLst>
              <a:ext uri="{FF2B5EF4-FFF2-40B4-BE49-F238E27FC236}">
                <a16:creationId xmlns:a16="http://schemas.microsoft.com/office/drawing/2014/main" id="{03B08420-421C-66CB-1046-F95D1CD03B20}"/>
              </a:ext>
            </a:extLst>
          </p:cNvPr>
          <p:cNvPicPr>
            <a:picLocks noChangeAspect="1"/>
          </p:cNvPicPr>
          <p:nvPr/>
        </p:nvPicPr>
        <p:blipFill rotWithShape="1">
          <a:blip r:embed="rId3">
            <a:alphaModFix amt="35000"/>
          </a:blip>
          <a:srcRect t="10331" b="6336"/>
          <a:stretch/>
        </p:blipFill>
        <p:spPr>
          <a:xfrm>
            <a:off x="20" y="-1"/>
            <a:ext cx="12191980" cy="6858000"/>
          </a:xfrm>
          <a:prstGeom prst="rect">
            <a:avLst/>
          </a:prstGeom>
        </p:spPr>
      </p:pic>
      <p:sp>
        <p:nvSpPr>
          <p:cNvPr id="2" name="Title 1">
            <a:extLst>
              <a:ext uri="{FF2B5EF4-FFF2-40B4-BE49-F238E27FC236}">
                <a16:creationId xmlns:a16="http://schemas.microsoft.com/office/drawing/2014/main" id="{20501F28-EB96-A36F-DB66-8B6F3BCFE2C8}"/>
              </a:ext>
            </a:extLst>
          </p:cNvPr>
          <p:cNvSpPr>
            <a:spLocks noGrp="1"/>
          </p:cNvSpPr>
          <p:nvPr>
            <p:ph type="title"/>
          </p:nvPr>
        </p:nvSpPr>
        <p:spPr>
          <a:xfrm>
            <a:off x="646111" y="452718"/>
            <a:ext cx="9404723" cy="820981"/>
          </a:xfrm>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C3137B38-9257-848E-730C-73B49918B5B9}"/>
              </a:ext>
            </a:extLst>
          </p:cNvPr>
          <p:cNvSpPr>
            <a:spLocks noGrp="1"/>
          </p:cNvSpPr>
          <p:nvPr>
            <p:ph idx="1"/>
          </p:nvPr>
        </p:nvSpPr>
        <p:spPr>
          <a:xfrm>
            <a:off x="652552" y="1376778"/>
            <a:ext cx="10642258" cy="4871621"/>
          </a:xfrm>
        </p:spPr>
        <p:txBody>
          <a:bodyPr vert="horz" lIns="91440" tIns="45720" rIns="91440" bIns="45720" rtlCol="0" anchor="t">
            <a:noAutofit/>
          </a:bodyPr>
          <a:lstStyle/>
          <a:p>
            <a:r>
              <a:rPr lang="en-US" sz="2500" dirty="0">
                <a:latin typeface="Calibri"/>
                <a:cs typeface="Calibri"/>
              </a:rPr>
              <a:t>Hospitality, which comprises all the services and amenities provided to guests to ensure a comfortable stay, is a crucial part of the hotel industry. </a:t>
            </a:r>
            <a:endParaRPr lang="en-US" sz="2500"/>
          </a:p>
          <a:p>
            <a:pPr>
              <a:buClr>
                <a:srgbClr val="8AD0D6"/>
              </a:buClr>
            </a:pPr>
            <a:r>
              <a:rPr lang="en-US" sz="2500">
                <a:latin typeface="Calibri"/>
                <a:cs typeface="Calibri"/>
              </a:rPr>
              <a:t>The ability of hospitality to improve guest </a:t>
            </a:r>
            <a:r>
              <a:rPr lang="en-US" sz="2500" dirty="0">
                <a:latin typeface="Calibri"/>
                <a:cs typeface="Calibri"/>
              </a:rPr>
              <a:t>satisfaction, loyalty, and retention, differentiate hotels from its competitors, and improve financial performance is what gives it its worth. </a:t>
            </a:r>
            <a:endParaRPr lang="en-US" sz="2500">
              <a:latin typeface="Century Gothic" panose="020B0502020202020204"/>
              <a:cs typeface="Calibri"/>
            </a:endParaRPr>
          </a:p>
          <a:p>
            <a:pPr>
              <a:buClr>
                <a:srgbClr val="8AD0D6"/>
              </a:buClr>
            </a:pPr>
            <a:r>
              <a:rPr lang="en-US" sz="2500" dirty="0">
                <a:latin typeface="Calibri"/>
                <a:cs typeface="Calibri"/>
              </a:rPr>
              <a:t>Hotels that place a high value on hospitality can differentiate themselves from the competition by providing specialized services, unique amenities, and innovative technology to make their guests' stays unforgettable. </a:t>
            </a:r>
            <a:endParaRPr lang="en-US" sz="2500">
              <a:latin typeface="Century Gothic" panose="020B0502020202020204"/>
              <a:cs typeface="Calibri"/>
            </a:endParaRPr>
          </a:p>
          <a:p>
            <a:pPr>
              <a:buClr>
                <a:srgbClr val="8AD0D6"/>
              </a:buClr>
            </a:pPr>
            <a:r>
              <a:rPr lang="en-US" sz="2500" dirty="0">
                <a:latin typeface="Calibri"/>
                <a:cs typeface="Calibri"/>
              </a:rPr>
              <a:t>Hotels must therefore make investments in their infrastructure, facilities, and employee training if they want to meet or exceed visitor expectations and ensure that their customers have a memorable and enjoyable stay.</a:t>
            </a:r>
            <a:endParaRPr lang="en-US" sz="2500"/>
          </a:p>
        </p:txBody>
      </p:sp>
    </p:spTree>
    <p:extLst>
      <p:ext uri="{BB962C8B-B14F-4D97-AF65-F5344CB8AC3E}">
        <p14:creationId xmlns:p14="http://schemas.microsoft.com/office/powerpoint/2010/main" val="3777409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indoor, floor, ceiling, room&#10;&#10;Description automatically generated">
            <a:extLst>
              <a:ext uri="{FF2B5EF4-FFF2-40B4-BE49-F238E27FC236}">
                <a16:creationId xmlns:a16="http://schemas.microsoft.com/office/drawing/2014/main" id="{6E7535F9-5BE2-AA50-A5D3-0AE3999F96F7}"/>
              </a:ext>
            </a:extLst>
          </p:cNvPr>
          <p:cNvPicPr>
            <a:picLocks noChangeAspect="1"/>
          </p:cNvPicPr>
          <p:nvPr/>
        </p:nvPicPr>
        <p:blipFill rotWithShape="1">
          <a:blip r:embed="rId3">
            <a:alphaModFix amt="35000"/>
          </a:blip>
          <a:srcRect t="6250"/>
          <a:stretch/>
        </p:blipFill>
        <p:spPr>
          <a:xfrm>
            <a:off x="20" y="-1"/>
            <a:ext cx="12191980" cy="6858000"/>
          </a:xfrm>
          <a:prstGeom prst="rect">
            <a:avLst/>
          </a:prstGeom>
        </p:spPr>
      </p:pic>
      <p:sp>
        <p:nvSpPr>
          <p:cNvPr id="2" name="Title 1">
            <a:extLst>
              <a:ext uri="{FF2B5EF4-FFF2-40B4-BE49-F238E27FC236}">
                <a16:creationId xmlns:a16="http://schemas.microsoft.com/office/drawing/2014/main" id="{6D355CF4-D2D5-C0B7-7DE0-1A01D63AE530}"/>
              </a:ext>
            </a:extLst>
          </p:cNvPr>
          <p:cNvSpPr>
            <a:spLocks noGrp="1"/>
          </p:cNvSpPr>
          <p:nvPr>
            <p:ph type="title"/>
          </p:nvPr>
        </p:nvSpPr>
        <p:spPr>
          <a:xfrm>
            <a:off x="646111" y="452718"/>
            <a:ext cx="9404723" cy="778052"/>
          </a:xfrm>
        </p:spPr>
        <p:txBody>
          <a:bodyPr>
            <a:normAutofit/>
          </a:bodyPr>
          <a:lstStyle/>
          <a:p>
            <a:r>
              <a:rPr lang="en-US"/>
              <a:t>Reference</a:t>
            </a:r>
          </a:p>
        </p:txBody>
      </p:sp>
      <p:sp>
        <p:nvSpPr>
          <p:cNvPr id="3" name="Content Placeholder 2">
            <a:extLst>
              <a:ext uri="{FF2B5EF4-FFF2-40B4-BE49-F238E27FC236}">
                <a16:creationId xmlns:a16="http://schemas.microsoft.com/office/drawing/2014/main" id="{6203A494-E922-39BD-9234-B015B9DBA0FC}"/>
              </a:ext>
            </a:extLst>
          </p:cNvPr>
          <p:cNvSpPr>
            <a:spLocks noGrp="1"/>
          </p:cNvSpPr>
          <p:nvPr>
            <p:ph idx="1"/>
          </p:nvPr>
        </p:nvSpPr>
        <p:spPr>
          <a:xfrm>
            <a:off x="641820" y="1280186"/>
            <a:ext cx="11296933" cy="4968213"/>
          </a:xfrm>
        </p:spPr>
        <p:txBody>
          <a:bodyPr vert="horz" lIns="91440" tIns="45720" rIns="91440" bIns="45720" rtlCol="0" anchor="t">
            <a:noAutofit/>
          </a:bodyPr>
          <a:lstStyle/>
          <a:p>
            <a:pPr>
              <a:lnSpc>
                <a:spcPct val="90000"/>
              </a:lnSpc>
              <a:spcBef>
                <a:spcPts val="0"/>
              </a:spcBef>
            </a:pPr>
            <a:r>
              <a:rPr lang="en-US" err="1">
                <a:latin typeface="Calibri"/>
                <a:cs typeface="Calibri"/>
              </a:rPr>
              <a:t>Chathoth</a:t>
            </a:r>
            <a:r>
              <a:rPr lang="en-US" dirty="0">
                <a:latin typeface="Calibri"/>
                <a:cs typeface="Calibri"/>
              </a:rPr>
              <a:t>, P. K., Ungson, G. R., Harrington, R. J., &amp; Chan, E. S. (2016). Co-creating memorable hotel guest experiences: A conceptual framework. Cornell Hospitality Quarterly, 57(1), 24-34. </a:t>
            </a:r>
            <a:r>
              <a:rPr lang="en-US" err="1">
                <a:latin typeface="Calibri"/>
                <a:cs typeface="Calibri"/>
              </a:rPr>
              <a:t>doi</a:t>
            </a:r>
            <a:r>
              <a:rPr lang="en-US" dirty="0">
                <a:latin typeface="Calibri"/>
                <a:cs typeface="Calibri"/>
              </a:rPr>
              <a:t>: 10.1177/1938965515592143</a:t>
            </a:r>
          </a:p>
          <a:p>
            <a:pPr>
              <a:lnSpc>
                <a:spcPct val="90000"/>
              </a:lnSpc>
              <a:spcBef>
                <a:spcPts val="0"/>
              </a:spcBef>
              <a:buClr>
                <a:srgbClr val="8AD0D6"/>
              </a:buClr>
            </a:pPr>
            <a:r>
              <a:rPr lang="en-US" dirty="0">
                <a:latin typeface="Calibri"/>
                <a:cs typeface="Calibri"/>
              </a:rPr>
              <a:t>Wang, D., &amp; Li, X. (2018). The role of guest satisfaction in generating revenue for hotels: A case of China. Journal of Travel &amp; Tourism Marketing, 35(2), 238-250. </a:t>
            </a:r>
            <a:r>
              <a:rPr lang="en-US" err="1">
                <a:latin typeface="Calibri"/>
                <a:cs typeface="Calibri"/>
              </a:rPr>
              <a:t>doi</a:t>
            </a:r>
            <a:r>
              <a:rPr lang="en-US" dirty="0">
                <a:latin typeface="Calibri"/>
                <a:cs typeface="Calibri"/>
              </a:rPr>
              <a:t>: 10.1080/10548408.2017.1306746</a:t>
            </a:r>
          </a:p>
          <a:p>
            <a:pPr>
              <a:lnSpc>
                <a:spcPct val="90000"/>
              </a:lnSpc>
              <a:spcBef>
                <a:spcPts val="0"/>
              </a:spcBef>
              <a:buClr>
                <a:srgbClr val="8AD0D6"/>
              </a:buClr>
            </a:pPr>
            <a:r>
              <a:rPr lang="en-US" dirty="0">
                <a:latin typeface="Calibri"/>
                <a:cs typeface="Calibri"/>
              </a:rPr>
              <a:t>Marriott International, Inc. (2021). Sheraton Hotels and Resorts. Retrieved from </a:t>
            </a:r>
            <a:r>
              <a:rPr lang="en-US" dirty="0">
                <a:latin typeface="Calibri"/>
                <a:cs typeface="Calibri"/>
                <a:hlinkClick r:id="rId4"/>
              </a:rPr>
              <a:t>https://www.marriott.com/marriott-brands.mi</a:t>
            </a:r>
            <a:endParaRPr lang="en-US" dirty="0">
              <a:latin typeface="Calibri"/>
              <a:cs typeface="Calibri"/>
            </a:endParaRPr>
          </a:p>
          <a:p>
            <a:pPr>
              <a:lnSpc>
                <a:spcPct val="90000"/>
              </a:lnSpc>
              <a:spcBef>
                <a:spcPts val="0"/>
              </a:spcBef>
              <a:buClr>
                <a:srgbClr val="8AD0D6"/>
              </a:buClr>
            </a:pPr>
            <a:r>
              <a:rPr lang="en-US" dirty="0">
                <a:latin typeface="Calibri"/>
                <a:cs typeface="Calibri"/>
              </a:rPr>
              <a:t>Rupert Hills, J. and Cairncross, G., 2011. Small accommodation providers and UGC web sites: perceptions and practices. </a:t>
            </a:r>
            <a:r>
              <a:rPr lang="en-US" i="1" dirty="0">
                <a:latin typeface="Calibri"/>
                <a:cs typeface="Calibri"/>
              </a:rPr>
              <a:t>International Journal of Contemporary Hospitality Management</a:t>
            </a:r>
            <a:r>
              <a:rPr lang="en-US" dirty="0">
                <a:latin typeface="Calibri"/>
                <a:cs typeface="Calibri"/>
              </a:rPr>
              <a:t>, </a:t>
            </a:r>
            <a:r>
              <a:rPr lang="en-US" i="1" dirty="0">
                <a:latin typeface="Calibri"/>
                <a:cs typeface="Calibri"/>
              </a:rPr>
              <a:t>23</a:t>
            </a:r>
            <a:r>
              <a:rPr lang="en-US" dirty="0">
                <a:latin typeface="Calibri"/>
                <a:cs typeface="Calibri"/>
              </a:rPr>
              <a:t>(1), pp.26-43.</a:t>
            </a:r>
          </a:p>
          <a:p>
            <a:pPr>
              <a:lnSpc>
                <a:spcPct val="90000"/>
              </a:lnSpc>
              <a:spcBef>
                <a:spcPts val="0"/>
              </a:spcBef>
              <a:buClr>
                <a:srgbClr val="8AD0D6"/>
              </a:buClr>
            </a:pPr>
            <a:r>
              <a:rPr lang="en-US" dirty="0">
                <a:latin typeface="Calibri"/>
                <a:cs typeface="Calibri"/>
              </a:rPr>
              <a:t>Resort, T., 1999. Meetings &amp; Events.</a:t>
            </a:r>
          </a:p>
          <a:p>
            <a:pPr>
              <a:lnSpc>
                <a:spcPct val="90000"/>
              </a:lnSpc>
              <a:spcBef>
                <a:spcPts val="0"/>
              </a:spcBef>
              <a:buClr>
                <a:srgbClr val="8AD0D6"/>
              </a:buClr>
            </a:pPr>
            <a:r>
              <a:rPr lang="en-US" dirty="0">
                <a:latin typeface="Calibri"/>
                <a:cs typeface="Calibri"/>
              </a:rPr>
              <a:t>Khan, M. and Khan, M.A., 2009. How technological innovations extend services outreach to customers: The changing shape of hospitality services taxonomy. </a:t>
            </a:r>
            <a:r>
              <a:rPr lang="en-US" i="1" dirty="0">
                <a:latin typeface="Calibri"/>
                <a:cs typeface="Calibri"/>
              </a:rPr>
              <a:t>International Journal of Contemporary Hospitality Management</a:t>
            </a:r>
            <a:r>
              <a:rPr lang="en-US" dirty="0">
                <a:latin typeface="Calibri"/>
                <a:cs typeface="Calibri"/>
              </a:rPr>
              <a:t>, </a:t>
            </a:r>
            <a:r>
              <a:rPr lang="en-US" i="1" dirty="0">
                <a:latin typeface="Calibri"/>
                <a:cs typeface="Calibri"/>
              </a:rPr>
              <a:t>21</a:t>
            </a:r>
            <a:r>
              <a:rPr lang="en-US" dirty="0">
                <a:latin typeface="Calibri"/>
                <a:cs typeface="Calibri"/>
              </a:rPr>
              <a:t>(5), pp.509-522.</a:t>
            </a:r>
          </a:p>
          <a:p>
            <a:pPr>
              <a:lnSpc>
                <a:spcPct val="90000"/>
              </a:lnSpc>
              <a:spcBef>
                <a:spcPts val="0"/>
              </a:spcBef>
              <a:buClr>
                <a:srgbClr val="8AD0D6"/>
              </a:buClr>
            </a:pPr>
            <a:r>
              <a:rPr lang="en-US" err="1">
                <a:latin typeface="Calibri"/>
                <a:cs typeface="Calibri"/>
              </a:rPr>
              <a:t>Kansakar</a:t>
            </a:r>
            <a:r>
              <a:rPr lang="en-US" dirty="0">
                <a:latin typeface="Calibri"/>
                <a:cs typeface="Calibri"/>
              </a:rPr>
              <a:t>, P., Munir, A. and Shabani, N., 2019. Technology in the hospitality industry: Prospects and challenges. </a:t>
            </a:r>
            <a:r>
              <a:rPr lang="en-US" i="1" dirty="0">
                <a:latin typeface="Calibri"/>
                <a:cs typeface="Calibri"/>
              </a:rPr>
              <a:t>IEEE Consumer Electronics Magazine</a:t>
            </a:r>
            <a:r>
              <a:rPr lang="en-US" dirty="0">
                <a:latin typeface="Calibri"/>
                <a:cs typeface="Calibri"/>
              </a:rPr>
              <a:t>, </a:t>
            </a:r>
            <a:r>
              <a:rPr lang="en-US" i="1" dirty="0">
                <a:latin typeface="Calibri"/>
                <a:cs typeface="Calibri"/>
              </a:rPr>
              <a:t>8</a:t>
            </a:r>
            <a:r>
              <a:rPr lang="en-US" dirty="0">
                <a:latin typeface="Calibri"/>
                <a:cs typeface="Calibri"/>
              </a:rPr>
              <a:t>(3), pp.60-65.</a:t>
            </a:r>
          </a:p>
          <a:p>
            <a:pPr>
              <a:lnSpc>
                <a:spcPct val="90000"/>
              </a:lnSpc>
              <a:spcBef>
                <a:spcPts val="0"/>
              </a:spcBef>
              <a:buClr>
                <a:srgbClr val="8AD0D6"/>
              </a:buClr>
            </a:pPr>
            <a:r>
              <a:rPr lang="en-US" dirty="0">
                <a:latin typeface="Calibri"/>
                <a:cs typeface="Calibri"/>
              </a:rPr>
              <a:t>Barsky, J. and Nash, L., 2003. Customer satisfaction: Applying concepts to industry-wide measures. </a:t>
            </a:r>
            <a:r>
              <a:rPr lang="en-US" i="1" dirty="0">
                <a:latin typeface="Calibri"/>
                <a:cs typeface="Calibri"/>
              </a:rPr>
              <a:t>Cornell Hotel and Restaurant Administration Quarterly</a:t>
            </a:r>
            <a:r>
              <a:rPr lang="en-US" dirty="0">
                <a:latin typeface="Calibri"/>
                <a:cs typeface="Calibri"/>
              </a:rPr>
              <a:t>, </a:t>
            </a:r>
            <a:r>
              <a:rPr lang="en-US" i="1" dirty="0">
                <a:latin typeface="Calibri"/>
                <a:cs typeface="Calibri"/>
              </a:rPr>
              <a:t>44</a:t>
            </a:r>
            <a:r>
              <a:rPr lang="en-US" dirty="0">
                <a:latin typeface="Calibri"/>
                <a:cs typeface="Calibri"/>
              </a:rPr>
              <a:t>(5-6), pp.173-183.</a:t>
            </a:r>
          </a:p>
          <a:p>
            <a:pPr>
              <a:lnSpc>
                <a:spcPct val="90000"/>
              </a:lnSpc>
              <a:spcBef>
                <a:spcPts val="0"/>
              </a:spcBef>
              <a:buClr>
                <a:srgbClr val="8AD0D6"/>
              </a:buClr>
            </a:pPr>
            <a:r>
              <a:rPr lang="en-US" dirty="0">
                <a:latin typeface="Calibri"/>
                <a:cs typeface="Calibri"/>
              </a:rPr>
              <a:t>Tutu, D., 2018. Personal Notes on a Sheraton Hotels and Resorts Notepad.</a:t>
            </a:r>
          </a:p>
        </p:txBody>
      </p:sp>
    </p:spTree>
    <p:extLst>
      <p:ext uri="{BB962C8B-B14F-4D97-AF65-F5344CB8AC3E}">
        <p14:creationId xmlns:p14="http://schemas.microsoft.com/office/powerpoint/2010/main" val="13630348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3365</Words>
  <Application>Microsoft Office PowerPoint</Application>
  <PresentationFormat>Widescreen</PresentationFormat>
  <Paragraphs>89</Paragraphs>
  <Slides>10</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Century Gothic</vt:lpstr>
      <vt:lpstr>system-ui</vt:lpstr>
      <vt:lpstr>Times New Roman</vt:lpstr>
      <vt:lpstr>Wingdings 3</vt:lpstr>
      <vt:lpstr>Ion</vt:lpstr>
      <vt:lpstr>Hospitality and guest services presentation</vt:lpstr>
      <vt:lpstr>Introduction</vt:lpstr>
      <vt:lpstr>Background of Sheraton hotels and resorts</vt:lpstr>
      <vt:lpstr>Sheraton hotels and resorts main consumers</vt:lpstr>
      <vt:lpstr>Nature and scope of the guest services and facilities that are provided to these guests by the Sheraton hotels</vt:lpstr>
      <vt:lpstr>Role of guest services and facilities that are provided to these guests by the Sheraton hotels</vt:lpstr>
      <vt:lpstr>Need to consider the role and function of guest services in general</vt:lpstr>
      <vt:lpstr>Importance of hospitality and how hotels meet/exceed guest expectations</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Lacramioara Popovici</dc:creator>
  <cp:lastModifiedBy>Popovici Georgiana</cp:lastModifiedBy>
  <cp:revision>47</cp:revision>
  <dcterms:created xsi:type="dcterms:W3CDTF">2023-05-08T07:08:36Z</dcterms:created>
  <dcterms:modified xsi:type="dcterms:W3CDTF">2023-05-18T18:57:32Z</dcterms:modified>
</cp:coreProperties>
</file>