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53"/>
  </p:notesMasterIdLst>
  <p:handoutMasterIdLst>
    <p:handoutMasterId r:id="rId54"/>
  </p:handoutMasterIdLst>
  <p:sldIdLst>
    <p:sldId id="257" r:id="rId2"/>
    <p:sldId id="258" r:id="rId3"/>
    <p:sldId id="259" r:id="rId4"/>
    <p:sldId id="261" r:id="rId5"/>
    <p:sldId id="260" r:id="rId6"/>
    <p:sldId id="262" r:id="rId7"/>
    <p:sldId id="263" r:id="rId8"/>
    <p:sldId id="264" r:id="rId9"/>
    <p:sldId id="276" r:id="rId10"/>
    <p:sldId id="266" r:id="rId11"/>
    <p:sldId id="267" r:id="rId12"/>
    <p:sldId id="269" r:id="rId13"/>
    <p:sldId id="272" r:id="rId14"/>
    <p:sldId id="274" r:id="rId15"/>
    <p:sldId id="271" r:id="rId16"/>
    <p:sldId id="273" r:id="rId17"/>
    <p:sldId id="277" r:id="rId18"/>
    <p:sldId id="279" r:id="rId19"/>
    <p:sldId id="285" r:id="rId20"/>
    <p:sldId id="305" r:id="rId21"/>
    <p:sldId id="304" r:id="rId22"/>
    <p:sldId id="308" r:id="rId23"/>
    <p:sldId id="306" r:id="rId24"/>
    <p:sldId id="307" r:id="rId25"/>
    <p:sldId id="280" r:id="rId26"/>
    <p:sldId id="281" r:id="rId27"/>
    <p:sldId id="315" r:id="rId28"/>
    <p:sldId id="282" r:id="rId29"/>
    <p:sldId id="283" r:id="rId30"/>
    <p:sldId id="284" r:id="rId31"/>
    <p:sldId id="299" r:id="rId32"/>
    <p:sldId id="303" r:id="rId33"/>
    <p:sldId id="287" r:id="rId34"/>
    <p:sldId id="286" r:id="rId35"/>
    <p:sldId id="288" r:id="rId36"/>
    <p:sldId id="289" r:id="rId37"/>
    <p:sldId id="290" r:id="rId38"/>
    <p:sldId id="294" r:id="rId39"/>
    <p:sldId id="293" r:id="rId40"/>
    <p:sldId id="295" r:id="rId41"/>
    <p:sldId id="291" r:id="rId42"/>
    <p:sldId id="316" r:id="rId43"/>
    <p:sldId id="314" r:id="rId44"/>
    <p:sldId id="300" r:id="rId45"/>
    <p:sldId id="309" r:id="rId46"/>
    <p:sldId id="311" r:id="rId47"/>
    <p:sldId id="301" r:id="rId48"/>
    <p:sldId id="302" r:id="rId49"/>
    <p:sldId id="296" r:id="rId50"/>
    <p:sldId id="297" r:id="rId51"/>
    <p:sldId id="312" r:id="rId52"/>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17" autoAdjust="0"/>
    <p:restoredTop sz="94660"/>
  </p:normalViewPr>
  <p:slideViewPr>
    <p:cSldViewPr snapToGrid="0">
      <p:cViewPr varScale="1">
        <p:scale>
          <a:sx n="69" d="100"/>
          <a:sy n="69" d="100"/>
        </p:scale>
        <p:origin x="84"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75010774-4F71-4984-857C-FE0DBAF0DF7B}" type="datetimeFigureOut">
              <a:rPr lang="en-GB" smtClean="0"/>
              <a:t>03/12/2021</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6EE90D9D-86AC-46C2-9AFC-CA3F26E522BA}" type="slidenum">
              <a:rPr lang="en-GB" smtClean="0"/>
              <a:t>‹#›</a:t>
            </a:fld>
            <a:endParaRPr lang="en-GB"/>
          </a:p>
        </p:txBody>
      </p:sp>
    </p:spTree>
    <p:extLst>
      <p:ext uri="{BB962C8B-B14F-4D97-AF65-F5344CB8AC3E}">
        <p14:creationId xmlns:p14="http://schemas.microsoft.com/office/powerpoint/2010/main" val="41064670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E45147F5-49E2-4EF2-AC92-EACD9C4B12EE}" type="datetimeFigureOut">
              <a:rPr lang="en-GB" smtClean="0"/>
              <a:t>03/12/2021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63F021F3-5C9C-41B6-B4D5-6E0B721718F5}" type="slidenum">
              <a:rPr lang="en-GB" smtClean="0"/>
              <a:t>‹#›</a:t>
            </a:fld>
            <a:endParaRPr lang="en-GB"/>
          </a:p>
        </p:txBody>
      </p:sp>
    </p:spTree>
    <p:extLst>
      <p:ext uri="{BB962C8B-B14F-4D97-AF65-F5344CB8AC3E}">
        <p14:creationId xmlns:p14="http://schemas.microsoft.com/office/powerpoint/2010/main" val="1589453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3863" y="1482725"/>
            <a:ext cx="5337175" cy="400367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05825">
              <a:defRPr/>
            </a:pPr>
            <a:fld id="{C9DF3834-AE5E-4216-B825-DD970B2831FA}" type="slidenum">
              <a:rPr lang="en-GB">
                <a:solidFill>
                  <a:prstClr val="black"/>
                </a:solidFill>
                <a:latin typeface="Calibri" panose="020F0502020204030204"/>
              </a:rPr>
              <a:pPr defTabSz="905825">
                <a:defRPr/>
              </a:pPr>
              <a:t>1</a:t>
            </a:fld>
            <a:endParaRPr lang="en-GB">
              <a:solidFill>
                <a:prstClr val="black"/>
              </a:solidFill>
              <a:latin typeface="Calibri" panose="020F0502020204030204"/>
            </a:endParaRPr>
          </a:p>
        </p:txBody>
      </p:sp>
    </p:spTree>
    <p:extLst>
      <p:ext uri="{BB962C8B-B14F-4D97-AF65-F5344CB8AC3E}">
        <p14:creationId xmlns:p14="http://schemas.microsoft.com/office/powerpoint/2010/main" val="1890247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9842" indent="-169842">
              <a:buFont typeface="Arial" panose="020B0604020202020204" pitchFamily="34" charset="0"/>
              <a:buChar char="•"/>
            </a:pPr>
            <a:r>
              <a:rPr lang="en-GB" dirty="0"/>
              <a:t>Discuss</a:t>
            </a:r>
            <a:r>
              <a:rPr lang="en-GB" baseline="0" dirty="0"/>
              <a:t> population</a:t>
            </a:r>
          </a:p>
          <a:p>
            <a:pPr marL="169842" indent="-169842">
              <a:buFont typeface="Arial" panose="020B0604020202020204" pitchFamily="34" charset="0"/>
              <a:buChar char="•"/>
            </a:pPr>
            <a:r>
              <a:rPr lang="en-GB" baseline="0" dirty="0"/>
              <a:t>Mainly concentrated in South – but note high numbers in New York and New Jersey</a:t>
            </a:r>
            <a:endParaRPr lang="en-GB" dirty="0"/>
          </a:p>
        </p:txBody>
      </p:sp>
      <p:sp>
        <p:nvSpPr>
          <p:cNvPr id="4" name="Slide Number Placeholder 3"/>
          <p:cNvSpPr>
            <a:spLocks noGrp="1"/>
          </p:cNvSpPr>
          <p:nvPr>
            <p:ph type="sldNum" sz="quarter" idx="10"/>
          </p:nvPr>
        </p:nvSpPr>
        <p:spPr/>
        <p:txBody>
          <a:bodyPr/>
          <a:lstStyle/>
          <a:p>
            <a:pPr defTabSz="455051">
              <a:defRPr/>
            </a:pPr>
            <a:fld id="{6C126E80-93F2-4A30-A37F-07FC036028F3}" type="slidenum">
              <a:rPr lang="en-GB">
                <a:solidFill>
                  <a:prstClr val="black"/>
                </a:solidFill>
                <a:latin typeface="Calibri" panose="020F0502020204030204"/>
              </a:rPr>
              <a:pPr defTabSz="455051">
                <a:defRPr/>
              </a:pPr>
              <a:t>5</a:t>
            </a:fld>
            <a:endParaRPr lang="en-GB">
              <a:solidFill>
                <a:prstClr val="black"/>
              </a:solidFill>
              <a:latin typeface="Calibri" panose="020F0502020204030204"/>
            </a:endParaRPr>
          </a:p>
        </p:txBody>
      </p:sp>
    </p:spTree>
    <p:extLst>
      <p:ext uri="{BB962C8B-B14F-4D97-AF65-F5344CB8AC3E}">
        <p14:creationId xmlns:p14="http://schemas.microsoft.com/office/powerpoint/2010/main" val="2398022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2370342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2E2C62-07A6-4526-8219-6D8A1E8919C1}" type="slidenum">
              <a:rPr lang="en-GB" smtClean="0"/>
              <a:t>11</a:t>
            </a:fld>
            <a:endParaRPr lang="en-GB" dirty="0"/>
          </a:p>
        </p:txBody>
      </p:sp>
    </p:spTree>
    <p:extLst>
      <p:ext uri="{BB962C8B-B14F-4D97-AF65-F5344CB8AC3E}">
        <p14:creationId xmlns:p14="http://schemas.microsoft.com/office/powerpoint/2010/main" val="3850478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4211014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39458" indent="-284407">
              <a:defRPr>
                <a:solidFill>
                  <a:schemeClr val="tx1"/>
                </a:solidFill>
                <a:latin typeface="Calibri" pitchFamily="34" charset="0"/>
              </a:defRPr>
            </a:lvl2pPr>
            <a:lvl3pPr marL="1137628" indent="-227526">
              <a:defRPr>
                <a:solidFill>
                  <a:schemeClr val="tx1"/>
                </a:solidFill>
                <a:latin typeface="Calibri" pitchFamily="34" charset="0"/>
              </a:defRPr>
            </a:lvl3pPr>
            <a:lvl4pPr marL="1592679" indent="-227526">
              <a:defRPr>
                <a:solidFill>
                  <a:schemeClr val="tx1"/>
                </a:solidFill>
                <a:latin typeface="Calibri" pitchFamily="34" charset="0"/>
              </a:defRPr>
            </a:lvl4pPr>
            <a:lvl5pPr marL="2047730" indent="-227526">
              <a:defRPr>
                <a:solidFill>
                  <a:schemeClr val="tx1"/>
                </a:solidFill>
                <a:latin typeface="Calibri" pitchFamily="34" charset="0"/>
              </a:defRPr>
            </a:lvl5pPr>
            <a:lvl6pPr marL="2502781" indent="-227526" fontAlgn="base">
              <a:spcBef>
                <a:spcPct val="0"/>
              </a:spcBef>
              <a:spcAft>
                <a:spcPct val="0"/>
              </a:spcAft>
              <a:defRPr>
                <a:solidFill>
                  <a:schemeClr val="tx1"/>
                </a:solidFill>
                <a:latin typeface="Calibri" pitchFamily="34" charset="0"/>
              </a:defRPr>
            </a:lvl6pPr>
            <a:lvl7pPr marL="2957833" indent="-227526" fontAlgn="base">
              <a:spcBef>
                <a:spcPct val="0"/>
              </a:spcBef>
              <a:spcAft>
                <a:spcPct val="0"/>
              </a:spcAft>
              <a:defRPr>
                <a:solidFill>
                  <a:schemeClr val="tx1"/>
                </a:solidFill>
                <a:latin typeface="Calibri" pitchFamily="34" charset="0"/>
              </a:defRPr>
            </a:lvl7pPr>
            <a:lvl8pPr marL="3412884" indent="-227526" fontAlgn="base">
              <a:spcBef>
                <a:spcPct val="0"/>
              </a:spcBef>
              <a:spcAft>
                <a:spcPct val="0"/>
              </a:spcAft>
              <a:defRPr>
                <a:solidFill>
                  <a:schemeClr val="tx1"/>
                </a:solidFill>
                <a:latin typeface="Calibri" pitchFamily="34" charset="0"/>
              </a:defRPr>
            </a:lvl8pPr>
            <a:lvl9pPr marL="3867935" indent="-227526" fontAlgn="base">
              <a:spcBef>
                <a:spcPct val="0"/>
              </a:spcBef>
              <a:spcAft>
                <a:spcPct val="0"/>
              </a:spcAft>
              <a:defRPr>
                <a:solidFill>
                  <a:schemeClr val="tx1"/>
                </a:solidFill>
                <a:latin typeface="Calibri" pitchFamily="34" charset="0"/>
              </a:defRPr>
            </a:lvl9pPr>
          </a:lstStyle>
          <a:p>
            <a:pPr>
              <a:defRPr/>
            </a:pPr>
            <a:fld id="{E592BCF4-7666-4A13-ADE4-DD1872B1623D}" type="slidenum">
              <a:rPr lang="en-GB" altLang="en-US" smtClean="0">
                <a:solidFill>
                  <a:srgbClr val="000000"/>
                </a:solidFill>
              </a:rPr>
              <a:pPr>
                <a:defRPr/>
              </a:pPr>
              <a:t>17</a:t>
            </a:fld>
            <a:endParaRPr lang="en-GB" altLang="en-US">
              <a:solidFill>
                <a:srgbClr val="000000"/>
              </a:solidFill>
            </a:endParaRPr>
          </a:p>
        </p:txBody>
      </p:sp>
    </p:spTree>
    <p:extLst>
      <p:ext uri="{BB962C8B-B14F-4D97-AF65-F5344CB8AC3E}">
        <p14:creationId xmlns:p14="http://schemas.microsoft.com/office/powerpoint/2010/main" val="3667874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2553525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32865030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Such gradualism</a:t>
            </a:r>
            <a:r>
              <a:rPr lang="en-GB" baseline="0" dirty="0"/>
              <a:t> had little appeal to the other key Pan-African leader to emerge in the 1910s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Marcus Garvey had already began to make an impact in the Caribbean and the United States by the time of the first </a:t>
            </a:r>
            <a:r>
              <a:rPr lang="en-GB" baseline="0" dirty="0" err="1"/>
              <a:t>Congrees</a:t>
            </a: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Garvey is another exemplary Black Atlantic figure: a Jamaican by birth and attitude, his rise to prominence came while living in New York circa the era we’ll discuss tomorrow: the Harlem Renaissance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He became something of an enemy of the state in the US, eventually being deported to Jamaica after a spell in prison, before living out his final years in London</a:t>
            </a:r>
          </a:p>
          <a:p>
            <a:pPr marL="170644" indent="-170644">
              <a:buFont typeface="Arial" panose="020B0604020202020204" pitchFamily="34" charset="0"/>
              <a:buChar char="•"/>
            </a:pPr>
            <a:endParaRPr lang="en-GB" baseline="0" dirty="0"/>
          </a:p>
          <a:p>
            <a:pPr marL="341288" indent="-341288" algn="just">
              <a:buFont typeface="Arial" panose="020B0604020202020204" pitchFamily="34" charset="0"/>
              <a:buChar char="•"/>
            </a:pPr>
            <a:r>
              <a:rPr lang="en-GB" sz="2000" dirty="0">
                <a:solidFill>
                  <a:prstClr val="black"/>
                </a:solidFill>
              </a:rPr>
              <a:t>Est. Universal Negro Improvement Association (UNIA), 1914:</a:t>
            </a:r>
          </a:p>
          <a:p>
            <a:pPr marL="796340" lvl="1" indent="-341288" algn="just">
              <a:buFontTx/>
              <a:buChar char="-"/>
            </a:pPr>
            <a:r>
              <a:rPr lang="en-GB" sz="2000" dirty="0">
                <a:solidFill>
                  <a:prstClr val="black"/>
                </a:solidFill>
              </a:rPr>
              <a:t>Self-help (e.g. Black Cross Nurses)</a:t>
            </a:r>
          </a:p>
          <a:p>
            <a:pPr marL="796340" lvl="1" indent="-341288" algn="just">
              <a:buFontTx/>
              <a:buChar char="-"/>
            </a:pPr>
            <a:r>
              <a:rPr lang="en-GB" sz="2000" dirty="0">
                <a:solidFill>
                  <a:prstClr val="black"/>
                </a:solidFill>
              </a:rPr>
              <a:t>Self-sufficiency (Black Star Line, 1919−1922)</a:t>
            </a:r>
          </a:p>
          <a:p>
            <a:pPr marL="170644" indent="-170644">
              <a:buFont typeface="Arial" panose="020B0604020202020204" pitchFamily="34" charset="0"/>
              <a:buChar char="•"/>
            </a:pPr>
            <a:endParaRPr lang="en-GB" baseline="0" dirty="0"/>
          </a:p>
          <a:p>
            <a:pPr marL="170644" indent="-170644" defTabSz="910102">
              <a:buFont typeface="Arial" panose="020B0604020202020204" pitchFamily="34" charset="0"/>
              <a:buChar char="•"/>
              <a:defRPr/>
            </a:pPr>
            <a:r>
              <a:rPr lang="en-GB" baseline="0" dirty="0"/>
              <a:t>One of the reasons Garvey’s reputation became long-lasting was because of his status as a prophet within the Rastafari faith … s</a:t>
            </a:r>
            <a:r>
              <a:rPr lang="en-GB" dirty="0">
                <a:solidFill>
                  <a:prstClr val="black"/>
                </a:solidFill>
              </a:rPr>
              <a:t>aid to have predicted coronation of Ethiopian Emperor Haile Selassie [</a:t>
            </a:r>
            <a:r>
              <a:rPr lang="en-GB" dirty="0" err="1">
                <a:solidFill>
                  <a:prstClr val="black"/>
                </a:solidFill>
              </a:rPr>
              <a:t>Ras</a:t>
            </a:r>
            <a:r>
              <a:rPr lang="en-GB" dirty="0">
                <a:solidFill>
                  <a:prstClr val="black"/>
                </a:solidFill>
              </a:rPr>
              <a:t> </a:t>
            </a:r>
            <a:r>
              <a:rPr lang="en-GB" dirty="0" err="1">
                <a:solidFill>
                  <a:prstClr val="black"/>
                </a:solidFill>
              </a:rPr>
              <a:t>Tafari</a:t>
            </a:r>
            <a:r>
              <a:rPr lang="en-GB" dirty="0">
                <a:solidFill>
                  <a:prstClr val="black"/>
                </a:solidFill>
              </a:rPr>
              <a:t>])</a:t>
            </a:r>
          </a:p>
          <a:p>
            <a:pPr marL="170644" indent="-170644" defTabSz="910102">
              <a:buFont typeface="Arial" panose="020B0604020202020204" pitchFamily="34" charset="0"/>
              <a:buChar char="•"/>
              <a:defRPr/>
            </a:pPr>
            <a:endParaRPr lang="en-GB" dirty="0">
              <a:solidFill>
                <a:prstClr val="black"/>
              </a:solidFill>
            </a:endParaRPr>
          </a:p>
          <a:p>
            <a:pPr marL="170644" indent="-170644" defTabSz="910102">
              <a:buFont typeface="Arial" panose="020B0604020202020204" pitchFamily="34" charset="0"/>
              <a:buChar char="•"/>
              <a:defRPr/>
            </a:pPr>
            <a:r>
              <a:rPr lang="en-GB" dirty="0">
                <a:solidFill>
                  <a:prstClr val="black"/>
                </a:solidFill>
              </a:rPr>
              <a:t>His interest in Ethiopia was indicative of a broader interest in going ‘back to Africa’ – symbolically and literally in some instances</a:t>
            </a:r>
          </a:p>
          <a:p>
            <a:pPr marL="170644" indent="-170644" defTabSz="910102">
              <a:buFont typeface="Arial" panose="020B0604020202020204" pitchFamily="34" charset="0"/>
              <a:buChar char="•"/>
              <a:defRPr/>
            </a:pPr>
            <a:endParaRPr lang="en-GB" dirty="0">
              <a:solidFill>
                <a:prstClr val="black"/>
              </a:solidFill>
            </a:endParaRPr>
          </a:p>
          <a:p>
            <a:pPr marL="170644" indent="-170644" defTabSz="910102">
              <a:buFont typeface="Arial" panose="020B0604020202020204" pitchFamily="34" charset="0"/>
              <a:buChar char="•"/>
              <a:defRPr/>
            </a:pPr>
            <a:r>
              <a:rPr lang="en-GB" dirty="0">
                <a:solidFill>
                  <a:prstClr val="black"/>
                </a:solidFill>
              </a:rPr>
              <a:t>Zionism – deliverance for former slaves and a chosen people</a:t>
            </a:r>
          </a:p>
          <a:p>
            <a:pPr marL="170644" indent="-170644" defTabSz="910102">
              <a:buFont typeface="Arial" panose="020B0604020202020204" pitchFamily="34" charset="0"/>
              <a:buChar char="•"/>
              <a:defRPr/>
            </a:pPr>
            <a:endParaRPr lang="en-GB" dirty="0">
              <a:solidFill>
                <a:prstClr val="black"/>
              </a:solidFill>
            </a:endParaRPr>
          </a:p>
          <a:p>
            <a:pPr marL="170644" indent="-170644" defTabSz="910102">
              <a:buFont typeface="Arial" panose="020B0604020202020204" pitchFamily="34" charset="0"/>
              <a:buChar char="•"/>
              <a:defRPr/>
            </a:pPr>
            <a:r>
              <a:rPr lang="en-GB" dirty="0">
                <a:solidFill>
                  <a:prstClr val="black"/>
                </a:solidFill>
              </a:rPr>
              <a:t>Need for African and black independence and solidarity – as a unified collective, rather than dispersed across individual nations. </a:t>
            </a:r>
          </a:p>
          <a:p>
            <a:pPr marL="170644" indent="-170644" defTabSz="910102">
              <a:buFont typeface="Arial" panose="020B0604020202020204" pitchFamily="34" charset="0"/>
              <a:buChar char="•"/>
              <a:defRPr/>
            </a:pPr>
            <a:endParaRPr lang="en-GB" dirty="0">
              <a:solidFill>
                <a:prstClr val="black"/>
              </a:solidFill>
            </a:endParaRPr>
          </a:p>
          <a:p>
            <a:pPr marL="170644" indent="-170644" defTabSz="910102">
              <a:buFont typeface="Arial" panose="020B0604020202020204" pitchFamily="34" charset="0"/>
              <a:buChar char="•"/>
              <a:defRPr/>
            </a:pPr>
            <a:r>
              <a:rPr lang="en-GB" dirty="0">
                <a:solidFill>
                  <a:prstClr val="black"/>
                </a:solidFill>
              </a:rPr>
              <a:t>Sometimes referred to as black nationalism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2701834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as is exemplified by the</a:t>
            </a:r>
            <a:r>
              <a:rPr lang="en-GB" baseline="0" dirty="0"/>
              <a:t> fact that the UNIA issued its own national anthem and its flag.</a:t>
            </a:r>
          </a:p>
          <a:p>
            <a:endParaRPr lang="en-GB" baseline="0" dirty="0"/>
          </a:p>
          <a:p>
            <a:r>
              <a:rPr lang="en-GB" dirty="0"/>
              <a:t>Catechism?</a:t>
            </a:r>
          </a:p>
          <a:p>
            <a:endParaRPr lang="en-GB" dirty="0"/>
          </a:p>
          <a:p>
            <a:r>
              <a:rPr lang="en-GB" dirty="0"/>
              <a:t>sums up key beliefs</a:t>
            </a:r>
            <a:r>
              <a:rPr lang="en-GB" baseline="0" dirty="0"/>
              <a:t> in a way that can be easily understood and recited.</a:t>
            </a:r>
          </a:p>
          <a:p>
            <a:endParaRPr lang="en-GB" baseline="0" dirty="0"/>
          </a:p>
          <a:p>
            <a:pPr marL="170644" indent="-170644">
              <a:buFont typeface="Arial" panose="020B0604020202020204" pitchFamily="34" charset="0"/>
              <a:buChar char="•"/>
            </a:pPr>
            <a:r>
              <a:rPr lang="en-GB" baseline="0" dirty="0"/>
              <a:t>The UNIA was on the radical wing of the Pan-African movement, and Garvey did not live to see the growth in popularity of his credo in the second half of the 20</a:t>
            </a:r>
            <a:r>
              <a:rPr lang="en-GB" baseline="30000" dirty="0"/>
              <a:t>th</a:t>
            </a:r>
            <a:r>
              <a:rPr lang="en-GB" baseline="0" dirty="0"/>
              <a:t> century, dying in 1940.</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24</a:t>
            </a:fld>
            <a:endParaRPr lang="en-GB"/>
          </a:p>
        </p:txBody>
      </p:sp>
    </p:spTree>
    <p:extLst>
      <p:ext uri="{BB962C8B-B14F-4D97-AF65-F5344CB8AC3E}">
        <p14:creationId xmlns:p14="http://schemas.microsoft.com/office/powerpoint/2010/main" val="2990921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30</a:t>
            </a:fld>
            <a:endParaRPr lang="en-GB" dirty="0"/>
          </a:p>
        </p:txBody>
      </p:sp>
    </p:spTree>
    <p:extLst>
      <p:ext uri="{BB962C8B-B14F-4D97-AF65-F5344CB8AC3E}">
        <p14:creationId xmlns:p14="http://schemas.microsoft.com/office/powerpoint/2010/main" val="21160907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33628561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50</a:t>
            </a:fld>
            <a:endParaRPr lang="en-GB" dirty="0">
              <a:solidFill>
                <a:prstClr val="black"/>
              </a:solidFill>
            </a:endParaRPr>
          </a:p>
        </p:txBody>
      </p:sp>
    </p:spTree>
    <p:extLst>
      <p:ext uri="{BB962C8B-B14F-4D97-AF65-F5344CB8AC3E}">
        <p14:creationId xmlns:p14="http://schemas.microsoft.com/office/powerpoint/2010/main" val="2810696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923037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767413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458276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03/12/2021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67621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03/12/2021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032314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03/12/2021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634192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03/12/2021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122074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03/12/2021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819329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03/12/2021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587251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491787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03/12/2021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273364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03/12/2021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282683628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hyperlink" Target="http://www.moma.org/interactives/exhibitions/2015/onewayticket/"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LwT-VrQVlOU?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EdvC6gJ2njA?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40.jpe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5" Type="http://schemas.openxmlformats.org/officeDocument/2006/relationships/image" Target="../media/image56.png"/><Relationship Id="rId4" Type="http://schemas.openxmlformats.org/officeDocument/2006/relationships/image" Target="../media/image55.png"/></Relationships>
</file>

<file path=ppt/slides/_rels/slide30.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3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3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slideLayout" Target="../slideLayouts/slideLayout7.xml"/><Relationship Id="rId1" Type="http://schemas.openxmlformats.org/officeDocument/2006/relationships/video" Target="https://www.youtube.com/embed/Hvzb8Ag_y38?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 Id="rId5" Type="http://schemas.openxmlformats.org/officeDocument/2006/relationships/image" Target="../media/image72.png"/><Relationship Id="rId4" Type="http://schemas.openxmlformats.org/officeDocument/2006/relationships/image" Target="../media/image7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slideLayout" Target="../slideLayouts/slideLayout2.xml"/><Relationship Id="rId1" Type="http://schemas.openxmlformats.org/officeDocument/2006/relationships/video" Target="https://www.youtube.com/embed/PPjo4903UpU?feature=oembed"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7600" y="0"/>
            <a:ext cx="7010400" cy="6858000"/>
          </a:xfrm>
          <a:solidFill>
            <a:schemeClr val="tx1">
              <a:alpha val="70000"/>
            </a:schemeClr>
          </a:solidFill>
        </p:spPr>
        <p:txBody>
          <a:bodyPr>
            <a:normAutofit/>
          </a:bodyPr>
          <a:lstStyle/>
          <a:p>
            <a:br>
              <a:rPr lang="en-GB" sz="2400" dirty="0">
                <a:solidFill>
                  <a:schemeClr val="bg1"/>
                </a:solidFill>
                <a:latin typeface="Cooper Black" panose="0208090404030B020404" pitchFamily="18" charset="0"/>
              </a:rPr>
            </a:br>
            <a:r>
              <a:rPr lang="en-GB" sz="2200" dirty="0">
                <a:solidFill>
                  <a:schemeClr val="bg1"/>
                </a:solidFill>
                <a:latin typeface="Cooper Black" panose="0208090404030B020404" pitchFamily="18" charset="0"/>
              </a:rPr>
              <a:t>HPHI5006, 6006</a:t>
            </a:r>
            <a:br>
              <a:rPr lang="en-GB" sz="4000" dirty="0"/>
            </a:br>
            <a:r>
              <a:rPr lang="en-GB" sz="4000" dirty="0">
                <a:solidFill>
                  <a:srgbClr val="00B050"/>
                </a:solidFill>
                <a:latin typeface="Cooper Black" panose="0208090404030B020404" pitchFamily="18" charset="0"/>
              </a:rPr>
              <a:t>Routes &amp; Roots of the Black Atlantic</a:t>
            </a:r>
            <a:br>
              <a:rPr lang="en-GB" sz="5300" dirty="0">
                <a:solidFill>
                  <a:srgbClr val="00B0F0"/>
                </a:solidFill>
                <a:latin typeface="Cooper Black" panose="0208090404030B020404" pitchFamily="18" charset="0"/>
              </a:rPr>
            </a:br>
            <a:br>
              <a:rPr lang="en-GB" sz="40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8: </a:t>
            </a:r>
            <a:br>
              <a:rPr lang="en-GB" sz="4000" dirty="0">
                <a:solidFill>
                  <a:srgbClr val="FF0000"/>
                </a:solidFill>
                <a:latin typeface="Cooper Black" panose="0208090404030B020404" pitchFamily="18" charset="0"/>
              </a:rPr>
            </a:br>
            <a:r>
              <a:rPr lang="en-GB" sz="4000" dirty="0">
                <a:solidFill>
                  <a:srgbClr val="FF0000"/>
                </a:solidFill>
                <a:latin typeface="Cooper Black" panose="0208090404030B020404" pitchFamily="18" charset="0"/>
              </a:rPr>
              <a:t>The Harlem Renaissance and the Jazz Age</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3635094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Cooper Black" panose="0208090404030B020404" pitchFamily="18" charset="0"/>
              </a:rPr>
              <a:t>African Americans in the Early 2oth Century</a:t>
            </a:r>
          </a:p>
        </p:txBody>
      </p:sp>
      <p:sp>
        <p:nvSpPr>
          <p:cNvPr id="3" name="Content Placeholder 2"/>
          <p:cNvSpPr>
            <a:spLocks noGrp="1"/>
          </p:cNvSpPr>
          <p:nvPr>
            <p:ph idx="1"/>
          </p:nvPr>
        </p:nvSpPr>
        <p:spPr/>
        <p:txBody>
          <a:bodyPr>
            <a:normAutofit lnSpcReduction="10000"/>
          </a:bodyPr>
          <a:lstStyle/>
          <a:p>
            <a:pPr algn="just"/>
            <a:r>
              <a:rPr lang="en-GB" dirty="0"/>
              <a:t>The “colour line” – segregation, discrimination, socioeconomic difficulties and lack of political representation – was, in Du </a:t>
            </a:r>
            <a:r>
              <a:rPr lang="en-GB" dirty="0" err="1"/>
              <a:t>Bois’s</a:t>
            </a:r>
            <a:r>
              <a:rPr lang="en-GB" dirty="0"/>
              <a:t> words “the problem of the 20</a:t>
            </a:r>
            <a:r>
              <a:rPr lang="en-GB" baseline="30000" dirty="0"/>
              <a:t>th</a:t>
            </a:r>
            <a:r>
              <a:rPr lang="en-GB" dirty="0"/>
              <a:t> Century” in the United States (and beyond) </a:t>
            </a:r>
          </a:p>
          <a:p>
            <a:pPr algn="just"/>
            <a:endParaRPr lang="en-GB" dirty="0"/>
          </a:p>
          <a:p>
            <a:pPr algn="just"/>
            <a:r>
              <a:rPr lang="en-GB" dirty="0"/>
              <a:t>Pan-Africanism one political response to this problem</a:t>
            </a:r>
          </a:p>
          <a:p>
            <a:pPr algn="just"/>
            <a:endParaRPr lang="en-GB" dirty="0"/>
          </a:p>
          <a:p>
            <a:pPr algn="just"/>
            <a:r>
              <a:rPr lang="en-GB" dirty="0"/>
              <a:t>Harlem Renaissance a cultural response  </a:t>
            </a:r>
          </a:p>
        </p:txBody>
      </p:sp>
    </p:spTree>
    <p:extLst>
      <p:ext uri="{BB962C8B-B14F-4D97-AF65-F5344CB8AC3E}">
        <p14:creationId xmlns:p14="http://schemas.microsoft.com/office/powerpoint/2010/main" val="2118109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46121" y="657225"/>
            <a:ext cx="3035228" cy="5848652"/>
          </a:xfrm>
          <a:prstGeom prst="rect">
            <a:avLst/>
          </a:prstGeom>
        </p:spPr>
      </p:pic>
      <p:pic>
        <p:nvPicPr>
          <p:cNvPr id="5" name="Picture 4"/>
          <p:cNvPicPr>
            <a:picLocks noChangeAspect="1"/>
          </p:cNvPicPr>
          <p:nvPr/>
        </p:nvPicPr>
        <p:blipFill>
          <a:blip r:embed="rId3"/>
          <a:stretch>
            <a:fillRect/>
          </a:stretch>
        </p:blipFill>
        <p:spPr>
          <a:xfrm>
            <a:off x="3428017" y="657225"/>
            <a:ext cx="5510291" cy="5448300"/>
          </a:xfrm>
          <a:prstGeom prst="rect">
            <a:avLst/>
          </a:prstGeom>
        </p:spPr>
      </p:pic>
    </p:spTree>
    <p:extLst>
      <p:ext uri="{BB962C8B-B14F-4D97-AF65-F5344CB8AC3E}">
        <p14:creationId xmlns:p14="http://schemas.microsoft.com/office/powerpoint/2010/main" val="556422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Cooper Black" panose="0208090404030B020404" pitchFamily="18" charset="0"/>
              </a:rPr>
              <a:t>Black New York before the Renaissance</a:t>
            </a:r>
          </a:p>
        </p:txBody>
      </p:sp>
      <p:pic>
        <p:nvPicPr>
          <p:cNvPr id="8" name="Content Placeholder 7"/>
          <p:cNvPicPr>
            <a:picLocks noGrp="1" noChangeAspect="1"/>
          </p:cNvPicPr>
          <p:nvPr>
            <p:ph idx="1"/>
          </p:nvPr>
        </p:nvPicPr>
        <p:blipFill>
          <a:blip r:embed="rId2"/>
          <a:stretch>
            <a:fillRect/>
          </a:stretch>
        </p:blipFill>
        <p:spPr>
          <a:xfrm>
            <a:off x="2131841" y="1690689"/>
            <a:ext cx="5084505" cy="1158340"/>
          </a:xfrm>
          <a:prstGeom prst="rect">
            <a:avLst/>
          </a:prstGeom>
        </p:spPr>
      </p:pic>
      <p:sp>
        <p:nvSpPr>
          <p:cNvPr id="5" name="Rectangle 4"/>
          <p:cNvSpPr/>
          <p:nvPr/>
        </p:nvSpPr>
        <p:spPr>
          <a:xfrm>
            <a:off x="271848" y="2945404"/>
            <a:ext cx="6425514" cy="3416320"/>
          </a:xfrm>
          <a:prstGeom prst="rect">
            <a:avLst/>
          </a:prstGeom>
        </p:spPr>
        <p:txBody>
          <a:bodyPr wrap="square">
            <a:spAutoFit/>
          </a:bodyPr>
          <a:lstStyle/>
          <a:p>
            <a:pPr marL="285750" indent="-285750" algn="just">
              <a:buFont typeface="Arial" panose="020B0604020202020204" pitchFamily="34" charset="0"/>
              <a:buChar char="•"/>
            </a:pPr>
            <a:r>
              <a:rPr lang="en-GB" dirty="0"/>
              <a:t>Dutch West India Company imported 11 African slaves to New Amsterdam in 1626, with the first slave auction being held in New Amsterdam in 1655</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1799: Act for the Gradual Abolition of Slavery. Children of slaves born after July 4 1799 legally free after period of indentured servitude (to the age of 28 for males and to 25 for females)</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1817: state freed all slaves born before July 4, 1799 (the date of the gradual abolition law), effective in 1827</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1827: full emancipation</a:t>
            </a:r>
          </a:p>
        </p:txBody>
      </p:sp>
      <p:pic>
        <p:nvPicPr>
          <p:cNvPr id="9" name="Picture 8"/>
          <p:cNvPicPr>
            <a:picLocks noChangeAspect="1"/>
          </p:cNvPicPr>
          <p:nvPr/>
        </p:nvPicPr>
        <p:blipFill>
          <a:blip r:embed="rId3"/>
          <a:stretch>
            <a:fillRect/>
          </a:stretch>
        </p:blipFill>
        <p:spPr>
          <a:xfrm>
            <a:off x="6932889" y="2945404"/>
            <a:ext cx="1953678" cy="3223569"/>
          </a:xfrm>
          <a:prstGeom prst="rect">
            <a:avLst/>
          </a:prstGeom>
        </p:spPr>
      </p:pic>
    </p:spTree>
    <p:extLst>
      <p:ext uri="{BB962C8B-B14F-4D97-AF65-F5344CB8AC3E}">
        <p14:creationId xmlns:p14="http://schemas.microsoft.com/office/powerpoint/2010/main" val="1867451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05" y="303834"/>
            <a:ext cx="2880669" cy="1604192"/>
          </a:xfrm>
        </p:spPr>
        <p:txBody>
          <a:bodyPr>
            <a:normAutofit fontScale="90000"/>
          </a:bodyPr>
          <a:lstStyle/>
          <a:p>
            <a:r>
              <a:rPr lang="en-GB" dirty="0">
                <a:latin typeface="Cooper Black" panose="0208090404030B020404" pitchFamily="18" charset="0"/>
              </a:rPr>
              <a:t>Fugitive Slaves in New York</a:t>
            </a:r>
          </a:p>
        </p:txBody>
      </p:sp>
      <p:pic>
        <p:nvPicPr>
          <p:cNvPr id="4" name="Content Placeholder 3"/>
          <p:cNvPicPr>
            <a:picLocks noGrp="1" noChangeAspect="1"/>
          </p:cNvPicPr>
          <p:nvPr>
            <p:ph idx="1"/>
          </p:nvPr>
        </p:nvPicPr>
        <p:blipFill>
          <a:blip r:embed="rId3"/>
          <a:stretch>
            <a:fillRect/>
          </a:stretch>
        </p:blipFill>
        <p:spPr>
          <a:xfrm>
            <a:off x="148405" y="2211859"/>
            <a:ext cx="3397984" cy="2976701"/>
          </a:xfrm>
          <a:prstGeom prst="rect">
            <a:avLst/>
          </a:prstGeom>
        </p:spPr>
      </p:pic>
      <p:sp>
        <p:nvSpPr>
          <p:cNvPr id="6" name="Rectangle 5"/>
          <p:cNvSpPr/>
          <p:nvPr/>
        </p:nvSpPr>
        <p:spPr>
          <a:xfrm>
            <a:off x="3546389" y="0"/>
            <a:ext cx="5597611" cy="6858000"/>
          </a:xfrm>
          <a:prstGeom prst="rect">
            <a:avLst/>
          </a:prstGeom>
        </p:spPr>
        <p:txBody>
          <a:bodyPr wrap="square" lIns="360000" tIns="360000" rIns="360000" bIns="360000">
            <a:spAutoFit/>
          </a:bodyPr>
          <a:lstStyle/>
          <a:p>
            <a:pPr algn="just"/>
            <a:r>
              <a:rPr lang="en-GB" sz="2000" dirty="0"/>
              <a:t>“One day, when I had been requested to do an errand for Mrs Bruce [real life Cornelia </a:t>
            </a:r>
            <a:r>
              <a:rPr lang="en-GB" sz="2000" dirty="0" err="1"/>
              <a:t>Grinnel</a:t>
            </a:r>
            <a:r>
              <a:rPr lang="en-GB" sz="2000" dirty="0"/>
              <a:t> Willis], I was hurrying through back streets, as usual, when I saw a young man approaching, whose face was familiar to me … I always rejoiced to see any one who had escaped from the black pit; I was peculiarly glad to see him on Northern soil, though I no longer called it free soil … I … asked him if he did not know that </a:t>
            </a:r>
            <a:r>
              <a:rPr lang="en-GB" sz="2000" b="1" dirty="0">
                <a:solidFill>
                  <a:srgbClr val="FF0000"/>
                </a:solidFill>
              </a:rPr>
              <a:t>New York was a city of kidnappers</a:t>
            </a:r>
            <a:r>
              <a:rPr lang="en-GB" sz="2000" dirty="0"/>
              <a:t>.”</a:t>
            </a:r>
          </a:p>
          <a:p>
            <a:pPr algn="just"/>
            <a:endParaRPr lang="en-GB" sz="2000" dirty="0"/>
          </a:p>
          <a:p>
            <a:pPr algn="just"/>
            <a:r>
              <a:rPr lang="en-GB" sz="2000" dirty="0"/>
              <a:t>“ … I closely observed the countenances of all I met. I dreaded the approach of summer, when snakes and slaveholders make their appearance. I was, in fact, a slave in New York, as subject to slave laws as I had been in a Slave State. Strange incongruity in a State called free!”</a:t>
            </a:r>
          </a:p>
          <a:p>
            <a:pPr algn="r"/>
            <a:r>
              <a:rPr lang="en-GB" dirty="0"/>
              <a:t>-</a:t>
            </a:r>
            <a:r>
              <a:rPr lang="en-GB" sz="1600" dirty="0"/>
              <a:t> Harriet Jacobs, </a:t>
            </a:r>
            <a:r>
              <a:rPr lang="en-GB" sz="1600" i="1" dirty="0"/>
              <a:t>Incidents in the Life of a Slave Girl </a:t>
            </a:r>
            <a:r>
              <a:rPr lang="en-GB" sz="1600" dirty="0"/>
              <a:t>(1861), Chapter 40 (‘The Fugitive Slave Law’)</a:t>
            </a:r>
          </a:p>
        </p:txBody>
      </p:sp>
      <p:sp>
        <p:nvSpPr>
          <p:cNvPr id="7" name="Rectangle 6"/>
          <p:cNvSpPr/>
          <p:nvPr/>
        </p:nvSpPr>
        <p:spPr>
          <a:xfrm>
            <a:off x="148405" y="5261560"/>
            <a:ext cx="2397211" cy="461665"/>
          </a:xfrm>
          <a:prstGeom prst="rect">
            <a:avLst/>
          </a:prstGeom>
        </p:spPr>
        <p:txBody>
          <a:bodyPr wrap="square">
            <a:spAutoFit/>
          </a:bodyPr>
          <a:lstStyle/>
          <a:p>
            <a:r>
              <a:rPr lang="en-GB" sz="1200" dirty="0"/>
              <a:t>From </a:t>
            </a:r>
            <a:r>
              <a:rPr lang="en-GB" sz="1200" i="1" dirty="0"/>
              <a:t>The American Anti-Slavery Almanac for 1840</a:t>
            </a:r>
            <a:r>
              <a:rPr lang="en-GB" sz="1200" dirty="0"/>
              <a:t>,</a:t>
            </a:r>
          </a:p>
        </p:txBody>
      </p:sp>
    </p:spTree>
    <p:extLst>
      <p:ext uri="{BB962C8B-B14F-4D97-AF65-F5344CB8AC3E}">
        <p14:creationId xmlns:p14="http://schemas.microsoft.com/office/powerpoint/2010/main" val="15375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 y="365126"/>
            <a:ext cx="7886700" cy="1325563"/>
          </a:xfrm>
        </p:spPr>
        <p:txBody>
          <a:bodyPr/>
          <a:lstStyle/>
          <a:p>
            <a:r>
              <a:rPr lang="en-GB" dirty="0">
                <a:latin typeface="Cooper Black" panose="0208090404030B020404" pitchFamily="18" charset="0"/>
              </a:rPr>
              <a:t>Draft Riots, 1863</a:t>
            </a:r>
          </a:p>
        </p:txBody>
      </p:sp>
      <p:sp>
        <p:nvSpPr>
          <p:cNvPr id="6" name="Content Placeholder 5"/>
          <p:cNvSpPr>
            <a:spLocks noGrp="1"/>
          </p:cNvSpPr>
          <p:nvPr>
            <p:ph idx="1"/>
          </p:nvPr>
        </p:nvSpPr>
        <p:spPr>
          <a:xfrm>
            <a:off x="171450" y="1690689"/>
            <a:ext cx="4487047" cy="4784252"/>
          </a:xfrm>
        </p:spPr>
        <p:txBody>
          <a:bodyPr>
            <a:normAutofit lnSpcReduction="10000"/>
          </a:bodyPr>
          <a:lstStyle/>
          <a:p>
            <a:r>
              <a:rPr lang="en-GB" dirty="0"/>
              <a:t>Discontent about free African Americans competing with white New Yorkers for work</a:t>
            </a:r>
          </a:p>
          <a:p>
            <a:r>
              <a:rPr lang="en-GB" dirty="0"/>
              <a:t>Aggravation at conscription order </a:t>
            </a:r>
          </a:p>
          <a:p>
            <a:r>
              <a:rPr lang="en-GB" dirty="0"/>
              <a:t>Frustration taken out on African Americans: 119/120 deaths (most black) during race riot 13–16 July 1863</a:t>
            </a:r>
          </a:p>
          <a:p>
            <a:r>
              <a:rPr lang="en-GB" dirty="0"/>
              <a:t>Reduction in New York City’s black population</a:t>
            </a:r>
          </a:p>
        </p:txBody>
      </p:sp>
      <p:pic>
        <p:nvPicPr>
          <p:cNvPr id="8" name="Picture 7"/>
          <p:cNvPicPr>
            <a:picLocks noChangeAspect="1"/>
          </p:cNvPicPr>
          <p:nvPr/>
        </p:nvPicPr>
        <p:blipFill>
          <a:blip r:embed="rId2"/>
          <a:stretch>
            <a:fillRect/>
          </a:stretch>
        </p:blipFill>
        <p:spPr>
          <a:xfrm>
            <a:off x="4763297" y="2732388"/>
            <a:ext cx="3389587" cy="4125612"/>
          </a:xfrm>
          <a:prstGeom prst="rect">
            <a:avLst/>
          </a:prstGeom>
        </p:spPr>
      </p:pic>
      <p:pic>
        <p:nvPicPr>
          <p:cNvPr id="9" name="Picture 8"/>
          <p:cNvPicPr>
            <a:picLocks noChangeAspect="1"/>
          </p:cNvPicPr>
          <p:nvPr/>
        </p:nvPicPr>
        <p:blipFill>
          <a:blip r:embed="rId3"/>
          <a:stretch>
            <a:fillRect/>
          </a:stretch>
        </p:blipFill>
        <p:spPr>
          <a:xfrm>
            <a:off x="5565447" y="0"/>
            <a:ext cx="3682303" cy="3151905"/>
          </a:xfrm>
          <a:prstGeom prst="rect">
            <a:avLst/>
          </a:prstGeom>
        </p:spPr>
      </p:pic>
    </p:spTree>
    <p:extLst>
      <p:ext uri="{BB962C8B-B14F-4D97-AF65-F5344CB8AC3E}">
        <p14:creationId xmlns:p14="http://schemas.microsoft.com/office/powerpoint/2010/main" val="4062356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884276"/>
            <a:ext cx="4425264" cy="1325563"/>
          </a:xfrm>
        </p:spPr>
        <p:txBody>
          <a:bodyPr>
            <a:normAutofit fontScale="90000"/>
          </a:bodyPr>
          <a:lstStyle/>
          <a:p>
            <a:pPr algn="ctr"/>
            <a:r>
              <a:rPr lang="en-GB" sz="3600" dirty="0">
                <a:latin typeface="Cooper Black" panose="0208090404030B020404" pitchFamily="18" charset="0"/>
              </a:rPr>
              <a:t>Philip A. Payton Jr. (1876–1917)</a:t>
            </a:r>
            <a:br>
              <a:rPr lang="en-GB" sz="3600" dirty="0">
                <a:latin typeface="Cooper Black" panose="0208090404030B020404" pitchFamily="18" charset="0"/>
              </a:rPr>
            </a:br>
            <a:r>
              <a:rPr lang="en-GB" sz="3600" dirty="0">
                <a:latin typeface="Cooper Black" panose="0208090404030B020404" pitchFamily="18" charset="0"/>
              </a:rPr>
              <a:t>‘The Father of Harlem’</a:t>
            </a:r>
            <a:br>
              <a:rPr lang="en-GB" dirty="0">
                <a:latin typeface="Cooper Black" panose="0208090404030B020404" pitchFamily="18" charset="0"/>
              </a:rPr>
            </a:br>
            <a:endParaRPr lang="en-GB" dirty="0">
              <a:latin typeface="Cooper Black" panose="0208090404030B020404" pitchFamily="18" charset="0"/>
            </a:endParaRPr>
          </a:p>
        </p:txBody>
      </p:sp>
      <p:sp>
        <p:nvSpPr>
          <p:cNvPr id="9" name="Content Placeholder 8"/>
          <p:cNvSpPr>
            <a:spLocks noGrp="1"/>
          </p:cNvSpPr>
          <p:nvPr>
            <p:ph idx="1"/>
          </p:nvPr>
        </p:nvSpPr>
        <p:spPr>
          <a:xfrm>
            <a:off x="304801" y="2307538"/>
            <a:ext cx="4749114" cy="4516888"/>
          </a:xfrm>
        </p:spPr>
        <p:txBody>
          <a:bodyPr>
            <a:normAutofit fontScale="85000" lnSpcReduction="20000"/>
          </a:bodyPr>
          <a:lstStyle/>
          <a:p>
            <a:r>
              <a:rPr lang="en-GB" dirty="0"/>
              <a:t>b. Westfield, Massachusetts; black middle class – graduated from Livingstone College, North Carolina</a:t>
            </a:r>
          </a:p>
          <a:p>
            <a:r>
              <a:rPr lang="en-GB" dirty="0"/>
              <a:t>Worked as porter for real estate office</a:t>
            </a:r>
          </a:p>
          <a:p>
            <a:r>
              <a:rPr lang="en-GB" dirty="0"/>
              <a:t>Bought tenements in New York and rented them to African Americans</a:t>
            </a:r>
          </a:p>
          <a:p>
            <a:r>
              <a:rPr lang="en-GB" dirty="0"/>
              <a:t>1904: chartered the Afro-American Realty Company, to cater to African Americans</a:t>
            </a:r>
          </a:p>
          <a:p>
            <a:r>
              <a:rPr lang="en-GB" dirty="0"/>
              <a:t>Helped change demographics of Harlem (and made personal fortune)</a:t>
            </a:r>
          </a:p>
        </p:txBody>
      </p:sp>
      <p:pic>
        <p:nvPicPr>
          <p:cNvPr id="6" name="Picture 5"/>
          <p:cNvPicPr>
            <a:picLocks noChangeAspect="1"/>
          </p:cNvPicPr>
          <p:nvPr/>
        </p:nvPicPr>
        <p:blipFill>
          <a:blip r:embed="rId2"/>
          <a:stretch>
            <a:fillRect/>
          </a:stretch>
        </p:blipFill>
        <p:spPr>
          <a:xfrm>
            <a:off x="5145117" y="30961"/>
            <a:ext cx="3998883" cy="4357757"/>
          </a:xfrm>
          <a:prstGeom prst="rect">
            <a:avLst/>
          </a:prstGeom>
        </p:spPr>
      </p:pic>
      <p:pic>
        <p:nvPicPr>
          <p:cNvPr id="10" name="Picture 9"/>
          <p:cNvPicPr>
            <a:picLocks noChangeAspect="1"/>
          </p:cNvPicPr>
          <p:nvPr/>
        </p:nvPicPr>
        <p:blipFill>
          <a:blip r:embed="rId3"/>
          <a:stretch>
            <a:fillRect/>
          </a:stretch>
        </p:blipFill>
        <p:spPr>
          <a:xfrm>
            <a:off x="7510944" y="4388717"/>
            <a:ext cx="1883280" cy="2435709"/>
          </a:xfrm>
          <a:prstGeom prst="rect">
            <a:avLst/>
          </a:prstGeom>
        </p:spPr>
      </p:pic>
      <p:pic>
        <p:nvPicPr>
          <p:cNvPr id="11" name="Picture 10"/>
          <p:cNvPicPr>
            <a:picLocks noChangeAspect="1"/>
          </p:cNvPicPr>
          <p:nvPr/>
        </p:nvPicPr>
        <p:blipFill rotWithShape="1">
          <a:blip r:embed="rId4"/>
          <a:srcRect l="29531" t="19715" r="32188" b="8537"/>
          <a:stretch/>
        </p:blipFill>
        <p:spPr>
          <a:xfrm>
            <a:off x="5145117" y="4388717"/>
            <a:ext cx="1665931" cy="2400300"/>
          </a:xfrm>
          <a:prstGeom prst="rect">
            <a:avLst/>
          </a:prstGeom>
        </p:spPr>
      </p:pic>
    </p:spTree>
    <p:extLst>
      <p:ext uri="{BB962C8B-B14F-4D97-AF65-F5344CB8AC3E}">
        <p14:creationId xmlns:p14="http://schemas.microsoft.com/office/powerpoint/2010/main" val="164847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049916" cy="6134100"/>
          </a:xfrm>
          <a:prstGeom prst="rect">
            <a:avLst/>
          </a:prstGeom>
        </p:spPr>
      </p:pic>
      <p:pic>
        <p:nvPicPr>
          <p:cNvPr id="4" name="Picture 3"/>
          <p:cNvPicPr>
            <a:picLocks noChangeAspect="1"/>
          </p:cNvPicPr>
          <p:nvPr/>
        </p:nvPicPr>
        <p:blipFill rotWithShape="1">
          <a:blip r:embed="rId3"/>
          <a:srcRect l="14710" t="21785" r="13179" b="20977"/>
          <a:stretch/>
        </p:blipFill>
        <p:spPr>
          <a:xfrm>
            <a:off x="233021" y="3067050"/>
            <a:ext cx="3336325" cy="3728833"/>
          </a:xfrm>
          <a:prstGeom prst="rect">
            <a:avLst/>
          </a:prstGeom>
        </p:spPr>
      </p:pic>
      <p:pic>
        <p:nvPicPr>
          <p:cNvPr id="5" name="Picture 4"/>
          <p:cNvPicPr>
            <a:picLocks noChangeAspect="1"/>
          </p:cNvPicPr>
          <p:nvPr/>
        </p:nvPicPr>
        <p:blipFill>
          <a:blip r:embed="rId4"/>
          <a:stretch>
            <a:fillRect/>
          </a:stretch>
        </p:blipFill>
        <p:spPr>
          <a:xfrm>
            <a:off x="3986128" y="76200"/>
            <a:ext cx="5157873" cy="3321908"/>
          </a:xfrm>
          <a:prstGeom prst="rect">
            <a:avLst/>
          </a:prstGeom>
        </p:spPr>
      </p:pic>
      <p:pic>
        <p:nvPicPr>
          <p:cNvPr id="6" name="Picture 5"/>
          <p:cNvPicPr>
            <a:picLocks noChangeAspect="1"/>
          </p:cNvPicPr>
          <p:nvPr/>
        </p:nvPicPr>
        <p:blipFill>
          <a:blip r:embed="rId5"/>
          <a:stretch>
            <a:fillRect/>
          </a:stretch>
        </p:blipFill>
        <p:spPr>
          <a:xfrm>
            <a:off x="3802367" y="3327090"/>
            <a:ext cx="5341633" cy="3530910"/>
          </a:xfrm>
          <a:prstGeom prst="rect">
            <a:avLst/>
          </a:prstGeom>
        </p:spPr>
      </p:pic>
    </p:spTree>
    <p:extLst>
      <p:ext uri="{BB962C8B-B14F-4D97-AF65-F5344CB8AC3E}">
        <p14:creationId xmlns:p14="http://schemas.microsoft.com/office/powerpoint/2010/main" val="2809249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05200" y="7937"/>
            <a:ext cx="5638800" cy="3766542"/>
          </a:xfrm>
          <a:prstGeom prst="rect">
            <a:avLst/>
          </a:prstGeom>
        </p:spPr>
      </p:pic>
      <p:sp>
        <p:nvSpPr>
          <p:cNvPr id="3" name="Rectangle 2"/>
          <p:cNvSpPr/>
          <p:nvPr/>
        </p:nvSpPr>
        <p:spPr>
          <a:xfrm>
            <a:off x="0" y="440919"/>
            <a:ext cx="3638550" cy="7036451"/>
          </a:xfrm>
          <a:prstGeom prst="rect">
            <a:avLst/>
          </a:prstGeom>
        </p:spPr>
        <p:txBody>
          <a:bodyPr wrap="square" lIns="540000" tIns="360000" rIns="540000" bIns="360000">
            <a:spAutoFit/>
          </a:bodyPr>
          <a:lstStyle/>
          <a:p>
            <a:r>
              <a:rPr lang="en-GB" sz="4000" dirty="0">
                <a:solidFill>
                  <a:srgbClr val="FFFF00"/>
                </a:solidFill>
                <a:latin typeface="Cooper Black" panose="0208090404030B020404" pitchFamily="18" charset="0"/>
              </a:rPr>
              <a:t>The Great Migration</a:t>
            </a:r>
          </a:p>
          <a:p>
            <a:pPr algn="just"/>
            <a:endParaRPr lang="en-GB" sz="2400" b="1" u="sng" dirty="0">
              <a:solidFill>
                <a:srgbClr val="FFFF00"/>
              </a:solidFill>
            </a:endParaRPr>
          </a:p>
          <a:p>
            <a:pPr algn="just"/>
            <a:endParaRPr lang="en-GB" sz="2400" b="1" u="sng" dirty="0">
              <a:solidFill>
                <a:srgbClr val="FFFF00"/>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ctr"/>
            <a:endParaRPr lang="en-GB" sz="2400" b="1" u="sng" dirty="0">
              <a:solidFill>
                <a:prstClr val="black"/>
              </a:solidFill>
            </a:endParaRPr>
          </a:p>
          <a:p>
            <a:pPr algn="ctr"/>
            <a:endParaRPr lang="en-GB" sz="1000" b="1" u="sng" dirty="0">
              <a:solidFill>
                <a:prstClr val="black"/>
              </a:solidFill>
            </a:endParaRPr>
          </a:p>
          <a:p>
            <a:pPr algn="ctr"/>
            <a:endParaRPr lang="en-GB" sz="2400" b="1" u="sng" dirty="0">
              <a:solidFill>
                <a:prstClr val="black"/>
              </a:solidFill>
            </a:endParaRPr>
          </a:p>
          <a:p>
            <a:pPr algn="just"/>
            <a:endParaRPr lang="en-GB" sz="1600" dirty="0">
              <a:solidFill>
                <a:prstClr val="black"/>
              </a:solidFill>
            </a:endParaRPr>
          </a:p>
        </p:txBody>
      </p:sp>
      <p:pic>
        <p:nvPicPr>
          <p:cNvPr id="4" name="Picture 3"/>
          <p:cNvPicPr>
            <a:picLocks noChangeAspect="1"/>
          </p:cNvPicPr>
          <p:nvPr/>
        </p:nvPicPr>
        <p:blipFill>
          <a:blip r:embed="rId3"/>
          <a:stretch>
            <a:fillRect/>
          </a:stretch>
        </p:blipFill>
        <p:spPr>
          <a:xfrm>
            <a:off x="-1" y="3618594"/>
            <a:ext cx="4962574" cy="3316511"/>
          </a:xfrm>
          <a:prstGeom prst="rect">
            <a:avLst/>
          </a:prstGeom>
        </p:spPr>
      </p:pic>
      <p:sp>
        <p:nvSpPr>
          <p:cNvPr id="5" name="Title 1"/>
          <p:cNvSpPr txBox="1">
            <a:spLocks/>
          </p:cNvSpPr>
          <p:nvPr/>
        </p:nvSpPr>
        <p:spPr>
          <a:xfrm>
            <a:off x="5410200" y="4045528"/>
            <a:ext cx="3165764" cy="2297888"/>
          </a:xfrm>
          <a:prstGeom prst="rect">
            <a:avLst/>
          </a:prstGeom>
        </p:spPr>
        <p:txBody>
          <a:bodyP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oper Black" panose="0208090404030B020404" pitchFamily="18" charset="0"/>
              </a:rPr>
              <a:t>Jacob Lawrence’s Migration Series (1941)</a:t>
            </a:r>
          </a:p>
          <a:p>
            <a:r>
              <a:rPr lang="en-GB" dirty="0">
                <a:hlinkClick r:id="rId4"/>
              </a:rPr>
              <a:t>http://www.moma.org/interactives/exhibitions/2015/onewayticket/</a:t>
            </a:r>
            <a:endParaRPr lang="en-GB" dirty="0"/>
          </a:p>
          <a:p>
            <a:endParaRPr lang="en-GB" dirty="0">
              <a:latin typeface="Cooper Black" panose="0208090404030B020404" pitchFamily="18" charset="0"/>
            </a:endParaRPr>
          </a:p>
        </p:txBody>
      </p:sp>
    </p:spTree>
    <p:extLst>
      <p:ext uri="{BB962C8B-B14F-4D97-AF65-F5344CB8AC3E}">
        <p14:creationId xmlns:p14="http://schemas.microsoft.com/office/powerpoint/2010/main" val="2028609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7190339"/>
          </a:xfrm>
          <a:prstGeom prst="rect">
            <a:avLst/>
          </a:prstGeom>
        </p:spPr>
        <p:txBody>
          <a:bodyPr wrap="square" lIns="540000" tIns="360000" rIns="540000" bIns="360000">
            <a:spAutoFit/>
          </a:bodyPr>
          <a:lstStyle/>
          <a:p>
            <a:pPr algn="ctr"/>
            <a:r>
              <a:rPr lang="en-GB" sz="3600" dirty="0">
                <a:solidFill>
                  <a:srgbClr val="FFFF00"/>
                </a:solidFill>
                <a:latin typeface="Cooper Black" panose="0208090404030B020404" pitchFamily="18" charset="0"/>
              </a:rPr>
              <a:t>The Great Migration</a:t>
            </a: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ctr"/>
            <a:endParaRPr lang="en-GB" sz="2400" b="1" u="sng" dirty="0">
              <a:solidFill>
                <a:prstClr val="black"/>
              </a:solidFill>
            </a:endParaRPr>
          </a:p>
          <a:p>
            <a:pPr algn="ctr"/>
            <a:endParaRPr lang="en-GB" sz="1000" b="1" u="sng" dirty="0">
              <a:solidFill>
                <a:prstClr val="black"/>
              </a:solidFill>
            </a:endParaRPr>
          </a:p>
          <a:p>
            <a:pPr algn="ctr"/>
            <a:endParaRPr lang="en-GB" sz="2400" b="1" u="sng" dirty="0">
              <a:solidFill>
                <a:prstClr val="black"/>
              </a:solidFill>
            </a:endParaRPr>
          </a:p>
          <a:p>
            <a:pPr algn="ctr"/>
            <a:r>
              <a:rPr lang="en-GB" sz="2400" b="1" u="sng" dirty="0">
                <a:solidFill>
                  <a:srgbClr val="FFFF00"/>
                </a:solidFill>
              </a:rPr>
              <a:t>Two periodizations:</a:t>
            </a:r>
          </a:p>
          <a:p>
            <a:pPr marL="457200" indent="-457200" algn="ctr">
              <a:buAutoNum type="arabicPeriod"/>
            </a:pPr>
            <a:r>
              <a:rPr lang="en-GB" sz="2400" b="1" dirty="0">
                <a:solidFill>
                  <a:srgbClr val="FFFF00"/>
                </a:solidFill>
              </a:rPr>
              <a:t>c. 1910s–1940</a:t>
            </a:r>
          </a:p>
          <a:p>
            <a:pPr marL="457200" indent="-457200" algn="ctr">
              <a:buAutoNum type="arabicPeriod"/>
            </a:pPr>
            <a:r>
              <a:rPr lang="en-GB" sz="2400" b="1" dirty="0">
                <a:solidFill>
                  <a:srgbClr val="FFFF00"/>
                </a:solidFill>
              </a:rPr>
              <a:t>c. 1940–1980</a:t>
            </a:r>
          </a:p>
          <a:p>
            <a:pPr marL="457200" indent="-457200" algn="just">
              <a:buAutoNum type="arabicPeriod"/>
            </a:pPr>
            <a:endParaRPr lang="en-GB" sz="1000" b="1" dirty="0">
              <a:solidFill>
                <a:srgbClr val="FFFF00"/>
              </a:solidFill>
            </a:endParaRPr>
          </a:p>
          <a:p>
            <a:pPr algn="just"/>
            <a:r>
              <a:rPr lang="en-GB" sz="1600" dirty="0">
                <a:solidFill>
                  <a:srgbClr val="FFFF00"/>
                </a:solidFill>
              </a:rPr>
              <a:t> </a:t>
            </a:r>
          </a:p>
          <a:p>
            <a:pPr algn="just"/>
            <a:endParaRPr lang="en-GB" sz="16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94" y="1082933"/>
            <a:ext cx="4596712" cy="3591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1420" y="1089494"/>
            <a:ext cx="4565578" cy="3584620"/>
          </a:xfrm>
          <a:prstGeom prst="rect">
            <a:avLst/>
          </a:prstGeom>
        </p:spPr>
      </p:pic>
      <p:sp>
        <p:nvSpPr>
          <p:cNvPr id="5" name="Rectangle 4"/>
          <p:cNvSpPr/>
          <p:nvPr/>
        </p:nvSpPr>
        <p:spPr>
          <a:xfrm>
            <a:off x="6939511" y="5228594"/>
            <a:ext cx="2236782" cy="400110"/>
          </a:xfrm>
          <a:prstGeom prst="rect">
            <a:avLst/>
          </a:prstGeom>
        </p:spPr>
        <p:txBody>
          <a:bodyPr wrap="square">
            <a:spAutoFit/>
          </a:bodyPr>
          <a:lstStyle/>
          <a:p>
            <a:r>
              <a:rPr lang="en-GB" sz="1000" dirty="0"/>
              <a:t>Nos. of African Americans migrating from the South</a:t>
            </a:r>
          </a:p>
        </p:txBody>
      </p:sp>
    </p:spTree>
    <p:extLst>
      <p:ext uri="{BB962C8B-B14F-4D97-AF65-F5344CB8AC3E}">
        <p14:creationId xmlns:p14="http://schemas.microsoft.com/office/powerpoint/2010/main" val="3952246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5" descr="https://upload.wikimedia.org/wikipedia/commons/thumb/1/1c/GreatMigration1910to1970-UrbanPopulation.png/800px-GreatMigration1910to1970-UrbanPopulation.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88" y="1052736"/>
            <a:ext cx="8977621"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 y="7937"/>
            <a:ext cx="9144001" cy="6143899"/>
          </a:xfrm>
          <a:prstGeom prst="rect">
            <a:avLst/>
          </a:prstGeom>
        </p:spPr>
        <p:txBody>
          <a:bodyPr wrap="square" lIns="540000" tIns="360000" rIns="540000" bIns="360000">
            <a:spAutoFit/>
          </a:bodyPr>
          <a:lstStyle/>
          <a:p>
            <a:pPr algn="ctr"/>
            <a:r>
              <a:rPr lang="en-GB" sz="3600" dirty="0">
                <a:solidFill>
                  <a:srgbClr val="FFFF00"/>
                </a:solidFill>
                <a:latin typeface="Cooper Black" panose="0208090404030B020404" pitchFamily="18" charset="0"/>
              </a:rPr>
              <a:t>The Great Migration</a:t>
            </a: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just"/>
            <a:endParaRPr lang="en-GB" sz="2400" b="1" u="sng" dirty="0">
              <a:solidFill>
                <a:prstClr val="black"/>
              </a:solidFill>
            </a:endParaRPr>
          </a:p>
          <a:p>
            <a:pPr algn="ctr"/>
            <a:endParaRPr lang="en-GB" sz="2400" b="1" u="sng" dirty="0">
              <a:solidFill>
                <a:prstClr val="black"/>
              </a:solidFill>
            </a:endParaRPr>
          </a:p>
          <a:p>
            <a:pPr algn="ctr"/>
            <a:endParaRPr lang="en-GB" sz="1000" b="1" u="sng" dirty="0">
              <a:solidFill>
                <a:prstClr val="black"/>
              </a:solidFill>
            </a:endParaRPr>
          </a:p>
          <a:p>
            <a:pPr algn="ctr"/>
            <a:endParaRPr lang="en-GB" sz="2400" b="1" u="sng" dirty="0">
              <a:solidFill>
                <a:prstClr val="black"/>
              </a:solidFill>
            </a:endParaRPr>
          </a:p>
          <a:p>
            <a:pPr marL="457200" indent="-457200" algn="just">
              <a:buAutoNum type="arabicPeriod"/>
            </a:pPr>
            <a:endParaRPr lang="en-GB" sz="1000" b="1" dirty="0">
              <a:solidFill>
                <a:prstClr val="black"/>
              </a:solidFill>
            </a:endParaRPr>
          </a:p>
          <a:p>
            <a:pPr algn="just"/>
            <a:r>
              <a:rPr lang="en-GB" sz="1600" dirty="0">
                <a:solidFill>
                  <a:prstClr val="black"/>
                </a:solidFill>
              </a:rPr>
              <a:t> </a:t>
            </a:r>
          </a:p>
          <a:p>
            <a:pPr algn="just"/>
            <a:endParaRPr lang="en-GB" sz="1600" dirty="0">
              <a:solidFill>
                <a:prstClr val="black"/>
              </a:solidFill>
            </a:endParaRPr>
          </a:p>
        </p:txBody>
      </p:sp>
    </p:spTree>
    <p:extLst>
      <p:ext uri="{BB962C8B-B14F-4D97-AF65-F5344CB8AC3E}">
        <p14:creationId xmlns:p14="http://schemas.microsoft.com/office/powerpoint/2010/main" val="3277807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oper Black" panose="0208090404030B020404" pitchFamily="18" charset="0"/>
              </a:rPr>
              <a:t>Push Factors</a:t>
            </a:r>
          </a:p>
        </p:txBody>
      </p:sp>
      <p:sp>
        <p:nvSpPr>
          <p:cNvPr id="3" name="Content Placeholder 2"/>
          <p:cNvSpPr>
            <a:spLocks noGrp="1"/>
          </p:cNvSpPr>
          <p:nvPr>
            <p:ph idx="1"/>
          </p:nvPr>
        </p:nvSpPr>
        <p:spPr>
          <a:xfrm>
            <a:off x="628650" y="1825625"/>
            <a:ext cx="4076700" cy="4351338"/>
          </a:xfrm>
        </p:spPr>
        <p:txBody>
          <a:bodyPr>
            <a:normAutofit lnSpcReduction="10000"/>
          </a:bodyPr>
          <a:lstStyle/>
          <a:p>
            <a:r>
              <a:rPr lang="en-GB" dirty="0"/>
              <a:t>Jim Crow laws</a:t>
            </a:r>
          </a:p>
          <a:p>
            <a:r>
              <a:rPr lang="en-GB" dirty="0"/>
              <a:t>Poverty</a:t>
            </a:r>
          </a:p>
          <a:p>
            <a:r>
              <a:rPr lang="en-GB" dirty="0"/>
              <a:t>Segregation</a:t>
            </a:r>
          </a:p>
          <a:p>
            <a:r>
              <a:rPr lang="en-GB" dirty="0"/>
              <a:t>Lack of employment opportunities</a:t>
            </a:r>
          </a:p>
          <a:p>
            <a:r>
              <a:rPr lang="en-GB" dirty="0"/>
              <a:t>Inequities of sharecropping</a:t>
            </a:r>
          </a:p>
          <a:p>
            <a:r>
              <a:rPr lang="en-GB" dirty="0"/>
              <a:t>Lynching and other forms of terrorism (e.g. KKK resurgence)</a:t>
            </a:r>
          </a:p>
          <a:p>
            <a:pPr marL="0" indent="0">
              <a:buNone/>
            </a:pPr>
            <a:endParaRPr lang="en-GB" dirty="0"/>
          </a:p>
        </p:txBody>
      </p:sp>
      <p:pic>
        <p:nvPicPr>
          <p:cNvPr id="4" name="Picture 3"/>
          <p:cNvPicPr>
            <a:picLocks noChangeAspect="1"/>
          </p:cNvPicPr>
          <p:nvPr/>
        </p:nvPicPr>
        <p:blipFill>
          <a:blip r:embed="rId2"/>
          <a:stretch>
            <a:fillRect/>
          </a:stretch>
        </p:blipFill>
        <p:spPr>
          <a:xfrm>
            <a:off x="5735406" y="-251728"/>
            <a:ext cx="3408594" cy="3884834"/>
          </a:xfrm>
          <a:prstGeom prst="rect">
            <a:avLst/>
          </a:prstGeom>
        </p:spPr>
      </p:pic>
      <p:pic>
        <p:nvPicPr>
          <p:cNvPr id="5" name="Picture 4"/>
          <p:cNvPicPr>
            <a:picLocks noChangeAspect="1"/>
          </p:cNvPicPr>
          <p:nvPr/>
        </p:nvPicPr>
        <p:blipFill>
          <a:blip r:embed="rId3"/>
          <a:stretch>
            <a:fillRect/>
          </a:stretch>
        </p:blipFill>
        <p:spPr>
          <a:xfrm>
            <a:off x="5158530" y="5018167"/>
            <a:ext cx="3985470" cy="1839833"/>
          </a:xfrm>
          <a:prstGeom prst="rect">
            <a:avLst/>
          </a:prstGeom>
        </p:spPr>
      </p:pic>
      <p:pic>
        <p:nvPicPr>
          <p:cNvPr id="6" name="Picture 5"/>
          <p:cNvPicPr>
            <a:picLocks noChangeAspect="1"/>
          </p:cNvPicPr>
          <p:nvPr/>
        </p:nvPicPr>
        <p:blipFill>
          <a:blip r:embed="rId4"/>
          <a:stretch>
            <a:fillRect/>
          </a:stretch>
        </p:blipFill>
        <p:spPr>
          <a:xfrm>
            <a:off x="5158530" y="2304336"/>
            <a:ext cx="1622134" cy="2657539"/>
          </a:xfrm>
          <a:prstGeom prst="rect">
            <a:avLst/>
          </a:prstGeom>
        </p:spPr>
      </p:pic>
    </p:spTree>
    <p:extLst>
      <p:ext uri="{BB962C8B-B14F-4D97-AF65-F5344CB8AC3E}">
        <p14:creationId xmlns:p14="http://schemas.microsoft.com/office/powerpoint/2010/main" val="1505593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350" y="627230"/>
            <a:ext cx="3733800" cy="1325563"/>
          </a:xfrm>
        </p:spPr>
        <p:txBody>
          <a:bodyPr>
            <a:normAutofit fontScale="90000"/>
          </a:bodyPr>
          <a:lstStyle/>
          <a:p>
            <a:r>
              <a:rPr lang="en-GB" dirty="0">
                <a:latin typeface="Cooper Black" panose="0208090404030B020404" pitchFamily="18" charset="0"/>
              </a:rPr>
              <a:t>Jacob Lawrence’s Migration Series (1941)</a:t>
            </a:r>
          </a:p>
        </p:txBody>
      </p:sp>
      <p:pic>
        <p:nvPicPr>
          <p:cNvPr id="4" name="Content Placeholder 3"/>
          <p:cNvPicPr>
            <a:picLocks noGrp="1" noChangeAspect="1"/>
          </p:cNvPicPr>
          <p:nvPr>
            <p:ph idx="1"/>
          </p:nvPr>
        </p:nvPicPr>
        <p:blipFill>
          <a:blip r:embed="rId2"/>
          <a:stretch>
            <a:fillRect/>
          </a:stretch>
        </p:blipFill>
        <p:spPr>
          <a:xfrm>
            <a:off x="3774294" y="211323"/>
            <a:ext cx="5369706" cy="3560577"/>
          </a:xfrm>
          <a:prstGeom prst="rect">
            <a:avLst/>
          </a:prstGeom>
        </p:spPr>
      </p:pic>
      <p:sp>
        <p:nvSpPr>
          <p:cNvPr id="5" name="Rectangle 4"/>
          <p:cNvSpPr/>
          <p:nvPr/>
        </p:nvSpPr>
        <p:spPr>
          <a:xfrm>
            <a:off x="7651645" y="3884229"/>
            <a:ext cx="1492355" cy="1815882"/>
          </a:xfrm>
          <a:prstGeom prst="rect">
            <a:avLst/>
          </a:prstGeom>
        </p:spPr>
        <p:txBody>
          <a:bodyPr wrap="square">
            <a:spAutoFit/>
          </a:bodyPr>
          <a:lstStyle/>
          <a:p>
            <a:r>
              <a:rPr lang="en-GB" sz="1600" b="0" i="0" dirty="0">
                <a:effectLst/>
              </a:rPr>
              <a:t>No. 17 The migration was spurred on by the treatment of the tenant farmers by the planter.</a:t>
            </a:r>
            <a:endParaRPr lang="en-GB" sz="1600" dirty="0"/>
          </a:p>
        </p:txBody>
      </p:sp>
      <p:pic>
        <p:nvPicPr>
          <p:cNvPr id="6" name="Picture 5"/>
          <p:cNvPicPr>
            <a:picLocks noChangeAspect="1"/>
          </p:cNvPicPr>
          <p:nvPr/>
        </p:nvPicPr>
        <p:blipFill>
          <a:blip r:embed="rId3"/>
          <a:stretch>
            <a:fillRect/>
          </a:stretch>
        </p:blipFill>
        <p:spPr>
          <a:xfrm>
            <a:off x="0" y="3272674"/>
            <a:ext cx="5391150" cy="3585326"/>
          </a:xfrm>
          <a:prstGeom prst="rect">
            <a:avLst/>
          </a:prstGeom>
        </p:spPr>
      </p:pic>
      <p:sp>
        <p:nvSpPr>
          <p:cNvPr id="7" name="Rectangle 6"/>
          <p:cNvSpPr/>
          <p:nvPr/>
        </p:nvSpPr>
        <p:spPr>
          <a:xfrm>
            <a:off x="5391150" y="3771900"/>
            <a:ext cx="1924050" cy="923330"/>
          </a:xfrm>
          <a:prstGeom prst="rect">
            <a:avLst/>
          </a:prstGeom>
        </p:spPr>
        <p:txBody>
          <a:bodyPr wrap="square">
            <a:spAutoFit/>
          </a:bodyPr>
          <a:lstStyle/>
          <a:p>
            <a:r>
              <a:rPr lang="en-GB" dirty="0"/>
              <a:t>No. 15 Another cause was lynching</a:t>
            </a:r>
          </a:p>
        </p:txBody>
      </p:sp>
    </p:spTree>
    <p:extLst>
      <p:ext uri="{BB962C8B-B14F-4D97-AF65-F5344CB8AC3E}">
        <p14:creationId xmlns:p14="http://schemas.microsoft.com/office/powerpoint/2010/main" val="2708804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762000" y="365126"/>
            <a:ext cx="7924800" cy="5254823"/>
          </a:xfrm>
          <a:prstGeom prst="rect">
            <a:avLst/>
          </a:prstGeom>
        </p:spPr>
      </p:pic>
      <p:sp>
        <p:nvSpPr>
          <p:cNvPr id="5" name="Rectangle 4"/>
          <p:cNvSpPr/>
          <p:nvPr/>
        </p:nvSpPr>
        <p:spPr>
          <a:xfrm>
            <a:off x="1743075" y="5659736"/>
            <a:ext cx="4572000" cy="923330"/>
          </a:xfrm>
          <a:prstGeom prst="rect">
            <a:avLst/>
          </a:prstGeom>
        </p:spPr>
        <p:txBody>
          <a:bodyPr>
            <a:spAutoFit/>
          </a:bodyPr>
          <a:lstStyle/>
          <a:p>
            <a:pPr algn="ctr"/>
            <a:r>
              <a:rPr lang="en-GB" dirty="0"/>
              <a:t>No. 24 Child </a:t>
            </a:r>
            <a:r>
              <a:rPr lang="en-GB" dirty="0" err="1"/>
              <a:t>labor</a:t>
            </a:r>
            <a:r>
              <a:rPr lang="en-GB" dirty="0"/>
              <a:t> and a lack of education was one of the other reasons for people wishing to leave their homes</a:t>
            </a:r>
          </a:p>
        </p:txBody>
      </p:sp>
      <p:sp>
        <p:nvSpPr>
          <p:cNvPr id="6" name="Title 1">
            <a:extLst>
              <a:ext uri="{FF2B5EF4-FFF2-40B4-BE49-F238E27FC236}">
                <a16:creationId xmlns:a16="http://schemas.microsoft.com/office/drawing/2014/main" id="{9AF48189-0146-4A26-B79A-CEAA0804DF30}"/>
              </a:ext>
            </a:extLst>
          </p:cNvPr>
          <p:cNvSpPr txBox="1">
            <a:spLocks/>
          </p:cNvSpPr>
          <p:nvPr/>
        </p:nvSpPr>
        <p:spPr>
          <a:xfrm>
            <a:off x="781050" y="517526"/>
            <a:ext cx="2142259" cy="1325563"/>
          </a:xfrm>
          <a:prstGeom prst="rect">
            <a:avLst/>
          </a:prstGeom>
          <a:solidFill>
            <a:schemeClr val="bg1">
              <a:alpha val="41000"/>
            </a:schemeClr>
          </a:solidFill>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FFFF00"/>
                </a:solidFill>
                <a:latin typeface="Cooper Black" panose="0208090404030B020404" pitchFamily="18" charset="0"/>
              </a:rPr>
              <a:t>Push Factors</a:t>
            </a:r>
          </a:p>
        </p:txBody>
      </p:sp>
    </p:spTree>
    <p:extLst>
      <p:ext uri="{BB962C8B-B14F-4D97-AF65-F5344CB8AC3E}">
        <p14:creationId xmlns:p14="http://schemas.microsoft.com/office/powerpoint/2010/main" val="141865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oper Black" panose="0208090404030B020404" pitchFamily="18" charset="0"/>
              </a:rPr>
              <a:t>Push Factors</a:t>
            </a:r>
          </a:p>
        </p:txBody>
      </p:sp>
      <p:sp>
        <p:nvSpPr>
          <p:cNvPr id="3" name="Content Placeholder 2"/>
          <p:cNvSpPr>
            <a:spLocks noGrp="1"/>
          </p:cNvSpPr>
          <p:nvPr>
            <p:ph idx="1"/>
          </p:nvPr>
        </p:nvSpPr>
        <p:spPr>
          <a:xfrm>
            <a:off x="3238500" y="1529106"/>
            <a:ext cx="2703536" cy="4486274"/>
          </a:xfrm>
        </p:spPr>
        <p:txBody>
          <a:bodyPr>
            <a:normAutofit/>
          </a:bodyPr>
          <a:lstStyle/>
          <a:p>
            <a:pPr algn="ctr"/>
            <a:r>
              <a:rPr lang="en-GB" dirty="0"/>
              <a:t>Ravaging of cotton by  boll weevil beetle</a:t>
            </a:r>
          </a:p>
          <a:p>
            <a:pPr algn="ctr"/>
            <a:endParaRPr lang="en-GB" dirty="0"/>
          </a:p>
          <a:p>
            <a:pPr algn="ctr"/>
            <a:r>
              <a:rPr lang="en-GB" dirty="0"/>
              <a:t>(Later) Mississippi Flood, 1927</a:t>
            </a:r>
          </a:p>
        </p:txBody>
      </p:sp>
      <p:pic>
        <p:nvPicPr>
          <p:cNvPr id="7" name="Picture 6"/>
          <p:cNvPicPr>
            <a:picLocks noChangeAspect="1"/>
          </p:cNvPicPr>
          <p:nvPr/>
        </p:nvPicPr>
        <p:blipFill>
          <a:blip r:embed="rId2"/>
          <a:stretch>
            <a:fillRect/>
          </a:stretch>
        </p:blipFill>
        <p:spPr>
          <a:xfrm>
            <a:off x="5942036" y="0"/>
            <a:ext cx="3201963" cy="4800600"/>
          </a:xfrm>
          <a:prstGeom prst="rect">
            <a:avLst/>
          </a:prstGeom>
        </p:spPr>
      </p:pic>
      <p:sp>
        <p:nvSpPr>
          <p:cNvPr id="8" name="Rectangle 7"/>
          <p:cNvSpPr/>
          <p:nvPr/>
        </p:nvSpPr>
        <p:spPr>
          <a:xfrm>
            <a:off x="5977808" y="4826675"/>
            <a:ext cx="2937592" cy="1754326"/>
          </a:xfrm>
          <a:prstGeom prst="rect">
            <a:avLst/>
          </a:prstGeom>
        </p:spPr>
        <p:txBody>
          <a:bodyPr wrap="square">
            <a:spAutoFit/>
          </a:bodyPr>
          <a:lstStyle/>
          <a:p>
            <a:r>
              <a:rPr lang="en-GB" dirty="0"/>
              <a:t>No. 8 … great floods that ruined the crops, and therefore they were unable </a:t>
            </a:r>
          </a:p>
          <a:p>
            <a:r>
              <a:rPr lang="en-GB" dirty="0"/>
              <a:t>No. 9 Another great </a:t>
            </a:r>
            <a:r>
              <a:rPr lang="en-GB" dirty="0" err="1"/>
              <a:t>ravager</a:t>
            </a:r>
            <a:r>
              <a:rPr lang="en-GB" dirty="0"/>
              <a:t> of the crops was the boll weevil.</a:t>
            </a:r>
          </a:p>
        </p:txBody>
      </p:sp>
      <p:pic>
        <p:nvPicPr>
          <p:cNvPr id="9" name="Picture 8"/>
          <p:cNvPicPr>
            <a:picLocks noChangeAspect="1"/>
          </p:cNvPicPr>
          <p:nvPr/>
        </p:nvPicPr>
        <p:blipFill>
          <a:blip r:embed="rId3"/>
          <a:stretch>
            <a:fillRect/>
          </a:stretch>
        </p:blipFill>
        <p:spPr>
          <a:xfrm>
            <a:off x="-19050" y="2055815"/>
            <a:ext cx="3221778" cy="4802185"/>
          </a:xfrm>
          <a:prstGeom prst="rect">
            <a:avLst/>
          </a:prstGeom>
        </p:spPr>
      </p:pic>
    </p:spTree>
    <p:extLst>
      <p:ext uri="{BB962C8B-B14F-4D97-AF65-F5344CB8AC3E}">
        <p14:creationId xmlns:p14="http://schemas.microsoft.com/office/powerpoint/2010/main" val="2274671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2" name="Rectangle 11"/>
          <p:cNvSpPr/>
          <p:nvPr/>
        </p:nvSpPr>
        <p:spPr>
          <a:xfrm>
            <a:off x="-1" y="7937"/>
            <a:ext cx="9144001" cy="1096363"/>
          </a:xfrm>
          <a:prstGeom prst="rect">
            <a:avLst/>
          </a:prstGeom>
        </p:spPr>
        <p:txBody>
          <a:bodyPr wrap="square" lIns="540000" tIns="360000" rIns="540000" bIns="360000">
            <a:spAutoFit/>
          </a:bodyPr>
          <a:lstStyle/>
          <a:p>
            <a:pPr algn="just"/>
            <a:r>
              <a:rPr lang="en-GB" sz="2400" b="1" u="sng" dirty="0">
                <a:solidFill>
                  <a:prstClr val="black"/>
                </a:solidFill>
              </a:rPr>
              <a:t>   </a:t>
            </a:r>
          </a:p>
        </p:txBody>
      </p:sp>
      <p:sp>
        <p:nvSpPr>
          <p:cNvPr id="9" name="Title 1"/>
          <p:cNvSpPr txBox="1">
            <a:spLocks/>
          </p:cNvSpPr>
          <p:nvPr/>
        </p:nvSpPr>
        <p:spPr>
          <a:xfrm>
            <a:off x="307975" y="45058"/>
            <a:ext cx="2571180" cy="252669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oper Black" panose="0208090404030B020404" pitchFamily="18" charset="0"/>
              </a:rPr>
              <a:t>Pull Factors</a:t>
            </a:r>
          </a:p>
        </p:txBody>
      </p:sp>
      <p:sp>
        <p:nvSpPr>
          <p:cNvPr id="4" name="Rectangle 3"/>
          <p:cNvSpPr/>
          <p:nvPr/>
        </p:nvSpPr>
        <p:spPr>
          <a:xfrm>
            <a:off x="2754026" y="4377967"/>
            <a:ext cx="1578545" cy="2339102"/>
          </a:xfrm>
          <a:prstGeom prst="rect">
            <a:avLst/>
          </a:prstGeom>
        </p:spPr>
        <p:txBody>
          <a:bodyPr wrap="square">
            <a:spAutoFit/>
          </a:bodyPr>
          <a:lstStyle/>
          <a:p>
            <a:endParaRPr lang="en-GB" sz="1600" dirty="0"/>
          </a:p>
          <a:p>
            <a:r>
              <a:rPr lang="en-GB" sz="1600" dirty="0"/>
              <a:t>28: The </a:t>
            </a:r>
            <a:r>
              <a:rPr lang="en-GB" sz="1600" dirty="0" err="1"/>
              <a:t>labor</a:t>
            </a:r>
            <a:r>
              <a:rPr lang="en-GB" sz="1600" dirty="0"/>
              <a:t> agent who had been sent South by Northern industry was a very familiar person in the Negro counties</a:t>
            </a:r>
            <a:r>
              <a:rPr lang="en-GB" dirty="0"/>
              <a:t>.</a:t>
            </a:r>
          </a:p>
        </p:txBody>
      </p:sp>
      <p:pic>
        <p:nvPicPr>
          <p:cNvPr id="7" name="Picture 6"/>
          <p:cNvPicPr>
            <a:picLocks noChangeAspect="1"/>
          </p:cNvPicPr>
          <p:nvPr/>
        </p:nvPicPr>
        <p:blipFill>
          <a:blip r:embed="rId3"/>
          <a:stretch>
            <a:fillRect/>
          </a:stretch>
        </p:blipFill>
        <p:spPr>
          <a:xfrm>
            <a:off x="3250573" y="0"/>
            <a:ext cx="5969820" cy="3974045"/>
          </a:xfrm>
          <a:prstGeom prst="rect">
            <a:avLst/>
          </a:prstGeom>
        </p:spPr>
      </p:pic>
      <p:sp>
        <p:nvSpPr>
          <p:cNvPr id="13" name="Content Placeholder 2"/>
          <p:cNvSpPr txBox="1">
            <a:spLocks/>
          </p:cNvSpPr>
          <p:nvPr/>
        </p:nvSpPr>
        <p:spPr>
          <a:xfrm>
            <a:off x="155575" y="1461489"/>
            <a:ext cx="2924260" cy="1972516"/>
          </a:xfrm>
          <a:prstGeom prst="rect">
            <a:avLst/>
          </a:prstGeom>
          <a:solidFill>
            <a:schemeClr val="bg2"/>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Promise of industrial jobs</a:t>
            </a:r>
          </a:p>
          <a:p>
            <a:r>
              <a:rPr lang="en-GB" sz="2400" dirty="0"/>
              <a:t>Work in munitions factories, WWI</a:t>
            </a:r>
          </a:p>
        </p:txBody>
      </p:sp>
      <p:pic>
        <p:nvPicPr>
          <p:cNvPr id="8" name="Picture 7"/>
          <p:cNvPicPr>
            <a:picLocks noChangeAspect="1"/>
          </p:cNvPicPr>
          <p:nvPr/>
        </p:nvPicPr>
        <p:blipFill>
          <a:blip r:embed="rId4"/>
          <a:stretch>
            <a:fillRect/>
          </a:stretch>
        </p:blipFill>
        <p:spPr>
          <a:xfrm>
            <a:off x="7520862" y="4026410"/>
            <a:ext cx="1623138" cy="2419350"/>
          </a:xfrm>
          <a:prstGeom prst="rect">
            <a:avLst/>
          </a:prstGeom>
        </p:spPr>
      </p:pic>
      <p:sp>
        <p:nvSpPr>
          <p:cNvPr id="15" name="Rectangle 14"/>
          <p:cNvSpPr/>
          <p:nvPr/>
        </p:nvSpPr>
        <p:spPr>
          <a:xfrm>
            <a:off x="4571999" y="3808505"/>
            <a:ext cx="2935524" cy="3046988"/>
          </a:xfrm>
          <a:prstGeom prst="rect">
            <a:avLst/>
          </a:prstGeom>
        </p:spPr>
        <p:txBody>
          <a:bodyPr wrap="square">
            <a:spAutoFit/>
          </a:bodyPr>
          <a:lstStyle/>
          <a:p>
            <a:r>
              <a:rPr lang="en-GB" sz="1600" dirty="0"/>
              <a:t>.</a:t>
            </a:r>
          </a:p>
          <a:p>
            <a:endParaRPr lang="en-GB" sz="1600" dirty="0"/>
          </a:p>
          <a:p>
            <a:pPr algn="r"/>
            <a:r>
              <a:rPr lang="en-GB" sz="1600" dirty="0"/>
              <a:t>45. They arrived in Pittsburgh, one of the great industrial centers of the North, in large numbers.</a:t>
            </a:r>
          </a:p>
          <a:p>
            <a:pPr algn="r"/>
            <a:endParaRPr lang="en-GB" sz="1600" dirty="0"/>
          </a:p>
          <a:p>
            <a:pPr algn="r"/>
            <a:r>
              <a:rPr lang="en-GB" sz="1600" dirty="0"/>
              <a:t>37. The Negroes that had been brought North worked in large numbers in one of the principal industries, which was steel.</a:t>
            </a:r>
          </a:p>
          <a:p>
            <a:pPr algn="r"/>
            <a:r>
              <a:rPr lang="en-GB" sz="1600" dirty="0"/>
              <a:t>  </a:t>
            </a:r>
          </a:p>
        </p:txBody>
      </p:sp>
      <p:pic>
        <p:nvPicPr>
          <p:cNvPr id="10" name="Picture 9"/>
          <p:cNvPicPr>
            <a:picLocks noChangeAspect="1"/>
          </p:cNvPicPr>
          <p:nvPr/>
        </p:nvPicPr>
        <p:blipFill>
          <a:blip r:embed="rId5"/>
          <a:stretch>
            <a:fillRect/>
          </a:stretch>
        </p:blipFill>
        <p:spPr>
          <a:xfrm>
            <a:off x="180719" y="3045163"/>
            <a:ext cx="2566638" cy="3810330"/>
          </a:xfrm>
          <a:prstGeom prst="rect">
            <a:avLst/>
          </a:prstGeom>
        </p:spPr>
      </p:pic>
    </p:spTree>
    <p:extLst>
      <p:ext uri="{BB962C8B-B14F-4D97-AF65-F5344CB8AC3E}">
        <p14:creationId xmlns:p14="http://schemas.microsoft.com/office/powerpoint/2010/main" val="13810385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sp>
        <p:nvSpPr>
          <p:cNvPr id="2" name="Rectangle 1"/>
          <p:cNvSpPr/>
          <p:nvPr/>
        </p:nvSpPr>
        <p:spPr>
          <a:xfrm>
            <a:off x="0" y="0"/>
            <a:ext cx="6040868" cy="7321144"/>
          </a:xfrm>
          <a:prstGeom prst="rect">
            <a:avLst/>
          </a:prstGeom>
        </p:spPr>
        <p:txBody>
          <a:bodyPr wrap="square" lIns="360000" tIns="360000" rIns="360000" bIns="360000">
            <a:spAutoFit/>
          </a:bodyPr>
          <a:lstStyle/>
          <a:p>
            <a:pPr algn="just" fontAlgn="auto">
              <a:spcBef>
                <a:spcPts val="0"/>
              </a:spcBef>
              <a:spcAft>
                <a:spcPts val="0"/>
              </a:spcAft>
              <a:defRPr/>
            </a:pPr>
            <a:r>
              <a:rPr lang="en-GB" sz="2800" b="1" dirty="0"/>
              <a:t>Immigration Act of 1924</a:t>
            </a:r>
          </a:p>
          <a:p>
            <a:pPr algn="just" fontAlgn="auto">
              <a:spcBef>
                <a:spcPts val="0"/>
              </a:spcBef>
              <a:spcAft>
                <a:spcPts val="0"/>
              </a:spcAft>
              <a:defRPr/>
            </a:pPr>
            <a:endParaRPr lang="en-GB" sz="2000" dirty="0"/>
          </a:p>
          <a:p>
            <a:pPr marL="285750" indent="-285750" algn="just" fontAlgn="auto">
              <a:spcBef>
                <a:spcPts val="0"/>
              </a:spcBef>
              <a:spcAft>
                <a:spcPts val="0"/>
              </a:spcAft>
              <a:buFont typeface="Arial" panose="020B0604020202020204" pitchFamily="34" charset="0"/>
              <a:buChar char="•"/>
              <a:defRPr/>
            </a:pPr>
            <a:r>
              <a:rPr lang="en-GB" sz="2250" dirty="0"/>
              <a:t>Quota system placed numerical restrictions on amounts of immigrants permitted into United States – first numerical immigration limits</a:t>
            </a:r>
          </a:p>
          <a:p>
            <a:pPr marL="285750" indent="-285750" algn="just" fontAlgn="auto">
              <a:spcBef>
                <a:spcPts val="0"/>
              </a:spcBef>
              <a:spcAft>
                <a:spcPts val="0"/>
              </a:spcAft>
              <a:buFont typeface="Arial" panose="020B0604020202020204" pitchFamily="34" charset="0"/>
              <a:buChar char="•"/>
              <a:defRPr/>
            </a:pPr>
            <a:endParaRPr lang="en-GB" sz="1600" dirty="0"/>
          </a:p>
          <a:p>
            <a:pPr marL="285750" indent="-285750" algn="just" fontAlgn="auto">
              <a:spcBef>
                <a:spcPts val="0"/>
              </a:spcBef>
              <a:spcAft>
                <a:spcPts val="0"/>
              </a:spcAft>
              <a:buFont typeface="Arial" panose="020B0604020202020204" pitchFamily="34" charset="0"/>
              <a:buChar char="•"/>
              <a:defRPr/>
            </a:pPr>
            <a:r>
              <a:rPr lang="en-GB" sz="2250" dirty="0"/>
              <a:t>Response to increase in immigration from Southern and Eastern Europe (c. 23 million from 1880)</a:t>
            </a:r>
          </a:p>
          <a:p>
            <a:pPr marL="285750" indent="-285750" algn="just" fontAlgn="auto">
              <a:spcBef>
                <a:spcPts val="0"/>
              </a:spcBef>
              <a:spcAft>
                <a:spcPts val="0"/>
              </a:spcAft>
              <a:buFont typeface="Arial" panose="020B0604020202020204" pitchFamily="34" charset="0"/>
              <a:buChar char="•"/>
              <a:defRPr/>
            </a:pPr>
            <a:endParaRPr lang="en-GB" sz="1600" dirty="0"/>
          </a:p>
          <a:p>
            <a:pPr marL="285750" indent="-285750" algn="just" fontAlgn="auto">
              <a:spcBef>
                <a:spcPts val="0"/>
              </a:spcBef>
              <a:spcAft>
                <a:spcPts val="0"/>
              </a:spcAft>
              <a:buFont typeface="Arial" panose="020B0604020202020204" pitchFamily="34" charset="0"/>
              <a:buChar char="•"/>
              <a:defRPr/>
            </a:pPr>
            <a:r>
              <a:rPr lang="en-GB" sz="2250" dirty="0"/>
              <a:t>Favoured northern Europeans, as figures were apportioned so as to not surpass 2% of any nations’ citizens who were recorded in US Census of 1890</a:t>
            </a:r>
          </a:p>
          <a:p>
            <a:pPr marL="285750" indent="-285750" algn="just" fontAlgn="auto">
              <a:spcBef>
                <a:spcPts val="0"/>
              </a:spcBef>
              <a:spcAft>
                <a:spcPts val="0"/>
              </a:spcAft>
              <a:buFont typeface="Arial" panose="020B0604020202020204" pitchFamily="34" charset="0"/>
              <a:buChar char="•"/>
              <a:defRPr/>
            </a:pPr>
            <a:endParaRPr lang="en-GB" sz="1600" dirty="0"/>
          </a:p>
          <a:p>
            <a:pPr marL="285750" indent="-285750" algn="just" fontAlgn="auto">
              <a:spcBef>
                <a:spcPts val="0"/>
              </a:spcBef>
              <a:spcAft>
                <a:spcPts val="0"/>
              </a:spcAft>
              <a:buFont typeface="Arial" panose="020B0604020202020204" pitchFamily="34" charset="0"/>
              <a:buChar char="•"/>
              <a:defRPr/>
            </a:pPr>
            <a:r>
              <a:rPr lang="en-GB" sz="2250" b="1" dirty="0"/>
              <a:t>Created vacuum for African Americans (and Latinos) to seek employment</a:t>
            </a:r>
          </a:p>
          <a:p>
            <a:pPr algn="r" fontAlgn="auto">
              <a:spcBef>
                <a:spcPts val="0"/>
              </a:spcBef>
              <a:spcAft>
                <a:spcPts val="0"/>
              </a:spcAft>
              <a:defRPr/>
            </a:pPr>
            <a:endParaRPr lang="en-GB" sz="2000" b="1" dirty="0">
              <a:solidFill>
                <a:srgbClr val="FF0000"/>
              </a:solidFill>
              <a:effectLst>
                <a:outerShdw blurRad="38100" dist="38100" dir="2700000" algn="tl">
                  <a:srgbClr val="000000">
                    <a:alpha val="43137"/>
                  </a:srgbClr>
                </a:outerShdw>
              </a:effectLst>
              <a:latin typeface="Calibri"/>
            </a:endParaRPr>
          </a:p>
          <a:p>
            <a:pPr algn="r" fontAlgn="auto">
              <a:spcBef>
                <a:spcPts val="0"/>
              </a:spcBef>
              <a:spcAft>
                <a:spcPts val="0"/>
              </a:spcAft>
              <a:defRPr/>
            </a:pPr>
            <a:endParaRPr lang="en-GB" sz="2000" b="1" dirty="0">
              <a:solidFill>
                <a:srgbClr val="FF0000"/>
              </a:solidFill>
              <a:effectLst>
                <a:outerShdw blurRad="38100" dist="38100" dir="2700000" algn="tl">
                  <a:srgbClr val="000000">
                    <a:alpha val="43137"/>
                  </a:srgbClr>
                </a:outerShdw>
              </a:effectLst>
              <a:latin typeface="Calibri"/>
            </a:endParaRPr>
          </a:p>
        </p:txBody>
      </p:sp>
      <p:sp>
        <p:nvSpPr>
          <p:cNvPr id="8" name="Title 1"/>
          <p:cNvSpPr txBox="1">
            <a:spLocks/>
          </p:cNvSpPr>
          <p:nvPr/>
        </p:nvSpPr>
        <p:spPr>
          <a:xfrm>
            <a:off x="6040867" y="3454400"/>
            <a:ext cx="3103133" cy="241319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oper Black" panose="0208090404030B020404" pitchFamily="18" charset="0"/>
              </a:rPr>
              <a:t>Pull Factors</a:t>
            </a:r>
          </a:p>
        </p:txBody>
      </p:sp>
      <p:pic>
        <p:nvPicPr>
          <p:cNvPr id="5" name="Picture 4"/>
          <p:cNvPicPr>
            <a:picLocks noChangeAspect="1"/>
          </p:cNvPicPr>
          <p:nvPr/>
        </p:nvPicPr>
        <p:blipFill>
          <a:blip r:embed="rId3"/>
          <a:stretch>
            <a:fillRect/>
          </a:stretch>
        </p:blipFill>
        <p:spPr>
          <a:xfrm>
            <a:off x="6040867" y="0"/>
            <a:ext cx="3103133" cy="3340898"/>
          </a:xfrm>
          <a:prstGeom prst="rect">
            <a:avLst/>
          </a:prstGeom>
        </p:spPr>
      </p:pic>
    </p:spTree>
    <p:extLst>
      <p:ext uri="{BB962C8B-B14F-4D97-AF65-F5344CB8AC3E}">
        <p14:creationId xmlns:p14="http://schemas.microsoft.com/office/powerpoint/2010/main" val="2412848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5580113" cy="2389025"/>
          </a:xfrm>
          <a:prstGeom prst="rect">
            <a:avLst/>
          </a:prstGeom>
        </p:spPr>
        <p:txBody>
          <a:bodyPr wrap="square" lIns="540000" tIns="360000" rIns="540000" bIns="360000">
            <a:spAutoFit/>
          </a:bodyPr>
          <a:lstStyle/>
          <a:p>
            <a:pPr algn="just"/>
            <a:r>
              <a:rPr lang="en-GB" sz="3200" dirty="0">
                <a:solidFill>
                  <a:srgbClr val="FFFF00"/>
                </a:solidFill>
                <a:latin typeface="Cooper Black" panose="0208090404030B020404" pitchFamily="18" charset="0"/>
              </a:rPr>
              <a:t>Washington’s Atlanta Speech, 1895</a:t>
            </a:r>
          </a:p>
          <a:p>
            <a:pPr algn="just"/>
            <a:endParaRPr lang="en-GB" sz="1200" b="1" u="sng" dirty="0">
              <a:solidFill>
                <a:srgbClr val="FFFF00"/>
              </a:solidFill>
            </a:endParaRPr>
          </a:p>
          <a:p>
            <a:pPr marL="342900" indent="-342900" algn="just">
              <a:buFont typeface="Arial" panose="020B0604020202020204" pitchFamily="34" charset="0"/>
              <a:buChar char="•"/>
            </a:pPr>
            <a:r>
              <a:rPr lang="en-GB" sz="3200" dirty="0"/>
              <a:t>Context of </a:t>
            </a:r>
            <a:r>
              <a:rPr lang="en-GB" sz="3200" b="1" dirty="0"/>
              <a:t>Immigration</a:t>
            </a:r>
            <a:endParaRPr lang="en-GB" sz="32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7170" name="Picture 2" descr="http://www.myblackhistory.net/atlanta%20spee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10463"/>
            <a:ext cx="3686175" cy="276225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1564" y="2564904"/>
            <a:ext cx="9144000" cy="4728127"/>
          </a:xfrm>
          <a:prstGeom prst="rect">
            <a:avLst/>
          </a:prstGeom>
        </p:spPr>
        <p:txBody>
          <a:bodyPr wrap="square" lIns="540000" tIns="360000" rIns="540000" bIns="360000">
            <a:spAutoFit/>
          </a:bodyPr>
          <a:lstStyle/>
          <a:p>
            <a:pPr algn="just"/>
            <a:r>
              <a:rPr lang="en-GB" sz="2400" dirty="0"/>
              <a:t>“To those of the white race who look to the incoming of those of </a:t>
            </a:r>
            <a:r>
              <a:rPr lang="en-GB" sz="2400" b="1" dirty="0"/>
              <a:t>foreign birth </a:t>
            </a:r>
            <a:r>
              <a:rPr lang="en-GB" sz="2400" dirty="0"/>
              <a:t>for the prosperity of the South, were I permitted I would repeat what I say to my own race: ‘Cast down your bucket where you are’ … As we have proved our </a:t>
            </a:r>
            <a:r>
              <a:rPr lang="en-GB" sz="2400" b="1" dirty="0"/>
              <a:t>loyalty</a:t>
            </a:r>
            <a:r>
              <a:rPr lang="en-GB" sz="2400" dirty="0"/>
              <a:t> to you in the past, in nursing your children, watching by the sickbed of your mothers and fathers, so in the future we shall </a:t>
            </a:r>
            <a:r>
              <a:rPr lang="en-GB" sz="2400" i="1" dirty="0"/>
              <a:t>stand by you</a:t>
            </a:r>
            <a:r>
              <a:rPr lang="en-GB" sz="2400" dirty="0"/>
              <a:t> with a </a:t>
            </a:r>
            <a:r>
              <a:rPr lang="en-GB" sz="2400" i="1" dirty="0"/>
              <a:t>devotion</a:t>
            </a:r>
            <a:r>
              <a:rPr lang="en-GB" sz="2400" dirty="0"/>
              <a:t> that no foreigner can approach, ready to lay down our lives, in </a:t>
            </a:r>
            <a:r>
              <a:rPr lang="en-GB" sz="2400" dirty="0" err="1"/>
              <a:t>defense</a:t>
            </a:r>
            <a:r>
              <a:rPr lang="en-GB" sz="2400" dirty="0"/>
              <a:t> of yours, interlacing our industrial, commercial, civil, and religious life with yours in a way that shall </a:t>
            </a:r>
            <a:r>
              <a:rPr lang="en-GB" sz="2400" b="1" dirty="0"/>
              <a:t>make the interests of both races one</a:t>
            </a:r>
            <a:r>
              <a:rPr lang="en-GB" sz="2400" dirty="0"/>
              <a:t>.”</a:t>
            </a:r>
            <a:endParaRPr lang="en-GB" sz="2400" b="1" dirty="0"/>
          </a:p>
          <a:p>
            <a:pPr algn="just"/>
            <a:endParaRPr lang="en-GB" sz="2000" dirty="0"/>
          </a:p>
        </p:txBody>
      </p:sp>
    </p:spTree>
    <p:extLst>
      <p:ext uri="{BB962C8B-B14F-4D97-AF65-F5344CB8AC3E}">
        <p14:creationId xmlns:p14="http://schemas.microsoft.com/office/powerpoint/2010/main" val="2992795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1281029"/>
          </a:xfrm>
          <a:prstGeom prst="rect">
            <a:avLst/>
          </a:prstGeom>
        </p:spPr>
        <p:txBody>
          <a:bodyPr wrap="square" lIns="540000" tIns="360000" rIns="540000" bIns="360000">
            <a:spAutoFit/>
          </a:bodyPr>
          <a:lstStyle/>
          <a:p>
            <a:pPr algn="ctr"/>
            <a:r>
              <a:rPr lang="en-GB" sz="3600" dirty="0">
                <a:solidFill>
                  <a:srgbClr val="FFFF00"/>
                </a:solidFill>
                <a:latin typeface="Cooper Black" panose="0208090404030B020404" pitchFamily="18" charset="0"/>
              </a:rPr>
              <a:t>Persistent Problems</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843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 y="980727"/>
            <a:ext cx="3188465" cy="4752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55575" y="980728"/>
            <a:ext cx="2976265" cy="584775"/>
          </a:xfrm>
          <a:prstGeom prst="rect">
            <a:avLst/>
          </a:prstGeom>
        </p:spPr>
        <p:txBody>
          <a:bodyPr wrap="square">
            <a:spAutoFit/>
          </a:bodyPr>
          <a:lstStyle/>
          <a:p>
            <a:r>
              <a:rPr lang="en-GB" sz="1600" dirty="0">
                <a:solidFill>
                  <a:srgbClr val="FFFF00"/>
                </a:solidFill>
              </a:rPr>
              <a:t>No. 48 Housing for the Negroes was a very difficult problem.</a:t>
            </a:r>
          </a:p>
        </p:txBody>
      </p:sp>
      <p:pic>
        <p:nvPicPr>
          <p:cNvPr id="1843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5569" y="980727"/>
            <a:ext cx="3174541" cy="47525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6796188" y="811378"/>
            <a:ext cx="1753985" cy="2308324"/>
          </a:xfrm>
          <a:prstGeom prst="rect">
            <a:avLst/>
          </a:prstGeom>
        </p:spPr>
        <p:txBody>
          <a:bodyPr wrap="square">
            <a:spAutoFit/>
          </a:bodyPr>
          <a:lstStyle/>
          <a:p>
            <a:r>
              <a:rPr lang="en-GB" sz="1600" dirty="0"/>
              <a:t>No. 49</a:t>
            </a:r>
          </a:p>
          <a:p>
            <a:r>
              <a:rPr lang="en-GB" sz="1600" dirty="0"/>
              <a:t>They also found discrimination in the North although it was much different from that which they had known in the South</a:t>
            </a:r>
          </a:p>
        </p:txBody>
      </p:sp>
      <p:pic>
        <p:nvPicPr>
          <p:cNvPr id="1843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32240" y="3272318"/>
            <a:ext cx="2411760" cy="361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6379" y="5301208"/>
            <a:ext cx="6848977" cy="1711916"/>
          </a:xfrm>
          <a:prstGeom prst="rect">
            <a:avLst/>
          </a:prstGeom>
        </p:spPr>
        <p:txBody>
          <a:bodyPr wrap="square" lIns="360000" tIns="360000" rIns="360000" bIns="360000">
            <a:spAutoFit/>
          </a:bodyPr>
          <a:lstStyle/>
          <a:p>
            <a:pPr algn="just"/>
            <a:endParaRPr lang="en-GB" sz="1600" dirty="0"/>
          </a:p>
          <a:p>
            <a:pPr algn="just"/>
            <a:r>
              <a:rPr lang="en-GB" sz="1600" dirty="0"/>
              <a:t>No. 51 In many cities in the North where the Negroes had been overcrowded in their own living quarters they attempted to spread out. This resulted in many of the race riots and the bombings of Negro homes</a:t>
            </a:r>
          </a:p>
        </p:txBody>
      </p:sp>
    </p:spTree>
    <p:extLst>
      <p:ext uri="{BB962C8B-B14F-4D97-AF65-F5344CB8AC3E}">
        <p14:creationId xmlns:p14="http://schemas.microsoft.com/office/powerpoint/2010/main" val="1663844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CCA45-F75E-497A-A211-938FD32D1793}"/>
              </a:ext>
            </a:extLst>
          </p:cNvPr>
          <p:cNvSpPr>
            <a:spLocks noGrp="1"/>
          </p:cNvSpPr>
          <p:nvPr>
            <p:ph type="title"/>
          </p:nvPr>
        </p:nvSpPr>
        <p:spPr>
          <a:xfrm>
            <a:off x="628650" y="18255"/>
            <a:ext cx="7886700" cy="1325563"/>
          </a:xfrm>
        </p:spPr>
        <p:txBody>
          <a:bodyPr/>
          <a:lstStyle/>
          <a:p>
            <a:pPr algn="ctr"/>
            <a:r>
              <a:rPr lang="en-GB" dirty="0">
                <a:solidFill>
                  <a:srgbClr val="FFFF00"/>
                </a:solidFill>
                <a:latin typeface="Cooper Black" panose="0208090404030B020404" pitchFamily="18" charset="0"/>
              </a:rPr>
              <a:t>Red Summer 1919</a:t>
            </a:r>
          </a:p>
        </p:txBody>
      </p:sp>
      <p:pic>
        <p:nvPicPr>
          <p:cNvPr id="4" name="Online Media 3" title="The Red Summer">
            <a:hlinkClick r:id="" action="ppaction://media"/>
            <a:extLst>
              <a:ext uri="{FF2B5EF4-FFF2-40B4-BE49-F238E27FC236}">
                <a16:creationId xmlns:a16="http://schemas.microsoft.com/office/drawing/2014/main" id="{4277A60E-A7A4-44BB-A43B-18459E155320}"/>
              </a:ext>
            </a:extLst>
          </p:cNvPr>
          <p:cNvPicPr>
            <a:picLocks noGrp="1" noRot="1" noChangeAspect="1"/>
          </p:cNvPicPr>
          <p:nvPr>
            <p:ph idx="1"/>
            <a:videoFile r:link="rId1"/>
          </p:nvPr>
        </p:nvPicPr>
        <p:blipFill>
          <a:blip r:embed="rId3"/>
          <a:stretch>
            <a:fillRect/>
          </a:stretch>
        </p:blipFill>
        <p:spPr>
          <a:xfrm>
            <a:off x="0" y="1133475"/>
            <a:ext cx="9101138" cy="5141913"/>
          </a:xfrm>
          <a:prstGeom prst="rect">
            <a:avLst/>
          </a:prstGeom>
        </p:spPr>
      </p:pic>
    </p:spTree>
    <p:extLst>
      <p:ext uri="{BB962C8B-B14F-4D97-AF65-F5344CB8AC3E}">
        <p14:creationId xmlns:p14="http://schemas.microsoft.com/office/powerpoint/2010/main" val="787229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3BB8A-F90D-4A4A-977D-D16DC4B3011A}"/>
              </a:ext>
            </a:extLst>
          </p:cNvPr>
          <p:cNvSpPr>
            <a:spLocks noGrp="1"/>
          </p:cNvSpPr>
          <p:nvPr>
            <p:ph type="title"/>
          </p:nvPr>
        </p:nvSpPr>
        <p:spPr>
          <a:xfrm>
            <a:off x="628650" y="0"/>
            <a:ext cx="7886700" cy="1325563"/>
          </a:xfrm>
        </p:spPr>
        <p:txBody>
          <a:bodyPr>
            <a:normAutofit/>
          </a:bodyPr>
          <a:lstStyle/>
          <a:p>
            <a:pPr algn="ctr"/>
            <a:r>
              <a:rPr lang="en-GB" dirty="0">
                <a:solidFill>
                  <a:srgbClr val="FFFF00"/>
                </a:solidFill>
                <a:latin typeface="Cooper Black" panose="0208090404030B020404" pitchFamily="18" charset="0"/>
              </a:rPr>
              <a:t>‘If We Must Die’ </a:t>
            </a:r>
            <a:r>
              <a:rPr lang="en-GB" sz="4000" dirty="0">
                <a:solidFill>
                  <a:srgbClr val="FFFF00"/>
                </a:solidFill>
                <a:latin typeface="Cooper Black" panose="0208090404030B020404" pitchFamily="18" charset="0"/>
              </a:rPr>
              <a:t>(1919)</a:t>
            </a:r>
            <a:r>
              <a:rPr lang="en-GB" sz="4000" dirty="0">
                <a:solidFill>
                  <a:srgbClr val="FFFF00"/>
                </a:solidFill>
              </a:rPr>
              <a:t>) </a:t>
            </a:r>
            <a:br>
              <a:rPr lang="en-GB" sz="4000" dirty="0">
                <a:solidFill>
                  <a:srgbClr val="FFFF00"/>
                </a:solidFill>
              </a:rPr>
            </a:br>
            <a:r>
              <a:rPr lang="en-GB" dirty="0">
                <a:solidFill>
                  <a:srgbClr val="FFFF00"/>
                </a:solidFill>
                <a:latin typeface="Cooper Black" panose="0208090404030B020404" pitchFamily="18" charset="0"/>
              </a:rPr>
              <a:t>Claude McKay </a:t>
            </a:r>
            <a:r>
              <a:rPr lang="en-GB" sz="2800" dirty="0">
                <a:solidFill>
                  <a:srgbClr val="FFFF00"/>
                </a:solidFill>
                <a:latin typeface="Cooper Black" panose="0208090404030B020404" pitchFamily="18" charset="0"/>
              </a:rPr>
              <a:t>(1889—1948)</a:t>
            </a:r>
            <a:endParaRPr lang="en-GB" dirty="0">
              <a:solidFill>
                <a:srgbClr val="FFFF00"/>
              </a:solidFill>
            </a:endParaRPr>
          </a:p>
        </p:txBody>
      </p:sp>
      <p:sp>
        <p:nvSpPr>
          <p:cNvPr id="3" name="Content Placeholder 2">
            <a:extLst>
              <a:ext uri="{FF2B5EF4-FFF2-40B4-BE49-F238E27FC236}">
                <a16:creationId xmlns:a16="http://schemas.microsoft.com/office/drawing/2014/main" id="{715B5125-B093-427A-A991-973F641DDB56}"/>
              </a:ext>
            </a:extLst>
          </p:cNvPr>
          <p:cNvSpPr>
            <a:spLocks noGrp="1"/>
          </p:cNvSpPr>
          <p:nvPr>
            <p:ph idx="1"/>
          </p:nvPr>
        </p:nvSpPr>
        <p:spPr>
          <a:xfrm>
            <a:off x="457200" y="1325563"/>
            <a:ext cx="5846618" cy="5366182"/>
          </a:xfrm>
        </p:spPr>
        <p:txBody>
          <a:bodyPr numCol="2" spcCol="360000">
            <a:normAutofit fontScale="77500" lnSpcReduction="20000"/>
          </a:bodyPr>
          <a:lstStyle/>
          <a:p>
            <a:pPr marL="0" indent="0">
              <a:buNone/>
            </a:pPr>
            <a:r>
              <a:rPr lang="en-GB" dirty="0"/>
              <a:t>If we must die, let it not be like hogs</a:t>
            </a:r>
          </a:p>
          <a:p>
            <a:pPr marL="0" indent="0">
              <a:buNone/>
            </a:pPr>
            <a:r>
              <a:rPr lang="en-GB" dirty="0"/>
              <a:t>Hunted and penned in an inglorious spot,</a:t>
            </a:r>
          </a:p>
          <a:p>
            <a:pPr marL="0" indent="0">
              <a:buNone/>
            </a:pPr>
            <a:r>
              <a:rPr lang="en-GB" dirty="0"/>
              <a:t>While round us bark the mad and hungry dogs,</a:t>
            </a:r>
          </a:p>
          <a:p>
            <a:pPr marL="0" indent="0">
              <a:buNone/>
            </a:pPr>
            <a:r>
              <a:rPr lang="en-GB" dirty="0"/>
              <a:t>Making their mock at our </a:t>
            </a:r>
            <a:r>
              <a:rPr lang="en-GB" dirty="0" err="1"/>
              <a:t>accursèd</a:t>
            </a:r>
            <a:r>
              <a:rPr lang="en-GB" dirty="0"/>
              <a:t> lot.</a:t>
            </a:r>
          </a:p>
          <a:p>
            <a:pPr marL="0" indent="0">
              <a:buNone/>
            </a:pPr>
            <a:r>
              <a:rPr lang="en-GB" dirty="0"/>
              <a:t>If we must die, O let us nobly die,</a:t>
            </a:r>
          </a:p>
          <a:p>
            <a:pPr marL="0" indent="0">
              <a:buNone/>
            </a:pPr>
            <a:r>
              <a:rPr lang="en-GB" dirty="0"/>
              <a:t>So that our precious blood may not be shed</a:t>
            </a:r>
          </a:p>
          <a:p>
            <a:pPr marL="0" indent="0">
              <a:buNone/>
            </a:pPr>
            <a:r>
              <a:rPr lang="en-GB" dirty="0"/>
              <a:t>In vain; then even the monsters we defy</a:t>
            </a:r>
          </a:p>
          <a:p>
            <a:pPr marL="0" indent="0">
              <a:buNone/>
            </a:pPr>
            <a:r>
              <a:rPr lang="en-GB" dirty="0"/>
              <a:t>Shall be constrained to </a:t>
            </a:r>
            <a:r>
              <a:rPr lang="en-GB" dirty="0" err="1"/>
              <a:t>honor</a:t>
            </a:r>
            <a:r>
              <a:rPr lang="en-GB" dirty="0"/>
              <a:t> us though dead!</a:t>
            </a:r>
          </a:p>
          <a:p>
            <a:pPr marL="0" indent="0">
              <a:buNone/>
            </a:pPr>
            <a:r>
              <a:rPr lang="en-GB" dirty="0"/>
              <a:t>O kinsmen! we must meet the common foe!</a:t>
            </a:r>
          </a:p>
          <a:p>
            <a:pPr marL="0" indent="0">
              <a:buNone/>
            </a:pPr>
            <a:r>
              <a:rPr lang="en-GB" dirty="0"/>
              <a:t>Though far outnumbered let us show us brave,</a:t>
            </a:r>
          </a:p>
          <a:p>
            <a:pPr marL="0" indent="0">
              <a:buNone/>
            </a:pPr>
            <a:r>
              <a:rPr lang="en-GB" dirty="0"/>
              <a:t>And for their thousand blows deal one death-blow!</a:t>
            </a:r>
          </a:p>
          <a:p>
            <a:pPr marL="0" indent="0">
              <a:buNone/>
            </a:pPr>
            <a:r>
              <a:rPr lang="en-GB" dirty="0"/>
              <a:t>What though before us lies the open grave?</a:t>
            </a:r>
          </a:p>
          <a:p>
            <a:pPr marL="0" indent="0">
              <a:buNone/>
            </a:pPr>
            <a:r>
              <a:rPr lang="en-GB" dirty="0"/>
              <a:t>Like men we’ll face the murderous, cowardly pack,</a:t>
            </a:r>
          </a:p>
          <a:p>
            <a:pPr marL="0" indent="0">
              <a:buNone/>
            </a:pPr>
            <a:r>
              <a:rPr lang="en-GB" dirty="0"/>
              <a:t>Pressed to the wall, dying, but fighting back!</a:t>
            </a:r>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52CE80C7-6A7B-4A02-9187-B89E782C4BAC}"/>
              </a:ext>
            </a:extLst>
          </p:cNvPr>
          <p:cNvPicPr>
            <a:picLocks noChangeAspect="1"/>
          </p:cNvPicPr>
          <p:nvPr/>
        </p:nvPicPr>
        <p:blipFill>
          <a:blip r:embed="rId2"/>
          <a:stretch>
            <a:fillRect/>
          </a:stretch>
        </p:blipFill>
        <p:spPr>
          <a:xfrm>
            <a:off x="6425030" y="1714349"/>
            <a:ext cx="2718970" cy="3429301"/>
          </a:xfrm>
          <a:prstGeom prst="rect">
            <a:avLst/>
          </a:prstGeom>
        </p:spPr>
      </p:pic>
      <p:sp>
        <p:nvSpPr>
          <p:cNvPr id="8" name="TextBox 7">
            <a:extLst>
              <a:ext uri="{FF2B5EF4-FFF2-40B4-BE49-F238E27FC236}">
                <a16:creationId xmlns:a16="http://schemas.microsoft.com/office/drawing/2014/main" id="{69E05A34-9329-4580-A7B9-CED2FEC489EE}"/>
              </a:ext>
            </a:extLst>
          </p:cNvPr>
          <p:cNvSpPr txBox="1"/>
          <p:nvPr/>
        </p:nvSpPr>
        <p:spPr>
          <a:xfrm>
            <a:off x="6425028" y="5143650"/>
            <a:ext cx="2718971" cy="1754326"/>
          </a:xfrm>
          <a:prstGeom prst="rect">
            <a:avLst/>
          </a:prstGeom>
          <a:noFill/>
        </p:spPr>
        <p:txBody>
          <a:bodyPr wrap="square">
            <a:spAutoFit/>
          </a:bodyPr>
          <a:lstStyle/>
          <a:p>
            <a:pPr marL="285750" indent="-285750">
              <a:buFont typeface="Arial" panose="020B0604020202020204" pitchFamily="34" charset="0"/>
              <a:buChar char="•"/>
            </a:pPr>
            <a:r>
              <a:rPr lang="en-GB" dirty="0"/>
              <a:t>Published in </a:t>
            </a:r>
            <a:r>
              <a:rPr lang="en-GB" i="1" dirty="0"/>
              <a:t>The Liberator </a:t>
            </a:r>
            <a:r>
              <a:rPr lang="en-GB" dirty="0"/>
              <a:t>– Communist Party magazine</a:t>
            </a:r>
          </a:p>
          <a:p>
            <a:pPr marL="285750" indent="-285750">
              <a:buFont typeface="Arial" panose="020B0604020202020204" pitchFamily="34" charset="0"/>
              <a:buChar char="•"/>
            </a:pPr>
            <a:r>
              <a:rPr lang="en-GB" dirty="0"/>
              <a:t>McKay – Jamaican American, who studied at Tuskegee</a:t>
            </a:r>
          </a:p>
        </p:txBody>
      </p:sp>
    </p:spTree>
    <p:extLst>
      <p:ext uri="{BB962C8B-B14F-4D97-AF65-F5344CB8AC3E}">
        <p14:creationId xmlns:p14="http://schemas.microsoft.com/office/powerpoint/2010/main" val="22587554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9DDCE-F635-43B6-9730-B1275EAC118F}"/>
              </a:ext>
            </a:extLst>
          </p:cNvPr>
          <p:cNvSpPr>
            <a:spLocks noGrp="1"/>
          </p:cNvSpPr>
          <p:nvPr>
            <p:ph type="title"/>
          </p:nvPr>
        </p:nvSpPr>
        <p:spPr>
          <a:xfrm>
            <a:off x="720725" y="554182"/>
            <a:ext cx="7310005" cy="1150362"/>
          </a:xfrm>
        </p:spPr>
        <p:txBody>
          <a:bodyPr>
            <a:normAutofit fontScale="90000"/>
          </a:bodyPr>
          <a:lstStyle/>
          <a:p>
            <a:r>
              <a:rPr lang="en-GB" sz="4000" dirty="0">
                <a:solidFill>
                  <a:srgbClr val="FFFF00"/>
                </a:solidFill>
                <a:latin typeface="Cooper Black" panose="0208090404030B020404" pitchFamily="18" charset="0"/>
              </a:rPr>
              <a:t>Marcus Garvey (1887–1940)</a:t>
            </a:r>
            <a:br>
              <a:rPr lang="en-GB" sz="4000" dirty="0">
                <a:solidFill>
                  <a:srgbClr val="FFFF00"/>
                </a:solidFill>
                <a:latin typeface="Cooper Black" panose="0208090404030B020404" pitchFamily="18" charset="0"/>
              </a:rPr>
            </a:br>
            <a:r>
              <a:rPr lang="en-GB" sz="4000" dirty="0">
                <a:solidFill>
                  <a:srgbClr val="FFFF00"/>
                </a:solidFill>
                <a:latin typeface="Cooper Black" panose="0208090404030B020404" pitchFamily="18" charset="0"/>
              </a:rPr>
              <a:t>Universal Negro Improvement Association (UNIA), est. 1914</a:t>
            </a:r>
            <a:br>
              <a:rPr lang="en-GB" dirty="0">
                <a:solidFill>
                  <a:srgbClr val="FFFF00"/>
                </a:solidFill>
                <a:latin typeface="Cooper Black" panose="0208090404030B020404" pitchFamily="18" charset="0"/>
              </a:rPr>
            </a:br>
            <a:endParaRPr lang="en-GB" dirty="0">
              <a:solidFill>
                <a:srgbClr val="FFFF00"/>
              </a:solidFill>
              <a:latin typeface="Cooper Black" panose="0208090404030B020404" pitchFamily="18" charset="0"/>
            </a:endParaRPr>
          </a:p>
        </p:txBody>
      </p:sp>
      <p:pic>
        <p:nvPicPr>
          <p:cNvPr id="4" name="Online Media 3" title="Marcus Garvey Speaks!  &quot;Objects of the  Universal Negro Improvement  Association&quot;  1921">
            <a:hlinkClick r:id="" action="ppaction://media"/>
            <a:extLst>
              <a:ext uri="{FF2B5EF4-FFF2-40B4-BE49-F238E27FC236}">
                <a16:creationId xmlns:a16="http://schemas.microsoft.com/office/drawing/2014/main" id="{17AC4795-5092-49BD-AF9D-4F96B96ED5A9}"/>
              </a:ext>
            </a:extLst>
          </p:cNvPr>
          <p:cNvPicPr>
            <a:picLocks noGrp="1" noRot="1" noChangeAspect="1"/>
          </p:cNvPicPr>
          <p:nvPr>
            <p:ph idx="1"/>
            <a:videoFile r:link="rId1"/>
          </p:nvPr>
        </p:nvPicPr>
        <p:blipFill>
          <a:blip r:embed="rId3"/>
          <a:stretch>
            <a:fillRect/>
          </a:stretch>
        </p:blipFill>
        <p:spPr>
          <a:xfrm>
            <a:off x="277813" y="1825625"/>
            <a:ext cx="8464550" cy="4783138"/>
          </a:xfrm>
          <a:prstGeom prst="rect">
            <a:avLst/>
          </a:prstGeom>
        </p:spPr>
      </p:pic>
    </p:spTree>
    <p:extLst>
      <p:ext uri="{BB962C8B-B14F-4D97-AF65-F5344CB8AC3E}">
        <p14:creationId xmlns:p14="http://schemas.microsoft.com/office/powerpoint/2010/main" val="275821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237556"/>
            <a:ext cx="6760635" cy="5805345"/>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t>Jamaican migrant settled in New York in 1910s (imprisoned then deported, 1927)</a:t>
            </a:r>
          </a:p>
          <a:p>
            <a:pPr marL="342900" indent="-342900" algn="just">
              <a:buFont typeface="Arial" panose="020B0604020202020204" pitchFamily="34" charset="0"/>
              <a:buChar char="•"/>
            </a:pPr>
            <a:endParaRPr lang="en-GB" sz="1600" dirty="0"/>
          </a:p>
          <a:p>
            <a:pPr marL="342900" indent="-342900" algn="just">
              <a:buFont typeface="Arial" panose="020B0604020202020204" pitchFamily="34" charset="0"/>
              <a:buChar char="•"/>
            </a:pPr>
            <a:r>
              <a:rPr lang="en-GB" sz="2000" dirty="0"/>
              <a:t>UNIA focuses on</a:t>
            </a:r>
          </a:p>
          <a:p>
            <a:pPr marL="800100" lvl="1" indent="-342900" algn="just">
              <a:buFontTx/>
              <a:buChar char="-"/>
            </a:pPr>
            <a:r>
              <a:rPr lang="en-GB" sz="2000" dirty="0"/>
              <a:t>Self-help (e.g. Black Cross Nurses)</a:t>
            </a:r>
          </a:p>
          <a:p>
            <a:pPr marL="800100" lvl="1" indent="-342900" algn="just">
              <a:buFontTx/>
              <a:buChar char="-"/>
            </a:pPr>
            <a:r>
              <a:rPr lang="en-GB" sz="2000" dirty="0"/>
              <a:t>Self-sufficiency (Black Star Line, 1919−1922</a:t>
            </a:r>
            <a:endParaRPr lang="en-GB" sz="16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Lived in London, 1935–1940</a:t>
            </a:r>
          </a:p>
          <a:p>
            <a:pPr marL="342900" indent="-342900" algn="just">
              <a:buFont typeface="Arial" panose="020B0604020202020204" pitchFamily="34" charset="0"/>
              <a:buChar char="•"/>
            </a:pPr>
            <a:endParaRPr lang="en-GB" sz="1600" dirty="0"/>
          </a:p>
          <a:p>
            <a:pPr marL="342900" indent="-342900" algn="just">
              <a:buFont typeface="Arial" panose="020B0604020202020204" pitchFamily="34" charset="0"/>
              <a:buChar char="•"/>
            </a:pPr>
            <a:r>
              <a:rPr lang="en-GB" sz="2000" dirty="0"/>
              <a:t>‘</a:t>
            </a:r>
            <a:r>
              <a:rPr lang="en-GB" sz="2000" b="1" dirty="0"/>
              <a:t>Back to Africa</a:t>
            </a:r>
            <a:r>
              <a:rPr lang="en-GB" sz="2000" dirty="0"/>
              <a:t>’ movement (culturally and literally); ‘</a:t>
            </a:r>
            <a:r>
              <a:rPr lang="en-GB" sz="2000" b="1" dirty="0"/>
              <a:t>Black Zionism,’ </a:t>
            </a:r>
            <a:r>
              <a:rPr lang="en-GB" sz="2000" dirty="0"/>
              <a:t>black/African </a:t>
            </a:r>
            <a:r>
              <a:rPr lang="en-GB" sz="2000" b="1" dirty="0"/>
              <a:t>nationalism </a:t>
            </a:r>
          </a:p>
          <a:p>
            <a:pPr marL="800100" lvl="1" indent="-342900" algn="just">
              <a:buFontTx/>
              <a:buChar char="-"/>
            </a:pPr>
            <a:endParaRPr lang="en-GB" dirty="0"/>
          </a:p>
          <a:p>
            <a:pPr marL="342900" indent="-342900" algn="just">
              <a:buFont typeface="Arial" panose="020B0604020202020204" pitchFamily="34" charset="0"/>
              <a:buChar char="•"/>
            </a:pPr>
            <a:r>
              <a:rPr lang="en-GB" sz="2000" dirty="0"/>
              <a:t>Regarded as a progenitor of Rastafari religion (said to have predicted coronation of Ethiopian Emperor Haile Selassie [Ras Tafari])</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Rivalry with Du </a:t>
            </a:r>
            <a:r>
              <a:rPr lang="en-GB" sz="2000" dirty="0" err="1"/>
              <a:t>Bois</a:t>
            </a:r>
            <a:endParaRPr lang="en-GB" sz="20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1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0636" y="160338"/>
            <a:ext cx="2383364"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00848" y="3375358"/>
            <a:ext cx="2502940" cy="33943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60375" y="160338"/>
            <a:ext cx="6240474" cy="1200329"/>
          </a:xfrm>
          <a:prstGeom prst="rect">
            <a:avLst/>
          </a:prstGeom>
        </p:spPr>
        <p:txBody>
          <a:bodyPr wrap="square">
            <a:spAutoFit/>
          </a:bodyPr>
          <a:lstStyle/>
          <a:p>
            <a:r>
              <a:rPr lang="en-GB" sz="2400" dirty="0">
                <a:solidFill>
                  <a:srgbClr val="FFFF00"/>
                </a:solidFill>
                <a:latin typeface="Cooper Black" panose="0208090404030B020404" pitchFamily="18" charset="0"/>
              </a:rPr>
              <a:t>Marcus Garvey (1887–1940)</a:t>
            </a:r>
            <a:br>
              <a:rPr lang="en-GB" sz="2400" dirty="0">
                <a:solidFill>
                  <a:srgbClr val="FFFF00"/>
                </a:solidFill>
                <a:latin typeface="Cooper Black" panose="0208090404030B020404" pitchFamily="18" charset="0"/>
              </a:rPr>
            </a:br>
            <a:r>
              <a:rPr lang="en-GB" sz="2400" dirty="0">
                <a:solidFill>
                  <a:srgbClr val="FFFF00"/>
                </a:solidFill>
                <a:latin typeface="Cooper Black" panose="0208090404030B020404" pitchFamily="18" charset="0"/>
              </a:rPr>
              <a:t>Universal Negro Improvement Association (UNIA), est. 1914</a:t>
            </a:r>
          </a:p>
        </p:txBody>
      </p:sp>
    </p:spTree>
    <p:extLst>
      <p:ext uri="{BB962C8B-B14F-4D97-AF65-F5344CB8AC3E}">
        <p14:creationId xmlns:p14="http://schemas.microsoft.com/office/powerpoint/2010/main" val="3809581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605898" y="-1"/>
            <a:ext cx="5596409" cy="3733853"/>
          </a:xfrm>
          <a:prstGeom prst="rect">
            <a:avLst/>
          </a:prstGeom>
        </p:spPr>
      </p:pic>
      <p:pic>
        <p:nvPicPr>
          <p:cNvPr id="5" name="Picture 4"/>
          <p:cNvPicPr>
            <a:picLocks noChangeAspect="1"/>
          </p:cNvPicPr>
          <p:nvPr/>
        </p:nvPicPr>
        <p:blipFill>
          <a:blip r:embed="rId4"/>
          <a:stretch>
            <a:fillRect/>
          </a:stretch>
        </p:blipFill>
        <p:spPr>
          <a:xfrm>
            <a:off x="1" y="1"/>
            <a:ext cx="3185651" cy="5003346"/>
          </a:xfrm>
          <a:prstGeom prst="rect">
            <a:avLst/>
          </a:prstGeom>
        </p:spPr>
      </p:pic>
      <p:pic>
        <p:nvPicPr>
          <p:cNvPr id="6" name="Picture 5"/>
          <p:cNvPicPr>
            <a:picLocks noChangeAspect="1"/>
          </p:cNvPicPr>
          <p:nvPr/>
        </p:nvPicPr>
        <p:blipFill rotWithShape="1">
          <a:blip r:embed="rId5"/>
          <a:srcRect l="6375" t="13682" r="7097" b="61381"/>
          <a:stretch/>
        </p:blipFill>
        <p:spPr>
          <a:xfrm>
            <a:off x="2501678" y="3851474"/>
            <a:ext cx="6642322" cy="3006526"/>
          </a:xfrm>
          <a:prstGeom prst="rect">
            <a:avLst/>
          </a:prstGeom>
        </p:spPr>
      </p:pic>
      <p:pic>
        <p:nvPicPr>
          <p:cNvPr id="3" name="Picture 2">
            <a:extLst>
              <a:ext uri="{FF2B5EF4-FFF2-40B4-BE49-F238E27FC236}">
                <a16:creationId xmlns:a16="http://schemas.microsoft.com/office/drawing/2014/main" id="{408698E1-04A5-4FE5-9DD9-39036BD4F79A}"/>
              </a:ext>
            </a:extLst>
          </p:cNvPr>
          <p:cNvPicPr>
            <a:picLocks noChangeAspect="1"/>
          </p:cNvPicPr>
          <p:nvPr/>
        </p:nvPicPr>
        <p:blipFill>
          <a:blip r:embed="rId6"/>
          <a:stretch>
            <a:fillRect/>
          </a:stretch>
        </p:blipFill>
        <p:spPr>
          <a:xfrm>
            <a:off x="68379" y="4336473"/>
            <a:ext cx="1805928" cy="2521527"/>
          </a:xfrm>
          <a:prstGeom prst="rect">
            <a:avLst/>
          </a:prstGeom>
        </p:spPr>
      </p:pic>
    </p:spTree>
    <p:extLst>
      <p:ext uri="{BB962C8B-B14F-4D97-AF65-F5344CB8AC3E}">
        <p14:creationId xmlns:p14="http://schemas.microsoft.com/office/powerpoint/2010/main" val="34602922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latin typeface="Cooper Black" panose="0208090404030B020404" pitchFamily="18" charset="0"/>
              </a:rPr>
              <a:t>Great Migration: </a:t>
            </a:r>
            <a:br>
              <a:rPr lang="en-GB" dirty="0">
                <a:solidFill>
                  <a:srgbClr val="FFFF00"/>
                </a:solidFill>
                <a:latin typeface="Cooper Black" panose="0208090404030B020404" pitchFamily="18" charset="0"/>
              </a:rPr>
            </a:br>
            <a:r>
              <a:rPr lang="en-GB" dirty="0">
                <a:solidFill>
                  <a:srgbClr val="FFFF00"/>
                </a:solidFill>
                <a:latin typeface="Cooper Black" panose="0208090404030B020404" pitchFamily="18" charset="0"/>
              </a:rPr>
              <a:t>A Southern Diaspora</a:t>
            </a:r>
          </a:p>
        </p:txBody>
      </p:sp>
      <p:sp>
        <p:nvSpPr>
          <p:cNvPr id="3" name="Content Placeholder 2"/>
          <p:cNvSpPr>
            <a:spLocks noGrp="1"/>
          </p:cNvSpPr>
          <p:nvPr>
            <p:ph idx="1"/>
          </p:nvPr>
        </p:nvSpPr>
        <p:spPr>
          <a:xfrm>
            <a:off x="3167945" y="5689601"/>
            <a:ext cx="3174092" cy="696686"/>
          </a:xfrm>
        </p:spPr>
        <p:txBody>
          <a:bodyPr>
            <a:normAutofit fontScale="47500" lnSpcReduction="20000"/>
          </a:bodyPr>
          <a:lstStyle/>
          <a:p>
            <a:pPr marL="0" indent="0">
              <a:buNone/>
            </a:pPr>
            <a:r>
              <a:rPr lang="en-GB" dirty="0"/>
              <a:t>31:People who had not yet come North received letters from their relatives telling them of the better conditions that existed in the North.</a:t>
            </a:r>
          </a:p>
        </p:txBody>
      </p:sp>
      <p:pic>
        <p:nvPicPr>
          <p:cNvPr id="4" name="Picture 3"/>
          <p:cNvPicPr>
            <a:picLocks noChangeAspect="1"/>
          </p:cNvPicPr>
          <p:nvPr/>
        </p:nvPicPr>
        <p:blipFill>
          <a:blip r:embed="rId2"/>
          <a:stretch>
            <a:fillRect/>
          </a:stretch>
        </p:blipFill>
        <p:spPr>
          <a:xfrm>
            <a:off x="1931358" y="1690689"/>
            <a:ext cx="5647266" cy="3766682"/>
          </a:xfrm>
          <a:prstGeom prst="rect">
            <a:avLst/>
          </a:prstGeom>
        </p:spPr>
      </p:pic>
    </p:spTree>
    <p:extLst>
      <p:ext uri="{BB962C8B-B14F-4D97-AF65-F5344CB8AC3E}">
        <p14:creationId xmlns:p14="http://schemas.microsoft.com/office/powerpoint/2010/main" val="914364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0173" y="2521"/>
            <a:ext cx="5951886" cy="1325563"/>
          </a:xfrm>
        </p:spPr>
        <p:txBody>
          <a:bodyPr/>
          <a:lstStyle/>
          <a:p>
            <a:pPr algn="ctr"/>
            <a:r>
              <a:rPr lang="en-GB" dirty="0">
                <a:solidFill>
                  <a:srgbClr val="FFFF00"/>
                </a:solidFill>
                <a:latin typeface="Cooper Black" panose="0208090404030B020404" pitchFamily="18" charset="0"/>
              </a:rPr>
              <a:t>The Blues </a:t>
            </a:r>
          </a:p>
        </p:txBody>
      </p:sp>
      <p:sp>
        <p:nvSpPr>
          <p:cNvPr id="3" name="Content Placeholder 2"/>
          <p:cNvSpPr>
            <a:spLocks noGrp="1"/>
          </p:cNvSpPr>
          <p:nvPr>
            <p:ph idx="1"/>
          </p:nvPr>
        </p:nvSpPr>
        <p:spPr>
          <a:xfrm>
            <a:off x="263236" y="4173797"/>
            <a:ext cx="8783782" cy="4217820"/>
          </a:xfrm>
        </p:spPr>
        <p:txBody>
          <a:bodyPr/>
          <a:lstStyle/>
          <a:p>
            <a:r>
              <a:rPr lang="en-GB" dirty="0"/>
              <a:t>Themes of movement (e.g. railroad)</a:t>
            </a:r>
          </a:p>
          <a:p>
            <a:r>
              <a:rPr lang="en-GB" dirty="0"/>
              <a:t>Yearning for freedom (and escape)</a:t>
            </a:r>
          </a:p>
          <a:p>
            <a:r>
              <a:rPr lang="en-GB" dirty="0"/>
              <a:t>Relationship to field songs</a:t>
            </a:r>
          </a:p>
          <a:p>
            <a:r>
              <a:rPr lang="en-GB" dirty="0"/>
              <a:t>Market for recordings and performers in north – nostalgia for south</a:t>
            </a:r>
          </a:p>
          <a:p>
            <a:endParaRPr lang="en-GB" dirty="0"/>
          </a:p>
        </p:txBody>
      </p:sp>
      <p:pic>
        <p:nvPicPr>
          <p:cNvPr id="5" name="Picture 4"/>
          <p:cNvPicPr>
            <a:picLocks noChangeAspect="1"/>
          </p:cNvPicPr>
          <p:nvPr/>
        </p:nvPicPr>
        <p:blipFill>
          <a:blip r:embed="rId2"/>
          <a:stretch>
            <a:fillRect/>
          </a:stretch>
        </p:blipFill>
        <p:spPr>
          <a:xfrm>
            <a:off x="-1" y="2521"/>
            <a:ext cx="2931887" cy="4171276"/>
          </a:xfrm>
          <a:prstGeom prst="rect">
            <a:avLst/>
          </a:prstGeom>
        </p:spPr>
      </p:pic>
      <p:pic>
        <p:nvPicPr>
          <p:cNvPr id="6" name="Picture 5"/>
          <p:cNvPicPr>
            <a:picLocks noChangeAspect="1"/>
          </p:cNvPicPr>
          <p:nvPr/>
        </p:nvPicPr>
        <p:blipFill>
          <a:blip r:embed="rId3"/>
          <a:stretch>
            <a:fillRect/>
          </a:stretch>
        </p:blipFill>
        <p:spPr>
          <a:xfrm>
            <a:off x="4209143" y="1081746"/>
            <a:ext cx="4992916" cy="3116546"/>
          </a:xfrm>
          <a:prstGeom prst="rect">
            <a:avLst/>
          </a:prstGeom>
        </p:spPr>
      </p:pic>
      <p:sp>
        <p:nvSpPr>
          <p:cNvPr id="7" name="Rectangle 6"/>
          <p:cNvSpPr/>
          <p:nvPr/>
        </p:nvSpPr>
        <p:spPr>
          <a:xfrm>
            <a:off x="2963675" y="177864"/>
            <a:ext cx="1157676" cy="2585323"/>
          </a:xfrm>
          <a:prstGeom prst="rect">
            <a:avLst/>
          </a:prstGeom>
        </p:spPr>
        <p:txBody>
          <a:bodyPr wrap="square">
            <a:spAutoFit/>
          </a:bodyPr>
          <a:lstStyle/>
          <a:p>
            <a:r>
              <a:rPr lang="en-GB" dirty="0"/>
              <a:t>Robert Johnson</a:t>
            </a:r>
          </a:p>
          <a:p>
            <a:r>
              <a:rPr lang="en-GB" dirty="0"/>
              <a:t>(1911–1938)</a:t>
            </a:r>
          </a:p>
          <a:p>
            <a:endParaRPr lang="en-GB" dirty="0"/>
          </a:p>
          <a:p>
            <a:r>
              <a:rPr lang="en-GB" dirty="0"/>
              <a:t>Bessie Smith</a:t>
            </a:r>
          </a:p>
          <a:p>
            <a:r>
              <a:rPr lang="en-GB" dirty="0"/>
              <a:t>(1894–1937</a:t>
            </a:r>
          </a:p>
        </p:txBody>
      </p:sp>
    </p:spTree>
    <p:extLst>
      <p:ext uri="{BB962C8B-B14F-4D97-AF65-F5344CB8AC3E}">
        <p14:creationId xmlns:p14="http://schemas.microsoft.com/office/powerpoint/2010/main" val="174435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EA1C2-A141-4297-897B-B1DDB77AC5C0}"/>
              </a:ext>
            </a:extLst>
          </p:cNvPr>
          <p:cNvSpPr>
            <a:spLocks noGrp="1"/>
          </p:cNvSpPr>
          <p:nvPr>
            <p:ph type="title"/>
          </p:nvPr>
        </p:nvSpPr>
        <p:spPr>
          <a:xfrm>
            <a:off x="628650" y="0"/>
            <a:ext cx="7886700" cy="1325563"/>
          </a:xfrm>
        </p:spPr>
        <p:txBody>
          <a:bodyPr>
            <a:normAutofit/>
          </a:bodyPr>
          <a:lstStyle/>
          <a:p>
            <a:pPr algn="ctr"/>
            <a:r>
              <a:rPr lang="en-GB" dirty="0">
                <a:solidFill>
                  <a:srgbClr val="FFFF00"/>
                </a:solidFill>
                <a:latin typeface="Cooper Black" panose="0208090404030B020404" pitchFamily="18" charset="0"/>
              </a:rPr>
              <a:t>Ma Rainey (1886–1939)</a:t>
            </a:r>
          </a:p>
        </p:txBody>
      </p:sp>
      <p:pic>
        <p:nvPicPr>
          <p:cNvPr id="4" name="Content Placeholder 3">
            <a:extLst>
              <a:ext uri="{FF2B5EF4-FFF2-40B4-BE49-F238E27FC236}">
                <a16:creationId xmlns:a16="http://schemas.microsoft.com/office/drawing/2014/main" id="{70C068F0-FC49-4485-980D-CF3BA404B5A3}"/>
              </a:ext>
            </a:extLst>
          </p:cNvPr>
          <p:cNvPicPr>
            <a:picLocks noGrp="1" noChangeAspect="1"/>
          </p:cNvPicPr>
          <p:nvPr>
            <p:ph idx="1"/>
          </p:nvPr>
        </p:nvPicPr>
        <p:blipFill>
          <a:blip r:embed="rId2"/>
          <a:stretch>
            <a:fillRect/>
          </a:stretch>
        </p:blipFill>
        <p:spPr>
          <a:xfrm>
            <a:off x="4106045" y="1066514"/>
            <a:ext cx="3915737" cy="3382066"/>
          </a:xfrm>
          <a:prstGeom prst="rect">
            <a:avLst/>
          </a:prstGeom>
        </p:spPr>
      </p:pic>
      <p:pic>
        <p:nvPicPr>
          <p:cNvPr id="5" name="Picture 4">
            <a:extLst>
              <a:ext uri="{FF2B5EF4-FFF2-40B4-BE49-F238E27FC236}">
                <a16:creationId xmlns:a16="http://schemas.microsoft.com/office/drawing/2014/main" id="{BAD7FC55-09AD-4EE1-B53F-A82FBDFEC210}"/>
              </a:ext>
            </a:extLst>
          </p:cNvPr>
          <p:cNvPicPr>
            <a:picLocks noChangeAspect="1"/>
          </p:cNvPicPr>
          <p:nvPr/>
        </p:nvPicPr>
        <p:blipFill>
          <a:blip r:embed="rId3"/>
          <a:stretch>
            <a:fillRect/>
          </a:stretch>
        </p:blipFill>
        <p:spPr>
          <a:xfrm>
            <a:off x="129168" y="1066514"/>
            <a:ext cx="3671455" cy="2753592"/>
          </a:xfrm>
          <a:prstGeom prst="rect">
            <a:avLst/>
          </a:prstGeom>
        </p:spPr>
      </p:pic>
      <p:pic>
        <p:nvPicPr>
          <p:cNvPr id="6" name="Picture 5">
            <a:extLst>
              <a:ext uri="{FF2B5EF4-FFF2-40B4-BE49-F238E27FC236}">
                <a16:creationId xmlns:a16="http://schemas.microsoft.com/office/drawing/2014/main" id="{FBAE4C61-4578-4527-A607-5C6B90A74A3C}"/>
              </a:ext>
            </a:extLst>
          </p:cNvPr>
          <p:cNvPicPr>
            <a:picLocks noChangeAspect="1"/>
          </p:cNvPicPr>
          <p:nvPr/>
        </p:nvPicPr>
        <p:blipFill>
          <a:blip r:embed="rId4"/>
          <a:stretch>
            <a:fillRect/>
          </a:stretch>
        </p:blipFill>
        <p:spPr>
          <a:xfrm>
            <a:off x="129168" y="3943349"/>
            <a:ext cx="3671455" cy="2753591"/>
          </a:xfrm>
          <a:prstGeom prst="rect">
            <a:avLst/>
          </a:prstGeom>
        </p:spPr>
      </p:pic>
      <p:sp>
        <p:nvSpPr>
          <p:cNvPr id="8" name="TextBox 7">
            <a:extLst>
              <a:ext uri="{FF2B5EF4-FFF2-40B4-BE49-F238E27FC236}">
                <a16:creationId xmlns:a16="http://schemas.microsoft.com/office/drawing/2014/main" id="{6D87E559-C9F0-447F-B9FA-B16250A9BE08}"/>
              </a:ext>
            </a:extLst>
          </p:cNvPr>
          <p:cNvSpPr txBox="1"/>
          <p:nvPr/>
        </p:nvSpPr>
        <p:spPr>
          <a:xfrm>
            <a:off x="4170841" y="4448580"/>
            <a:ext cx="4696067" cy="2308324"/>
          </a:xfrm>
          <a:prstGeom prst="rect">
            <a:avLst/>
          </a:prstGeom>
          <a:noFill/>
        </p:spPr>
        <p:txBody>
          <a:bodyPr wrap="square">
            <a:spAutoFit/>
          </a:bodyPr>
          <a:lstStyle/>
          <a:p>
            <a:r>
              <a:rPr lang="en-GB" dirty="0"/>
              <a:t>They said I do it, </a:t>
            </a:r>
            <a:r>
              <a:rPr lang="en-GB" dirty="0" err="1"/>
              <a:t>ain't</a:t>
            </a:r>
            <a:r>
              <a:rPr lang="en-GB" dirty="0"/>
              <a:t> nobody caught me.</a:t>
            </a:r>
          </a:p>
          <a:p>
            <a:r>
              <a:rPr lang="en-GB" dirty="0"/>
              <a:t>Sure got to prove it on me.</a:t>
            </a:r>
          </a:p>
          <a:p>
            <a:r>
              <a:rPr lang="en-GB" dirty="0"/>
              <a:t>Went out last night with a crowd of my friends.</a:t>
            </a:r>
          </a:p>
          <a:p>
            <a:r>
              <a:rPr lang="en-GB" dirty="0"/>
              <a:t>They must've been women, </a:t>
            </a:r>
            <a:r>
              <a:rPr lang="en-GB" dirty="0" err="1"/>
              <a:t>'cause</a:t>
            </a:r>
            <a:r>
              <a:rPr lang="en-GB" dirty="0"/>
              <a:t> I don't like no men</a:t>
            </a:r>
            <a:r>
              <a:rPr lang="en-GB" dirty="0">
                <a:solidFill>
                  <a:srgbClr val="FFFF00"/>
                </a:solidFill>
              </a:rPr>
              <a:t>. </a:t>
            </a:r>
          </a:p>
          <a:p>
            <a:pPr algn="l"/>
            <a:r>
              <a:rPr lang="en-GB" dirty="0">
                <a:solidFill>
                  <a:srgbClr val="FFFF00"/>
                </a:solidFill>
              </a:rPr>
              <a:t> … </a:t>
            </a:r>
            <a:r>
              <a:rPr lang="en-GB" b="0" i="0" dirty="0">
                <a:solidFill>
                  <a:srgbClr val="FFFF00"/>
                </a:solidFill>
                <a:effectLst/>
                <a:latin typeface="Miller"/>
              </a:rPr>
              <a:t>Talk to the gals just like any old man</a:t>
            </a:r>
          </a:p>
          <a:p>
            <a:pPr algn="l"/>
            <a:r>
              <a:rPr lang="en-GB" b="0" i="0" dirty="0">
                <a:solidFill>
                  <a:srgbClr val="FFFF00"/>
                </a:solidFill>
                <a:effectLst/>
                <a:latin typeface="Miller"/>
              </a:rPr>
              <a:t>Cause they say I do it, </a:t>
            </a:r>
            <a:r>
              <a:rPr lang="en-GB" b="0" i="0" dirty="0" err="1">
                <a:solidFill>
                  <a:srgbClr val="FFFF00"/>
                </a:solidFill>
                <a:effectLst/>
                <a:latin typeface="Miller"/>
              </a:rPr>
              <a:t>ain’t</a:t>
            </a:r>
            <a:r>
              <a:rPr lang="en-GB" b="0" i="0" dirty="0">
                <a:solidFill>
                  <a:srgbClr val="FFFF00"/>
                </a:solidFill>
                <a:effectLst/>
                <a:latin typeface="Miller"/>
              </a:rPr>
              <a:t> nobody caught me</a:t>
            </a:r>
          </a:p>
          <a:p>
            <a:endParaRPr lang="en-GB" dirty="0"/>
          </a:p>
        </p:txBody>
      </p:sp>
    </p:spTree>
    <p:extLst>
      <p:ext uri="{BB962C8B-B14F-4D97-AF65-F5344CB8AC3E}">
        <p14:creationId xmlns:p14="http://schemas.microsoft.com/office/powerpoint/2010/main" val="25435704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857" y="0"/>
            <a:ext cx="8781143" cy="1325563"/>
          </a:xfrm>
        </p:spPr>
        <p:txBody>
          <a:bodyPr>
            <a:normAutofit/>
          </a:bodyPr>
          <a:lstStyle/>
          <a:p>
            <a:pPr algn="ctr"/>
            <a:r>
              <a:rPr lang="en-GB" sz="4000" dirty="0">
                <a:solidFill>
                  <a:srgbClr val="FFFF00"/>
                </a:solidFill>
                <a:latin typeface="Cooper Black" panose="0208090404030B020404" pitchFamily="18" charset="0"/>
              </a:rPr>
              <a:t>Zora Neale Hurston </a:t>
            </a:r>
            <a:r>
              <a:rPr lang="en-GB" sz="3200" dirty="0">
                <a:solidFill>
                  <a:srgbClr val="FFFF00"/>
                </a:solidFill>
                <a:latin typeface="Cooper Black" panose="0208090404030B020404" pitchFamily="18" charset="0"/>
              </a:rPr>
              <a:t>(1891–1960) </a:t>
            </a:r>
          </a:p>
        </p:txBody>
      </p:sp>
      <p:pic>
        <p:nvPicPr>
          <p:cNvPr id="1026" name="Picture 2" descr="Image result for Zora Neale Hurston"/>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729704" y="4059383"/>
            <a:ext cx="2200427" cy="267068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6729704" y="1146629"/>
            <a:ext cx="2414296" cy="3380014"/>
          </a:xfrm>
          <a:prstGeom prst="rect">
            <a:avLst/>
          </a:prstGeom>
        </p:spPr>
      </p:pic>
      <p:sp>
        <p:nvSpPr>
          <p:cNvPr id="6" name="Rectangle 5"/>
          <p:cNvSpPr/>
          <p:nvPr/>
        </p:nvSpPr>
        <p:spPr>
          <a:xfrm>
            <a:off x="-1" y="1146629"/>
            <a:ext cx="6622473" cy="6182371"/>
          </a:xfrm>
          <a:prstGeom prst="rect">
            <a:avLst/>
          </a:prstGeom>
        </p:spPr>
        <p:txBody>
          <a:bodyPr wrap="square" lIns="360000" tIns="360000" rIns="360000" bIns="360000">
            <a:spAutoFit/>
          </a:bodyPr>
          <a:lstStyle/>
          <a:p>
            <a:pPr marL="285750" indent="-285750" algn="just" fontAlgn="auto">
              <a:spcBef>
                <a:spcPts val="0"/>
              </a:spcBef>
              <a:spcAft>
                <a:spcPts val="0"/>
              </a:spcAft>
              <a:buFont typeface="Arial" panose="020B0604020202020204" pitchFamily="34" charset="0"/>
              <a:buChar char="•"/>
              <a:defRPr/>
            </a:pPr>
            <a:r>
              <a:rPr lang="en-GB" sz="2400" dirty="0"/>
              <a:t>b. </a:t>
            </a:r>
            <a:r>
              <a:rPr lang="en-GB" sz="2400" dirty="0" err="1"/>
              <a:t>Notasulga</a:t>
            </a:r>
            <a:r>
              <a:rPr lang="en-GB" sz="2400" dirty="0"/>
              <a:t>, Alabama, father Baptist preacher and sharecropper</a:t>
            </a:r>
          </a:p>
          <a:p>
            <a:pPr marL="285750" indent="-285750" algn="just" fontAlgn="auto">
              <a:spcBef>
                <a:spcPts val="0"/>
              </a:spcBef>
              <a:spcAft>
                <a:spcPts val="0"/>
              </a:spcAft>
              <a:buFont typeface="Arial" panose="020B0604020202020204" pitchFamily="34" charset="0"/>
              <a:buChar char="•"/>
              <a:defRPr/>
            </a:pPr>
            <a:endParaRPr lang="en-GB" dirty="0"/>
          </a:p>
          <a:p>
            <a:pPr marL="285750" indent="-285750" algn="just" fontAlgn="auto">
              <a:spcBef>
                <a:spcPts val="0"/>
              </a:spcBef>
              <a:spcAft>
                <a:spcPts val="0"/>
              </a:spcAft>
              <a:buFont typeface="Arial" panose="020B0604020202020204" pitchFamily="34" charset="0"/>
              <a:buChar char="•"/>
              <a:defRPr/>
            </a:pPr>
            <a:r>
              <a:rPr lang="en-GB" sz="2400" dirty="0"/>
              <a:t>Grew up in Eatonville Florida  - small town est. as self-governing all-black municipality, 1887</a:t>
            </a:r>
          </a:p>
          <a:p>
            <a:pPr marL="285750" indent="-285750" algn="just" fontAlgn="auto">
              <a:spcBef>
                <a:spcPts val="0"/>
              </a:spcBef>
              <a:spcAft>
                <a:spcPts val="0"/>
              </a:spcAft>
              <a:buFont typeface="Arial" panose="020B0604020202020204" pitchFamily="34" charset="0"/>
              <a:buChar char="•"/>
              <a:defRPr/>
            </a:pPr>
            <a:endParaRPr lang="en-GB" dirty="0"/>
          </a:p>
          <a:p>
            <a:pPr marL="285750" indent="-285750" algn="just" fontAlgn="auto">
              <a:spcBef>
                <a:spcPts val="0"/>
              </a:spcBef>
              <a:spcAft>
                <a:spcPts val="0"/>
              </a:spcAft>
              <a:buFont typeface="Arial" panose="020B0604020202020204" pitchFamily="34" charset="0"/>
              <a:buChar char="•"/>
              <a:defRPr/>
            </a:pPr>
            <a:r>
              <a:rPr lang="en-GB" sz="2400" dirty="0"/>
              <a:t>1918–24: studied at Howard University, a historically black college in Washington DC</a:t>
            </a:r>
          </a:p>
          <a:p>
            <a:pPr marL="285750" indent="-285750" algn="just" fontAlgn="auto">
              <a:spcBef>
                <a:spcPts val="0"/>
              </a:spcBef>
              <a:spcAft>
                <a:spcPts val="0"/>
              </a:spcAft>
              <a:buFont typeface="Arial" panose="020B0604020202020204" pitchFamily="34" charset="0"/>
              <a:buChar char="•"/>
              <a:defRPr/>
            </a:pPr>
            <a:endParaRPr lang="en-GB" sz="1600" dirty="0"/>
          </a:p>
          <a:p>
            <a:pPr marL="285750" indent="-285750" algn="just" fontAlgn="auto">
              <a:spcBef>
                <a:spcPts val="0"/>
              </a:spcBef>
              <a:spcAft>
                <a:spcPts val="0"/>
              </a:spcAft>
              <a:buFont typeface="Arial" panose="020B0604020202020204" pitchFamily="34" charset="0"/>
              <a:buChar char="•"/>
              <a:defRPr/>
            </a:pPr>
            <a:r>
              <a:rPr lang="en-GB" sz="2400" dirty="0"/>
              <a:t>1925: won scholarship to study at Barnard College, Columbia University, New York</a:t>
            </a:r>
          </a:p>
          <a:p>
            <a:pPr marL="285750" indent="-285750" algn="just" fontAlgn="auto">
              <a:spcBef>
                <a:spcPts val="0"/>
              </a:spcBef>
              <a:spcAft>
                <a:spcPts val="0"/>
              </a:spcAft>
              <a:buFont typeface="Arial" panose="020B0604020202020204" pitchFamily="34" charset="0"/>
              <a:buChar char="•"/>
              <a:defRPr/>
            </a:pPr>
            <a:endParaRPr lang="en-GB" sz="1600" dirty="0"/>
          </a:p>
          <a:p>
            <a:pPr marL="285750" indent="-285750" algn="just" fontAlgn="auto">
              <a:spcBef>
                <a:spcPts val="0"/>
              </a:spcBef>
              <a:spcAft>
                <a:spcPts val="0"/>
              </a:spcAft>
              <a:buFont typeface="Arial" panose="020B0604020202020204" pitchFamily="34" charset="0"/>
              <a:buChar char="•"/>
              <a:defRPr/>
            </a:pPr>
            <a:r>
              <a:rPr lang="en-GB" sz="2400" dirty="0"/>
              <a:t>Graduated with BA in Anthropology, having studied under Franz Boas</a:t>
            </a:r>
          </a:p>
          <a:p>
            <a:pPr marL="285750" indent="-285750" algn="just" fontAlgn="auto">
              <a:spcBef>
                <a:spcPts val="0"/>
              </a:spcBef>
              <a:spcAft>
                <a:spcPts val="0"/>
              </a:spcAft>
              <a:buFont typeface="Arial" panose="020B0604020202020204" pitchFamily="34" charset="0"/>
              <a:buChar char="•"/>
              <a:defRPr/>
            </a:pPr>
            <a:endParaRPr lang="en-GB" sz="2250" dirty="0"/>
          </a:p>
        </p:txBody>
      </p:sp>
    </p:spTree>
    <p:extLst>
      <p:ext uri="{BB962C8B-B14F-4D97-AF65-F5344CB8AC3E}">
        <p14:creationId xmlns:p14="http://schemas.microsoft.com/office/powerpoint/2010/main" val="1339291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18898"/>
            <a:ext cx="8514443" cy="1325563"/>
          </a:xfrm>
        </p:spPr>
        <p:txBody>
          <a:bodyPr>
            <a:normAutofit/>
          </a:bodyPr>
          <a:lstStyle/>
          <a:p>
            <a:r>
              <a:rPr lang="en-GB" sz="3200" dirty="0">
                <a:solidFill>
                  <a:srgbClr val="FFFF00"/>
                </a:solidFill>
                <a:latin typeface="Cooper Black" panose="0208090404030B020404" pitchFamily="18" charset="0"/>
              </a:rPr>
              <a:t>Hurston as Anthropologist</a:t>
            </a:r>
            <a:endParaRPr lang="en-GB" sz="2400" dirty="0">
              <a:solidFill>
                <a:srgbClr val="FFFF00"/>
              </a:solidFill>
              <a:latin typeface="Cooper Black" panose="0208090404030B020404" pitchFamily="18" charset="0"/>
            </a:endParaRPr>
          </a:p>
        </p:txBody>
      </p:sp>
      <p:sp>
        <p:nvSpPr>
          <p:cNvPr id="6" name="Rectangle 5"/>
          <p:cNvSpPr/>
          <p:nvPr/>
        </p:nvSpPr>
        <p:spPr>
          <a:xfrm>
            <a:off x="0" y="810020"/>
            <a:ext cx="6972300" cy="4597322"/>
          </a:xfrm>
          <a:prstGeom prst="rect">
            <a:avLst/>
          </a:prstGeom>
        </p:spPr>
        <p:txBody>
          <a:bodyPr wrap="square" lIns="360000" tIns="360000" rIns="360000" bIns="360000">
            <a:spAutoFit/>
          </a:bodyPr>
          <a:lstStyle/>
          <a:p>
            <a:pPr marL="285750" indent="-285750" algn="just" fontAlgn="auto">
              <a:spcBef>
                <a:spcPts val="0"/>
              </a:spcBef>
              <a:spcAft>
                <a:spcPts val="0"/>
              </a:spcAft>
              <a:buFont typeface="Arial" panose="020B0604020202020204" pitchFamily="34" charset="0"/>
              <a:buChar char="•"/>
              <a:defRPr/>
            </a:pPr>
            <a:r>
              <a:rPr lang="en-GB" sz="2250" dirty="0"/>
              <a:t>Brought anthropological perspective to south – </a:t>
            </a:r>
            <a:r>
              <a:rPr lang="en-GB" sz="2250" dirty="0" err="1"/>
              <a:t>inc.</a:t>
            </a:r>
            <a:r>
              <a:rPr lang="en-GB" sz="2250" dirty="0"/>
              <a:t> studies of hoodoo (African spiritualism/root work)</a:t>
            </a:r>
          </a:p>
          <a:p>
            <a:pPr marL="285750" indent="-285750" algn="just" fontAlgn="auto">
              <a:spcBef>
                <a:spcPts val="0"/>
              </a:spcBef>
              <a:spcAft>
                <a:spcPts val="0"/>
              </a:spcAft>
              <a:buFont typeface="Arial" panose="020B0604020202020204" pitchFamily="34" charset="0"/>
              <a:buChar char="•"/>
              <a:defRPr/>
            </a:pPr>
            <a:endParaRPr lang="en-GB" sz="1600" dirty="0"/>
          </a:p>
          <a:p>
            <a:pPr marL="285750" indent="-285750" algn="just" fontAlgn="auto">
              <a:spcBef>
                <a:spcPts val="0"/>
              </a:spcBef>
              <a:spcAft>
                <a:spcPts val="0"/>
              </a:spcAft>
              <a:buFont typeface="Arial" panose="020B0604020202020204" pitchFamily="34" charset="0"/>
              <a:buChar char="•"/>
              <a:defRPr/>
            </a:pPr>
            <a:r>
              <a:rPr lang="en-GB" sz="2250" dirty="0"/>
              <a:t>Collected ‘folklore’ of African Americans in South and of Caribbean</a:t>
            </a:r>
          </a:p>
          <a:p>
            <a:pPr marL="285750" indent="-285750" algn="just" fontAlgn="auto">
              <a:spcBef>
                <a:spcPts val="0"/>
              </a:spcBef>
              <a:spcAft>
                <a:spcPts val="0"/>
              </a:spcAft>
              <a:buFont typeface="Arial" panose="020B0604020202020204" pitchFamily="34" charset="0"/>
              <a:buChar char="•"/>
              <a:defRPr/>
            </a:pPr>
            <a:endParaRPr lang="en-GB" dirty="0"/>
          </a:p>
          <a:p>
            <a:pPr marL="285750" indent="-285750" algn="just" fontAlgn="auto">
              <a:spcBef>
                <a:spcPts val="0"/>
              </a:spcBef>
              <a:spcAft>
                <a:spcPts val="0"/>
              </a:spcAft>
              <a:buFont typeface="Arial" panose="020B0604020202020204" pitchFamily="34" charset="0"/>
              <a:buChar char="•"/>
              <a:defRPr/>
            </a:pPr>
            <a:r>
              <a:rPr lang="en-GB" sz="2250" dirty="0"/>
              <a:t>Diasporic fiction about life in South – </a:t>
            </a:r>
            <a:r>
              <a:rPr lang="en-GB" sz="2250" dirty="0" err="1"/>
              <a:t>inc.</a:t>
            </a:r>
            <a:r>
              <a:rPr lang="en-GB" sz="2250" dirty="0"/>
              <a:t> ‘Sweat’ (1926) and  </a:t>
            </a:r>
            <a:r>
              <a:rPr lang="en-GB" sz="2250" i="1" dirty="0"/>
              <a:t>Their Eyes Were Watching God </a:t>
            </a:r>
            <a:r>
              <a:rPr lang="en-GB" sz="2250" dirty="0"/>
              <a:t>(1937)</a:t>
            </a:r>
          </a:p>
          <a:p>
            <a:pPr marL="285750" indent="-285750" algn="just" fontAlgn="auto">
              <a:spcBef>
                <a:spcPts val="0"/>
              </a:spcBef>
              <a:spcAft>
                <a:spcPts val="0"/>
              </a:spcAft>
              <a:buFont typeface="Arial" panose="020B0604020202020204" pitchFamily="34" charset="0"/>
              <a:buChar char="•"/>
              <a:defRPr/>
            </a:pPr>
            <a:endParaRPr lang="en-GB" dirty="0"/>
          </a:p>
          <a:p>
            <a:pPr marL="285750" indent="-285750" algn="just" fontAlgn="auto">
              <a:spcBef>
                <a:spcPts val="0"/>
              </a:spcBef>
              <a:spcAft>
                <a:spcPts val="0"/>
              </a:spcAft>
              <a:buFont typeface="Arial" panose="020B0604020202020204" pitchFamily="34" charset="0"/>
              <a:buChar char="•"/>
              <a:defRPr/>
            </a:pPr>
            <a:r>
              <a:rPr lang="en-GB" sz="2250" dirty="0"/>
              <a:t>Singer and dancer</a:t>
            </a:r>
          </a:p>
          <a:p>
            <a:pPr algn="r" fontAlgn="auto">
              <a:spcBef>
                <a:spcPts val="0"/>
              </a:spcBef>
              <a:spcAft>
                <a:spcPts val="0"/>
              </a:spcAft>
              <a:defRPr/>
            </a:pPr>
            <a:endParaRPr lang="en-GB" sz="2000" b="1" dirty="0">
              <a:solidFill>
                <a:srgbClr val="FF0000"/>
              </a:solidFill>
              <a:effectLst>
                <a:outerShdw blurRad="38100" dist="38100" dir="2700000" algn="tl">
                  <a:srgbClr val="000000">
                    <a:alpha val="43137"/>
                  </a:srgbClr>
                </a:outerShdw>
              </a:effectLst>
              <a:latin typeface="Calibri"/>
            </a:endParaRPr>
          </a:p>
          <a:p>
            <a:pPr algn="r" fontAlgn="auto">
              <a:spcBef>
                <a:spcPts val="0"/>
              </a:spcBef>
              <a:spcAft>
                <a:spcPts val="0"/>
              </a:spcAft>
              <a:defRPr/>
            </a:pPr>
            <a:endParaRPr lang="en-GB" sz="2000" b="1" dirty="0">
              <a:solidFill>
                <a:srgbClr val="FF0000"/>
              </a:solidFill>
              <a:effectLst>
                <a:outerShdw blurRad="38100" dist="38100" dir="2700000" algn="tl">
                  <a:srgbClr val="000000">
                    <a:alpha val="43137"/>
                  </a:srgbClr>
                </a:outerShdw>
              </a:effectLst>
              <a:latin typeface="Calibri"/>
            </a:endParaRPr>
          </a:p>
        </p:txBody>
      </p:sp>
      <p:pic>
        <p:nvPicPr>
          <p:cNvPr id="5" name="Picture 4"/>
          <p:cNvPicPr>
            <a:picLocks noChangeAspect="1"/>
          </p:cNvPicPr>
          <p:nvPr/>
        </p:nvPicPr>
        <p:blipFill>
          <a:blip r:embed="rId2"/>
          <a:stretch>
            <a:fillRect/>
          </a:stretch>
        </p:blipFill>
        <p:spPr>
          <a:xfrm>
            <a:off x="6897786" y="-184887"/>
            <a:ext cx="2246214" cy="3743691"/>
          </a:xfrm>
          <a:prstGeom prst="rect">
            <a:avLst/>
          </a:prstGeom>
        </p:spPr>
      </p:pic>
      <p:pic>
        <p:nvPicPr>
          <p:cNvPr id="7" name="Picture 6"/>
          <p:cNvPicPr>
            <a:picLocks noChangeAspect="1"/>
          </p:cNvPicPr>
          <p:nvPr/>
        </p:nvPicPr>
        <p:blipFill>
          <a:blip r:embed="rId3"/>
          <a:stretch>
            <a:fillRect/>
          </a:stretch>
        </p:blipFill>
        <p:spPr>
          <a:xfrm>
            <a:off x="6897786" y="3545610"/>
            <a:ext cx="2246214" cy="3312390"/>
          </a:xfrm>
          <a:prstGeom prst="rect">
            <a:avLst/>
          </a:prstGeom>
        </p:spPr>
      </p:pic>
      <p:pic>
        <p:nvPicPr>
          <p:cNvPr id="9" name="Picture 8"/>
          <p:cNvPicPr>
            <a:picLocks noChangeAspect="1"/>
          </p:cNvPicPr>
          <p:nvPr/>
        </p:nvPicPr>
        <p:blipFill>
          <a:blip r:embed="rId4"/>
          <a:stretch>
            <a:fillRect/>
          </a:stretch>
        </p:blipFill>
        <p:spPr>
          <a:xfrm>
            <a:off x="4953000" y="4539822"/>
            <a:ext cx="1944786" cy="2418889"/>
          </a:xfrm>
          <a:prstGeom prst="rect">
            <a:avLst/>
          </a:prstGeom>
        </p:spPr>
      </p:pic>
      <p:pic>
        <p:nvPicPr>
          <p:cNvPr id="10" name="Picture 9"/>
          <p:cNvPicPr>
            <a:picLocks noChangeAspect="1"/>
          </p:cNvPicPr>
          <p:nvPr/>
        </p:nvPicPr>
        <p:blipFill>
          <a:blip r:embed="rId5"/>
          <a:stretch>
            <a:fillRect/>
          </a:stretch>
        </p:blipFill>
        <p:spPr>
          <a:xfrm>
            <a:off x="2116236" y="4539822"/>
            <a:ext cx="2762250" cy="2281619"/>
          </a:xfrm>
          <a:prstGeom prst="rect">
            <a:avLst/>
          </a:prstGeom>
        </p:spPr>
      </p:pic>
    </p:spTree>
    <p:extLst>
      <p:ext uri="{BB962C8B-B14F-4D97-AF65-F5344CB8AC3E}">
        <p14:creationId xmlns:p14="http://schemas.microsoft.com/office/powerpoint/2010/main" val="12523409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1" y="4215078"/>
            <a:ext cx="1728192" cy="26636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1691" y="-30832"/>
            <a:ext cx="4649637" cy="3882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7" name="Picture 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29232" y="3997926"/>
            <a:ext cx="1814768" cy="2860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8" name="Picture 10"/>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12160" y="-30832"/>
            <a:ext cx="3131840" cy="3882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TextBox 17"/>
          <p:cNvSpPr txBox="1"/>
          <p:nvPr/>
        </p:nvSpPr>
        <p:spPr>
          <a:xfrm>
            <a:off x="-9101" y="-30832"/>
            <a:ext cx="3927958" cy="2198543"/>
          </a:xfrm>
          <a:prstGeom prst="rect">
            <a:avLst/>
          </a:prstGeom>
          <a:solidFill>
            <a:schemeClr val="bg2">
              <a:alpha val="39000"/>
            </a:schemeClr>
          </a:solidFill>
        </p:spPr>
        <p:txBody>
          <a:bodyPr wrap="square" lIns="540000" tIns="540000" rIns="540000" bIns="540000" rtlCol="0">
            <a:spAutoFit/>
          </a:bodyPr>
          <a:lstStyle/>
          <a:p>
            <a:r>
              <a:rPr lang="en-GB" sz="3600" dirty="0">
                <a:solidFill>
                  <a:srgbClr val="FFFF00"/>
                </a:solidFill>
                <a:latin typeface="Cooper Black" panose="0208090404030B020404" pitchFamily="18" charset="0"/>
              </a:rPr>
              <a:t>Harlem Renaissance</a:t>
            </a:r>
          </a:p>
        </p:txBody>
      </p:sp>
      <p:sp>
        <p:nvSpPr>
          <p:cNvPr id="2" name="Rectangle 1"/>
          <p:cNvSpPr/>
          <p:nvPr/>
        </p:nvSpPr>
        <p:spPr>
          <a:xfrm>
            <a:off x="5614947" y="3826809"/>
            <a:ext cx="1694069" cy="1477328"/>
          </a:xfrm>
          <a:prstGeom prst="rect">
            <a:avLst/>
          </a:prstGeom>
        </p:spPr>
        <p:txBody>
          <a:bodyPr wrap="square">
            <a:spAutoFit/>
          </a:bodyPr>
          <a:lstStyle/>
          <a:p>
            <a:r>
              <a:rPr lang="en-GB" dirty="0"/>
              <a:t>Palmer Hayden, </a:t>
            </a:r>
            <a:r>
              <a:rPr lang="en-GB" i="1" dirty="0"/>
              <a:t>The Subway </a:t>
            </a:r>
            <a:r>
              <a:rPr lang="en-GB" dirty="0"/>
              <a:t>(1930); </a:t>
            </a:r>
            <a:r>
              <a:rPr lang="en-GB" i="1" dirty="0"/>
              <a:t>Jeunesse </a:t>
            </a:r>
            <a:r>
              <a:rPr lang="en-GB" dirty="0"/>
              <a:t>(no date)</a:t>
            </a:r>
            <a:r>
              <a:rPr lang="en-GB" i="1" dirty="0"/>
              <a:t> </a:t>
            </a:r>
            <a:r>
              <a:rPr lang="en-GB" dirty="0"/>
              <a:t>  </a:t>
            </a:r>
          </a:p>
        </p:txBody>
      </p:sp>
      <p:sp>
        <p:nvSpPr>
          <p:cNvPr id="4" name="Rectangle 3"/>
          <p:cNvSpPr/>
          <p:nvPr/>
        </p:nvSpPr>
        <p:spPr>
          <a:xfrm>
            <a:off x="5679082" y="5380672"/>
            <a:ext cx="1629934" cy="1477328"/>
          </a:xfrm>
          <a:prstGeom prst="rect">
            <a:avLst/>
          </a:prstGeom>
        </p:spPr>
        <p:txBody>
          <a:bodyPr wrap="square">
            <a:spAutoFit/>
          </a:bodyPr>
          <a:lstStyle/>
          <a:p>
            <a:pPr algn="r"/>
            <a:r>
              <a:rPr lang="en-GB" dirty="0"/>
              <a:t>Aaron Douglas, </a:t>
            </a:r>
            <a:r>
              <a:rPr lang="en-GB" i="1" dirty="0"/>
              <a:t>Rebirth, </a:t>
            </a:r>
            <a:r>
              <a:rPr lang="en-GB" dirty="0"/>
              <a:t>1927; Archibald Motley, </a:t>
            </a:r>
            <a:r>
              <a:rPr lang="en-GB" i="1" dirty="0"/>
              <a:t>Blues </a:t>
            </a:r>
            <a:r>
              <a:rPr lang="en-GB" dirty="0"/>
              <a:t>(1929)</a:t>
            </a:r>
            <a:endParaRPr lang="en-GB" dirty="0">
              <a:solidFill>
                <a:srgbClr val="FFFF00"/>
              </a:solidFill>
            </a:endParaRPr>
          </a:p>
        </p:txBody>
      </p:sp>
      <p:pic>
        <p:nvPicPr>
          <p:cNvPr id="7179" name="Picture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19804" y="3820736"/>
            <a:ext cx="3838475" cy="3073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961796" y="4445515"/>
            <a:ext cx="793807" cy="369332"/>
          </a:xfrm>
          <a:prstGeom prst="rect">
            <a:avLst/>
          </a:prstGeom>
        </p:spPr>
        <p:txBody>
          <a:bodyPr wrap="none">
            <a:spAutoFit/>
          </a:bodyPr>
          <a:lstStyle/>
          <a:p>
            <a:r>
              <a:rPr lang="en-GB" dirty="0">
                <a:solidFill>
                  <a:srgbClr val="FFFF00"/>
                </a:solidFill>
              </a:rPr>
              <a:t>(1923)</a:t>
            </a:r>
            <a:endParaRPr lang="en-GB" dirty="0"/>
          </a:p>
        </p:txBody>
      </p:sp>
      <p:pic>
        <p:nvPicPr>
          <p:cNvPr id="5" name="Picture 4"/>
          <p:cNvPicPr>
            <a:picLocks noChangeAspect="1"/>
          </p:cNvPicPr>
          <p:nvPr/>
        </p:nvPicPr>
        <p:blipFill>
          <a:blip r:embed="rId8"/>
          <a:stretch>
            <a:fillRect/>
          </a:stretch>
        </p:blipFill>
        <p:spPr>
          <a:xfrm>
            <a:off x="0" y="1732521"/>
            <a:ext cx="1713124" cy="2450804"/>
          </a:xfrm>
          <a:prstGeom prst="rect">
            <a:avLst/>
          </a:prstGeom>
        </p:spPr>
      </p:pic>
      <p:sp>
        <p:nvSpPr>
          <p:cNvPr id="15" name="Rectangle 14"/>
          <p:cNvSpPr/>
          <p:nvPr/>
        </p:nvSpPr>
        <p:spPr>
          <a:xfrm>
            <a:off x="881126" y="3463472"/>
            <a:ext cx="810344" cy="369332"/>
          </a:xfrm>
          <a:prstGeom prst="rect">
            <a:avLst/>
          </a:prstGeom>
        </p:spPr>
        <p:txBody>
          <a:bodyPr wrap="square">
            <a:spAutoFit/>
          </a:bodyPr>
          <a:lstStyle/>
          <a:p>
            <a:r>
              <a:rPr lang="en-GB" dirty="0">
                <a:solidFill>
                  <a:srgbClr val="FFFF00"/>
                </a:solidFill>
              </a:rPr>
              <a:t>(1925)</a:t>
            </a:r>
            <a:endParaRPr lang="en-GB" dirty="0"/>
          </a:p>
        </p:txBody>
      </p:sp>
    </p:spTree>
    <p:extLst>
      <p:ext uri="{BB962C8B-B14F-4D97-AF65-F5344CB8AC3E}">
        <p14:creationId xmlns:p14="http://schemas.microsoft.com/office/powerpoint/2010/main" val="23907646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1220665"/>
            <a:ext cx="2999492" cy="3938357"/>
          </a:xfrm>
          <a:prstGeom prst="rect">
            <a:avLst/>
          </a:prstGeom>
        </p:spPr>
      </p:pic>
      <p:pic>
        <p:nvPicPr>
          <p:cNvPr id="2" name="Picture 1">
            <a:extLst>
              <a:ext uri="{FF2B5EF4-FFF2-40B4-BE49-F238E27FC236}">
                <a16:creationId xmlns:a16="http://schemas.microsoft.com/office/drawing/2014/main" id="{4030C1F4-A24E-4CA0-97CB-1F587F4AA176}"/>
              </a:ext>
            </a:extLst>
          </p:cNvPr>
          <p:cNvPicPr>
            <a:picLocks noChangeAspect="1"/>
          </p:cNvPicPr>
          <p:nvPr/>
        </p:nvPicPr>
        <p:blipFill>
          <a:blip r:embed="rId3"/>
          <a:stretch>
            <a:fillRect/>
          </a:stretch>
        </p:blipFill>
        <p:spPr>
          <a:xfrm>
            <a:off x="2999492" y="2200478"/>
            <a:ext cx="5961628" cy="4657522"/>
          </a:xfrm>
          <a:prstGeom prst="rect">
            <a:avLst/>
          </a:prstGeom>
        </p:spPr>
      </p:pic>
      <p:sp>
        <p:nvSpPr>
          <p:cNvPr id="4" name="Flowchart: Connector 3">
            <a:extLst>
              <a:ext uri="{FF2B5EF4-FFF2-40B4-BE49-F238E27FC236}">
                <a16:creationId xmlns:a16="http://schemas.microsoft.com/office/drawing/2014/main" id="{4D4B0EB0-1CEC-482C-8C21-CD0058E34828}"/>
              </a:ext>
            </a:extLst>
          </p:cNvPr>
          <p:cNvSpPr/>
          <p:nvPr/>
        </p:nvSpPr>
        <p:spPr>
          <a:xfrm>
            <a:off x="6186607" y="4165600"/>
            <a:ext cx="1004415" cy="1986844"/>
          </a:xfrm>
          <a:prstGeom prst="flowChartConnector">
            <a:avLst/>
          </a:prstGeom>
          <a:noFill/>
          <a:ln w="444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76200">
                <a:solidFill>
                  <a:schemeClr val="tx1"/>
                </a:solidFill>
              </a:ln>
            </a:endParaRPr>
          </a:p>
        </p:txBody>
      </p:sp>
      <p:pic>
        <p:nvPicPr>
          <p:cNvPr id="7" name="Picture 6">
            <a:extLst>
              <a:ext uri="{FF2B5EF4-FFF2-40B4-BE49-F238E27FC236}">
                <a16:creationId xmlns:a16="http://schemas.microsoft.com/office/drawing/2014/main" id="{AE4AAFBF-F31C-4E20-B7B6-F5354CDA1D92}"/>
              </a:ext>
            </a:extLst>
          </p:cNvPr>
          <p:cNvPicPr>
            <a:picLocks noChangeAspect="1"/>
          </p:cNvPicPr>
          <p:nvPr/>
        </p:nvPicPr>
        <p:blipFill>
          <a:blip r:embed="rId4"/>
          <a:stretch>
            <a:fillRect/>
          </a:stretch>
        </p:blipFill>
        <p:spPr>
          <a:xfrm>
            <a:off x="7027025" y="-19050"/>
            <a:ext cx="2116975" cy="2924481"/>
          </a:xfrm>
          <a:prstGeom prst="rect">
            <a:avLst/>
          </a:prstGeom>
        </p:spPr>
      </p:pic>
      <p:sp>
        <p:nvSpPr>
          <p:cNvPr id="9" name="TextBox 8">
            <a:extLst>
              <a:ext uri="{FF2B5EF4-FFF2-40B4-BE49-F238E27FC236}">
                <a16:creationId xmlns:a16="http://schemas.microsoft.com/office/drawing/2014/main" id="{52B34958-CD43-4369-B749-5F47BE75A0C9}"/>
              </a:ext>
            </a:extLst>
          </p:cNvPr>
          <p:cNvSpPr txBox="1"/>
          <p:nvPr/>
        </p:nvSpPr>
        <p:spPr>
          <a:xfrm>
            <a:off x="3966540" y="6135890"/>
            <a:ext cx="3792006" cy="369332"/>
          </a:xfrm>
          <a:prstGeom prst="rect">
            <a:avLst/>
          </a:prstGeom>
          <a:solidFill>
            <a:schemeClr val="lt1">
              <a:alpha val="41000"/>
            </a:schemeClr>
          </a:solidFill>
        </p:spPr>
        <p:txBody>
          <a:bodyPr wrap="square">
            <a:spAutoFit/>
          </a:bodyPr>
          <a:lstStyle/>
          <a:p>
            <a:r>
              <a:rPr lang="en-GB" dirty="0">
                <a:solidFill>
                  <a:srgbClr val="FF0000"/>
                </a:solidFill>
                <a:latin typeface="Cooper Black" panose="0208090404030B020404" pitchFamily="18" charset="0"/>
              </a:rPr>
              <a:t>Josephine Baker (1906—1975)</a:t>
            </a:r>
          </a:p>
        </p:txBody>
      </p:sp>
      <p:sp>
        <p:nvSpPr>
          <p:cNvPr id="10" name="TextBox 9">
            <a:extLst>
              <a:ext uri="{FF2B5EF4-FFF2-40B4-BE49-F238E27FC236}">
                <a16:creationId xmlns:a16="http://schemas.microsoft.com/office/drawing/2014/main" id="{9DC2C49E-8F1F-4213-8CFA-F69C900A43DA}"/>
              </a:ext>
            </a:extLst>
          </p:cNvPr>
          <p:cNvSpPr txBox="1"/>
          <p:nvPr/>
        </p:nvSpPr>
        <p:spPr>
          <a:xfrm>
            <a:off x="0" y="42195"/>
            <a:ext cx="9144000" cy="2450580"/>
          </a:xfrm>
          <a:prstGeom prst="rect">
            <a:avLst/>
          </a:prstGeom>
          <a:noFill/>
        </p:spPr>
        <p:txBody>
          <a:bodyPr wrap="square" lIns="540000" tIns="360000" rIns="540000" bIns="360000" rtlCol="0">
            <a:spAutoFit/>
          </a:bodyPr>
          <a:lstStyle/>
          <a:p>
            <a:pPr algn="ctr"/>
            <a:r>
              <a:rPr lang="en-GB" sz="4000" i="1" dirty="0">
                <a:latin typeface="Cooper Black" panose="0208090404030B020404" pitchFamily="18" charset="0"/>
              </a:rPr>
              <a:t>Shuffle Along </a:t>
            </a:r>
          </a:p>
          <a:p>
            <a:pPr algn="ctr"/>
            <a:r>
              <a:rPr lang="en-GB" sz="2000" dirty="0">
                <a:latin typeface="Cooper Black" panose="0208090404030B020404" pitchFamily="18" charset="0"/>
              </a:rPr>
              <a:t>(premiere 1921)</a:t>
            </a:r>
          </a:p>
          <a:p>
            <a:pPr marL="342900" indent="-342900" algn="just">
              <a:buFont typeface="Arial" panose="020B0604020202020204" pitchFamily="34" charset="0"/>
              <a:buChar char="•"/>
            </a:pPr>
            <a:endParaRPr lang="en-GB" sz="2400" b="1" dirty="0"/>
          </a:p>
          <a:p>
            <a:pPr marL="342900" indent="-342900" algn="just">
              <a:buFont typeface="Arial" panose="020B0604020202020204" pitchFamily="34" charset="0"/>
              <a:buChar char="•"/>
            </a:pPr>
            <a:endParaRPr lang="en-GB" sz="2400" b="1" dirty="0"/>
          </a:p>
        </p:txBody>
      </p:sp>
    </p:spTree>
    <p:extLst>
      <p:ext uri="{BB962C8B-B14F-4D97-AF65-F5344CB8AC3E}">
        <p14:creationId xmlns:p14="http://schemas.microsoft.com/office/powerpoint/2010/main" val="28938881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33EEEE-518D-4CAD-80ED-BD9AB00D7991}"/>
              </a:ext>
            </a:extLst>
          </p:cNvPr>
          <p:cNvSpPr txBox="1"/>
          <p:nvPr/>
        </p:nvSpPr>
        <p:spPr>
          <a:xfrm>
            <a:off x="0" y="42195"/>
            <a:ext cx="9144000" cy="2450580"/>
          </a:xfrm>
          <a:prstGeom prst="rect">
            <a:avLst/>
          </a:prstGeom>
          <a:noFill/>
        </p:spPr>
        <p:txBody>
          <a:bodyPr wrap="square" lIns="540000" tIns="360000" rIns="540000" bIns="360000" rtlCol="0">
            <a:spAutoFit/>
          </a:bodyPr>
          <a:lstStyle/>
          <a:p>
            <a:pPr algn="ctr"/>
            <a:r>
              <a:rPr lang="en-GB" sz="4000" i="1" dirty="0">
                <a:latin typeface="Cooper Black" panose="0208090404030B020404" pitchFamily="18" charset="0"/>
              </a:rPr>
              <a:t>Shuffle Along </a:t>
            </a:r>
          </a:p>
          <a:p>
            <a:pPr algn="ctr"/>
            <a:r>
              <a:rPr lang="en-GB" sz="2000" dirty="0">
                <a:latin typeface="Cooper Black" panose="0208090404030B020404" pitchFamily="18" charset="0"/>
              </a:rPr>
              <a:t>(premiere 1921)</a:t>
            </a:r>
          </a:p>
          <a:p>
            <a:pPr marL="342900" indent="-342900" algn="just">
              <a:buFont typeface="Arial" panose="020B0604020202020204" pitchFamily="34" charset="0"/>
              <a:buChar char="•"/>
            </a:pPr>
            <a:endParaRPr lang="en-GB" sz="2400" b="1" dirty="0"/>
          </a:p>
          <a:p>
            <a:pPr marL="342900" indent="-342900" algn="just">
              <a:buFont typeface="Arial" panose="020B0604020202020204" pitchFamily="34" charset="0"/>
              <a:buChar char="•"/>
            </a:pPr>
            <a:endParaRPr lang="en-GB" sz="2400" b="1" dirty="0"/>
          </a:p>
        </p:txBody>
      </p:sp>
      <p:pic>
        <p:nvPicPr>
          <p:cNvPr id="3" name="Online Media 2" title="Shuffle Along   1921 SD">
            <a:hlinkClick r:id="" action="ppaction://media"/>
            <a:extLst>
              <a:ext uri="{FF2B5EF4-FFF2-40B4-BE49-F238E27FC236}">
                <a16:creationId xmlns:a16="http://schemas.microsoft.com/office/drawing/2014/main" id="{18FB6CC3-6C7C-47DC-8A7E-BDD21E81DF3C}"/>
              </a:ext>
            </a:extLst>
          </p:cNvPr>
          <p:cNvPicPr>
            <a:picLocks noRot="1" noChangeAspect="1"/>
          </p:cNvPicPr>
          <p:nvPr>
            <a:videoFile r:link="rId1"/>
          </p:nvPr>
        </p:nvPicPr>
        <p:blipFill>
          <a:blip r:embed="rId3"/>
          <a:stretch>
            <a:fillRect/>
          </a:stretch>
        </p:blipFill>
        <p:spPr>
          <a:xfrm>
            <a:off x="67034" y="1466278"/>
            <a:ext cx="9076966" cy="5128486"/>
          </a:xfrm>
          <a:prstGeom prst="rect">
            <a:avLst/>
          </a:prstGeom>
        </p:spPr>
      </p:pic>
    </p:spTree>
    <p:extLst>
      <p:ext uri="{BB962C8B-B14F-4D97-AF65-F5344CB8AC3E}">
        <p14:creationId xmlns:p14="http://schemas.microsoft.com/office/powerpoint/2010/main" val="190436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97819"/>
            <a:ext cx="7886700" cy="1325563"/>
          </a:xfrm>
        </p:spPr>
        <p:txBody>
          <a:bodyPr>
            <a:normAutofit fontScale="90000"/>
          </a:bodyPr>
          <a:lstStyle/>
          <a:p>
            <a:pPr algn="ctr"/>
            <a:r>
              <a:rPr lang="en-GB" b="1" dirty="0">
                <a:latin typeface="Cooper Black" panose="0208090404030B020404" pitchFamily="18" charset="0"/>
              </a:rPr>
              <a:t>Jessie </a:t>
            </a:r>
            <a:r>
              <a:rPr lang="en-GB" b="1" dirty="0" err="1">
                <a:latin typeface="Cooper Black" panose="0208090404030B020404" pitchFamily="18" charset="0"/>
              </a:rPr>
              <a:t>Redmon</a:t>
            </a:r>
            <a:r>
              <a:rPr lang="en-GB" b="1" dirty="0">
                <a:latin typeface="Cooper Black" panose="0208090404030B020404" pitchFamily="18" charset="0"/>
              </a:rPr>
              <a:t> </a:t>
            </a:r>
            <a:r>
              <a:rPr lang="en-GB" b="1" dirty="0" err="1">
                <a:latin typeface="Cooper Black" panose="0208090404030B020404" pitchFamily="18" charset="0"/>
              </a:rPr>
              <a:t>Fauset</a:t>
            </a:r>
            <a:r>
              <a:rPr lang="en-GB" b="1" dirty="0">
                <a:latin typeface="Cooper Black" panose="0208090404030B020404" pitchFamily="18" charset="0"/>
              </a:rPr>
              <a:t> </a:t>
            </a:r>
            <a:br>
              <a:rPr lang="en-GB" b="1" dirty="0">
                <a:latin typeface="Cooper Black" panose="0208090404030B020404" pitchFamily="18" charset="0"/>
              </a:rPr>
            </a:br>
            <a:r>
              <a:rPr lang="en-GB" b="1" dirty="0">
                <a:latin typeface="Cooper Black" panose="0208090404030B020404" pitchFamily="18" charset="0"/>
              </a:rPr>
              <a:t>(1882–1961) – literary editor of </a:t>
            </a:r>
            <a:r>
              <a:rPr lang="en-GB" b="1" i="1" dirty="0">
                <a:latin typeface="Cooper Black" panose="0208090404030B020404" pitchFamily="18" charset="0"/>
              </a:rPr>
              <a:t>The Crisis</a:t>
            </a:r>
            <a:r>
              <a:rPr lang="en-GB" b="1" dirty="0">
                <a:latin typeface="Cooper Black" panose="0208090404030B020404" pitchFamily="18" charset="0"/>
              </a:rPr>
              <a:t>, 1918–1927</a:t>
            </a:r>
            <a:br>
              <a:rPr lang="en-GB" b="1" dirty="0">
                <a:latin typeface="Cooper Black" panose="0208090404030B020404" pitchFamily="18" charset="0"/>
              </a:rPr>
            </a:br>
            <a:endParaRPr lang="en-GB" b="1" dirty="0">
              <a:latin typeface="Cooper Black" panose="0208090404030B020404" pitchFamily="18" charset="0"/>
            </a:endParaRPr>
          </a:p>
        </p:txBody>
      </p:sp>
      <p:pic>
        <p:nvPicPr>
          <p:cNvPr id="5" name="Content Placeholder 4"/>
          <p:cNvPicPr>
            <a:picLocks noGrp="1" noChangeAspect="1"/>
          </p:cNvPicPr>
          <p:nvPr>
            <p:ph idx="1"/>
          </p:nvPr>
        </p:nvPicPr>
        <p:blipFill>
          <a:blip r:embed="rId2"/>
          <a:stretch>
            <a:fillRect/>
          </a:stretch>
        </p:blipFill>
        <p:spPr>
          <a:xfrm>
            <a:off x="933285" y="2173968"/>
            <a:ext cx="3010229" cy="4351338"/>
          </a:xfrm>
          <a:prstGeom prst="rect">
            <a:avLst/>
          </a:prstGeom>
        </p:spPr>
      </p:pic>
      <p:pic>
        <p:nvPicPr>
          <p:cNvPr id="4" name="Picture 3"/>
          <p:cNvPicPr>
            <a:picLocks noChangeAspect="1"/>
          </p:cNvPicPr>
          <p:nvPr/>
        </p:nvPicPr>
        <p:blipFill>
          <a:blip r:embed="rId3"/>
          <a:stretch>
            <a:fillRect/>
          </a:stretch>
        </p:blipFill>
        <p:spPr>
          <a:xfrm>
            <a:off x="4702628" y="2173968"/>
            <a:ext cx="2782207" cy="4466846"/>
          </a:xfrm>
          <a:prstGeom prst="rect">
            <a:avLst/>
          </a:prstGeom>
        </p:spPr>
      </p:pic>
    </p:spTree>
    <p:extLst>
      <p:ext uri="{BB962C8B-B14F-4D97-AF65-F5344CB8AC3E}">
        <p14:creationId xmlns:p14="http://schemas.microsoft.com/office/powerpoint/2010/main" val="25205796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latin typeface="Cooper Black" panose="0208090404030B020404" pitchFamily="18" charset="0"/>
              </a:rPr>
              <a:t>Alain Locke (1885–1954), ‘The New Negro’ (1923)</a:t>
            </a:r>
          </a:p>
        </p:txBody>
      </p:sp>
      <p:pic>
        <p:nvPicPr>
          <p:cNvPr id="8" name="Picture 7"/>
          <p:cNvPicPr>
            <a:picLocks noChangeAspect="1"/>
          </p:cNvPicPr>
          <p:nvPr/>
        </p:nvPicPr>
        <p:blipFill>
          <a:blip r:embed="rId2"/>
          <a:stretch>
            <a:fillRect/>
          </a:stretch>
        </p:blipFill>
        <p:spPr>
          <a:xfrm>
            <a:off x="712897" y="1825625"/>
            <a:ext cx="7718205" cy="3334801"/>
          </a:xfrm>
          <a:prstGeom prst="rect">
            <a:avLst/>
          </a:prstGeom>
        </p:spPr>
      </p:pic>
      <p:pic>
        <p:nvPicPr>
          <p:cNvPr id="10" name="Picture 9"/>
          <p:cNvPicPr>
            <a:picLocks noChangeAspect="1"/>
          </p:cNvPicPr>
          <p:nvPr/>
        </p:nvPicPr>
        <p:blipFill>
          <a:blip r:embed="rId3"/>
          <a:stretch>
            <a:fillRect/>
          </a:stretch>
        </p:blipFill>
        <p:spPr>
          <a:xfrm>
            <a:off x="7170057" y="4113263"/>
            <a:ext cx="1973943" cy="2781466"/>
          </a:xfrm>
          <a:prstGeom prst="rect">
            <a:avLst/>
          </a:prstGeom>
        </p:spPr>
      </p:pic>
      <p:pic>
        <p:nvPicPr>
          <p:cNvPr id="11" name="Picture 10"/>
          <p:cNvPicPr>
            <a:picLocks noChangeAspect="1"/>
          </p:cNvPicPr>
          <p:nvPr/>
        </p:nvPicPr>
        <p:blipFill>
          <a:blip r:embed="rId4"/>
          <a:stretch>
            <a:fillRect/>
          </a:stretch>
        </p:blipFill>
        <p:spPr>
          <a:xfrm>
            <a:off x="323611" y="4000500"/>
            <a:ext cx="1971675" cy="2857500"/>
          </a:xfrm>
          <a:prstGeom prst="rect">
            <a:avLst/>
          </a:prstGeom>
        </p:spPr>
      </p:pic>
      <p:pic>
        <p:nvPicPr>
          <p:cNvPr id="6" name="Content Placeholder 5">
            <a:extLst>
              <a:ext uri="{FF2B5EF4-FFF2-40B4-BE49-F238E27FC236}">
                <a16:creationId xmlns:a16="http://schemas.microsoft.com/office/drawing/2014/main" id="{78247219-129C-4045-BDEE-37F9B99A7520}"/>
              </a:ext>
            </a:extLst>
          </p:cNvPr>
          <p:cNvPicPr>
            <a:picLocks noGrp="1" noChangeAspect="1"/>
          </p:cNvPicPr>
          <p:nvPr>
            <p:ph idx="1"/>
          </p:nvPr>
        </p:nvPicPr>
        <p:blipFill>
          <a:blip r:embed="rId5"/>
          <a:stretch>
            <a:fillRect/>
          </a:stretch>
        </p:blipFill>
        <p:spPr>
          <a:xfrm>
            <a:off x="4976887" y="4113262"/>
            <a:ext cx="1899144" cy="2781466"/>
          </a:xfrm>
          <a:prstGeom prst="rect">
            <a:avLst/>
          </a:prstGeom>
        </p:spPr>
      </p:pic>
    </p:spTree>
    <p:extLst>
      <p:ext uri="{BB962C8B-B14F-4D97-AF65-F5344CB8AC3E}">
        <p14:creationId xmlns:p14="http://schemas.microsoft.com/office/powerpoint/2010/main" val="9525245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690689"/>
            <a:ext cx="7886700" cy="4836432"/>
          </a:xfrm>
        </p:spPr>
        <p:txBody>
          <a:bodyPr>
            <a:normAutofit/>
          </a:bodyPr>
          <a:lstStyle/>
          <a:p>
            <a:pPr marL="0" indent="0" algn="just">
              <a:buNone/>
            </a:pPr>
            <a:r>
              <a:rPr lang="en-GB" sz="3000" dirty="0"/>
              <a:t>“In the last decade something beyond the watch and guard  of statistics has happened in the life of the American Negro  … The </a:t>
            </a:r>
            <a:r>
              <a:rPr lang="en-GB" sz="3000" dirty="0">
                <a:solidFill>
                  <a:srgbClr val="FFFF00"/>
                </a:solidFill>
              </a:rPr>
              <a:t>younger generation </a:t>
            </a:r>
            <a:r>
              <a:rPr lang="en-GB" sz="3000" dirty="0"/>
              <a:t>is vibrant with a </a:t>
            </a:r>
            <a:r>
              <a:rPr lang="en-GB" sz="3000" dirty="0">
                <a:solidFill>
                  <a:srgbClr val="FFFF00"/>
                </a:solidFill>
              </a:rPr>
              <a:t>new psychology</a:t>
            </a:r>
            <a:r>
              <a:rPr lang="en-GB" sz="3000" dirty="0"/>
              <a:t>; the </a:t>
            </a:r>
            <a:r>
              <a:rPr lang="en-GB" sz="3000" dirty="0">
                <a:solidFill>
                  <a:srgbClr val="FFFF00"/>
                </a:solidFill>
              </a:rPr>
              <a:t>new spirit </a:t>
            </a:r>
            <a:r>
              <a:rPr lang="en-GB" sz="3000" dirty="0"/>
              <a:t>is awake in the masses, and under the very eyes of the professional observers is transforming what has been a perennial problem into the progressive phases of contemporary Negro life.</a:t>
            </a:r>
          </a:p>
          <a:p>
            <a:pPr marL="0" indent="0" algn="just">
              <a:buNone/>
            </a:pPr>
            <a:r>
              <a:rPr lang="en-GB" sz="3000" dirty="0"/>
              <a:t>	“… By shedding the old chrysalis of the Negro problem we are achieving something like a </a:t>
            </a:r>
            <a:r>
              <a:rPr lang="en-GB" sz="3000" dirty="0">
                <a:solidFill>
                  <a:srgbClr val="FFFF00"/>
                </a:solidFill>
              </a:rPr>
              <a:t>spiritual emancipation</a:t>
            </a:r>
            <a:r>
              <a:rPr lang="en-GB" sz="3000" dirty="0"/>
              <a:t>.”</a:t>
            </a:r>
          </a:p>
          <a:p>
            <a:pPr marL="0" indent="0" algn="just">
              <a:buNone/>
            </a:pPr>
            <a:endParaRPr lang="en-GB" sz="3200" dirty="0"/>
          </a:p>
        </p:txBody>
      </p:sp>
      <p:sp>
        <p:nvSpPr>
          <p:cNvPr id="5" name="Title 1"/>
          <p:cNvSpPr txBox="1">
            <a:spLocks/>
          </p:cNvSpPr>
          <p:nvPr/>
        </p:nvSpPr>
        <p:spPr>
          <a:xfrm>
            <a:off x="628650" y="116114"/>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FFFF00"/>
                </a:solidFill>
                <a:latin typeface="Cooper Black" panose="0208090404030B020404" pitchFamily="18" charset="0"/>
              </a:rPr>
              <a:t>Alain Locke, ‘The New Negro’ (1923)</a:t>
            </a:r>
          </a:p>
        </p:txBody>
      </p:sp>
    </p:spTree>
    <p:extLst>
      <p:ext uri="{BB962C8B-B14F-4D97-AF65-F5344CB8AC3E}">
        <p14:creationId xmlns:p14="http://schemas.microsoft.com/office/powerpoint/2010/main" val="40038048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103086"/>
            <a:ext cx="7886700" cy="5728835"/>
          </a:xfrm>
        </p:spPr>
        <p:txBody>
          <a:bodyPr>
            <a:normAutofit lnSpcReduction="10000"/>
          </a:bodyPr>
          <a:lstStyle/>
          <a:p>
            <a:pPr marL="0" indent="0" algn="just">
              <a:buNone/>
            </a:pPr>
            <a:r>
              <a:rPr lang="en-GB" sz="3200" dirty="0"/>
              <a:t>“With </a:t>
            </a:r>
            <a:r>
              <a:rPr lang="en-GB" sz="3200" dirty="0">
                <a:solidFill>
                  <a:srgbClr val="FFFF00"/>
                </a:solidFill>
              </a:rPr>
              <a:t>renewed</a:t>
            </a:r>
            <a:r>
              <a:rPr lang="en-GB" sz="3200" dirty="0"/>
              <a:t> </a:t>
            </a:r>
            <a:r>
              <a:rPr lang="en-GB" sz="3200" dirty="0">
                <a:solidFill>
                  <a:srgbClr val="FFFF00"/>
                </a:solidFill>
              </a:rPr>
              <a:t>self-respect</a:t>
            </a:r>
            <a:r>
              <a:rPr lang="en-GB" sz="3200" dirty="0"/>
              <a:t> and s</a:t>
            </a:r>
            <a:r>
              <a:rPr lang="en-GB" sz="3200" dirty="0">
                <a:solidFill>
                  <a:srgbClr val="FFFF00"/>
                </a:solidFill>
              </a:rPr>
              <a:t>elf-dependence</a:t>
            </a:r>
            <a:r>
              <a:rPr lang="en-GB" sz="3200" dirty="0"/>
              <a:t>, the life of the Negro community is bound to enter a new </a:t>
            </a:r>
            <a:r>
              <a:rPr lang="en-GB" sz="3200" dirty="0">
                <a:solidFill>
                  <a:srgbClr val="FFFF00"/>
                </a:solidFill>
              </a:rPr>
              <a:t>dynamic  phase </a:t>
            </a:r>
            <a:r>
              <a:rPr lang="en-GB" sz="3200" dirty="0"/>
              <a:t>… The migrant masses, </a:t>
            </a:r>
            <a:r>
              <a:rPr lang="en-GB" sz="3200" dirty="0">
                <a:solidFill>
                  <a:srgbClr val="FFFF00"/>
                </a:solidFill>
              </a:rPr>
              <a:t>shifting from countryside to city</a:t>
            </a:r>
            <a:r>
              <a:rPr lang="en-GB" sz="3200" dirty="0"/>
              <a:t>, hurdle several generations of experience at a leap, but more important, the same thing happens spiritually in the life-attitudes and </a:t>
            </a:r>
            <a:r>
              <a:rPr lang="en-GB" sz="3200" dirty="0">
                <a:solidFill>
                  <a:srgbClr val="FFFF00"/>
                </a:solidFill>
              </a:rPr>
              <a:t>self-expression</a:t>
            </a:r>
            <a:r>
              <a:rPr lang="en-GB" sz="3200" dirty="0"/>
              <a:t> of the </a:t>
            </a:r>
            <a:r>
              <a:rPr lang="en-GB" sz="3200" dirty="0">
                <a:solidFill>
                  <a:srgbClr val="FFFF00"/>
                </a:solidFill>
              </a:rPr>
              <a:t>Young Negro</a:t>
            </a:r>
            <a:r>
              <a:rPr lang="en-GB" sz="3200" dirty="0"/>
              <a:t>, in his poetry, his art, his education and his new outlook </a:t>
            </a:r>
          </a:p>
          <a:p>
            <a:pPr marL="0" indent="0" algn="just">
              <a:buNone/>
            </a:pPr>
            <a:r>
              <a:rPr lang="en-GB" sz="3200" dirty="0"/>
              <a:t>	“…[Migrants made] deliberate flight not only from countryside to city, but </a:t>
            </a:r>
            <a:r>
              <a:rPr lang="en-GB" sz="3200" dirty="0">
                <a:solidFill>
                  <a:srgbClr val="FFFF00"/>
                </a:solidFill>
              </a:rPr>
              <a:t>from medieval America to modern</a:t>
            </a:r>
            <a:r>
              <a:rPr lang="en-GB" sz="3200" dirty="0"/>
              <a:t>.” </a:t>
            </a:r>
          </a:p>
          <a:p>
            <a:pPr marL="0" indent="0" algn="just">
              <a:buNone/>
            </a:pPr>
            <a:endParaRPr lang="en-GB" sz="3200" dirty="0"/>
          </a:p>
        </p:txBody>
      </p:sp>
      <p:sp>
        <p:nvSpPr>
          <p:cNvPr id="5" name="Title 1"/>
          <p:cNvSpPr txBox="1">
            <a:spLocks/>
          </p:cNvSpPr>
          <p:nvPr/>
        </p:nvSpPr>
        <p:spPr>
          <a:xfrm>
            <a:off x="420914" y="-29029"/>
            <a:ext cx="862148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FFFF00"/>
                </a:solidFill>
                <a:latin typeface="Cooper Black" panose="0208090404030B020404" pitchFamily="18" charset="0"/>
              </a:rPr>
              <a:t>Locke, ‘The New Negro’ (1923)</a:t>
            </a:r>
          </a:p>
        </p:txBody>
      </p:sp>
    </p:spTree>
    <p:extLst>
      <p:ext uri="{BB962C8B-B14F-4D97-AF65-F5344CB8AC3E}">
        <p14:creationId xmlns:p14="http://schemas.microsoft.com/office/powerpoint/2010/main" val="3819181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0913" y="1117600"/>
            <a:ext cx="8287657" cy="5714321"/>
          </a:xfrm>
        </p:spPr>
        <p:txBody>
          <a:bodyPr>
            <a:normAutofit lnSpcReduction="10000"/>
          </a:bodyPr>
          <a:lstStyle/>
          <a:p>
            <a:pPr marL="0" indent="0" algn="just">
              <a:buNone/>
            </a:pPr>
            <a:r>
              <a:rPr lang="en-GB" sz="3200" dirty="0"/>
              <a:t>“… The day of ‘aunties,’ ‘uncles’ and ‘mammies’ is  equally gone. Uncle Tom and Sambo have passed on.</a:t>
            </a:r>
          </a:p>
          <a:p>
            <a:pPr marL="0" indent="0" algn="just">
              <a:buNone/>
            </a:pPr>
            <a:r>
              <a:rPr lang="en-GB" sz="3200" dirty="0"/>
              <a:t>	“ … [The] shifting of the Negro population … has made the Negro problem no longer exclusively or even predominantly Southern. </a:t>
            </a:r>
            <a:r>
              <a:rPr lang="en-GB" sz="3200" dirty="0">
                <a:solidFill>
                  <a:srgbClr val="FFFF00"/>
                </a:solidFill>
              </a:rPr>
              <a:t>Why should our minds remain sectionalized?</a:t>
            </a:r>
          </a:p>
          <a:p>
            <a:pPr marL="0" indent="0" algn="just">
              <a:buNone/>
            </a:pPr>
            <a:r>
              <a:rPr lang="en-GB" sz="3200" dirty="0"/>
              <a:t>	“Here in Manhattan  is … the first concentration in history of so many </a:t>
            </a:r>
            <a:r>
              <a:rPr lang="en-GB" sz="3200" dirty="0">
                <a:solidFill>
                  <a:srgbClr val="FFFF00"/>
                </a:solidFill>
              </a:rPr>
              <a:t>diverse elements of Negro life</a:t>
            </a:r>
            <a:r>
              <a:rPr lang="en-GB" sz="3200" dirty="0"/>
              <a:t>. It has attracted the </a:t>
            </a:r>
            <a:r>
              <a:rPr lang="en-GB" sz="3200" dirty="0">
                <a:solidFill>
                  <a:schemeClr val="accent6">
                    <a:lumMod val="75000"/>
                  </a:schemeClr>
                </a:solidFill>
              </a:rPr>
              <a:t>African</a:t>
            </a:r>
            <a:r>
              <a:rPr lang="en-GB" sz="3200" dirty="0"/>
              <a:t>, the </a:t>
            </a:r>
            <a:r>
              <a:rPr lang="en-GB" sz="3200" dirty="0">
                <a:solidFill>
                  <a:srgbClr val="92D050"/>
                </a:solidFill>
              </a:rPr>
              <a:t>West Indian</a:t>
            </a:r>
            <a:r>
              <a:rPr lang="en-GB" sz="3200" dirty="0"/>
              <a:t>, the </a:t>
            </a:r>
            <a:r>
              <a:rPr lang="en-GB" sz="3200" dirty="0">
                <a:solidFill>
                  <a:srgbClr val="00B0F0"/>
                </a:solidFill>
              </a:rPr>
              <a:t>Negro American</a:t>
            </a:r>
            <a:r>
              <a:rPr lang="en-GB" sz="3200" dirty="0"/>
              <a:t>; has brought together the </a:t>
            </a:r>
            <a:r>
              <a:rPr lang="en-GB" sz="3200" dirty="0">
                <a:solidFill>
                  <a:schemeClr val="accent1"/>
                </a:solidFill>
              </a:rPr>
              <a:t>Negro of the  North </a:t>
            </a:r>
            <a:r>
              <a:rPr lang="en-GB" sz="3200" dirty="0"/>
              <a:t>and the </a:t>
            </a:r>
            <a:r>
              <a:rPr lang="en-GB" sz="3200" dirty="0">
                <a:solidFill>
                  <a:srgbClr val="FF99CC"/>
                </a:solidFill>
              </a:rPr>
              <a:t>Negro of the South</a:t>
            </a:r>
            <a:r>
              <a:rPr lang="en-GB" sz="3200" dirty="0"/>
              <a:t>.” </a:t>
            </a:r>
          </a:p>
        </p:txBody>
      </p:sp>
      <p:sp>
        <p:nvSpPr>
          <p:cNvPr id="6" name="Title 1"/>
          <p:cNvSpPr txBox="1">
            <a:spLocks/>
          </p:cNvSpPr>
          <p:nvPr/>
        </p:nvSpPr>
        <p:spPr>
          <a:xfrm>
            <a:off x="420914" y="-29029"/>
            <a:ext cx="862148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latin typeface="Cooper Black" panose="0208090404030B020404" pitchFamily="18" charset="0"/>
              </a:rPr>
              <a:t>Locke, ‘The New Negro’ (1923)</a:t>
            </a:r>
          </a:p>
        </p:txBody>
      </p:sp>
    </p:spTree>
    <p:extLst>
      <p:ext uri="{BB962C8B-B14F-4D97-AF65-F5344CB8AC3E}">
        <p14:creationId xmlns:p14="http://schemas.microsoft.com/office/powerpoint/2010/main" val="20716053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rmAutofit/>
          </a:bodyPr>
          <a:lstStyle/>
          <a:p>
            <a:pPr algn="ctr"/>
            <a:r>
              <a:rPr lang="en-GB" sz="3600" dirty="0">
                <a:latin typeface="Cooper Black" panose="0208090404030B020404" pitchFamily="18" charset="0"/>
              </a:rPr>
              <a:t>Marcus Garvey’s ‘Back to Africa’ Parades, Harlem</a:t>
            </a:r>
          </a:p>
        </p:txBody>
      </p:sp>
      <p:pic>
        <p:nvPicPr>
          <p:cNvPr id="7" name="Content Placeholder 6"/>
          <p:cNvPicPr>
            <a:picLocks noGrp="1" noChangeAspect="1"/>
          </p:cNvPicPr>
          <p:nvPr>
            <p:ph idx="1"/>
          </p:nvPr>
        </p:nvPicPr>
        <p:blipFill>
          <a:blip r:embed="rId2"/>
          <a:stretch>
            <a:fillRect/>
          </a:stretch>
        </p:blipFill>
        <p:spPr>
          <a:xfrm>
            <a:off x="0" y="3980464"/>
            <a:ext cx="5133277" cy="2877561"/>
          </a:xfrm>
          <a:prstGeom prst="rect">
            <a:avLst/>
          </a:prstGeom>
        </p:spPr>
      </p:pic>
      <p:pic>
        <p:nvPicPr>
          <p:cNvPr id="4" name="Picture 3"/>
          <p:cNvPicPr>
            <a:picLocks noChangeAspect="1"/>
          </p:cNvPicPr>
          <p:nvPr/>
        </p:nvPicPr>
        <p:blipFill>
          <a:blip r:embed="rId3"/>
          <a:stretch>
            <a:fillRect/>
          </a:stretch>
        </p:blipFill>
        <p:spPr>
          <a:xfrm>
            <a:off x="3448050" y="1325563"/>
            <a:ext cx="5638800" cy="3741762"/>
          </a:xfrm>
          <a:prstGeom prst="rect">
            <a:avLst/>
          </a:prstGeom>
        </p:spPr>
      </p:pic>
      <p:pic>
        <p:nvPicPr>
          <p:cNvPr id="8" name="Picture 7"/>
          <p:cNvPicPr>
            <a:picLocks noChangeAspect="1"/>
          </p:cNvPicPr>
          <p:nvPr/>
        </p:nvPicPr>
        <p:blipFill>
          <a:blip r:embed="rId4"/>
          <a:stretch>
            <a:fillRect/>
          </a:stretch>
        </p:blipFill>
        <p:spPr>
          <a:xfrm>
            <a:off x="0" y="1325563"/>
            <a:ext cx="2419350" cy="3341728"/>
          </a:xfrm>
          <a:prstGeom prst="rect">
            <a:avLst/>
          </a:prstGeom>
        </p:spPr>
      </p:pic>
    </p:spTree>
    <p:extLst>
      <p:ext uri="{BB962C8B-B14F-4D97-AF65-F5344CB8AC3E}">
        <p14:creationId xmlns:p14="http://schemas.microsoft.com/office/powerpoint/2010/main" val="31304891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117600"/>
            <a:ext cx="7886700" cy="5714321"/>
          </a:xfrm>
        </p:spPr>
        <p:txBody>
          <a:bodyPr>
            <a:normAutofit fontScale="92500" lnSpcReduction="20000"/>
          </a:bodyPr>
          <a:lstStyle/>
          <a:p>
            <a:pPr marL="0" indent="0" algn="just">
              <a:buNone/>
            </a:pPr>
            <a:r>
              <a:rPr lang="en-GB" sz="3200" dirty="0"/>
              <a:t>“The pulse of the Negro world has begun to beat  in Harlem … She is the home of the Negro’s ‘Zionism.’</a:t>
            </a:r>
          </a:p>
          <a:p>
            <a:pPr marL="0" indent="0" algn="just">
              <a:buNone/>
            </a:pPr>
            <a:r>
              <a:rPr lang="en-GB" sz="3200" dirty="0"/>
              <a:t>	“ … Under American auspices and backing, three pan-African congresses have been held abroad for the discussion of common interests, colonial questions and the future co-operative development of Africa. In  terms of the race question as a world problem, the Negro mind … extended its cramped horizons.</a:t>
            </a:r>
          </a:p>
          <a:p>
            <a:pPr marL="0" indent="0" algn="just">
              <a:buNone/>
            </a:pPr>
            <a:r>
              <a:rPr lang="en-GB" sz="3200" dirty="0"/>
              <a:t>	“ … </a:t>
            </a:r>
            <a:r>
              <a:rPr lang="en-GB" sz="3200" dirty="0" err="1"/>
              <a:t>Garveyism</a:t>
            </a:r>
            <a:r>
              <a:rPr lang="en-GB" sz="3200" dirty="0"/>
              <a:t> may be a transient, if spectacular, phenomenon, but the possible role of the American Negro in the future development of Africa is one of the most constructive and universally helpful missions  that any modern people can lay claim to.” </a:t>
            </a:r>
          </a:p>
        </p:txBody>
      </p:sp>
      <p:sp>
        <p:nvSpPr>
          <p:cNvPr id="6" name="Title 1"/>
          <p:cNvSpPr txBox="1">
            <a:spLocks/>
          </p:cNvSpPr>
          <p:nvPr/>
        </p:nvSpPr>
        <p:spPr>
          <a:xfrm>
            <a:off x="420914" y="-29029"/>
            <a:ext cx="862148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latin typeface="Cooper Black" panose="0208090404030B020404" pitchFamily="18" charset="0"/>
              </a:rPr>
              <a:t>Locke, ‘The New Negro’ (1923)</a:t>
            </a:r>
          </a:p>
          <a:p>
            <a:pPr algn="ctr"/>
            <a:r>
              <a:rPr lang="en-GB" sz="4000" dirty="0">
                <a:latin typeface="Cooper Black" panose="0208090404030B020404" pitchFamily="18" charset="0"/>
              </a:rPr>
              <a:t>PAN-AFRICANISM</a:t>
            </a:r>
          </a:p>
        </p:txBody>
      </p:sp>
    </p:spTree>
    <p:extLst>
      <p:ext uri="{BB962C8B-B14F-4D97-AF65-F5344CB8AC3E}">
        <p14:creationId xmlns:p14="http://schemas.microsoft.com/office/powerpoint/2010/main" val="17698882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117600"/>
            <a:ext cx="7886700" cy="5714321"/>
          </a:xfrm>
        </p:spPr>
        <p:txBody>
          <a:bodyPr>
            <a:normAutofit/>
          </a:bodyPr>
          <a:lstStyle/>
          <a:p>
            <a:pPr marL="0" indent="0" algn="just">
              <a:buNone/>
            </a:pPr>
            <a:r>
              <a:rPr lang="en-GB" sz="3200" dirty="0"/>
              <a:t>“In Harlem, Negro life is seizing upon its first chances for group expression and self-determination. It is—or promises at least to be—a race capital. That is why our comparison is taken with those nascent </a:t>
            </a:r>
            <a:r>
              <a:rPr lang="en-GB" sz="3200" dirty="0" err="1"/>
              <a:t>centers</a:t>
            </a:r>
            <a:r>
              <a:rPr lang="en-GB" sz="3200" dirty="0"/>
              <a:t> of folk-expression and self-determination which are playing  a creative part in the world to-day. Without </a:t>
            </a:r>
            <a:r>
              <a:rPr lang="en-GB" sz="3200" dirty="0" err="1"/>
              <a:t>pretense</a:t>
            </a:r>
            <a:r>
              <a:rPr lang="en-GB" sz="3200" dirty="0"/>
              <a:t> to their  political significance, Harlem has the same role to play for the New Negro as Dublin has had for the New Ireland or Prague for the New Czechoslovakia.” </a:t>
            </a:r>
          </a:p>
        </p:txBody>
      </p:sp>
      <p:sp>
        <p:nvSpPr>
          <p:cNvPr id="6" name="Title 1"/>
          <p:cNvSpPr txBox="1">
            <a:spLocks/>
          </p:cNvSpPr>
          <p:nvPr/>
        </p:nvSpPr>
        <p:spPr>
          <a:xfrm>
            <a:off x="420914" y="-29029"/>
            <a:ext cx="862148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latin typeface="Cooper Black" panose="0208090404030B020404" pitchFamily="18" charset="0"/>
              </a:rPr>
              <a:t>Locke, ‘The New Negro’ (1923)</a:t>
            </a:r>
          </a:p>
        </p:txBody>
      </p:sp>
    </p:spTree>
    <p:extLst>
      <p:ext uri="{BB962C8B-B14F-4D97-AF65-F5344CB8AC3E}">
        <p14:creationId xmlns:p14="http://schemas.microsoft.com/office/powerpoint/2010/main" val="6323198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268413"/>
            <a:ext cx="7886700" cy="5206321"/>
          </a:xfrm>
        </p:spPr>
        <p:txBody>
          <a:bodyPr>
            <a:normAutofit/>
          </a:bodyPr>
          <a:lstStyle/>
          <a:p>
            <a:pPr algn="just"/>
            <a:r>
              <a:rPr lang="en-GB" dirty="0"/>
              <a:t>What impressions do poems, paintings and prose convey of the Harlem Renaissance?</a:t>
            </a:r>
          </a:p>
          <a:p>
            <a:pPr algn="just"/>
            <a:endParaRPr lang="en-GB" dirty="0"/>
          </a:p>
          <a:p>
            <a:pPr algn="just"/>
            <a:r>
              <a:rPr lang="en-GB" dirty="0"/>
              <a:t>What concepts, themes and tropes recur in them?</a:t>
            </a:r>
          </a:p>
          <a:p>
            <a:pPr algn="just"/>
            <a:endParaRPr lang="en-GB" dirty="0"/>
          </a:p>
          <a:p>
            <a:pPr algn="just"/>
            <a:r>
              <a:rPr lang="en-GB" dirty="0"/>
              <a:t>In what sense might they constitute a new African American (Negro) aesthetics and consciousness?</a:t>
            </a:r>
          </a:p>
          <a:p>
            <a:pPr algn="just"/>
            <a:endParaRPr lang="en-GB" dirty="0"/>
          </a:p>
          <a:p>
            <a:pPr algn="just"/>
            <a:r>
              <a:rPr lang="en-GB" dirty="0"/>
              <a:t>What limitations, constraints or problems might one identify in relation to Harlem Renaissance art and literature?  </a:t>
            </a:r>
          </a:p>
        </p:txBody>
      </p:sp>
      <p:sp>
        <p:nvSpPr>
          <p:cNvPr id="5" name="Title 1"/>
          <p:cNvSpPr txBox="1">
            <a:spLocks/>
          </p:cNvSpPr>
          <p:nvPr/>
        </p:nvSpPr>
        <p:spPr>
          <a:xfrm>
            <a:off x="628650" y="-5715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latin typeface="Cooper Black" panose="0208090404030B020404" pitchFamily="18" charset="0"/>
              </a:rPr>
              <a:t>‘The New Negro Renaissance’</a:t>
            </a:r>
          </a:p>
        </p:txBody>
      </p:sp>
    </p:spTree>
    <p:extLst>
      <p:ext uri="{BB962C8B-B14F-4D97-AF65-F5344CB8AC3E}">
        <p14:creationId xmlns:p14="http://schemas.microsoft.com/office/powerpoint/2010/main" val="31460363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8A216-5C17-4461-BCC9-D3E3A0E77CED}"/>
              </a:ext>
            </a:extLst>
          </p:cNvPr>
          <p:cNvSpPr>
            <a:spLocks noGrp="1"/>
          </p:cNvSpPr>
          <p:nvPr>
            <p:ph type="title"/>
          </p:nvPr>
        </p:nvSpPr>
        <p:spPr>
          <a:xfrm>
            <a:off x="1099705" y="7278544"/>
            <a:ext cx="7886700" cy="1325563"/>
          </a:xfrm>
        </p:spPr>
        <p:txBody>
          <a:bodyPr>
            <a:normAutofit/>
          </a:bodyPr>
          <a:lstStyle/>
          <a:p>
            <a:endParaRPr lang="en-GB" sz="3200" i="1" dirty="0">
              <a:latin typeface="Cooper Black" panose="0208090404030B020404" pitchFamily="18" charset="0"/>
            </a:endParaRPr>
          </a:p>
        </p:txBody>
      </p:sp>
      <p:pic>
        <p:nvPicPr>
          <p:cNvPr id="4" name="Content Placeholder 3">
            <a:extLst>
              <a:ext uri="{FF2B5EF4-FFF2-40B4-BE49-F238E27FC236}">
                <a16:creationId xmlns:a16="http://schemas.microsoft.com/office/drawing/2014/main" id="{620C6853-E4DB-42FB-BA16-7982E75ECE54}"/>
              </a:ext>
            </a:extLst>
          </p:cNvPr>
          <p:cNvPicPr>
            <a:picLocks noGrp="1" noChangeAspect="1"/>
          </p:cNvPicPr>
          <p:nvPr>
            <p:ph idx="1"/>
          </p:nvPr>
        </p:nvPicPr>
        <p:blipFill>
          <a:blip r:embed="rId2"/>
          <a:stretch>
            <a:fillRect/>
          </a:stretch>
        </p:blipFill>
        <p:spPr>
          <a:xfrm>
            <a:off x="304800" y="79467"/>
            <a:ext cx="3689876" cy="5498641"/>
          </a:xfrm>
          <a:prstGeom prst="rect">
            <a:avLst/>
          </a:prstGeom>
        </p:spPr>
      </p:pic>
      <p:pic>
        <p:nvPicPr>
          <p:cNvPr id="5" name="Picture 4">
            <a:extLst>
              <a:ext uri="{FF2B5EF4-FFF2-40B4-BE49-F238E27FC236}">
                <a16:creationId xmlns:a16="http://schemas.microsoft.com/office/drawing/2014/main" id="{4B0985CD-B9D4-4C16-80D7-1408637CBD0A}"/>
              </a:ext>
            </a:extLst>
          </p:cNvPr>
          <p:cNvPicPr>
            <a:picLocks noChangeAspect="1"/>
          </p:cNvPicPr>
          <p:nvPr/>
        </p:nvPicPr>
        <p:blipFill>
          <a:blip r:embed="rId3"/>
          <a:stretch>
            <a:fillRect/>
          </a:stretch>
        </p:blipFill>
        <p:spPr>
          <a:xfrm>
            <a:off x="5306291" y="43265"/>
            <a:ext cx="3837709" cy="5330817"/>
          </a:xfrm>
          <a:prstGeom prst="rect">
            <a:avLst/>
          </a:prstGeom>
        </p:spPr>
      </p:pic>
      <p:sp>
        <p:nvSpPr>
          <p:cNvPr id="8" name="TextBox 7">
            <a:extLst>
              <a:ext uri="{FF2B5EF4-FFF2-40B4-BE49-F238E27FC236}">
                <a16:creationId xmlns:a16="http://schemas.microsoft.com/office/drawing/2014/main" id="{3CDE9616-229F-475A-A604-27439C3A4CDF}"/>
              </a:ext>
            </a:extLst>
          </p:cNvPr>
          <p:cNvSpPr txBox="1"/>
          <p:nvPr/>
        </p:nvSpPr>
        <p:spPr>
          <a:xfrm>
            <a:off x="0" y="5762635"/>
            <a:ext cx="8986405" cy="923330"/>
          </a:xfrm>
          <a:prstGeom prst="rect">
            <a:avLst/>
          </a:prstGeom>
          <a:noFill/>
        </p:spPr>
        <p:txBody>
          <a:bodyPr wrap="square">
            <a:spAutoFit/>
          </a:bodyPr>
          <a:lstStyle/>
          <a:p>
            <a:pPr algn="ctr"/>
            <a:r>
              <a:rPr lang="en-GB" sz="1800" i="1" dirty="0">
                <a:latin typeface="Cooper Black" panose="0208090404030B020404" pitchFamily="18" charset="0"/>
              </a:rPr>
              <a:t>Opportunity: A Journal of Negro Life </a:t>
            </a:r>
            <a:r>
              <a:rPr lang="en-GB" sz="1800" dirty="0">
                <a:latin typeface="Cooper Black" panose="0208090404030B020404" pitchFamily="18" charset="0"/>
              </a:rPr>
              <a:t>(1923—1949)</a:t>
            </a:r>
          </a:p>
          <a:p>
            <a:pPr algn="ctr"/>
            <a:r>
              <a:rPr lang="en-GB" dirty="0"/>
              <a:t>Magazine of National League on Urban Conditions Among Negroes est. 1910 (Now National Urban League – covers by Gwendolyn B Bennett and Aaron Douglas</a:t>
            </a:r>
          </a:p>
        </p:txBody>
      </p:sp>
    </p:spTree>
    <p:extLst>
      <p:ext uri="{BB962C8B-B14F-4D97-AF65-F5344CB8AC3E}">
        <p14:creationId xmlns:p14="http://schemas.microsoft.com/office/powerpoint/2010/main" val="1317932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BC86-3206-422B-87B2-2B33F5ADAECC}"/>
              </a:ext>
            </a:extLst>
          </p:cNvPr>
          <p:cNvSpPr>
            <a:spLocks noGrp="1"/>
          </p:cNvSpPr>
          <p:nvPr>
            <p:ph type="title"/>
          </p:nvPr>
        </p:nvSpPr>
        <p:spPr>
          <a:xfrm>
            <a:off x="379270" y="239566"/>
            <a:ext cx="8584622" cy="1325563"/>
          </a:xfrm>
        </p:spPr>
        <p:txBody>
          <a:bodyPr>
            <a:noAutofit/>
          </a:bodyPr>
          <a:lstStyle/>
          <a:p>
            <a:r>
              <a:rPr lang="en-GB" sz="3600" dirty="0">
                <a:latin typeface="Cooper Black" panose="0208090404030B020404" pitchFamily="18" charset="0"/>
              </a:rPr>
              <a:t>Gwendolyn B. Bennett </a:t>
            </a:r>
            <a:r>
              <a:rPr lang="en-GB" sz="2800" dirty="0">
                <a:latin typeface="Cooper Black" panose="0208090404030B020404" pitchFamily="18" charset="0"/>
              </a:rPr>
              <a:t>(1902—1981)</a:t>
            </a:r>
            <a:r>
              <a:rPr lang="en-GB" sz="3600" dirty="0">
                <a:latin typeface="Cooper Black" panose="0208090404030B020404" pitchFamily="18" charset="0"/>
              </a:rPr>
              <a:t> ‘Heritage’ (1923)</a:t>
            </a:r>
          </a:p>
        </p:txBody>
      </p:sp>
      <p:sp>
        <p:nvSpPr>
          <p:cNvPr id="3" name="Content Placeholder 2">
            <a:extLst>
              <a:ext uri="{FF2B5EF4-FFF2-40B4-BE49-F238E27FC236}">
                <a16:creationId xmlns:a16="http://schemas.microsoft.com/office/drawing/2014/main" id="{B30CD3B9-62CD-459C-BE17-643152B591C8}"/>
              </a:ext>
            </a:extLst>
          </p:cNvPr>
          <p:cNvSpPr>
            <a:spLocks noGrp="1"/>
          </p:cNvSpPr>
          <p:nvPr>
            <p:ph idx="1"/>
          </p:nvPr>
        </p:nvSpPr>
        <p:spPr>
          <a:xfrm>
            <a:off x="379269" y="1690689"/>
            <a:ext cx="5716730" cy="4927745"/>
          </a:xfrm>
        </p:spPr>
        <p:txBody>
          <a:bodyPr numCol="2" spcCol="360000">
            <a:normAutofit fontScale="92500" lnSpcReduction="2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I want to see the slim palm-trees,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Pulling at the clouds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With little pointed fingers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I want to see lithe Negro girls,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Etched dark against the sky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While sunset lingers.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I want to hear the silent sands,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Singing to the moon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Before the Sphinx-still face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I want to hear the chanting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Around a heathen fire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Of a strange black race.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I want to breathe the Lotus </a:t>
            </a:r>
            <a:r>
              <a:rPr lang="en-GB" sz="1800" dirty="0" err="1">
                <a:effectLst/>
                <a:latin typeface="Calibri" panose="020F0502020204030204" pitchFamily="34" charset="0"/>
                <a:ea typeface="Calibri" panose="020F0502020204030204" pitchFamily="34" charset="0"/>
                <a:cs typeface="Calibri" panose="020F0502020204030204" pitchFamily="34" charset="0"/>
              </a:rPr>
              <a:t>flow’r</a:t>
            </a:r>
            <a:r>
              <a:rPr lang="en-GB" sz="1800" dirty="0">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Sighing to the stars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With tendrils drinking at the Nile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I want to feel the surging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Of my sad people’s soul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rPr>
              <a:t>Hidden by a minstrel-smile.</a:t>
            </a:r>
            <a:endParaRPr lang="en-GB" dirty="0"/>
          </a:p>
        </p:txBody>
      </p:sp>
      <p:pic>
        <p:nvPicPr>
          <p:cNvPr id="5" name="Picture 4">
            <a:extLst>
              <a:ext uri="{FF2B5EF4-FFF2-40B4-BE49-F238E27FC236}">
                <a16:creationId xmlns:a16="http://schemas.microsoft.com/office/drawing/2014/main" id="{FE7B37EB-B061-4F96-8202-69CE4C5C3898}"/>
              </a:ext>
            </a:extLst>
          </p:cNvPr>
          <p:cNvPicPr>
            <a:picLocks noChangeAspect="1"/>
          </p:cNvPicPr>
          <p:nvPr/>
        </p:nvPicPr>
        <p:blipFill>
          <a:blip r:embed="rId2"/>
          <a:stretch>
            <a:fillRect/>
          </a:stretch>
        </p:blipFill>
        <p:spPr>
          <a:xfrm>
            <a:off x="6359236" y="1565129"/>
            <a:ext cx="2686316" cy="4116130"/>
          </a:xfrm>
          <a:prstGeom prst="rect">
            <a:avLst/>
          </a:prstGeom>
        </p:spPr>
      </p:pic>
    </p:spTree>
    <p:extLst>
      <p:ext uri="{BB962C8B-B14F-4D97-AF65-F5344CB8AC3E}">
        <p14:creationId xmlns:p14="http://schemas.microsoft.com/office/powerpoint/2010/main" val="4121059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4798888" y="0"/>
            <a:ext cx="4067424" cy="5676900"/>
          </a:xfrm>
          <a:prstGeom prst="rect">
            <a:avLst/>
          </a:prstGeom>
        </p:spPr>
      </p:pic>
      <p:pic>
        <p:nvPicPr>
          <p:cNvPr id="4" name="Picture 3"/>
          <p:cNvPicPr>
            <a:picLocks noChangeAspect="1"/>
          </p:cNvPicPr>
          <p:nvPr/>
        </p:nvPicPr>
        <p:blipFill>
          <a:blip r:embed="rId3"/>
          <a:stretch>
            <a:fillRect/>
          </a:stretch>
        </p:blipFill>
        <p:spPr>
          <a:xfrm>
            <a:off x="0" y="0"/>
            <a:ext cx="4522609" cy="6642100"/>
          </a:xfrm>
          <a:prstGeom prst="rect">
            <a:avLst/>
          </a:prstGeom>
        </p:spPr>
      </p:pic>
      <p:sp>
        <p:nvSpPr>
          <p:cNvPr id="6" name="Rectangle 5"/>
          <p:cNvSpPr/>
          <p:nvPr/>
        </p:nvSpPr>
        <p:spPr>
          <a:xfrm>
            <a:off x="4698999" y="5676900"/>
            <a:ext cx="4267201" cy="1569660"/>
          </a:xfrm>
          <a:prstGeom prst="rect">
            <a:avLst/>
          </a:prstGeom>
        </p:spPr>
        <p:txBody>
          <a:bodyPr wrap="square">
            <a:spAutoFit/>
          </a:bodyPr>
          <a:lstStyle/>
          <a:p>
            <a:r>
              <a:rPr lang="en-GB" sz="2000" b="1" dirty="0"/>
              <a:t>Aaron Douglas cover art for </a:t>
            </a:r>
            <a:r>
              <a:rPr lang="en-GB" sz="2000" b="1" i="1" dirty="0"/>
              <a:t>The Weary Blues </a:t>
            </a:r>
            <a:r>
              <a:rPr lang="en-GB" sz="2000" b="1" dirty="0"/>
              <a:t>anthology (1925); </a:t>
            </a:r>
            <a:r>
              <a:rPr lang="en-GB" sz="2000" b="1" i="1" dirty="0"/>
              <a:t>Home to Harlem </a:t>
            </a:r>
            <a:r>
              <a:rPr lang="en-GB" sz="2000" b="1" dirty="0"/>
              <a:t>anthology (1928)</a:t>
            </a:r>
          </a:p>
          <a:p>
            <a:br>
              <a:rPr lang="en-GB" dirty="0"/>
            </a:br>
            <a:endParaRPr lang="en-GB" dirty="0"/>
          </a:p>
        </p:txBody>
      </p:sp>
    </p:spTree>
    <p:extLst>
      <p:ext uri="{BB962C8B-B14F-4D97-AF65-F5344CB8AC3E}">
        <p14:creationId xmlns:p14="http://schemas.microsoft.com/office/powerpoint/2010/main" val="27907917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BC86-3206-422B-87B2-2B33F5ADAECC}"/>
              </a:ext>
            </a:extLst>
          </p:cNvPr>
          <p:cNvSpPr>
            <a:spLocks noGrp="1"/>
          </p:cNvSpPr>
          <p:nvPr>
            <p:ph type="title"/>
          </p:nvPr>
        </p:nvSpPr>
        <p:spPr>
          <a:xfrm>
            <a:off x="628650" y="239566"/>
            <a:ext cx="8335241" cy="1325563"/>
          </a:xfrm>
        </p:spPr>
        <p:txBody>
          <a:bodyPr>
            <a:noAutofit/>
          </a:bodyPr>
          <a:lstStyle/>
          <a:p>
            <a:r>
              <a:rPr lang="en-GB" sz="3600" dirty="0">
                <a:latin typeface="Cooper Black" panose="0208090404030B020404" pitchFamily="18" charset="0"/>
              </a:rPr>
              <a:t>Langston Hughes </a:t>
            </a:r>
            <a:r>
              <a:rPr lang="en-GB" sz="3200" dirty="0">
                <a:latin typeface="Cooper Black" panose="0208090404030B020404" pitchFamily="18" charset="0"/>
              </a:rPr>
              <a:t>(1901—1967) </a:t>
            </a:r>
            <a:br>
              <a:rPr lang="en-GB" sz="3600" dirty="0">
                <a:latin typeface="Cooper Black" panose="0208090404030B020404" pitchFamily="18" charset="0"/>
              </a:rPr>
            </a:br>
            <a:r>
              <a:rPr lang="en-GB" sz="3600" dirty="0">
                <a:latin typeface="Cooper Black" panose="0208090404030B020404" pitchFamily="18" charset="0"/>
              </a:rPr>
              <a:t>‘The Negro Speaks of Rivers’(1921)</a:t>
            </a:r>
          </a:p>
        </p:txBody>
      </p:sp>
      <p:sp>
        <p:nvSpPr>
          <p:cNvPr id="3" name="Content Placeholder 2">
            <a:extLst>
              <a:ext uri="{FF2B5EF4-FFF2-40B4-BE49-F238E27FC236}">
                <a16:creationId xmlns:a16="http://schemas.microsoft.com/office/drawing/2014/main" id="{B30CD3B9-62CD-459C-BE17-643152B591C8}"/>
              </a:ext>
            </a:extLst>
          </p:cNvPr>
          <p:cNvSpPr>
            <a:spLocks noGrp="1"/>
          </p:cNvSpPr>
          <p:nvPr>
            <p:ph idx="1"/>
          </p:nvPr>
        </p:nvSpPr>
        <p:spPr>
          <a:xfrm>
            <a:off x="379269" y="1690689"/>
            <a:ext cx="5716730" cy="4927745"/>
          </a:xfrm>
        </p:spPr>
        <p:txBody>
          <a:bodyPr numCol="2" spcCol="360000">
            <a:normAutofit fontScale="70000" lnSpcReduction="20000"/>
          </a:bodyPr>
          <a:lstStyle/>
          <a:p>
            <a:pPr marL="0" indent="0">
              <a:buNone/>
            </a:pPr>
            <a:r>
              <a:rPr lang="en-GB" dirty="0"/>
              <a:t>I’ve known rivers:</a:t>
            </a:r>
          </a:p>
          <a:p>
            <a:pPr marL="0" indent="0">
              <a:buNone/>
            </a:pPr>
            <a:r>
              <a:rPr lang="en-GB" dirty="0"/>
              <a:t>I’ve known rivers ancient as the world and older than the flow of human blood in human veins.</a:t>
            </a:r>
          </a:p>
          <a:p>
            <a:pPr marL="0" indent="0">
              <a:buNone/>
            </a:pPr>
            <a:endParaRPr lang="en-GB" dirty="0"/>
          </a:p>
          <a:p>
            <a:pPr marL="0" indent="0">
              <a:buNone/>
            </a:pPr>
            <a:r>
              <a:rPr lang="en-GB" dirty="0"/>
              <a:t>My soul has grown deep like the rivers.</a:t>
            </a:r>
          </a:p>
          <a:p>
            <a:pPr marL="0" indent="0">
              <a:buNone/>
            </a:pPr>
            <a:endParaRPr lang="en-GB" dirty="0"/>
          </a:p>
          <a:p>
            <a:pPr marL="0" indent="0">
              <a:buNone/>
            </a:pPr>
            <a:r>
              <a:rPr lang="en-GB" dirty="0"/>
              <a:t>I bathed in the Euphrates when dawns were young.</a:t>
            </a:r>
          </a:p>
          <a:p>
            <a:pPr marL="0" indent="0">
              <a:buNone/>
            </a:pPr>
            <a:r>
              <a:rPr lang="en-GB" dirty="0"/>
              <a:t>I built my hut near the Congo and it lulled me to sleep.</a:t>
            </a:r>
          </a:p>
          <a:p>
            <a:pPr marL="0" indent="0">
              <a:buNone/>
            </a:pPr>
            <a:r>
              <a:rPr lang="en-GB" dirty="0"/>
              <a:t>I looked upon the Nile and raised the pyramids above it.</a:t>
            </a:r>
          </a:p>
          <a:p>
            <a:pPr marL="0" indent="0">
              <a:buNone/>
            </a:pPr>
            <a:r>
              <a:rPr lang="en-GB" dirty="0"/>
              <a:t>I heard the singing of the Mississippi when Abe Lincoln </a:t>
            </a:r>
          </a:p>
          <a:p>
            <a:pPr marL="0" indent="0">
              <a:buNone/>
            </a:pPr>
            <a:r>
              <a:rPr lang="en-GB" dirty="0"/>
              <a:t>went down to New Orleans, and I’ve seen its muddy</a:t>
            </a:r>
          </a:p>
          <a:p>
            <a:pPr marL="0" indent="0">
              <a:buNone/>
            </a:pPr>
            <a:r>
              <a:rPr lang="en-GB" dirty="0"/>
              <a:t>bosom turn all golden in the sunset.</a:t>
            </a:r>
          </a:p>
          <a:p>
            <a:pPr marL="0" indent="0">
              <a:buNone/>
            </a:pPr>
            <a:endParaRPr lang="en-GB" dirty="0"/>
          </a:p>
          <a:p>
            <a:pPr marL="0" indent="0">
              <a:buNone/>
            </a:pPr>
            <a:r>
              <a:rPr lang="en-GB" dirty="0"/>
              <a:t>I’ve known rivers:</a:t>
            </a:r>
          </a:p>
          <a:p>
            <a:pPr marL="0" indent="0">
              <a:buNone/>
            </a:pPr>
            <a:r>
              <a:rPr lang="en-GB" dirty="0"/>
              <a:t>Ancient, dusky rivers.</a:t>
            </a:r>
          </a:p>
          <a:p>
            <a:pPr marL="0" indent="0">
              <a:buNone/>
            </a:pPr>
            <a:endParaRPr lang="en-GB" dirty="0"/>
          </a:p>
          <a:p>
            <a:pPr marL="0" indent="0">
              <a:buNone/>
            </a:pPr>
            <a:r>
              <a:rPr lang="en-GB" dirty="0"/>
              <a:t>My soul has grown deep like the rivers.</a:t>
            </a:r>
          </a:p>
          <a:p>
            <a:endParaRPr lang="en-GB" dirty="0"/>
          </a:p>
        </p:txBody>
      </p:sp>
      <p:pic>
        <p:nvPicPr>
          <p:cNvPr id="4" name="Picture 3">
            <a:extLst>
              <a:ext uri="{FF2B5EF4-FFF2-40B4-BE49-F238E27FC236}">
                <a16:creationId xmlns:a16="http://schemas.microsoft.com/office/drawing/2014/main" id="{27DB2434-6FC8-4DA6-9D46-634306E626EE}"/>
              </a:ext>
            </a:extLst>
          </p:cNvPr>
          <p:cNvPicPr>
            <a:picLocks noChangeAspect="1"/>
          </p:cNvPicPr>
          <p:nvPr/>
        </p:nvPicPr>
        <p:blipFill rotWithShape="1">
          <a:blip r:embed="rId2"/>
          <a:srcRect l="12684" t="4412" r="8640"/>
          <a:stretch/>
        </p:blipFill>
        <p:spPr>
          <a:xfrm>
            <a:off x="6345380" y="1690689"/>
            <a:ext cx="2964873" cy="3602182"/>
          </a:xfrm>
          <a:prstGeom prst="rect">
            <a:avLst/>
          </a:prstGeom>
        </p:spPr>
      </p:pic>
    </p:spTree>
    <p:extLst>
      <p:ext uri="{BB962C8B-B14F-4D97-AF65-F5344CB8AC3E}">
        <p14:creationId xmlns:p14="http://schemas.microsoft.com/office/powerpoint/2010/main" val="39582695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BC86-3206-422B-87B2-2B33F5ADAECC}"/>
              </a:ext>
            </a:extLst>
          </p:cNvPr>
          <p:cNvSpPr>
            <a:spLocks noGrp="1"/>
          </p:cNvSpPr>
          <p:nvPr>
            <p:ph type="title"/>
          </p:nvPr>
        </p:nvSpPr>
        <p:spPr>
          <a:xfrm>
            <a:off x="628649" y="45602"/>
            <a:ext cx="8335241" cy="1325563"/>
          </a:xfrm>
        </p:spPr>
        <p:txBody>
          <a:bodyPr>
            <a:noAutofit/>
          </a:bodyPr>
          <a:lstStyle/>
          <a:p>
            <a:r>
              <a:rPr lang="en-GB" sz="3600" dirty="0">
                <a:latin typeface="Cooper Black" panose="0208090404030B020404" pitchFamily="18" charset="0"/>
              </a:rPr>
              <a:t>Hughes, ‘The Weary Blues </a:t>
            </a:r>
            <a:r>
              <a:rPr lang="en-GB" sz="3200" dirty="0">
                <a:latin typeface="Cooper Black" panose="0208090404030B020404" pitchFamily="18" charset="0"/>
              </a:rPr>
              <a:t>(1925)</a:t>
            </a:r>
            <a:endParaRPr lang="en-GB" sz="3600" dirty="0">
              <a:latin typeface="Cooper Black" panose="0208090404030B020404" pitchFamily="18" charset="0"/>
            </a:endParaRPr>
          </a:p>
        </p:txBody>
      </p:sp>
      <p:sp>
        <p:nvSpPr>
          <p:cNvPr id="3" name="Content Placeholder 2">
            <a:extLst>
              <a:ext uri="{FF2B5EF4-FFF2-40B4-BE49-F238E27FC236}">
                <a16:creationId xmlns:a16="http://schemas.microsoft.com/office/drawing/2014/main" id="{B30CD3B9-62CD-459C-BE17-643152B591C8}"/>
              </a:ext>
            </a:extLst>
          </p:cNvPr>
          <p:cNvSpPr>
            <a:spLocks noGrp="1"/>
          </p:cNvSpPr>
          <p:nvPr>
            <p:ph idx="1"/>
          </p:nvPr>
        </p:nvSpPr>
        <p:spPr>
          <a:xfrm>
            <a:off x="628649" y="1122219"/>
            <a:ext cx="8335241" cy="5690179"/>
          </a:xfrm>
        </p:spPr>
        <p:txBody>
          <a:bodyPr numCol="4" spcCol="360000">
            <a:normAutofit fontScale="62500" lnSpcReduction="20000"/>
          </a:bodyPr>
          <a:lstStyle/>
          <a:p>
            <a:pPr marL="0" indent="0">
              <a:buNone/>
            </a:pPr>
            <a:r>
              <a:rPr lang="en-GB" dirty="0"/>
              <a:t>Droning a drowsy syncopated tune,</a:t>
            </a:r>
          </a:p>
          <a:p>
            <a:pPr marL="0" indent="0">
              <a:buNone/>
            </a:pPr>
            <a:r>
              <a:rPr lang="en-GB" dirty="0"/>
              <a:t>Rocking back and forth to a mellow croon,</a:t>
            </a:r>
          </a:p>
          <a:p>
            <a:pPr marL="0" indent="0">
              <a:buNone/>
            </a:pPr>
            <a:r>
              <a:rPr lang="en-GB" dirty="0"/>
              <a:t>I heard a Negro play.</a:t>
            </a:r>
          </a:p>
          <a:p>
            <a:pPr marL="0" indent="0">
              <a:buNone/>
            </a:pPr>
            <a:r>
              <a:rPr lang="en-GB" dirty="0"/>
              <a:t>Down on Lenox Avenue the other night</a:t>
            </a:r>
          </a:p>
          <a:p>
            <a:pPr marL="0" indent="0">
              <a:buNone/>
            </a:pPr>
            <a:r>
              <a:rPr lang="en-GB" dirty="0"/>
              <a:t>By the pale dull pallor of an old gas light</a:t>
            </a:r>
          </a:p>
          <a:p>
            <a:pPr marL="0" indent="0">
              <a:buNone/>
            </a:pPr>
            <a:r>
              <a:rPr lang="en-GB" dirty="0"/>
              <a:t>He did a lazy sway. . . .</a:t>
            </a:r>
          </a:p>
          <a:p>
            <a:pPr marL="0" indent="0">
              <a:buNone/>
            </a:pPr>
            <a:r>
              <a:rPr lang="en-GB" dirty="0"/>
              <a:t>He did a lazy sway. . . .</a:t>
            </a:r>
          </a:p>
          <a:p>
            <a:pPr marL="0" indent="0">
              <a:buNone/>
            </a:pPr>
            <a:r>
              <a:rPr lang="en-GB" dirty="0"/>
              <a:t>To the tune o’ those Weary Blues.</a:t>
            </a:r>
          </a:p>
          <a:p>
            <a:pPr marL="0" indent="0">
              <a:buNone/>
            </a:pPr>
            <a:r>
              <a:rPr lang="en-GB" dirty="0"/>
              <a:t>With his ebony hands on each ivory key</a:t>
            </a:r>
          </a:p>
          <a:p>
            <a:pPr marL="0" indent="0">
              <a:buNone/>
            </a:pPr>
            <a:r>
              <a:rPr lang="en-GB" dirty="0"/>
              <a:t>He made that poor piano moan with melody.</a:t>
            </a:r>
          </a:p>
          <a:p>
            <a:pPr marL="0" indent="0">
              <a:buNone/>
            </a:pPr>
            <a:r>
              <a:rPr lang="en-GB" dirty="0"/>
              <a:t>O Blues!</a:t>
            </a:r>
          </a:p>
          <a:p>
            <a:pPr marL="0" indent="0">
              <a:buNone/>
            </a:pPr>
            <a:r>
              <a:rPr lang="en-GB" dirty="0"/>
              <a:t>Swaying to and </a:t>
            </a:r>
            <a:r>
              <a:rPr lang="en-GB" dirty="0" err="1"/>
              <a:t>fro</a:t>
            </a:r>
            <a:r>
              <a:rPr lang="en-GB" dirty="0"/>
              <a:t> on his rickety stool</a:t>
            </a:r>
          </a:p>
          <a:p>
            <a:pPr marL="0" indent="0">
              <a:buNone/>
            </a:pPr>
            <a:r>
              <a:rPr lang="en-GB" dirty="0"/>
              <a:t>He played that sad </a:t>
            </a:r>
            <a:r>
              <a:rPr lang="en-GB" dirty="0" err="1"/>
              <a:t>raggy</a:t>
            </a:r>
            <a:r>
              <a:rPr lang="en-GB" dirty="0"/>
              <a:t> tune like a musical fool.</a:t>
            </a:r>
          </a:p>
          <a:p>
            <a:pPr marL="0" indent="0">
              <a:buNone/>
            </a:pPr>
            <a:r>
              <a:rPr lang="en-GB" dirty="0"/>
              <a:t>Sweet Blues!</a:t>
            </a:r>
          </a:p>
          <a:p>
            <a:pPr marL="0" indent="0">
              <a:buNone/>
            </a:pPr>
            <a:r>
              <a:rPr lang="en-GB" dirty="0"/>
              <a:t>Coming from a black man’s soul.</a:t>
            </a:r>
          </a:p>
          <a:p>
            <a:pPr marL="0" indent="0">
              <a:buNone/>
            </a:pPr>
            <a:r>
              <a:rPr lang="en-GB" dirty="0"/>
              <a:t>O Blues!</a:t>
            </a:r>
          </a:p>
          <a:p>
            <a:pPr marL="0" indent="0">
              <a:buNone/>
            </a:pPr>
            <a:r>
              <a:rPr lang="en-GB" dirty="0"/>
              <a:t>In a deep song voice with a melancholy tone</a:t>
            </a:r>
          </a:p>
          <a:p>
            <a:pPr marL="0" indent="0">
              <a:buNone/>
            </a:pPr>
            <a:r>
              <a:rPr lang="en-GB" dirty="0"/>
              <a:t>I heard that Negro sing, that old piano moan—</a:t>
            </a:r>
          </a:p>
          <a:p>
            <a:pPr marL="0" indent="0">
              <a:buNone/>
            </a:pPr>
            <a:r>
              <a:rPr lang="en-GB" dirty="0"/>
              <a:t>“</a:t>
            </a:r>
            <a:r>
              <a:rPr lang="en-GB" dirty="0" err="1"/>
              <a:t>Ain’t</a:t>
            </a:r>
            <a:r>
              <a:rPr lang="en-GB" dirty="0"/>
              <a:t> got nobody in all this world,</a:t>
            </a:r>
          </a:p>
          <a:p>
            <a:pPr marL="0" indent="0">
              <a:buNone/>
            </a:pPr>
            <a:r>
              <a:rPr lang="en-GB" dirty="0" err="1"/>
              <a:t>Ain’t</a:t>
            </a:r>
            <a:r>
              <a:rPr lang="en-GB" dirty="0"/>
              <a:t> got nobody but ma self.</a:t>
            </a:r>
          </a:p>
          <a:p>
            <a:pPr marL="0" indent="0">
              <a:buNone/>
            </a:pPr>
            <a:r>
              <a:rPr lang="en-GB" dirty="0"/>
              <a:t>I’s </a:t>
            </a:r>
            <a:r>
              <a:rPr lang="en-GB" dirty="0" err="1"/>
              <a:t>gwine</a:t>
            </a:r>
            <a:r>
              <a:rPr lang="en-GB" dirty="0"/>
              <a:t> to quit ma </a:t>
            </a:r>
            <a:r>
              <a:rPr lang="en-GB" dirty="0" err="1"/>
              <a:t>frownin</a:t>
            </a:r>
            <a:r>
              <a:rPr lang="en-GB" dirty="0"/>
              <a:t>’</a:t>
            </a:r>
          </a:p>
          <a:p>
            <a:pPr marL="0" indent="0">
              <a:buNone/>
            </a:pPr>
            <a:r>
              <a:rPr lang="en-GB" dirty="0"/>
              <a:t>And put ma troubles on the shelf.”</a:t>
            </a:r>
          </a:p>
          <a:p>
            <a:pPr marL="0" indent="0">
              <a:buNone/>
            </a:pPr>
            <a:r>
              <a:rPr lang="en-GB" dirty="0"/>
              <a:t>Thump, thump, thump, went his foot on the floor.</a:t>
            </a:r>
          </a:p>
          <a:p>
            <a:pPr marL="0" indent="0">
              <a:buNone/>
            </a:pPr>
            <a:r>
              <a:rPr lang="en-GB" dirty="0"/>
              <a:t>He played a few chords then he sang some more—</a:t>
            </a:r>
          </a:p>
          <a:p>
            <a:pPr marL="0" indent="0">
              <a:buNone/>
            </a:pPr>
            <a:r>
              <a:rPr lang="en-GB" dirty="0"/>
              <a:t>“I got the Weary Blues</a:t>
            </a:r>
          </a:p>
          <a:p>
            <a:pPr marL="0" indent="0">
              <a:buNone/>
            </a:pPr>
            <a:r>
              <a:rPr lang="en-GB" dirty="0"/>
              <a:t>And I can’t be satisfied.</a:t>
            </a:r>
          </a:p>
          <a:p>
            <a:pPr marL="0" indent="0">
              <a:buNone/>
            </a:pPr>
            <a:r>
              <a:rPr lang="en-GB" dirty="0"/>
              <a:t>Got the Weary Blues</a:t>
            </a:r>
          </a:p>
          <a:p>
            <a:pPr marL="0" indent="0">
              <a:buNone/>
            </a:pPr>
            <a:r>
              <a:rPr lang="en-GB" dirty="0"/>
              <a:t>And can’t be satisfied—</a:t>
            </a:r>
          </a:p>
          <a:p>
            <a:pPr marL="0" indent="0">
              <a:buNone/>
            </a:pPr>
            <a:r>
              <a:rPr lang="en-GB" dirty="0"/>
              <a:t>I </a:t>
            </a:r>
            <a:r>
              <a:rPr lang="en-GB" dirty="0" err="1"/>
              <a:t>ain’t</a:t>
            </a:r>
            <a:r>
              <a:rPr lang="en-GB" dirty="0"/>
              <a:t> happy no </a:t>
            </a:r>
            <a:r>
              <a:rPr lang="en-GB" dirty="0" err="1"/>
              <a:t>mo</a:t>
            </a:r>
            <a:r>
              <a:rPr lang="en-GB" dirty="0"/>
              <a:t>’</a:t>
            </a:r>
          </a:p>
          <a:p>
            <a:pPr marL="0" indent="0">
              <a:buNone/>
            </a:pPr>
            <a:r>
              <a:rPr lang="en-GB" dirty="0"/>
              <a:t>And I wish that I had died.”</a:t>
            </a:r>
          </a:p>
          <a:p>
            <a:pPr marL="0" indent="0">
              <a:buNone/>
            </a:pPr>
            <a:r>
              <a:rPr lang="en-GB" dirty="0"/>
              <a:t>And far into the night he crooned that tune.</a:t>
            </a:r>
          </a:p>
          <a:p>
            <a:pPr marL="0" indent="0">
              <a:buNone/>
            </a:pPr>
            <a:r>
              <a:rPr lang="en-GB" dirty="0"/>
              <a:t>The stars went out and so did the moon.</a:t>
            </a:r>
          </a:p>
          <a:p>
            <a:pPr marL="0" indent="0">
              <a:buNone/>
            </a:pPr>
            <a:r>
              <a:rPr lang="en-GB" dirty="0"/>
              <a:t>The singer stopped playing and went to bed</a:t>
            </a:r>
          </a:p>
          <a:p>
            <a:pPr marL="0" indent="0">
              <a:buNone/>
            </a:pPr>
            <a:r>
              <a:rPr lang="en-GB" dirty="0"/>
              <a:t>While the Weary Blues echoed through his head.</a:t>
            </a:r>
          </a:p>
          <a:p>
            <a:pPr marL="0" indent="0">
              <a:buNone/>
            </a:pPr>
            <a:r>
              <a:rPr lang="en-GB" dirty="0"/>
              <a:t>He slept like a rock or a man that’s dead. </a:t>
            </a:r>
          </a:p>
          <a:p>
            <a:pPr marL="0" indent="0">
              <a:buNone/>
            </a:pPr>
            <a:r>
              <a:rPr lang="en-GB" dirty="0"/>
              <a:t> </a:t>
            </a:r>
          </a:p>
          <a:p>
            <a:endParaRPr lang="en-GB" dirty="0"/>
          </a:p>
        </p:txBody>
      </p:sp>
      <p:pic>
        <p:nvPicPr>
          <p:cNvPr id="5" name="Online Media 4" title="The Weary Blues">
            <a:hlinkClick r:id="" action="ppaction://media"/>
            <a:extLst>
              <a:ext uri="{FF2B5EF4-FFF2-40B4-BE49-F238E27FC236}">
                <a16:creationId xmlns:a16="http://schemas.microsoft.com/office/drawing/2014/main" id="{E10F1AD9-99A0-487C-82FC-C69777AB7551}"/>
              </a:ext>
            </a:extLst>
          </p:cNvPr>
          <p:cNvPicPr>
            <a:picLocks noRot="1" noChangeAspect="1"/>
          </p:cNvPicPr>
          <p:nvPr>
            <a:videoFile r:link="rId1"/>
          </p:nvPr>
        </p:nvPicPr>
        <p:blipFill>
          <a:blip r:embed="rId3"/>
          <a:stretch>
            <a:fillRect/>
          </a:stretch>
        </p:blipFill>
        <p:spPr>
          <a:xfrm>
            <a:off x="7039428" y="5269508"/>
            <a:ext cx="1814286" cy="1360715"/>
          </a:xfrm>
          <a:prstGeom prst="rect">
            <a:avLst/>
          </a:prstGeom>
        </p:spPr>
      </p:pic>
    </p:spTree>
    <p:extLst>
      <p:ext uri="{BB962C8B-B14F-4D97-AF65-F5344CB8AC3E}">
        <p14:creationId xmlns:p14="http://schemas.microsoft.com/office/powerpoint/2010/main" val="110296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9161" y="1"/>
            <a:ext cx="4262339" cy="5280354"/>
          </a:xfrm>
          <a:prstGeom prst="rect">
            <a:avLst/>
          </a:prstGeom>
        </p:spPr>
      </p:pic>
      <p:sp>
        <p:nvSpPr>
          <p:cNvPr id="3" name="Rectangle 2"/>
          <p:cNvSpPr/>
          <p:nvPr/>
        </p:nvSpPr>
        <p:spPr>
          <a:xfrm flipH="1">
            <a:off x="0" y="5280355"/>
            <a:ext cx="2628900" cy="830997"/>
          </a:xfrm>
          <a:prstGeom prst="rect">
            <a:avLst/>
          </a:prstGeom>
        </p:spPr>
        <p:txBody>
          <a:bodyPr wrap="square">
            <a:spAutoFit/>
          </a:bodyPr>
          <a:lstStyle/>
          <a:p>
            <a:r>
              <a:rPr lang="en-GB" sz="2400" b="1" dirty="0"/>
              <a:t>Palmer Hayden, </a:t>
            </a:r>
          </a:p>
          <a:p>
            <a:r>
              <a:rPr lang="en-GB" sz="2400" b="1" i="1" dirty="0"/>
              <a:t>The Subway </a:t>
            </a:r>
            <a:r>
              <a:rPr lang="en-GB" sz="2400" b="1" dirty="0"/>
              <a:t>(1930)</a:t>
            </a:r>
          </a:p>
        </p:txBody>
      </p:sp>
      <p:pic>
        <p:nvPicPr>
          <p:cNvPr id="4" name="Picture 3"/>
          <p:cNvPicPr>
            <a:picLocks noChangeAspect="1"/>
          </p:cNvPicPr>
          <p:nvPr/>
        </p:nvPicPr>
        <p:blipFill>
          <a:blip r:embed="rId3"/>
          <a:stretch>
            <a:fillRect/>
          </a:stretch>
        </p:blipFill>
        <p:spPr>
          <a:xfrm>
            <a:off x="4381500" y="1235214"/>
            <a:ext cx="4762500" cy="5622786"/>
          </a:xfrm>
          <a:prstGeom prst="rect">
            <a:avLst/>
          </a:prstGeom>
        </p:spPr>
      </p:pic>
      <p:sp>
        <p:nvSpPr>
          <p:cNvPr id="9" name="Rectangle 8"/>
          <p:cNvSpPr/>
          <p:nvPr/>
        </p:nvSpPr>
        <p:spPr>
          <a:xfrm flipH="1">
            <a:off x="5241471" y="34885"/>
            <a:ext cx="3042557" cy="1200329"/>
          </a:xfrm>
          <a:prstGeom prst="rect">
            <a:avLst/>
          </a:prstGeom>
        </p:spPr>
        <p:txBody>
          <a:bodyPr wrap="square">
            <a:spAutoFit/>
          </a:bodyPr>
          <a:lstStyle/>
          <a:p>
            <a:r>
              <a:rPr lang="en-GB" sz="2400" b="1" dirty="0"/>
              <a:t>Palmer Hayden, </a:t>
            </a:r>
          </a:p>
          <a:p>
            <a:r>
              <a:rPr lang="en-GB" sz="2400" b="1" i="1" dirty="0"/>
              <a:t>The Janitor Who Paints </a:t>
            </a:r>
            <a:r>
              <a:rPr lang="en-GB" sz="2400" b="1" dirty="0"/>
              <a:t>(c. 1937)</a:t>
            </a:r>
          </a:p>
        </p:txBody>
      </p:sp>
    </p:spTree>
    <p:extLst>
      <p:ext uri="{BB962C8B-B14F-4D97-AF65-F5344CB8AC3E}">
        <p14:creationId xmlns:p14="http://schemas.microsoft.com/office/powerpoint/2010/main" val="18265844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upload.wikimedia.org/wikipedia/commons/thumb/a/ac/%22Head_of_a_Negro%22_-_NARA_-_559125.jpg/800px-%22Head_of_a_Negro%22_-_NARA_-_559125.jpg"/>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79303" cy="6858000"/>
          </a:xfrm>
          <a:prstGeom prst="rect">
            <a:avLst/>
          </a:prstGeom>
          <a:noFill/>
          <a:ln>
            <a:noFill/>
          </a:ln>
        </p:spPr>
      </p:pic>
      <p:sp>
        <p:nvSpPr>
          <p:cNvPr id="3" name="Rectangle 2"/>
          <p:cNvSpPr/>
          <p:nvPr/>
        </p:nvSpPr>
        <p:spPr>
          <a:xfrm>
            <a:off x="0" y="1935761"/>
            <a:ext cx="1104900" cy="2308324"/>
          </a:xfrm>
          <a:prstGeom prst="rect">
            <a:avLst/>
          </a:prstGeom>
        </p:spPr>
        <p:txBody>
          <a:bodyPr wrap="square">
            <a:spAutoFit/>
          </a:bodyPr>
          <a:lstStyle/>
          <a:p>
            <a:r>
              <a:rPr lang="en-GB" b="1" dirty="0"/>
              <a:t>Nancy Elizabeth Prophet, </a:t>
            </a:r>
            <a:r>
              <a:rPr lang="en-GB" b="1" i="1" dirty="0"/>
              <a:t>Head of a Negro </a:t>
            </a:r>
            <a:r>
              <a:rPr lang="en-GB" b="1" dirty="0"/>
              <a:t>sculpture (c. 1926/27)</a:t>
            </a:r>
          </a:p>
        </p:txBody>
      </p:sp>
      <p:pic>
        <p:nvPicPr>
          <p:cNvPr id="4" name="Picture 3"/>
          <p:cNvPicPr>
            <a:picLocks noChangeAspect="1"/>
          </p:cNvPicPr>
          <p:nvPr/>
        </p:nvPicPr>
        <p:blipFill>
          <a:blip r:embed="rId3"/>
          <a:stretch>
            <a:fillRect/>
          </a:stretch>
        </p:blipFill>
        <p:spPr>
          <a:xfrm>
            <a:off x="4114800" y="-15539"/>
            <a:ext cx="5029200" cy="6210925"/>
          </a:xfrm>
          <a:prstGeom prst="rect">
            <a:avLst/>
          </a:prstGeom>
        </p:spPr>
      </p:pic>
      <p:sp>
        <p:nvSpPr>
          <p:cNvPr id="5" name="Rectangle 4"/>
          <p:cNvSpPr/>
          <p:nvPr/>
        </p:nvSpPr>
        <p:spPr>
          <a:xfrm>
            <a:off x="4744236" y="6332345"/>
            <a:ext cx="3770328" cy="388696"/>
          </a:xfrm>
          <a:prstGeom prst="rect">
            <a:avLst/>
          </a:prstGeom>
        </p:spPr>
        <p:txBody>
          <a:bodyPr wrap="none">
            <a:spAutoFit/>
          </a:bodyPr>
          <a:lstStyle/>
          <a:p>
            <a:pPr>
              <a:lnSpc>
                <a:spcPct val="107000"/>
              </a:lnSpc>
              <a:spcAft>
                <a:spcPts val="800"/>
              </a:spcAft>
            </a:pPr>
            <a:r>
              <a:rPr lang="en-GB" b="1" dirty="0">
                <a:solidFill>
                  <a:srgbClr val="222222"/>
                </a:solidFill>
                <a:latin typeface="Calibri" panose="020F0502020204030204" pitchFamily="34" charset="0"/>
                <a:ea typeface="Calibri" panose="020F0502020204030204" pitchFamily="34" charset="0"/>
                <a:cs typeface="Calibri" panose="020F0502020204030204" pitchFamily="34" charset="0"/>
              </a:rPr>
              <a:t>Lois </a:t>
            </a:r>
            <a:r>
              <a:rPr lang="en-GB" b="1" dirty="0" err="1">
                <a:solidFill>
                  <a:srgbClr val="222222"/>
                </a:solidFill>
                <a:latin typeface="Calibri" panose="020F0502020204030204" pitchFamily="34" charset="0"/>
                <a:ea typeface="Calibri" panose="020F0502020204030204" pitchFamily="34" charset="0"/>
                <a:cs typeface="Calibri" panose="020F0502020204030204" pitchFamily="34" charset="0"/>
              </a:rPr>
              <a:t>Mailou</a:t>
            </a:r>
            <a:r>
              <a:rPr lang="en-GB" b="1" dirty="0">
                <a:solidFill>
                  <a:srgbClr val="222222"/>
                </a:solidFill>
                <a:latin typeface="Calibri" panose="020F0502020204030204" pitchFamily="34" charset="0"/>
                <a:ea typeface="Calibri" panose="020F0502020204030204" pitchFamily="34" charset="0"/>
                <a:cs typeface="Calibri" panose="020F0502020204030204" pitchFamily="34" charset="0"/>
              </a:rPr>
              <a:t> Jones, </a:t>
            </a:r>
            <a:r>
              <a:rPr lang="en-GB" b="1" i="1" dirty="0">
                <a:latin typeface="Calibri" panose="020F0502020204030204" pitchFamily="34" charset="0"/>
                <a:ea typeface="Calibri" panose="020F0502020204030204" pitchFamily="34" charset="0"/>
                <a:cs typeface="Calibri" panose="020F0502020204030204" pitchFamily="34" charset="0"/>
              </a:rPr>
              <a:t>Les </a:t>
            </a:r>
            <a:r>
              <a:rPr lang="en-GB" b="1" i="1" dirty="0" err="1">
                <a:latin typeface="Calibri" panose="020F0502020204030204" pitchFamily="34" charset="0"/>
                <a:ea typeface="Calibri" panose="020F0502020204030204" pitchFamily="34" charset="0"/>
                <a:cs typeface="Calibri" panose="020F0502020204030204" pitchFamily="34" charset="0"/>
              </a:rPr>
              <a:t>Fetiches</a:t>
            </a:r>
            <a:r>
              <a:rPr lang="en-GB" b="1" dirty="0">
                <a:latin typeface="Calibri" panose="020F0502020204030204" pitchFamily="34" charset="0"/>
                <a:ea typeface="Calibri" panose="020F0502020204030204" pitchFamily="34" charset="0"/>
                <a:cs typeface="Calibri" panose="020F0502020204030204" pitchFamily="34" charset="0"/>
              </a:rPr>
              <a:t> (1938)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201314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281" y="-1191"/>
            <a:ext cx="3923927" cy="3092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0" y="2246769"/>
            <a:ext cx="4724400" cy="4143351"/>
          </a:xfrm>
          <a:prstGeom prst="rect">
            <a:avLst/>
          </a:prstGeom>
        </p:spPr>
        <p:txBody>
          <a:bodyPr wrap="square" lIns="540000" tIns="360000" rIns="540000" bIns="360000">
            <a:spAutoFit/>
          </a:bodyPr>
          <a:lstStyle/>
          <a:p>
            <a:pPr algn="just"/>
            <a:r>
              <a:rPr lang="en-GB" sz="2200" dirty="0"/>
              <a:t>“The 1920s were the years of Manhattan’s black Renaissance … White people began to come to Harlem in droves … They packed the expensive Cotton Club … But </a:t>
            </a:r>
            <a:r>
              <a:rPr lang="en-GB" sz="2200" b="1" dirty="0">
                <a:solidFill>
                  <a:srgbClr val="FFFF00"/>
                </a:solidFill>
              </a:rPr>
              <a:t>I was never there, because the Cotton Club was a Jim Crow club for gangsters and monied</a:t>
            </a:r>
            <a:r>
              <a:rPr lang="en-GB" sz="2200" dirty="0">
                <a:solidFill>
                  <a:srgbClr val="FFFF00"/>
                </a:solidFill>
              </a:rPr>
              <a:t>. </a:t>
            </a:r>
          </a:p>
          <a:p>
            <a:pPr algn="just"/>
            <a:r>
              <a:rPr lang="en-GB" sz="2400" dirty="0"/>
              <a:t>	</a:t>
            </a:r>
            <a:endParaRPr lang="en-GB" dirty="0"/>
          </a:p>
        </p:txBody>
      </p:sp>
      <p:sp>
        <p:nvSpPr>
          <p:cNvPr id="9" name="Rectangle 8"/>
          <p:cNvSpPr/>
          <p:nvPr/>
        </p:nvSpPr>
        <p:spPr>
          <a:xfrm>
            <a:off x="4211783" y="2924944"/>
            <a:ext cx="5011332" cy="4481905"/>
          </a:xfrm>
          <a:prstGeom prst="rect">
            <a:avLst/>
          </a:prstGeom>
        </p:spPr>
        <p:txBody>
          <a:bodyPr wrap="square" lIns="540000" tIns="360000" rIns="540000" bIns="360000">
            <a:spAutoFit/>
          </a:bodyPr>
          <a:lstStyle/>
          <a:p>
            <a:pPr algn="just"/>
            <a:r>
              <a:rPr lang="en-GB" sz="2400" dirty="0">
                <a:solidFill>
                  <a:prstClr val="black"/>
                </a:solidFill>
              </a:rPr>
              <a:t>	</a:t>
            </a:r>
            <a:r>
              <a:rPr lang="en-GB" sz="2200" dirty="0"/>
              <a:t>“… Nor did ordinary Negroes like the influx of whites toward Harlem after sundown, flooding the cabarets and bars where formerly only </a:t>
            </a:r>
            <a:r>
              <a:rPr lang="en-GB" sz="2200" dirty="0" err="1"/>
              <a:t>colored</a:t>
            </a:r>
            <a:r>
              <a:rPr lang="en-GB" sz="2200" dirty="0"/>
              <a:t> people laughed and sang, and </a:t>
            </a:r>
            <a:r>
              <a:rPr lang="en-GB" sz="2200" b="1" dirty="0">
                <a:solidFill>
                  <a:srgbClr val="FFFF00"/>
                </a:solidFill>
              </a:rPr>
              <a:t>where now the strangers were given the best ringside tables to sit and stare at the Negro customers like amusing animals in a zoo</a:t>
            </a:r>
            <a:r>
              <a:rPr lang="en-GB" sz="2200" dirty="0"/>
              <a:t>.”</a:t>
            </a:r>
          </a:p>
          <a:p>
            <a:pPr algn="just"/>
            <a:r>
              <a:rPr lang="en-GB" sz="2200" dirty="0"/>
              <a:t>	</a:t>
            </a:r>
          </a:p>
        </p:txBody>
      </p:sp>
      <p:sp>
        <p:nvSpPr>
          <p:cNvPr id="6" name="Rectangle 5"/>
          <p:cNvSpPr/>
          <p:nvPr/>
        </p:nvSpPr>
        <p:spPr>
          <a:xfrm>
            <a:off x="155575" y="0"/>
            <a:ext cx="5247698" cy="2246769"/>
          </a:xfrm>
          <a:prstGeom prst="rect">
            <a:avLst/>
          </a:prstGeom>
        </p:spPr>
        <p:txBody>
          <a:bodyPr wrap="square">
            <a:spAutoFit/>
          </a:bodyPr>
          <a:lstStyle/>
          <a:p>
            <a:r>
              <a:rPr lang="en-GB" sz="2800" dirty="0">
                <a:latin typeface="Cooper Black" panose="0208090404030B020404" pitchFamily="18" charset="0"/>
              </a:rPr>
              <a:t>Langston Hughes, ‘When the Negro was in Vogue’ (1940)</a:t>
            </a:r>
          </a:p>
          <a:p>
            <a:r>
              <a:rPr lang="en-GB" sz="2800" dirty="0">
                <a:latin typeface="Cooper Black" panose="0208090404030B020404" pitchFamily="18" charset="0"/>
              </a:rPr>
              <a:t>AMBIVALENCE ABOUT THE RENAISSANCE</a:t>
            </a:r>
          </a:p>
        </p:txBody>
      </p:sp>
    </p:spTree>
    <p:extLst>
      <p:ext uri="{BB962C8B-B14F-4D97-AF65-F5344CB8AC3E}">
        <p14:creationId xmlns:p14="http://schemas.microsoft.com/office/powerpoint/2010/main" val="2224667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281" y="-1191"/>
            <a:ext cx="3923927" cy="3092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0" y="1058321"/>
            <a:ext cx="5220281" cy="2881467"/>
          </a:xfrm>
          <a:prstGeom prst="rect">
            <a:avLst/>
          </a:prstGeom>
        </p:spPr>
        <p:txBody>
          <a:bodyPr wrap="square" lIns="540000" tIns="360000" rIns="540000" bIns="360000">
            <a:spAutoFit/>
          </a:bodyPr>
          <a:lstStyle/>
          <a:p>
            <a:pPr algn="just"/>
            <a:r>
              <a:rPr lang="en-GB" sz="2800" dirty="0"/>
              <a:t>“</a:t>
            </a:r>
            <a:r>
              <a:rPr lang="en-GB" sz="2800" dirty="0">
                <a:solidFill>
                  <a:srgbClr val="FFFF00"/>
                </a:solidFill>
              </a:rPr>
              <a:t>The ordinary Negroes hadn’t heard of the Negro Renaissance. And if they had, it hadn’t raised their wages any.”</a:t>
            </a:r>
          </a:p>
        </p:txBody>
      </p:sp>
      <p:sp>
        <p:nvSpPr>
          <p:cNvPr id="6" name="Rectangle 5"/>
          <p:cNvSpPr/>
          <p:nvPr/>
        </p:nvSpPr>
        <p:spPr>
          <a:xfrm>
            <a:off x="307974" y="7937"/>
            <a:ext cx="5464175" cy="1384995"/>
          </a:xfrm>
          <a:prstGeom prst="rect">
            <a:avLst/>
          </a:prstGeom>
        </p:spPr>
        <p:txBody>
          <a:bodyPr wrap="square">
            <a:spAutoFit/>
          </a:bodyPr>
          <a:lstStyle/>
          <a:p>
            <a:r>
              <a:rPr lang="en-GB" sz="2800" dirty="0">
                <a:latin typeface="Cooper Black" panose="0208090404030B020404" pitchFamily="18" charset="0"/>
              </a:rPr>
              <a:t>Langston Hughes, ‘When the Negro was in Vogue’ (1940)</a:t>
            </a:r>
          </a:p>
          <a:p>
            <a:r>
              <a:rPr lang="en-GB" sz="2800" dirty="0">
                <a:latin typeface="Cooper Black" panose="0208090404030B020404" pitchFamily="18" charset="0"/>
              </a:rPr>
              <a:t>CLASS DIFFERENCES</a:t>
            </a:r>
          </a:p>
        </p:txBody>
      </p:sp>
      <p:sp>
        <p:nvSpPr>
          <p:cNvPr id="3" name="Rectangle 2"/>
          <p:cNvSpPr/>
          <p:nvPr/>
        </p:nvSpPr>
        <p:spPr>
          <a:xfrm>
            <a:off x="0" y="3090836"/>
            <a:ext cx="9144208" cy="3497020"/>
          </a:xfrm>
          <a:prstGeom prst="rect">
            <a:avLst/>
          </a:prstGeom>
          <a:noFill/>
        </p:spPr>
        <p:txBody>
          <a:bodyPr wrap="square" lIns="360000" tIns="360000" rIns="360000" bIns="360000">
            <a:spAutoFit/>
          </a:bodyPr>
          <a:lstStyle/>
          <a:p>
            <a:endParaRPr lang="en-GB" dirty="0"/>
          </a:p>
          <a:p>
            <a:endParaRPr lang="en-GB" dirty="0"/>
          </a:p>
          <a:p>
            <a:pPr algn="just"/>
            <a:r>
              <a:rPr lang="en-GB" sz="3200" dirty="0"/>
              <a:t>“… </a:t>
            </a:r>
            <a:r>
              <a:rPr lang="en-GB" sz="2800" dirty="0"/>
              <a:t>Finally with the Negro rapidly in process of class differentiation, if it ever was warrantable to regard and treat the Negro </a:t>
            </a:r>
            <a:r>
              <a:rPr lang="en-GB" sz="2800" dirty="0" err="1"/>
              <a:t>en</a:t>
            </a:r>
            <a:r>
              <a:rPr lang="en-GB" sz="2800" dirty="0"/>
              <a:t> masse it is becoming with every day  less possible, more unjust and more ridiculous” </a:t>
            </a:r>
          </a:p>
          <a:p>
            <a:pPr algn="r"/>
            <a:r>
              <a:rPr lang="en-GB" sz="2800" dirty="0"/>
              <a:t>- </a:t>
            </a:r>
            <a:r>
              <a:rPr lang="en-GB" sz="2400" dirty="0"/>
              <a:t>Locke, ‘The New Negro’ (1923)</a:t>
            </a:r>
          </a:p>
        </p:txBody>
      </p:sp>
    </p:spTree>
    <p:extLst>
      <p:ext uri="{BB962C8B-B14F-4D97-AF65-F5344CB8AC3E}">
        <p14:creationId xmlns:p14="http://schemas.microsoft.com/office/powerpoint/2010/main" val="36554290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503D6-7480-42AC-AD80-14A86C36F6BD}"/>
              </a:ext>
            </a:extLst>
          </p:cNvPr>
          <p:cNvSpPr>
            <a:spLocks noGrp="1"/>
          </p:cNvSpPr>
          <p:nvPr>
            <p:ph type="title"/>
          </p:nvPr>
        </p:nvSpPr>
        <p:spPr/>
        <p:txBody>
          <a:bodyPr>
            <a:normAutofit fontScale="90000"/>
          </a:bodyPr>
          <a:lstStyle/>
          <a:p>
            <a:r>
              <a:rPr lang="en-GB" sz="3600" dirty="0">
                <a:solidFill>
                  <a:srgbClr val="FFFF00"/>
                </a:solidFill>
                <a:latin typeface="Cooper Black" panose="0208090404030B020404" pitchFamily="18" charset="0"/>
              </a:rPr>
              <a:t>Langston Hughes, ‘Harlem’ (1951) – Renaissance as ‘Dream Deferred’</a:t>
            </a:r>
          </a:p>
        </p:txBody>
      </p:sp>
      <p:sp>
        <p:nvSpPr>
          <p:cNvPr id="3" name="Content Placeholder 2">
            <a:extLst>
              <a:ext uri="{FF2B5EF4-FFF2-40B4-BE49-F238E27FC236}">
                <a16:creationId xmlns:a16="http://schemas.microsoft.com/office/drawing/2014/main" id="{EA9E0346-9590-46BA-BF22-6AB844DA13BF}"/>
              </a:ext>
            </a:extLst>
          </p:cNvPr>
          <p:cNvSpPr>
            <a:spLocks noGrp="1"/>
          </p:cNvSpPr>
          <p:nvPr>
            <p:ph idx="1"/>
          </p:nvPr>
        </p:nvSpPr>
        <p:spPr/>
        <p:txBody>
          <a:bodyPr numCol="2" spcCol="360000">
            <a:normAutofit/>
          </a:bodyPr>
          <a:lstStyle/>
          <a:p>
            <a:pPr marL="0" indent="0">
              <a:buNone/>
            </a:pPr>
            <a:r>
              <a:rPr lang="en-GB" dirty="0"/>
              <a:t>What happens to a dream deferred?</a:t>
            </a:r>
          </a:p>
          <a:p>
            <a:pPr marL="0" indent="0">
              <a:buNone/>
            </a:pPr>
            <a:r>
              <a:rPr lang="en-GB" dirty="0"/>
              <a:t> </a:t>
            </a:r>
          </a:p>
          <a:p>
            <a:pPr marL="0" indent="0">
              <a:buNone/>
            </a:pPr>
            <a:r>
              <a:rPr lang="en-GB" dirty="0"/>
              <a:t>Does it dry up</a:t>
            </a:r>
          </a:p>
          <a:p>
            <a:pPr marL="0" indent="0">
              <a:buNone/>
            </a:pPr>
            <a:r>
              <a:rPr lang="en-GB" dirty="0"/>
              <a:t>like a raisin in the sun?</a:t>
            </a:r>
          </a:p>
          <a:p>
            <a:pPr marL="0" indent="0">
              <a:buNone/>
            </a:pPr>
            <a:r>
              <a:rPr lang="en-GB" dirty="0"/>
              <a:t>Or fester like a sore—</a:t>
            </a:r>
          </a:p>
          <a:p>
            <a:pPr marL="0" indent="0">
              <a:buNone/>
            </a:pPr>
            <a:r>
              <a:rPr lang="en-GB" dirty="0"/>
              <a:t>And then run?</a:t>
            </a:r>
          </a:p>
          <a:p>
            <a:pPr marL="0" indent="0">
              <a:buNone/>
            </a:pPr>
            <a:r>
              <a:rPr lang="en-GB" dirty="0"/>
              <a:t>Does it stink like rotten meat?</a:t>
            </a:r>
          </a:p>
          <a:p>
            <a:pPr marL="0" indent="0">
              <a:buNone/>
            </a:pPr>
            <a:r>
              <a:rPr lang="en-GB" dirty="0"/>
              <a:t>Or crust and sugar over—</a:t>
            </a:r>
          </a:p>
          <a:p>
            <a:pPr marL="0" indent="0">
              <a:buNone/>
            </a:pPr>
            <a:r>
              <a:rPr lang="en-GB" dirty="0"/>
              <a:t>like a syrupy sweet?</a:t>
            </a:r>
          </a:p>
          <a:p>
            <a:pPr marL="0" indent="0">
              <a:buNone/>
            </a:pPr>
            <a:endParaRPr lang="en-GB" dirty="0"/>
          </a:p>
          <a:p>
            <a:pPr marL="0" indent="0">
              <a:buNone/>
            </a:pPr>
            <a:r>
              <a:rPr lang="en-GB" dirty="0"/>
              <a:t>Maybe it just sags</a:t>
            </a:r>
          </a:p>
          <a:p>
            <a:pPr marL="0" indent="0">
              <a:buNone/>
            </a:pPr>
            <a:r>
              <a:rPr lang="en-GB" dirty="0"/>
              <a:t>like a heavy load.</a:t>
            </a:r>
          </a:p>
          <a:p>
            <a:pPr marL="0" indent="0">
              <a:buNone/>
            </a:pPr>
            <a:endParaRPr lang="en-GB" dirty="0"/>
          </a:p>
          <a:p>
            <a:pPr marL="0" indent="0">
              <a:buNone/>
            </a:pPr>
            <a:r>
              <a:rPr lang="en-GB" i="1" dirty="0"/>
              <a:t>	Or does it explode?</a:t>
            </a:r>
          </a:p>
          <a:p>
            <a:endParaRPr lang="en-GB" dirty="0"/>
          </a:p>
        </p:txBody>
      </p:sp>
    </p:spTree>
    <p:extLst>
      <p:ext uri="{BB962C8B-B14F-4D97-AF65-F5344CB8AC3E}">
        <p14:creationId xmlns:p14="http://schemas.microsoft.com/office/powerpoint/2010/main" val="16975625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620</TotalTime>
  <Words>3613</Words>
  <Application>Microsoft Office PowerPoint</Application>
  <PresentationFormat>On-screen Show (4:3)</PresentationFormat>
  <Paragraphs>397</Paragraphs>
  <Slides>51</Slides>
  <Notes>13</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Miller</vt:lpstr>
      <vt:lpstr>Arial</vt:lpstr>
      <vt:lpstr>Calibri</vt:lpstr>
      <vt:lpstr>Calibri Light</vt:lpstr>
      <vt:lpstr>Cooper Black</vt:lpstr>
      <vt:lpstr>Office Theme</vt:lpstr>
      <vt:lpstr> HPHI5006, 6006 Routes &amp; Roots of the Black Atlantic  Lecture 8:  The Harlem Renaissance and the Jazz Age  </vt:lpstr>
      <vt:lpstr>African Americans in the Early 2oth Century</vt:lpstr>
      <vt:lpstr>PowerPoint Presentation</vt:lpstr>
      <vt:lpstr>Black New York before the Renaissance</vt:lpstr>
      <vt:lpstr>Fugitive Slaves in New York</vt:lpstr>
      <vt:lpstr>Draft Riots, 1863</vt:lpstr>
      <vt:lpstr>Philip A. Payton Jr. (1876–1917) ‘The Father of Harlem’ </vt:lpstr>
      <vt:lpstr>PowerPoint Presentation</vt:lpstr>
      <vt:lpstr>PowerPoint Presentation</vt:lpstr>
      <vt:lpstr>PowerPoint Presentation</vt:lpstr>
      <vt:lpstr>PowerPoint Presentation</vt:lpstr>
      <vt:lpstr>Push Factors</vt:lpstr>
      <vt:lpstr>Jacob Lawrence’s Migration Series (1941)</vt:lpstr>
      <vt:lpstr>PowerPoint Presentation</vt:lpstr>
      <vt:lpstr>Push Factors</vt:lpstr>
      <vt:lpstr>PowerPoint Presentation</vt:lpstr>
      <vt:lpstr>PowerPoint Presentation</vt:lpstr>
      <vt:lpstr>PowerPoint Presentation</vt:lpstr>
      <vt:lpstr>PowerPoint Presentation</vt:lpstr>
      <vt:lpstr>Red Summer 1919</vt:lpstr>
      <vt:lpstr>‘If We Must Die’ (1919))  Claude McKay (1889—1948)</vt:lpstr>
      <vt:lpstr>Marcus Garvey (1887–1940) Universal Negro Improvement Association (UNIA), est. 1914 </vt:lpstr>
      <vt:lpstr>PowerPoint Presentation</vt:lpstr>
      <vt:lpstr>PowerPoint Presentation</vt:lpstr>
      <vt:lpstr>Great Migration:  A Southern Diaspora</vt:lpstr>
      <vt:lpstr>The Blues </vt:lpstr>
      <vt:lpstr>Ma Rainey (1886–1939)</vt:lpstr>
      <vt:lpstr>Zora Neale Hurston (1891–1960) </vt:lpstr>
      <vt:lpstr>Hurston as Anthropologist</vt:lpstr>
      <vt:lpstr>PowerPoint Presentation</vt:lpstr>
      <vt:lpstr>PowerPoint Presentation</vt:lpstr>
      <vt:lpstr>PowerPoint Presentation</vt:lpstr>
      <vt:lpstr>Jessie Redmon Fauset  (1882–1961) – literary editor of The Crisis, 1918–1927 </vt:lpstr>
      <vt:lpstr>Alain Locke (1885–1954), ‘The New Negro’ (1923)</vt:lpstr>
      <vt:lpstr>PowerPoint Presentation</vt:lpstr>
      <vt:lpstr>PowerPoint Presentation</vt:lpstr>
      <vt:lpstr>PowerPoint Presentation</vt:lpstr>
      <vt:lpstr>Marcus Garvey’s ‘Back to Africa’ Parades, Harlem</vt:lpstr>
      <vt:lpstr>PowerPoint Presentation</vt:lpstr>
      <vt:lpstr>PowerPoint Presentation</vt:lpstr>
      <vt:lpstr>PowerPoint Presentation</vt:lpstr>
      <vt:lpstr>PowerPoint Presentation</vt:lpstr>
      <vt:lpstr>Gwendolyn B. Bennett (1902—1981) ‘Heritage’ (1923)</vt:lpstr>
      <vt:lpstr>PowerPoint Presentation</vt:lpstr>
      <vt:lpstr>Langston Hughes (1901—1967)  ‘The Negro Speaks of Rivers’(1921)</vt:lpstr>
      <vt:lpstr>Hughes, ‘The Weary Blues (1925)</vt:lpstr>
      <vt:lpstr>PowerPoint Presentation</vt:lpstr>
      <vt:lpstr>PowerPoint Presentation</vt:lpstr>
      <vt:lpstr>PowerPoint Presentation</vt:lpstr>
      <vt:lpstr>PowerPoint Presentation</vt:lpstr>
      <vt:lpstr>Langston Hughes, ‘Harlem’ (1951) – Renaissance as ‘Dream Deferred’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HPHI5006, 6006 Routes &amp; Roots of the Black Atlantic  Lecture 8:  The Harlem Renaissance and the Jazz Age</dc:title>
  <dc:creator>Alexander Scott</dc:creator>
  <cp:lastModifiedBy>Alexander Scott</cp:lastModifiedBy>
  <cp:revision>30</cp:revision>
  <cp:lastPrinted>2020-01-16T18:54:11Z</cp:lastPrinted>
  <dcterms:created xsi:type="dcterms:W3CDTF">2020-01-16T14:15:22Z</dcterms:created>
  <dcterms:modified xsi:type="dcterms:W3CDTF">2021-12-03T14:00:23Z</dcterms:modified>
</cp:coreProperties>
</file>