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7"/>
  </p:notesMasterIdLst>
  <p:sldIdLst>
    <p:sldId id="271" r:id="rId2"/>
    <p:sldId id="267" r:id="rId3"/>
    <p:sldId id="408" r:id="rId4"/>
    <p:sldId id="268" r:id="rId5"/>
    <p:sldId id="269" r:id="rId6"/>
    <p:sldId id="273" r:id="rId7"/>
    <p:sldId id="274" r:id="rId8"/>
    <p:sldId id="281" r:id="rId9"/>
    <p:sldId id="402" r:id="rId10"/>
    <p:sldId id="403" r:id="rId11"/>
    <p:sldId id="406" r:id="rId12"/>
    <p:sldId id="407" r:id="rId13"/>
    <p:sldId id="404" r:id="rId14"/>
    <p:sldId id="358" r:id="rId15"/>
    <p:sldId id="256" r:id="rId16"/>
    <p:sldId id="264" r:id="rId17"/>
    <p:sldId id="257" r:id="rId18"/>
    <p:sldId id="259" r:id="rId19"/>
    <p:sldId id="260" r:id="rId20"/>
    <p:sldId id="265" r:id="rId21"/>
    <p:sldId id="261" r:id="rId22"/>
    <p:sldId id="262" r:id="rId23"/>
    <p:sldId id="263" r:id="rId24"/>
    <p:sldId id="266"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81662" autoAdjust="0"/>
  </p:normalViewPr>
  <p:slideViewPr>
    <p:cSldViewPr snapToGrid="0">
      <p:cViewPr varScale="1">
        <p:scale>
          <a:sx n="81" d="100"/>
          <a:sy n="81" d="100"/>
        </p:scale>
        <p:origin x="1452" y="68"/>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32D64BC4-B925-43C8-9BF9-2234C7D6F439}"/>
    <pc:docChg chg="custSel addSld modSld">
      <pc:chgData name="Helen Evans (Institute of Management and Health)" userId="d9a8b39e-a9d4-4d81-a719-001f6364ef6d" providerId="ADAL" clId="{32D64BC4-B925-43C8-9BF9-2234C7D6F439}" dt="2024-01-29T21:47:31.762" v="179" actId="20577"/>
      <pc:docMkLst>
        <pc:docMk/>
      </pc:docMkLst>
      <pc:sldChg chg="addSp delSp modSp new mod modClrScheme chgLayout">
        <pc:chgData name="Helen Evans (Institute of Management and Health)" userId="d9a8b39e-a9d4-4d81-a719-001f6364ef6d" providerId="ADAL" clId="{32D64BC4-B925-43C8-9BF9-2234C7D6F439}" dt="2024-01-29T21:47:31.762" v="179" actId="20577"/>
        <pc:sldMkLst>
          <pc:docMk/>
          <pc:sldMk cId="2185586636" sldId="408"/>
        </pc:sldMkLst>
        <pc:spChg chg="del mod ord">
          <ac:chgData name="Helen Evans (Institute of Management and Health)" userId="d9a8b39e-a9d4-4d81-a719-001f6364ef6d" providerId="ADAL" clId="{32D64BC4-B925-43C8-9BF9-2234C7D6F439}" dt="2024-01-29T21:44:56.373" v="1" actId="700"/>
          <ac:spMkLst>
            <pc:docMk/>
            <pc:sldMk cId="2185586636" sldId="408"/>
            <ac:spMk id="2" creationId="{CFC55699-44B3-4428-BB78-4979D3D4DE42}"/>
          </ac:spMkLst>
        </pc:spChg>
        <pc:spChg chg="del mod ord">
          <ac:chgData name="Helen Evans (Institute of Management and Health)" userId="d9a8b39e-a9d4-4d81-a719-001f6364ef6d" providerId="ADAL" clId="{32D64BC4-B925-43C8-9BF9-2234C7D6F439}" dt="2024-01-29T21:44:56.373" v="1" actId="700"/>
          <ac:spMkLst>
            <pc:docMk/>
            <pc:sldMk cId="2185586636" sldId="408"/>
            <ac:spMk id="3" creationId="{C240E5FF-396C-465B-B113-84B1B04EA74F}"/>
          </ac:spMkLst>
        </pc:spChg>
        <pc:spChg chg="del">
          <ac:chgData name="Helen Evans (Institute of Management and Health)" userId="d9a8b39e-a9d4-4d81-a719-001f6364ef6d" providerId="ADAL" clId="{32D64BC4-B925-43C8-9BF9-2234C7D6F439}" dt="2024-01-29T21:44:56.373" v="1" actId="700"/>
          <ac:spMkLst>
            <pc:docMk/>
            <pc:sldMk cId="2185586636" sldId="408"/>
            <ac:spMk id="4" creationId="{B9FA7474-34C3-40E5-A608-CD3D88B1C97E}"/>
          </ac:spMkLst>
        </pc:spChg>
        <pc:spChg chg="add mod ord">
          <ac:chgData name="Helen Evans (Institute of Management and Health)" userId="d9a8b39e-a9d4-4d81-a719-001f6364ef6d" providerId="ADAL" clId="{32D64BC4-B925-43C8-9BF9-2234C7D6F439}" dt="2024-01-29T21:45:01.464" v="14" actId="20577"/>
          <ac:spMkLst>
            <pc:docMk/>
            <pc:sldMk cId="2185586636" sldId="408"/>
            <ac:spMk id="5" creationId="{4B60DB54-D804-435A-B49B-ED0041008936}"/>
          </ac:spMkLst>
        </pc:spChg>
        <pc:spChg chg="add mod ord">
          <ac:chgData name="Helen Evans (Institute of Management and Health)" userId="d9a8b39e-a9d4-4d81-a719-001f6364ef6d" providerId="ADAL" clId="{32D64BC4-B925-43C8-9BF9-2234C7D6F439}" dt="2024-01-29T21:47:31.762" v="179" actId="20577"/>
          <ac:spMkLst>
            <pc:docMk/>
            <pc:sldMk cId="2185586636" sldId="408"/>
            <ac:spMk id="6" creationId="{F0C3D9A7-7733-4A45-9CDF-20912872EC6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A911E3-6273-4591-A8E8-FC04DEFB103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4CDE3443-5FAA-4207-86F7-118098F7E071}">
      <dgm:prSet phldrT="[Text]"/>
      <dgm:spPr/>
      <dgm:t>
        <a:bodyPr/>
        <a:lstStyle/>
        <a:p>
          <a:r>
            <a:rPr lang="en-US" dirty="0"/>
            <a:t>Communication Skills</a:t>
          </a:r>
        </a:p>
      </dgm:t>
    </dgm:pt>
    <dgm:pt modelId="{885570C4-A959-4EC9-AAAE-D157CCDD0CAF}" type="parTrans" cxnId="{FB79FA91-FD25-482A-B52D-22079EA45123}">
      <dgm:prSet/>
      <dgm:spPr/>
      <dgm:t>
        <a:bodyPr/>
        <a:lstStyle/>
        <a:p>
          <a:endParaRPr lang="en-US"/>
        </a:p>
      </dgm:t>
    </dgm:pt>
    <dgm:pt modelId="{4661BD45-20BB-4631-9442-98564AD94D2B}" type="sibTrans" cxnId="{FB79FA91-FD25-482A-B52D-22079EA45123}">
      <dgm:prSet/>
      <dgm:spPr/>
      <dgm:t>
        <a:bodyPr/>
        <a:lstStyle/>
        <a:p>
          <a:endParaRPr lang="en-US"/>
        </a:p>
      </dgm:t>
    </dgm:pt>
    <dgm:pt modelId="{D74627D4-FE44-4CD5-BB79-0469E3B26E49}">
      <dgm:prSet phldrT="[Text]"/>
      <dgm:spPr/>
      <dgm:t>
        <a:bodyPr/>
        <a:lstStyle/>
        <a:p>
          <a:r>
            <a:rPr lang="en-US" dirty="0"/>
            <a:t>Intellectual skills</a:t>
          </a:r>
        </a:p>
      </dgm:t>
    </dgm:pt>
    <dgm:pt modelId="{208B41A3-1CB0-4475-AE49-C1EE4ED2CA66}" type="parTrans" cxnId="{4C0386DF-D1A3-482D-BBC5-DC5AB6703D38}">
      <dgm:prSet/>
      <dgm:spPr/>
      <dgm:t>
        <a:bodyPr/>
        <a:lstStyle/>
        <a:p>
          <a:endParaRPr lang="en-US"/>
        </a:p>
      </dgm:t>
    </dgm:pt>
    <dgm:pt modelId="{8AAB04D3-51D9-4FB0-8102-0914BB8949BE}" type="sibTrans" cxnId="{4C0386DF-D1A3-482D-BBC5-DC5AB6703D38}">
      <dgm:prSet/>
      <dgm:spPr/>
      <dgm:t>
        <a:bodyPr/>
        <a:lstStyle/>
        <a:p>
          <a:endParaRPr lang="en-US"/>
        </a:p>
      </dgm:t>
    </dgm:pt>
    <dgm:pt modelId="{7547D2FF-C3EC-4FD4-AB10-079E2D901219}">
      <dgm:prSet phldrT="[Text]"/>
      <dgm:spPr/>
      <dgm:t>
        <a:bodyPr/>
        <a:lstStyle/>
        <a:p>
          <a:r>
            <a:rPr lang="en-US" dirty="0"/>
            <a:t>Information Technology Skills</a:t>
          </a:r>
        </a:p>
      </dgm:t>
    </dgm:pt>
    <dgm:pt modelId="{2E02F731-F705-4D85-B0DD-F915B2D38F27}" type="parTrans" cxnId="{A0DBFBAA-F7EC-4745-A35D-C6D5993423D9}">
      <dgm:prSet/>
      <dgm:spPr/>
      <dgm:t>
        <a:bodyPr/>
        <a:lstStyle/>
        <a:p>
          <a:endParaRPr lang="en-US"/>
        </a:p>
      </dgm:t>
    </dgm:pt>
    <dgm:pt modelId="{6354E966-7037-45FD-BC4D-3E3E742F76BA}" type="sibTrans" cxnId="{A0DBFBAA-F7EC-4745-A35D-C6D5993423D9}">
      <dgm:prSet/>
      <dgm:spPr/>
      <dgm:t>
        <a:bodyPr/>
        <a:lstStyle/>
        <a:p>
          <a:endParaRPr lang="en-US"/>
        </a:p>
      </dgm:t>
    </dgm:pt>
    <dgm:pt modelId="{72B8A764-3DD4-438E-B770-C3A16897F7A1}">
      <dgm:prSet phldrT="[Text]"/>
      <dgm:spPr/>
      <dgm:t>
        <a:bodyPr/>
        <a:lstStyle/>
        <a:p>
          <a:r>
            <a:rPr lang="en-US" dirty="0"/>
            <a:t>Organisational Skills</a:t>
          </a:r>
        </a:p>
      </dgm:t>
    </dgm:pt>
    <dgm:pt modelId="{255AE553-5C42-48D3-A044-24C00C103730}" type="parTrans" cxnId="{6B86EE36-4BBE-4E73-B631-C6AF60476603}">
      <dgm:prSet/>
      <dgm:spPr/>
      <dgm:t>
        <a:bodyPr/>
        <a:lstStyle/>
        <a:p>
          <a:endParaRPr lang="en-US"/>
        </a:p>
      </dgm:t>
    </dgm:pt>
    <dgm:pt modelId="{74B6CF90-420F-454C-9350-FB58B1DCDA49}" type="sibTrans" cxnId="{6B86EE36-4BBE-4E73-B631-C6AF60476603}">
      <dgm:prSet/>
      <dgm:spPr/>
      <dgm:t>
        <a:bodyPr/>
        <a:lstStyle/>
        <a:p>
          <a:endParaRPr lang="en-US"/>
        </a:p>
      </dgm:t>
    </dgm:pt>
    <dgm:pt modelId="{263700D5-B89A-4CEA-879C-D95FCE08A7AA}">
      <dgm:prSet phldrT="[Text]"/>
      <dgm:spPr/>
      <dgm:t>
        <a:bodyPr/>
        <a:lstStyle/>
        <a:p>
          <a:r>
            <a:rPr lang="en-US" dirty="0"/>
            <a:t>Motivation</a:t>
          </a:r>
        </a:p>
      </dgm:t>
    </dgm:pt>
    <dgm:pt modelId="{B291F3BA-475C-4402-ACA6-D031F5903D8D}" type="parTrans" cxnId="{C6875F5B-B72A-43AF-A2D7-CBA74F3F2A7A}">
      <dgm:prSet/>
      <dgm:spPr/>
      <dgm:t>
        <a:bodyPr/>
        <a:lstStyle/>
        <a:p>
          <a:endParaRPr lang="en-US"/>
        </a:p>
      </dgm:t>
    </dgm:pt>
    <dgm:pt modelId="{51D6960F-AB4C-42CA-BCA4-E090E4E04FDF}" type="sibTrans" cxnId="{C6875F5B-B72A-43AF-A2D7-CBA74F3F2A7A}">
      <dgm:prSet/>
      <dgm:spPr/>
      <dgm:t>
        <a:bodyPr/>
        <a:lstStyle/>
        <a:p>
          <a:endParaRPr lang="en-US"/>
        </a:p>
      </dgm:t>
    </dgm:pt>
    <dgm:pt modelId="{741301D0-6DD0-42BB-A52B-0DE4907DCF2D}">
      <dgm:prSet phldrT="[Text]"/>
      <dgm:spPr/>
      <dgm:t>
        <a:bodyPr/>
        <a:lstStyle/>
        <a:p>
          <a:r>
            <a:rPr lang="en-US" dirty="0"/>
            <a:t>Interdependence</a:t>
          </a:r>
        </a:p>
      </dgm:t>
    </dgm:pt>
    <dgm:pt modelId="{3B4FB836-35F9-4F9E-90EF-7A094B9C11E4}" type="parTrans" cxnId="{FFB2CC21-62F7-4583-B0D7-A4E79A2158D0}">
      <dgm:prSet/>
      <dgm:spPr/>
      <dgm:t>
        <a:bodyPr/>
        <a:lstStyle/>
        <a:p>
          <a:endParaRPr lang="en-US"/>
        </a:p>
      </dgm:t>
    </dgm:pt>
    <dgm:pt modelId="{DCF36C30-5A44-49FB-A02B-8C99D8B1F1F5}" type="sibTrans" cxnId="{FFB2CC21-62F7-4583-B0D7-A4E79A2158D0}">
      <dgm:prSet/>
      <dgm:spPr/>
      <dgm:t>
        <a:bodyPr/>
        <a:lstStyle/>
        <a:p>
          <a:endParaRPr lang="en-US"/>
        </a:p>
      </dgm:t>
    </dgm:pt>
    <dgm:pt modelId="{E543ADAD-CD1B-4D40-B366-B824ACF12B13}" type="pres">
      <dgm:prSet presAssocID="{90A911E3-6273-4591-A8E8-FC04DEFB1037}" presName="cycle" presStyleCnt="0">
        <dgm:presLayoutVars>
          <dgm:dir/>
          <dgm:resizeHandles val="exact"/>
        </dgm:presLayoutVars>
      </dgm:prSet>
      <dgm:spPr/>
    </dgm:pt>
    <dgm:pt modelId="{BDA3BD94-9D9E-4EFE-AB4D-E9005BA3C0B3}" type="pres">
      <dgm:prSet presAssocID="{4CDE3443-5FAA-4207-86F7-118098F7E071}" presName="node" presStyleLbl="node1" presStyleIdx="0" presStyleCnt="6">
        <dgm:presLayoutVars>
          <dgm:bulletEnabled val="1"/>
        </dgm:presLayoutVars>
      </dgm:prSet>
      <dgm:spPr/>
    </dgm:pt>
    <dgm:pt modelId="{AE8109E7-9EB8-4875-BE25-13F9A24D34BB}" type="pres">
      <dgm:prSet presAssocID="{4CDE3443-5FAA-4207-86F7-118098F7E071}" presName="spNode" presStyleCnt="0"/>
      <dgm:spPr/>
    </dgm:pt>
    <dgm:pt modelId="{3FDFFB66-5635-4033-98A7-250BB10796BC}" type="pres">
      <dgm:prSet presAssocID="{4661BD45-20BB-4631-9442-98564AD94D2B}" presName="sibTrans" presStyleLbl="sibTrans1D1" presStyleIdx="0" presStyleCnt="6"/>
      <dgm:spPr/>
    </dgm:pt>
    <dgm:pt modelId="{E186F3F7-B903-4FFA-B773-07D0EF6D54AD}" type="pres">
      <dgm:prSet presAssocID="{D74627D4-FE44-4CD5-BB79-0469E3B26E49}" presName="node" presStyleLbl="node1" presStyleIdx="1" presStyleCnt="6">
        <dgm:presLayoutVars>
          <dgm:bulletEnabled val="1"/>
        </dgm:presLayoutVars>
      </dgm:prSet>
      <dgm:spPr/>
    </dgm:pt>
    <dgm:pt modelId="{70CD6A5B-8350-4AF2-92DF-AE35A52B9125}" type="pres">
      <dgm:prSet presAssocID="{D74627D4-FE44-4CD5-BB79-0469E3B26E49}" presName="spNode" presStyleCnt="0"/>
      <dgm:spPr/>
    </dgm:pt>
    <dgm:pt modelId="{8233BDAE-8D0C-40A3-A042-0C1916E5650F}" type="pres">
      <dgm:prSet presAssocID="{8AAB04D3-51D9-4FB0-8102-0914BB8949BE}" presName="sibTrans" presStyleLbl="sibTrans1D1" presStyleIdx="1" presStyleCnt="6"/>
      <dgm:spPr/>
    </dgm:pt>
    <dgm:pt modelId="{A593774F-0188-43D0-BB24-2444B14C468C}" type="pres">
      <dgm:prSet presAssocID="{7547D2FF-C3EC-4FD4-AB10-079E2D901219}" presName="node" presStyleLbl="node1" presStyleIdx="2" presStyleCnt="6">
        <dgm:presLayoutVars>
          <dgm:bulletEnabled val="1"/>
        </dgm:presLayoutVars>
      </dgm:prSet>
      <dgm:spPr/>
    </dgm:pt>
    <dgm:pt modelId="{08FAA843-93FB-4E43-BEC7-BAA6EBE7759D}" type="pres">
      <dgm:prSet presAssocID="{7547D2FF-C3EC-4FD4-AB10-079E2D901219}" presName="spNode" presStyleCnt="0"/>
      <dgm:spPr/>
    </dgm:pt>
    <dgm:pt modelId="{97654E4A-B277-44BD-8AB6-CEF325730538}" type="pres">
      <dgm:prSet presAssocID="{6354E966-7037-45FD-BC4D-3E3E742F76BA}" presName="sibTrans" presStyleLbl="sibTrans1D1" presStyleIdx="2" presStyleCnt="6"/>
      <dgm:spPr/>
    </dgm:pt>
    <dgm:pt modelId="{14BF69EE-0B31-4805-AD1F-DBC21B3F969E}" type="pres">
      <dgm:prSet presAssocID="{72B8A764-3DD4-438E-B770-C3A16897F7A1}" presName="node" presStyleLbl="node1" presStyleIdx="3" presStyleCnt="6">
        <dgm:presLayoutVars>
          <dgm:bulletEnabled val="1"/>
        </dgm:presLayoutVars>
      </dgm:prSet>
      <dgm:spPr/>
    </dgm:pt>
    <dgm:pt modelId="{304BD17F-01D1-462F-9081-F4939208C712}" type="pres">
      <dgm:prSet presAssocID="{72B8A764-3DD4-438E-B770-C3A16897F7A1}" presName="spNode" presStyleCnt="0"/>
      <dgm:spPr/>
    </dgm:pt>
    <dgm:pt modelId="{AEB6B53D-3D8C-431E-A797-836FEE64B512}" type="pres">
      <dgm:prSet presAssocID="{74B6CF90-420F-454C-9350-FB58B1DCDA49}" presName="sibTrans" presStyleLbl="sibTrans1D1" presStyleIdx="3" presStyleCnt="6"/>
      <dgm:spPr/>
    </dgm:pt>
    <dgm:pt modelId="{114168DA-82F9-4131-8F53-5B67CC86C811}" type="pres">
      <dgm:prSet presAssocID="{263700D5-B89A-4CEA-879C-D95FCE08A7AA}" presName="node" presStyleLbl="node1" presStyleIdx="4" presStyleCnt="6" custRadScaleRad="105063" custRadScaleInc="12332">
        <dgm:presLayoutVars>
          <dgm:bulletEnabled val="1"/>
        </dgm:presLayoutVars>
      </dgm:prSet>
      <dgm:spPr/>
    </dgm:pt>
    <dgm:pt modelId="{C6B396AD-F7DB-4598-BA13-E7E24BAE6DA6}" type="pres">
      <dgm:prSet presAssocID="{263700D5-B89A-4CEA-879C-D95FCE08A7AA}" presName="spNode" presStyleCnt="0"/>
      <dgm:spPr/>
    </dgm:pt>
    <dgm:pt modelId="{73CB07D6-1CD1-4986-8956-945DCF961B3E}" type="pres">
      <dgm:prSet presAssocID="{51D6960F-AB4C-42CA-BCA4-E090E4E04FDF}" presName="sibTrans" presStyleLbl="sibTrans1D1" presStyleIdx="4" presStyleCnt="6"/>
      <dgm:spPr/>
    </dgm:pt>
    <dgm:pt modelId="{9D565665-5E1B-4552-9AEB-E8926773142F}" type="pres">
      <dgm:prSet presAssocID="{741301D0-6DD0-42BB-A52B-0DE4907DCF2D}" presName="node" presStyleLbl="node1" presStyleIdx="5" presStyleCnt="6" custRadScaleRad="99508" custRadScaleInc="571">
        <dgm:presLayoutVars>
          <dgm:bulletEnabled val="1"/>
        </dgm:presLayoutVars>
      </dgm:prSet>
      <dgm:spPr/>
    </dgm:pt>
    <dgm:pt modelId="{502ADDE0-2F67-42E8-9636-9F185B2B4B02}" type="pres">
      <dgm:prSet presAssocID="{741301D0-6DD0-42BB-A52B-0DE4907DCF2D}" presName="spNode" presStyleCnt="0"/>
      <dgm:spPr/>
    </dgm:pt>
    <dgm:pt modelId="{21E4E5C5-9DA4-49EE-8572-C3405490B8D4}" type="pres">
      <dgm:prSet presAssocID="{DCF36C30-5A44-49FB-A02B-8C99D8B1F1F5}" presName="sibTrans" presStyleLbl="sibTrans1D1" presStyleIdx="5" presStyleCnt="6"/>
      <dgm:spPr/>
    </dgm:pt>
  </dgm:ptLst>
  <dgm:cxnLst>
    <dgm:cxn modelId="{4AA4E01F-4B30-4696-B1F8-537AE54610FC}" type="presOf" srcId="{8AAB04D3-51D9-4FB0-8102-0914BB8949BE}" destId="{8233BDAE-8D0C-40A3-A042-0C1916E5650F}" srcOrd="0" destOrd="0" presId="urn:microsoft.com/office/officeart/2005/8/layout/cycle5"/>
    <dgm:cxn modelId="{FFB2CC21-62F7-4583-B0D7-A4E79A2158D0}" srcId="{90A911E3-6273-4591-A8E8-FC04DEFB1037}" destId="{741301D0-6DD0-42BB-A52B-0DE4907DCF2D}" srcOrd="5" destOrd="0" parTransId="{3B4FB836-35F9-4F9E-90EF-7A094B9C11E4}" sibTransId="{DCF36C30-5A44-49FB-A02B-8C99D8B1F1F5}"/>
    <dgm:cxn modelId="{6B86EE36-4BBE-4E73-B631-C6AF60476603}" srcId="{90A911E3-6273-4591-A8E8-FC04DEFB1037}" destId="{72B8A764-3DD4-438E-B770-C3A16897F7A1}" srcOrd="3" destOrd="0" parTransId="{255AE553-5C42-48D3-A044-24C00C103730}" sibTransId="{74B6CF90-420F-454C-9350-FB58B1DCDA49}"/>
    <dgm:cxn modelId="{C6875F5B-B72A-43AF-A2D7-CBA74F3F2A7A}" srcId="{90A911E3-6273-4591-A8E8-FC04DEFB1037}" destId="{263700D5-B89A-4CEA-879C-D95FCE08A7AA}" srcOrd="4" destOrd="0" parTransId="{B291F3BA-475C-4402-ACA6-D031F5903D8D}" sibTransId="{51D6960F-AB4C-42CA-BCA4-E090E4E04FDF}"/>
    <dgm:cxn modelId="{F0C3785B-4297-4398-9690-8CDC967881DF}" type="presOf" srcId="{51D6960F-AB4C-42CA-BCA4-E090E4E04FDF}" destId="{73CB07D6-1CD1-4986-8956-945DCF961B3E}" srcOrd="0" destOrd="0" presId="urn:microsoft.com/office/officeart/2005/8/layout/cycle5"/>
    <dgm:cxn modelId="{61537E60-371D-48F5-9717-0CE54C00D8C0}" type="presOf" srcId="{D74627D4-FE44-4CD5-BB79-0469E3B26E49}" destId="{E186F3F7-B903-4FFA-B773-07D0EF6D54AD}" srcOrd="0" destOrd="0" presId="urn:microsoft.com/office/officeart/2005/8/layout/cycle5"/>
    <dgm:cxn modelId="{7043566B-E145-4DD5-BAF2-9125B30F1212}" type="presOf" srcId="{74B6CF90-420F-454C-9350-FB58B1DCDA49}" destId="{AEB6B53D-3D8C-431E-A797-836FEE64B512}" srcOrd="0" destOrd="0" presId="urn:microsoft.com/office/officeart/2005/8/layout/cycle5"/>
    <dgm:cxn modelId="{E8AF374C-38B8-4B18-AF4C-4448D47A06AD}" type="presOf" srcId="{4661BD45-20BB-4631-9442-98564AD94D2B}" destId="{3FDFFB66-5635-4033-98A7-250BB10796BC}" srcOrd="0" destOrd="0" presId="urn:microsoft.com/office/officeart/2005/8/layout/cycle5"/>
    <dgm:cxn modelId="{B4A5817C-CBBD-43B3-AD70-85DD913FD3C1}" type="presOf" srcId="{4CDE3443-5FAA-4207-86F7-118098F7E071}" destId="{BDA3BD94-9D9E-4EFE-AB4D-E9005BA3C0B3}" srcOrd="0" destOrd="0" presId="urn:microsoft.com/office/officeart/2005/8/layout/cycle5"/>
    <dgm:cxn modelId="{770DB487-9259-4AF7-A59D-7590AC808612}" type="presOf" srcId="{7547D2FF-C3EC-4FD4-AB10-079E2D901219}" destId="{A593774F-0188-43D0-BB24-2444B14C468C}" srcOrd="0" destOrd="0" presId="urn:microsoft.com/office/officeart/2005/8/layout/cycle5"/>
    <dgm:cxn modelId="{AE06848B-06AF-46DE-B7BA-195BD18F17A8}" type="presOf" srcId="{DCF36C30-5A44-49FB-A02B-8C99D8B1F1F5}" destId="{21E4E5C5-9DA4-49EE-8572-C3405490B8D4}" srcOrd="0" destOrd="0" presId="urn:microsoft.com/office/officeart/2005/8/layout/cycle5"/>
    <dgm:cxn modelId="{FB79FA91-FD25-482A-B52D-22079EA45123}" srcId="{90A911E3-6273-4591-A8E8-FC04DEFB1037}" destId="{4CDE3443-5FAA-4207-86F7-118098F7E071}" srcOrd="0" destOrd="0" parTransId="{885570C4-A959-4EC9-AAAE-D157CCDD0CAF}" sibTransId="{4661BD45-20BB-4631-9442-98564AD94D2B}"/>
    <dgm:cxn modelId="{602875AA-87D5-4EEC-B38F-850F6EE8C12C}" type="presOf" srcId="{263700D5-B89A-4CEA-879C-D95FCE08A7AA}" destId="{114168DA-82F9-4131-8F53-5B67CC86C811}" srcOrd="0" destOrd="0" presId="urn:microsoft.com/office/officeart/2005/8/layout/cycle5"/>
    <dgm:cxn modelId="{A0DBFBAA-F7EC-4745-A35D-C6D5993423D9}" srcId="{90A911E3-6273-4591-A8E8-FC04DEFB1037}" destId="{7547D2FF-C3EC-4FD4-AB10-079E2D901219}" srcOrd="2" destOrd="0" parTransId="{2E02F731-F705-4D85-B0DD-F915B2D38F27}" sibTransId="{6354E966-7037-45FD-BC4D-3E3E742F76BA}"/>
    <dgm:cxn modelId="{8214DEB2-EEE6-41C1-A016-02640C646D30}" type="presOf" srcId="{741301D0-6DD0-42BB-A52B-0DE4907DCF2D}" destId="{9D565665-5E1B-4552-9AEB-E8926773142F}" srcOrd="0" destOrd="0" presId="urn:microsoft.com/office/officeart/2005/8/layout/cycle5"/>
    <dgm:cxn modelId="{7E4866C3-5085-43C4-AF29-1B2E72AA30EB}" type="presOf" srcId="{72B8A764-3DD4-438E-B770-C3A16897F7A1}" destId="{14BF69EE-0B31-4805-AD1F-DBC21B3F969E}" srcOrd="0" destOrd="0" presId="urn:microsoft.com/office/officeart/2005/8/layout/cycle5"/>
    <dgm:cxn modelId="{4C0386DF-D1A3-482D-BBC5-DC5AB6703D38}" srcId="{90A911E3-6273-4591-A8E8-FC04DEFB1037}" destId="{D74627D4-FE44-4CD5-BB79-0469E3B26E49}" srcOrd="1" destOrd="0" parTransId="{208B41A3-1CB0-4475-AE49-C1EE4ED2CA66}" sibTransId="{8AAB04D3-51D9-4FB0-8102-0914BB8949BE}"/>
    <dgm:cxn modelId="{2AFC1AE3-51D6-4622-9C1A-313A7BB28FCA}" type="presOf" srcId="{90A911E3-6273-4591-A8E8-FC04DEFB1037}" destId="{E543ADAD-CD1B-4D40-B366-B824ACF12B13}" srcOrd="0" destOrd="0" presId="urn:microsoft.com/office/officeart/2005/8/layout/cycle5"/>
    <dgm:cxn modelId="{03E400E8-BCB8-48B3-81ED-5D0651511AB3}" type="presOf" srcId="{6354E966-7037-45FD-BC4D-3E3E742F76BA}" destId="{97654E4A-B277-44BD-8AB6-CEF325730538}" srcOrd="0" destOrd="0" presId="urn:microsoft.com/office/officeart/2005/8/layout/cycle5"/>
    <dgm:cxn modelId="{A0D66A9C-F414-4DC6-BB8D-801021DF809D}" type="presParOf" srcId="{E543ADAD-CD1B-4D40-B366-B824ACF12B13}" destId="{BDA3BD94-9D9E-4EFE-AB4D-E9005BA3C0B3}" srcOrd="0" destOrd="0" presId="urn:microsoft.com/office/officeart/2005/8/layout/cycle5"/>
    <dgm:cxn modelId="{C1497319-1F4D-4C9D-8304-954EBFB5A5A0}" type="presParOf" srcId="{E543ADAD-CD1B-4D40-B366-B824ACF12B13}" destId="{AE8109E7-9EB8-4875-BE25-13F9A24D34BB}" srcOrd="1" destOrd="0" presId="urn:microsoft.com/office/officeart/2005/8/layout/cycle5"/>
    <dgm:cxn modelId="{AA27D8E5-0A4B-453F-83E3-FD54943A4327}" type="presParOf" srcId="{E543ADAD-CD1B-4D40-B366-B824ACF12B13}" destId="{3FDFFB66-5635-4033-98A7-250BB10796BC}" srcOrd="2" destOrd="0" presId="urn:microsoft.com/office/officeart/2005/8/layout/cycle5"/>
    <dgm:cxn modelId="{A3DA024A-7658-456D-B1BA-8D5599A66AC8}" type="presParOf" srcId="{E543ADAD-CD1B-4D40-B366-B824ACF12B13}" destId="{E186F3F7-B903-4FFA-B773-07D0EF6D54AD}" srcOrd="3" destOrd="0" presId="urn:microsoft.com/office/officeart/2005/8/layout/cycle5"/>
    <dgm:cxn modelId="{EF455958-91BE-4904-82E9-3535109E9E35}" type="presParOf" srcId="{E543ADAD-CD1B-4D40-B366-B824ACF12B13}" destId="{70CD6A5B-8350-4AF2-92DF-AE35A52B9125}" srcOrd="4" destOrd="0" presId="urn:microsoft.com/office/officeart/2005/8/layout/cycle5"/>
    <dgm:cxn modelId="{3A4D3EBB-86F2-4FC5-97FD-0531A0FB795E}" type="presParOf" srcId="{E543ADAD-CD1B-4D40-B366-B824ACF12B13}" destId="{8233BDAE-8D0C-40A3-A042-0C1916E5650F}" srcOrd="5" destOrd="0" presId="urn:microsoft.com/office/officeart/2005/8/layout/cycle5"/>
    <dgm:cxn modelId="{E99FB7E1-B292-43EF-9DAB-38A691AA0DE0}" type="presParOf" srcId="{E543ADAD-CD1B-4D40-B366-B824ACF12B13}" destId="{A593774F-0188-43D0-BB24-2444B14C468C}" srcOrd="6" destOrd="0" presId="urn:microsoft.com/office/officeart/2005/8/layout/cycle5"/>
    <dgm:cxn modelId="{7518A58F-DD58-4FAA-9C0A-F677727052A6}" type="presParOf" srcId="{E543ADAD-CD1B-4D40-B366-B824ACF12B13}" destId="{08FAA843-93FB-4E43-BEC7-BAA6EBE7759D}" srcOrd="7" destOrd="0" presId="urn:microsoft.com/office/officeart/2005/8/layout/cycle5"/>
    <dgm:cxn modelId="{6E7D2E41-DBED-41A2-96FC-A016FD72D18D}" type="presParOf" srcId="{E543ADAD-CD1B-4D40-B366-B824ACF12B13}" destId="{97654E4A-B277-44BD-8AB6-CEF325730538}" srcOrd="8" destOrd="0" presId="urn:microsoft.com/office/officeart/2005/8/layout/cycle5"/>
    <dgm:cxn modelId="{EB199874-6F3C-4D04-9551-24680CD0C6EA}" type="presParOf" srcId="{E543ADAD-CD1B-4D40-B366-B824ACF12B13}" destId="{14BF69EE-0B31-4805-AD1F-DBC21B3F969E}" srcOrd="9" destOrd="0" presId="urn:microsoft.com/office/officeart/2005/8/layout/cycle5"/>
    <dgm:cxn modelId="{E5380C93-3C04-4E9F-B75F-237B26B1952B}" type="presParOf" srcId="{E543ADAD-CD1B-4D40-B366-B824ACF12B13}" destId="{304BD17F-01D1-462F-9081-F4939208C712}" srcOrd="10" destOrd="0" presId="urn:microsoft.com/office/officeart/2005/8/layout/cycle5"/>
    <dgm:cxn modelId="{A7428EF4-6736-4EDB-A680-DE25D373EF68}" type="presParOf" srcId="{E543ADAD-CD1B-4D40-B366-B824ACF12B13}" destId="{AEB6B53D-3D8C-431E-A797-836FEE64B512}" srcOrd="11" destOrd="0" presId="urn:microsoft.com/office/officeart/2005/8/layout/cycle5"/>
    <dgm:cxn modelId="{696D128E-9D92-4837-94AE-2F4DB2E98EDF}" type="presParOf" srcId="{E543ADAD-CD1B-4D40-B366-B824ACF12B13}" destId="{114168DA-82F9-4131-8F53-5B67CC86C811}" srcOrd="12" destOrd="0" presId="urn:microsoft.com/office/officeart/2005/8/layout/cycle5"/>
    <dgm:cxn modelId="{1F147E82-DA9B-4420-B0FB-1A9C4B06E912}" type="presParOf" srcId="{E543ADAD-CD1B-4D40-B366-B824ACF12B13}" destId="{C6B396AD-F7DB-4598-BA13-E7E24BAE6DA6}" srcOrd="13" destOrd="0" presId="urn:microsoft.com/office/officeart/2005/8/layout/cycle5"/>
    <dgm:cxn modelId="{A18B9DE8-320D-48BF-B555-C2BABDAF9DDA}" type="presParOf" srcId="{E543ADAD-CD1B-4D40-B366-B824ACF12B13}" destId="{73CB07D6-1CD1-4986-8956-945DCF961B3E}" srcOrd="14" destOrd="0" presId="urn:microsoft.com/office/officeart/2005/8/layout/cycle5"/>
    <dgm:cxn modelId="{7B07C1EB-8BB6-483B-8659-A0B8CE9A9C07}" type="presParOf" srcId="{E543ADAD-CD1B-4D40-B366-B824ACF12B13}" destId="{9D565665-5E1B-4552-9AEB-E8926773142F}" srcOrd="15" destOrd="0" presId="urn:microsoft.com/office/officeart/2005/8/layout/cycle5"/>
    <dgm:cxn modelId="{A481B9F6-EF4B-42BF-90D0-E26E708CD333}" type="presParOf" srcId="{E543ADAD-CD1B-4D40-B366-B824ACF12B13}" destId="{502ADDE0-2F67-42E8-9636-9F185B2B4B02}" srcOrd="16" destOrd="0" presId="urn:microsoft.com/office/officeart/2005/8/layout/cycle5"/>
    <dgm:cxn modelId="{CC85FDE8-50F4-4277-A957-0F2A0AAC2E70}" type="presParOf" srcId="{E543ADAD-CD1B-4D40-B366-B824ACF12B13}" destId="{21E4E5C5-9DA4-49EE-8572-C3405490B8D4}"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3BD94-9D9E-4EFE-AB4D-E9005BA3C0B3}">
      <dsp:nvSpPr>
        <dsp:cNvPr id="0" name=""/>
        <dsp:cNvSpPr/>
      </dsp:nvSpPr>
      <dsp:spPr>
        <a:xfrm>
          <a:off x="3354158" y="908"/>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Communication Skills</a:t>
          </a:r>
        </a:p>
      </dsp:txBody>
      <dsp:txXfrm>
        <a:off x="3391549" y="38299"/>
        <a:ext cx="1103601" cy="691167"/>
      </dsp:txXfrm>
    </dsp:sp>
    <dsp:sp modelId="{3FDFFB66-5635-4033-98A7-250BB10796BC}">
      <dsp:nvSpPr>
        <dsp:cNvPr id="0" name=""/>
        <dsp:cNvSpPr/>
      </dsp:nvSpPr>
      <dsp:spPr>
        <a:xfrm>
          <a:off x="2138802" y="383883"/>
          <a:ext cx="3609095" cy="3609095"/>
        </a:xfrm>
        <a:custGeom>
          <a:avLst/>
          <a:gdLst/>
          <a:ahLst/>
          <a:cxnLst/>
          <a:rect l="0" t="0" r="0" b="0"/>
          <a:pathLst>
            <a:path>
              <a:moveTo>
                <a:pt x="2541973" y="157551"/>
              </a:moveTo>
              <a:arcTo wR="1804547" hR="1804547" stAng="17647198"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186F3F7-B903-4FFA-B773-07D0EF6D54AD}">
      <dsp:nvSpPr>
        <dsp:cNvPr id="0" name=""/>
        <dsp:cNvSpPr/>
      </dsp:nvSpPr>
      <dsp:spPr>
        <a:xfrm>
          <a:off x="4916942" y="903182"/>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Intellectual skills</a:t>
          </a:r>
        </a:p>
      </dsp:txBody>
      <dsp:txXfrm>
        <a:off x="4954333" y="940573"/>
        <a:ext cx="1103601" cy="691167"/>
      </dsp:txXfrm>
    </dsp:sp>
    <dsp:sp modelId="{8233BDAE-8D0C-40A3-A042-0C1916E5650F}">
      <dsp:nvSpPr>
        <dsp:cNvPr id="0" name=""/>
        <dsp:cNvSpPr/>
      </dsp:nvSpPr>
      <dsp:spPr>
        <a:xfrm>
          <a:off x="2138802" y="383883"/>
          <a:ext cx="3609095" cy="3609095"/>
        </a:xfrm>
        <a:custGeom>
          <a:avLst/>
          <a:gdLst/>
          <a:ahLst/>
          <a:cxnLst/>
          <a:rect l="0" t="0" r="0" b="0"/>
          <a:pathLst>
            <a:path>
              <a:moveTo>
                <a:pt x="3580968" y="1487179"/>
              </a:moveTo>
              <a:arcTo wR="1804547" hR="1804547" stAng="20992237" swAng="12155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593774F-0188-43D0-BB24-2444B14C468C}">
      <dsp:nvSpPr>
        <dsp:cNvPr id="0" name=""/>
        <dsp:cNvSpPr/>
      </dsp:nvSpPr>
      <dsp:spPr>
        <a:xfrm>
          <a:off x="4916942" y="2707730"/>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Information Technology Skills</a:t>
          </a:r>
        </a:p>
      </dsp:txBody>
      <dsp:txXfrm>
        <a:off x="4954333" y="2745121"/>
        <a:ext cx="1103601" cy="691167"/>
      </dsp:txXfrm>
    </dsp:sp>
    <dsp:sp modelId="{97654E4A-B277-44BD-8AB6-CEF325730538}">
      <dsp:nvSpPr>
        <dsp:cNvPr id="0" name=""/>
        <dsp:cNvSpPr/>
      </dsp:nvSpPr>
      <dsp:spPr>
        <a:xfrm>
          <a:off x="2138802" y="383883"/>
          <a:ext cx="3609095" cy="3609095"/>
        </a:xfrm>
        <a:custGeom>
          <a:avLst/>
          <a:gdLst/>
          <a:ahLst/>
          <a:cxnLst/>
          <a:rect l="0" t="0" r="0" b="0"/>
          <a:pathLst>
            <a:path>
              <a:moveTo>
                <a:pt x="2952875" y="3196574"/>
              </a:moveTo>
              <a:arcTo wR="1804547" hR="1804547" stAng="3028782"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4BF69EE-0B31-4805-AD1F-DBC21B3F969E}">
      <dsp:nvSpPr>
        <dsp:cNvPr id="0" name=""/>
        <dsp:cNvSpPr/>
      </dsp:nvSpPr>
      <dsp:spPr>
        <a:xfrm>
          <a:off x="3354158" y="361000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Organisational Skills</a:t>
          </a:r>
        </a:p>
      </dsp:txBody>
      <dsp:txXfrm>
        <a:off x="3391549" y="3647395"/>
        <a:ext cx="1103601" cy="691167"/>
      </dsp:txXfrm>
    </dsp:sp>
    <dsp:sp modelId="{AEB6B53D-3D8C-431E-A797-836FEE64B512}">
      <dsp:nvSpPr>
        <dsp:cNvPr id="0" name=""/>
        <dsp:cNvSpPr/>
      </dsp:nvSpPr>
      <dsp:spPr>
        <a:xfrm>
          <a:off x="1962180" y="332782"/>
          <a:ext cx="3609095" cy="3609095"/>
        </a:xfrm>
        <a:custGeom>
          <a:avLst/>
          <a:gdLst/>
          <a:ahLst/>
          <a:cxnLst/>
          <a:rect l="0" t="0" r="0" b="0"/>
          <a:pathLst>
            <a:path>
              <a:moveTo>
                <a:pt x="1211412" y="3508832"/>
              </a:moveTo>
              <a:arcTo wR="1804547" hR="1804547" stAng="6551353" swAng="109605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14168DA-82F9-4131-8F53-5B67CC86C811}">
      <dsp:nvSpPr>
        <dsp:cNvPr id="0" name=""/>
        <dsp:cNvSpPr/>
      </dsp:nvSpPr>
      <dsp:spPr>
        <a:xfrm>
          <a:off x="1672977" y="2681877"/>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Motivation</a:t>
          </a:r>
        </a:p>
      </dsp:txBody>
      <dsp:txXfrm>
        <a:off x="1710368" y="2719268"/>
        <a:ext cx="1103601" cy="691167"/>
      </dsp:txXfrm>
    </dsp:sp>
    <dsp:sp modelId="{73CB07D6-1CD1-4986-8956-945DCF961B3E}">
      <dsp:nvSpPr>
        <dsp:cNvPr id="0" name=""/>
        <dsp:cNvSpPr/>
      </dsp:nvSpPr>
      <dsp:spPr>
        <a:xfrm>
          <a:off x="2084815" y="560887"/>
          <a:ext cx="3609095" cy="3609095"/>
        </a:xfrm>
        <a:custGeom>
          <a:avLst/>
          <a:gdLst/>
          <a:ahLst/>
          <a:cxnLst/>
          <a:rect l="0" t="0" r="0" b="0"/>
          <a:pathLst>
            <a:path>
              <a:moveTo>
                <a:pt x="3636" y="1919057"/>
              </a:moveTo>
              <a:arcTo wR="1804547" hR="1804547" stAng="10581707" swAng="118967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D565665-5E1B-4552-9AEB-E8926773142F}">
      <dsp:nvSpPr>
        <dsp:cNvPr id="0" name=""/>
        <dsp:cNvSpPr/>
      </dsp:nvSpPr>
      <dsp:spPr>
        <a:xfrm>
          <a:off x="1800855" y="90452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Interdependence</a:t>
          </a:r>
        </a:p>
      </dsp:txBody>
      <dsp:txXfrm>
        <a:off x="1838246" y="941915"/>
        <a:ext cx="1103601" cy="691167"/>
      </dsp:txXfrm>
    </dsp:sp>
    <dsp:sp modelId="{21E4E5C5-9DA4-49EE-8572-C3405490B8D4}">
      <dsp:nvSpPr>
        <dsp:cNvPr id="0" name=""/>
        <dsp:cNvSpPr/>
      </dsp:nvSpPr>
      <dsp:spPr>
        <a:xfrm>
          <a:off x="2158421" y="376979"/>
          <a:ext cx="3609095" cy="3609095"/>
        </a:xfrm>
        <a:custGeom>
          <a:avLst/>
          <a:gdLst/>
          <a:ahLst/>
          <a:cxnLst/>
          <a:rect l="0" t="0" r="0" b="0"/>
          <a:pathLst>
            <a:path>
              <a:moveTo>
                <a:pt x="645853" y="421139"/>
              </a:moveTo>
              <a:arcTo wR="1804547" hR="1804547" stAng="13803098" swAng="91346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0B39A-5625-479E-8AF6-C7FD4ACB31BC}" type="datetimeFigureOut">
              <a:rPr lang="en-GB" smtClean="0"/>
              <a:t>29/01/2024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F3F96-4487-4F62-82FF-21063D5CA693}" type="slidenum">
              <a:rPr lang="en-GB" smtClean="0"/>
              <a:t>‹#›</a:t>
            </a:fld>
            <a:endParaRPr lang="en-GB"/>
          </a:p>
        </p:txBody>
      </p:sp>
    </p:spTree>
    <p:extLst>
      <p:ext uri="{BB962C8B-B14F-4D97-AF65-F5344CB8AC3E}">
        <p14:creationId xmlns:p14="http://schemas.microsoft.com/office/powerpoint/2010/main" val="21028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ritish-assessment.co.uk/insights/what-is-an-integrated-management-system-ims-a-complete-guide/#:~:text=Many%20organisations%20are%20turning%20to,safety%2C%20into%20a%20unified%20framewor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of “environment”: an holistic definition of the term “environment” is adopted, that includes biophysical, social and economic components, as well as the connections within and between these components.</a:t>
            </a:r>
          </a:p>
        </p:txBody>
      </p:sp>
      <p:sp>
        <p:nvSpPr>
          <p:cNvPr id="4" name="Slide Number Placeholder 3"/>
          <p:cNvSpPr>
            <a:spLocks noGrp="1"/>
          </p:cNvSpPr>
          <p:nvPr>
            <p:ph type="sldNum" sz="quarter" idx="5"/>
          </p:nvPr>
        </p:nvSpPr>
        <p:spPr/>
        <p:txBody>
          <a:bodyPr/>
          <a:lstStyle/>
          <a:p>
            <a:fld id="{0C6F3F96-4487-4F62-82FF-21063D5CA693}" type="slidenum">
              <a:rPr lang="en-GB" smtClean="0"/>
              <a:t>4</a:t>
            </a:fld>
            <a:endParaRPr lang="en-GB"/>
          </a:p>
        </p:txBody>
      </p:sp>
    </p:spTree>
    <p:extLst>
      <p:ext uri="{BB962C8B-B14F-4D97-AF65-F5344CB8AC3E}">
        <p14:creationId xmlns:p14="http://schemas.microsoft.com/office/powerpoint/2010/main" val="3284606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Comes from Biophysics is a vibrant scientific field where scientists from many fields including math, chemistry, physics, engineering, pharmacology, and materials sci</a:t>
            </a:r>
          </a:p>
          <a:p>
            <a:endParaRPr lang="en-GB" b="0" i="0" dirty="0">
              <a:solidFill>
                <a:srgbClr val="1F1F1F"/>
              </a:solidFill>
              <a:effectLst/>
              <a:latin typeface="Google Sans"/>
            </a:endParaRPr>
          </a:p>
          <a:p>
            <a:r>
              <a:rPr lang="en-GB" b="0" i="0" dirty="0">
                <a:solidFill>
                  <a:srgbClr val="040C28"/>
                </a:solidFill>
                <a:effectLst/>
                <a:latin typeface="Google Sans"/>
              </a:rPr>
              <a:t>a branch of science concerned with applying the principles and methods of physics to biological </a:t>
            </a:r>
            <a:r>
              <a:rPr lang="en-GB" b="0" i="0" dirty="0" err="1">
                <a:solidFill>
                  <a:srgbClr val="040C28"/>
                </a:solidFill>
                <a:effectLst/>
                <a:latin typeface="Google Sans"/>
              </a:rPr>
              <a:t>problems</a:t>
            </a:r>
            <a:r>
              <a:rPr lang="en-GB" b="0" i="0" dirty="0" err="1">
                <a:solidFill>
                  <a:srgbClr val="474747"/>
                </a:solidFill>
                <a:effectLst/>
                <a:latin typeface="Google Sans"/>
              </a:rPr>
              <a:t>.</a:t>
            </a:r>
            <a:r>
              <a:rPr lang="en-GB" b="0" i="0" dirty="0" err="1">
                <a:solidFill>
                  <a:srgbClr val="1F1F1F"/>
                </a:solidFill>
                <a:effectLst/>
                <a:latin typeface="Google Sans"/>
              </a:rPr>
              <a:t>ences</a:t>
            </a:r>
            <a:r>
              <a:rPr lang="en-GB" b="0" i="0" dirty="0">
                <a:solidFill>
                  <a:srgbClr val="1F1F1F"/>
                </a:solidFill>
                <a:effectLst/>
                <a:latin typeface="Google Sans"/>
              </a:rPr>
              <a:t>, use their skills to explore and develop new tools for understanding how biology—all life—works.</a:t>
            </a:r>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6</a:t>
            </a:fld>
            <a:endParaRPr lang="en-GB"/>
          </a:p>
        </p:txBody>
      </p:sp>
    </p:spTree>
    <p:extLst>
      <p:ext uri="{BB962C8B-B14F-4D97-AF65-F5344CB8AC3E}">
        <p14:creationId xmlns:p14="http://schemas.microsoft.com/office/powerpoint/2010/main" val="3936813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A71342-3C8A-4FA3-A72A-5E88A6475B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092539-742B-40A9-B6FA-C5BB3870F142}"/>
              </a:ext>
            </a:extLst>
          </p:cNvPr>
          <p:cNvSpPr txBox="1">
            <a:spLocks noGrp="1"/>
          </p:cNvSpPr>
          <p:nvPr>
            <p:ph type="body" sz="quarter" idx="1"/>
          </p:nvPr>
        </p:nvSpPr>
        <p:spPr/>
        <p:txBody>
          <a:bodyPr/>
          <a:lstStyle/>
          <a:p>
            <a:pPr lvl="0"/>
            <a:r>
              <a:rPr lang="en-GB"/>
              <a:t>So in terms of sustainable development? This is a 4 phase process that requires </a:t>
            </a:r>
          </a:p>
        </p:txBody>
      </p:sp>
      <p:sp>
        <p:nvSpPr>
          <p:cNvPr id="4" name="Slide Number Placeholder 3">
            <a:extLst>
              <a:ext uri="{FF2B5EF4-FFF2-40B4-BE49-F238E27FC236}">
                <a16:creationId xmlns:a16="http://schemas.microsoft.com/office/drawing/2014/main" id="{8034CD9A-597A-4526-AA0D-840EBD1C48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AC6820-C26C-4D36-AC91-D9CFAC849EA1}"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an Integrated Management System (IMS)? A complete guide | British Assessment Bureau (british-assessment.co.uk)</a:t>
            </a:r>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11</a:t>
            </a:fld>
            <a:endParaRPr lang="en-GB"/>
          </a:p>
        </p:txBody>
      </p:sp>
    </p:spTree>
    <p:extLst>
      <p:ext uri="{BB962C8B-B14F-4D97-AF65-F5344CB8AC3E}">
        <p14:creationId xmlns:p14="http://schemas.microsoft.com/office/powerpoint/2010/main" val="2262430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oogle Sans"/>
              </a:rPr>
              <a:t>ISO 14001 is </a:t>
            </a:r>
            <a:r>
              <a:rPr lang="en-GB" b="0" i="0" dirty="0">
                <a:solidFill>
                  <a:srgbClr val="040C28"/>
                </a:solidFill>
                <a:effectLst/>
                <a:latin typeface="Google Sans"/>
              </a:rPr>
              <a:t>an internationally agreed standard that sets out the requirements for an environmental management system</a:t>
            </a:r>
            <a:r>
              <a:rPr lang="en-GB" b="0" i="0" dirty="0">
                <a:solidFill>
                  <a:srgbClr val="474747"/>
                </a:solidFill>
                <a:effectLst/>
                <a:latin typeface="Google Sans"/>
              </a:rPr>
              <a:t>. It helps organizations improve their environmental performance t</a:t>
            </a:r>
          </a:p>
          <a:p>
            <a:r>
              <a:rPr lang="en-GB" dirty="0"/>
              <a:t>Accredited certification to ISO 14001 is not a requirement, and organizations can reap many of the benefits from using the standard without going through the accredited certification process. However, third-party certification – where an independent certification body audits your practices against the requirements of the standard – is a way of signalling to your buyers, customers, suppliers and other stakeholders that you have implemented the standard properly. What’s more, for some organizations, it helps to show how they meet regulatory or contractual requirements. T</a:t>
            </a:r>
            <a:r>
              <a:rPr lang="en-GB" b="0" i="0" dirty="0">
                <a:solidFill>
                  <a:srgbClr val="474747"/>
                </a:solidFill>
                <a:effectLst/>
                <a:latin typeface="Google Sans"/>
              </a:rPr>
              <a:t>hrough more efficient use of resources and reduction of waste, gaining a competitive advantage and the trust of stakeholders.</a:t>
            </a:r>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12</a:t>
            </a:fld>
            <a:endParaRPr lang="en-GB"/>
          </a:p>
        </p:txBody>
      </p:sp>
    </p:spTree>
    <p:extLst>
      <p:ext uri="{BB962C8B-B14F-4D97-AF65-F5344CB8AC3E}">
        <p14:creationId xmlns:p14="http://schemas.microsoft.com/office/powerpoint/2010/main" val="1291887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Create a culture of learning, stakeholder participation and continuous improvement of performance in order to realise external benefits and to contribute to sustainable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PLAN-do-ACT</a:t>
            </a:r>
          </a:p>
          <a:p>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13</a:t>
            </a:fld>
            <a:endParaRPr lang="en-GB"/>
          </a:p>
        </p:txBody>
      </p:sp>
    </p:spTree>
    <p:extLst>
      <p:ext uri="{BB962C8B-B14F-4D97-AF65-F5344CB8AC3E}">
        <p14:creationId xmlns:p14="http://schemas.microsoft.com/office/powerpoint/2010/main" val="3176643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14</a:t>
            </a:fld>
            <a:endParaRPr lang="en-GB"/>
          </a:p>
        </p:txBody>
      </p:sp>
    </p:spTree>
    <p:extLst>
      <p:ext uri="{BB962C8B-B14F-4D97-AF65-F5344CB8AC3E}">
        <p14:creationId xmlns:p14="http://schemas.microsoft.com/office/powerpoint/2010/main" val="2096285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provide some background information on the area that you are interested in; </a:t>
            </a:r>
          </a:p>
          <a:p>
            <a:r>
              <a:rPr lang="en-GB" dirty="0"/>
              <a:t>(b) explain the rationale behind why you want to focus on a particular aspect of this subject </a:t>
            </a:r>
            <a:r>
              <a:rPr lang="en-GB" i="1" dirty="0"/>
              <a:t>(you need to convince your supervisor that this is an area worthy of study); </a:t>
            </a:r>
          </a:p>
          <a:p>
            <a:r>
              <a:rPr lang="en-GB" dirty="0"/>
              <a:t>(c) identify the overall aim of your research </a:t>
            </a:r>
            <a:r>
              <a:rPr lang="en-GB" i="1" dirty="0"/>
              <a:t>(i.e. what you are trying to achieve); </a:t>
            </a:r>
          </a:p>
          <a:p>
            <a:r>
              <a:rPr lang="en-GB" dirty="0"/>
              <a:t>(d) specify the individual objectives required to help you achieve your overall research aim; </a:t>
            </a:r>
          </a:p>
          <a:p>
            <a:r>
              <a:rPr lang="en-GB" dirty="0"/>
              <a:t>(e) outline how you will carry out your research </a:t>
            </a:r>
            <a:r>
              <a:rPr lang="en-GB" i="1" dirty="0"/>
              <a:t>(your research methods); </a:t>
            </a:r>
          </a:p>
          <a:p>
            <a:r>
              <a:rPr lang="en-GB" dirty="0"/>
              <a:t>(f) provide an estimate of how long you think you will take to complete the various parts of your dissertation; and </a:t>
            </a:r>
          </a:p>
          <a:p>
            <a:r>
              <a:rPr lang="en-GB" dirty="0"/>
              <a:t>(g) list the literature that you have referred to in producing your proposal </a:t>
            </a:r>
            <a:r>
              <a:rPr lang="en-GB" i="1" dirty="0"/>
              <a:t>(i.e. include a short References section)</a:t>
            </a:r>
          </a:p>
          <a:p>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25</a:t>
            </a:fld>
            <a:endParaRPr lang="en-GB"/>
          </a:p>
        </p:txBody>
      </p:sp>
    </p:spTree>
    <p:extLst>
      <p:ext uri="{BB962C8B-B14F-4D97-AF65-F5344CB8AC3E}">
        <p14:creationId xmlns:p14="http://schemas.microsoft.com/office/powerpoint/2010/main" val="4616388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18662EDF-9949-4A70-B719-4DCD30DE56DB}" type="datetimeFigureOut">
              <a:rPr lang="en-GB" smtClean="0"/>
              <a:t>29/01/2024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934853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29/01/2024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807261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662EDF-9949-4A70-B719-4DCD30DE56DB}" type="datetimeFigureOut">
              <a:rPr lang="en-GB" smtClean="0"/>
              <a:t>29/01/2024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909289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662EDF-9949-4A70-B719-4DCD30DE56DB}" type="datetimeFigureOut">
              <a:rPr lang="en-GB" smtClean="0"/>
              <a:t>29/01/2024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30203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662EDF-9949-4A70-B719-4DCD30DE56DB}" type="datetimeFigureOut">
              <a:rPr lang="en-GB" smtClean="0"/>
              <a:t>29/01/2024</a:t>
            </a:fld>
            <a:endParaRPr lang="en-GB"/>
          </a:p>
        </p:txBody>
      </p:sp>
      <p:sp>
        <p:nvSpPr>
          <p:cNvPr id="9" name="Slide Number Placeholder 8"/>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38856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662EDF-9949-4A70-B719-4DCD30DE56DB}" type="datetimeFigureOut">
              <a:rPr lang="en-GB" smtClean="0"/>
              <a:t>29/01/2024</a:t>
            </a:fld>
            <a:endParaRPr lang="en-GB"/>
          </a:p>
        </p:txBody>
      </p:sp>
      <p:sp>
        <p:nvSpPr>
          <p:cNvPr id="5" name="Slide Number Placeholder 4"/>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91677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62EDF-9949-4A70-B719-4DCD30DE56DB}" type="datetimeFigureOut">
              <a:rPr lang="en-GB" smtClean="0"/>
              <a:t>29/01/2024</a:t>
            </a:fld>
            <a:endParaRPr lang="en-GB"/>
          </a:p>
        </p:txBody>
      </p:sp>
      <p:sp>
        <p:nvSpPr>
          <p:cNvPr id="4" name="Slide Number Placeholder 3"/>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437670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29/01/2024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18294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29/01/2024</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687741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29/01/2024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275013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29/01/2024</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702340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18662EDF-9949-4A70-B719-4DCD30DE56DB}" type="datetimeFigureOut">
              <a:rPr lang="en-GB" smtClean="0"/>
              <a:t>29/01/2024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10C1A91A-B836-4DB9-B804-E09562D79A04}" type="slidenum">
              <a:rPr lang="en-GB" smtClean="0"/>
              <a:t>‹#›</a:t>
            </a:fld>
            <a:endParaRPr lang="en-GB"/>
          </a:p>
        </p:txBody>
      </p:sp>
    </p:spTree>
    <p:extLst>
      <p:ext uri="{BB962C8B-B14F-4D97-AF65-F5344CB8AC3E}">
        <p14:creationId xmlns:p14="http://schemas.microsoft.com/office/powerpoint/2010/main" val="22650694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H.evans1@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2027#section-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n.unesco.org/sustainabledevelopmentgoal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so.org/files/live/sites/isoorg/files/store/en/PUB100371.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A28BB5-1FBF-4016-B971-43C5BB25E348}"/>
              </a:ext>
            </a:extLst>
          </p:cNvPr>
          <p:cNvSpPr>
            <a:spLocks noGrp="1"/>
          </p:cNvSpPr>
          <p:nvPr>
            <p:ph type="ctrTitle"/>
          </p:nvPr>
        </p:nvSpPr>
        <p:spPr/>
        <p:txBody>
          <a:bodyPr>
            <a:normAutofit fontScale="90000"/>
          </a:bodyPr>
          <a:lstStyle/>
          <a:p>
            <a:r>
              <a:rPr lang="en-GB" dirty="0"/>
              <a:t>Researching the Environmental Sustainability of Hospitality</a:t>
            </a:r>
            <a:br>
              <a:rPr lang="en-GB" dirty="0"/>
            </a:br>
            <a:r>
              <a:rPr lang="en-GB" sz="2200" dirty="0"/>
              <a:t>BMMB7032D</a:t>
            </a:r>
            <a:r>
              <a:rPr lang="en-GB" dirty="0"/>
              <a:t> </a:t>
            </a:r>
          </a:p>
        </p:txBody>
      </p:sp>
      <p:sp>
        <p:nvSpPr>
          <p:cNvPr id="5" name="Subtitle 4">
            <a:extLst>
              <a:ext uri="{FF2B5EF4-FFF2-40B4-BE49-F238E27FC236}">
                <a16:creationId xmlns:a16="http://schemas.microsoft.com/office/drawing/2014/main" id="{69BC4FE4-17A2-46CC-9D21-87534E4BC60D}"/>
              </a:ext>
            </a:extLst>
          </p:cNvPr>
          <p:cNvSpPr>
            <a:spLocks noGrp="1"/>
          </p:cNvSpPr>
          <p:nvPr>
            <p:ph type="subTitle" idx="1"/>
          </p:nvPr>
        </p:nvSpPr>
        <p:spPr/>
        <p:txBody>
          <a:bodyPr/>
          <a:lstStyle/>
          <a:p>
            <a:r>
              <a:rPr lang="en-GB" dirty="0"/>
              <a:t>Lecture 1 </a:t>
            </a:r>
          </a:p>
        </p:txBody>
      </p:sp>
    </p:spTree>
    <p:extLst>
      <p:ext uri="{BB962C8B-B14F-4D97-AF65-F5344CB8AC3E}">
        <p14:creationId xmlns:p14="http://schemas.microsoft.com/office/powerpoint/2010/main" val="2014494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66B2-505E-77E7-E397-AB8F7FF3B49B}"/>
              </a:ext>
            </a:extLst>
          </p:cNvPr>
          <p:cNvSpPr>
            <a:spLocks noGrp="1"/>
          </p:cNvSpPr>
          <p:nvPr>
            <p:ph type="title"/>
          </p:nvPr>
        </p:nvSpPr>
        <p:spPr>
          <a:xfrm>
            <a:off x="457200" y="274638"/>
            <a:ext cx="8229600" cy="1143000"/>
          </a:xfrm>
        </p:spPr>
        <p:txBody>
          <a:bodyPr anchor="ctr">
            <a:normAutofit/>
          </a:bodyPr>
          <a:lstStyle/>
          <a:p>
            <a:r>
              <a:rPr lang="en-GB"/>
              <a:t>Contact Details </a:t>
            </a:r>
          </a:p>
        </p:txBody>
      </p:sp>
      <p:sp>
        <p:nvSpPr>
          <p:cNvPr id="3" name="Content Placeholder 2">
            <a:extLst>
              <a:ext uri="{FF2B5EF4-FFF2-40B4-BE49-F238E27FC236}">
                <a16:creationId xmlns:a16="http://schemas.microsoft.com/office/drawing/2014/main" id="{37837448-15C7-080D-B112-6D005BEB5377}"/>
              </a:ext>
            </a:extLst>
          </p:cNvPr>
          <p:cNvSpPr>
            <a:spLocks noGrp="1"/>
          </p:cNvSpPr>
          <p:nvPr>
            <p:ph sz="half" idx="1"/>
          </p:nvPr>
        </p:nvSpPr>
        <p:spPr>
          <a:xfrm>
            <a:off x="457200" y="1600201"/>
            <a:ext cx="4038600" cy="3989040"/>
          </a:xfrm>
        </p:spPr>
        <p:txBody>
          <a:bodyPr>
            <a:normAutofit/>
          </a:bodyPr>
          <a:lstStyle/>
          <a:p>
            <a:r>
              <a:rPr lang="en-GB" dirty="0"/>
              <a:t>Helen Evans </a:t>
            </a:r>
          </a:p>
          <a:p>
            <a:endParaRPr lang="en-GB" dirty="0"/>
          </a:p>
          <a:p>
            <a:r>
              <a:rPr lang="en-GB" dirty="0">
                <a:hlinkClick r:id="rId2"/>
              </a:rPr>
              <a:t>H.evans1@uwtsd.ac.uk</a:t>
            </a:r>
            <a:r>
              <a:rPr lang="en-GB" dirty="0"/>
              <a:t> </a:t>
            </a:r>
          </a:p>
          <a:p>
            <a:pPr marL="0" indent="0">
              <a:buNone/>
            </a:pPr>
            <a:r>
              <a:rPr lang="en-GB" dirty="0"/>
              <a:t> </a:t>
            </a:r>
          </a:p>
          <a:p>
            <a:endParaRPr lang="en-GB" dirty="0"/>
          </a:p>
        </p:txBody>
      </p:sp>
      <p:pic>
        <p:nvPicPr>
          <p:cNvPr id="5" name="Picture 4" descr="Sunlit desk">
            <a:extLst>
              <a:ext uri="{FF2B5EF4-FFF2-40B4-BE49-F238E27FC236}">
                <a16:creationId xmlns:a16="http://schemas.microsoft.com/office/drawing/2014/main" id="{85BBBD2D-ADF9-50C8-CC82-24D92B5FDDA1}"/>
              </a:ext>
            </a:extLst>
          </p:cNvPr>
          <p:cNvPicPr>
            <a:picLocks noChangeAspect="1"/>
          </p:cNvPicPr>
          <p:nvPr/>
        </p:nvPicPr>
        <p:blipFill rotWithShape="1">
          <a:blip r:embed="rId3"/>
          <a:srcRect l="10737" r="21683" b="-2"/>
          <a:stretch/>
        </p:blipFill>
        <p:spPr>
          <a:xfrm>
            <a:off x="4648200" y="1600201"/>
            <a:ext cx="4038600" cy="3989040"/>
          </a:xfrm>
          <a:prstGeom prst="rect">
            <a:avLst/>
          </a:prstGeom>
          <a:noFill/>
        </p:spPr>
      </p:pic>
    </p:spTree>
    <p:extLst>
      <p:ext uri="{BB962C8B-B14F-4D97-AF65-F5344CB8AC3E}">
        <p14:creationId xmlns:p14="http://schemas.microsoft.com/office/powerpoint/2010/main" val="2746551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60DB54-D804-435A-B49B-ED0041008936}"/>
              </a:ext>
            </a:extLst>
          </p:cNvPr>
          <p:cNvSpPr>
            <a:spLocks noGrp="1"/>
          </p:cNvSpPr>
          <p:nvPr>
            <p:ph type="title"/>
          </p:nvPr>
        </p:nvSpPr>
        <p:spPr/>
        <p:txBody>
          <a:bodyPr/>
          <a:lstStyle/>
          <a:p>
            <a:r>
              <a:rPr lang="en-GB" dirty="0"/>
              <a:t>Session Aims</a:t>
            </a:r>
          </a:p>
        </p:txBody>
      </p:sp>
      <p:sp>
        <p:nvSpPr>
          <p:cNvPr id="6" name="Content Placeholder 5">
            <a:extLst>
              <a:ext uri="{FF2B5EF4-FFF2-40B4-BE49-F238E27FC236}">
                <a16:creationId xmlns:a16="http://schemas.microsoft.com/office/drawing/2014/main" id="{F0C3D9A7-7733-4A45-9CDF-20912872EC6A}"/>
              </a:ext>
            </a:extLst>
          </p:cNvPr>
          <p:cNvSpPr>
            <a:spLocks noGrp="1"/>
          </p:cNvSpPr>
          <p:nvPr>
            <p:ph idx="1"/>
          </p:nvPr>
        </p:nvSpPr>
        <p:spPr/>
        <p:txBody>
          <a:bodyPr/>
          <a:lstStyle/>
          <a:p>
            <a:r>
              <a:rPr lang="en-GB" dirty="0"/>
              <a:t>PART 1</a:t>
            </a:r>
          </a:p>
          <a:p>
            <a:r>
              <a:rPr lang="en-GB" dirty="0"/>
              <a:t>Introduce the Module</a:t>
            </a:r>
          </a:p>
          <a:p>
            <a:r>
              <a:rPr lang="en-GB" dirty="0"/>
              <a:t>Assignments</a:t>
            </a:r>
          </a:p>
          <a:p>
            <a:r>
              <a:rPr lang="en-GB" dirty="0"/>
              <a:t>The concept of sustainability</a:t>
            </a:r>
          </a:p>
          <a:p>
            <a:r>
              <a:rPr lang="en-GB" dirty="0"/>
              <a:t> a brief overview of </a:t>
            </a:r>
            <a:r>
              <a:rPr lang="en-GB" sz="2400" dirty="0"/>
              <a:t>Integrated environmental management system</a:t>
            </a:r>
          </a:p>
          <a:p>
            <a:endParaRPr lang="en-GB" dirty="0"/>
          </a:p>
          <a:p>
            <a:pPr marL="0" indent="0">
              <a:buNone/>
            </a:pPr>
            <a:r>
              <a:rPr lang="en-GB" sz="2400" dirty="0"/>
              <a:t>PART 2 </a:t>
            </a:r>
          </a:p>
          <a:p>
            <a:r>
              <a:rPr lang="en-GB" dirty="0"/>
              <a:t>What </a:t>
            </a:r>
            <a:r>
              <a:rPr lang="en-GB"/>
              <a:t>is research….?</a:t>
            </a:r>
            <a:endParaRPr lang="en-GB" sz="2400" dirty="0"/>
          </a:p>
          <a:p>
            <a:endParaRPr lang="en-GB" dirty="0"/>
          </a:p>
        </p:txBody>
      </p:sp>
    </p:spTree>
    <p:extLst>
      <p:ext uri="{BB962C8B-B14F-4D97-AF65-F5344CB8AC3E}">
        <p14:creationId xmlns:p14="http://schemas.microsoft.com/office/powerpoint/2010/main" val="2185586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B6CC-3B00-E718-7A01-0FE6FB088E44}"/>
              </a:ext>
            </a:extLst>
          </p:cNvPr>
          <p:cNvSpPr>
            <a:spLocks noGrp="1"/>
          </p:cNvSpPr>
          <p:nvPr>
            <p:ph type="title"/>
          </p:nvPr>
        </p:nvSpPr>
        <p:spPr>
          <a:xfrm>
            <a:off x="457200" y="274638"/>
            <a:ext cx="8229600" cy="1143000"/>
          </a:xfrm>
        </p:spPr>
        <p:txBody>
          <a:bodyPr anchor="ctr">
            <a:normAutofit/>
          </a:bodyPr>
          <a:lstStyle/>
          <a:p>
            <a:r>
              <a:rPr lang="en-GB"/>
              <a:t>Module Learning Outcomes </a:t>
            </a:r>
          </a:p>
        </p:txBody>
      </p:sp>
      <p:pic>
        <p:nvPicPr>
          <p:cNvPr id="5" name="Picture 4" descr="White bulbs with a yellow one standing out">
            <a:extLst>
              <a:ext uri="{FF2B5EF4-FFF2-40B4-BE49-F238E27FC236}">
                <a16:creationId xmlns:a16="http://schemas.microsoft.com/office/drawing/2014/main" id="{68D2AAE7-1C97-18B4-EB78-1D5925CC093E}"/>
              </a:ext>
            </a:extLst>
          </p:cNvPr>
          <p:cNvPicPr>
            <a:picLocks noChangeAspect="1"/>
          </p:cNvPicPr>
          <p:nvPr/>
        </p:nvPicPr>
        <p:blipFill rotWithShape="1">
          <a:blip r:embed="rId3"/>
          <a:srcRect l="19218" r="13202" b="-2"/>
          <a:stretch/>
        </p:blipFill>
        <p:spPr>
          <a:xfrm>
            <a:off x="457200" y="1600201"/>
            <a:ext cx="2410834" cy="2381249"/>
          </a:xfrm>
          <a:prstGeom prst="rect">
            <a:avLst/>
          </a:prstGeom>
          <a:noFill/>
        </p:spPr>
      </p:pic>
      <p:sp>
        <p:nvSpPr>
          <p:cNvPr id="3" name="Content Placeholder 2">
            <a:extLst>
              <a:ext uri="{FF2B5EF4-FFF2-40B4-BE49-F238E27FC236}">
                <a16:creationId xmlns:a16="http://schemas.microsoft.com/office/drawing/2014/main" id="{C8D7F975-3C0E-9CAE-2059-5D9C550F20E8}"/>
              </a:ext>
            </a:extLst>
          </p:cNvPr>
          <p:cNvSpPr>
            <a:spLocks noGrp="1"/>
          </p:cNvSpPr>
          <p:nvPr>
            <p:ph sz="half" idx="2"/>
          </p:nvPr>
        </p:nvSpPr>
        <p:spPr>
          <a:xfrm>
            <a:off x="3124200" y="1600201"/>
            <a:ext cx="5562600" cy="3989040"/>
          </a:xfrm>
        </p:spPr>
        <p:txBody>
          <a:bodyPr>
            <a:normAutofit fontScale="92500" lnSpcReduction="20000"/>
          </a:bodyPr>
          <a:lstStyle/>
          <a:p>
            <a:pPr marL="0" indent="0">
              <a:lnSpc>
                <a:spcPct val="90000"/>
              </a:lnSpc>
              <a:buNone/>
            </a:pPr>
            <a:r>
              <a:rPr lang="en-GB" sz="1500" dirty="0"/>
              <a:t>Upon the successful completion of this module, the student should be able to:</a:t>
            </a:r>
          </a:p>
          <a:p>
            <a:pPr>
              <a:lnSpc>
                <a:spcPct val="90000"/>
              </a:lnSpc>
            </a:pPr>
            <a:endParaRPr lang="en-GB" sz="1500" dirty="0"/>
          </a:p>
          <a:p>
            <a:pPr>
              <a:lnSpc>
                <a:spcPct val="90000"/>
              </a:lnSpc>
            </a:pPr>
            <a:r>
              <a:rPr lang="en-GB" sz="1500" dirty="0"/>
              <a:t>	identify significant and priority measures for hotels and the hospitality industry, enabling their implementation and ensuring sustainability over time;</a:t>
            </a:r>
          </a:p>
          <a:p>
            <a:pPr>
              <a:lnSpc>
                <a:spcPct val="90000"/>
              </a:lnSpc>
            </a:pPr>
            <a:endParaRPr lang="en-GB" sz="1500" dirty="0"/>
          </a:p>
          <a:p>
            <a:pPr>
              <a:lnSpc>
                <a:spcPct val="90000"/>
              </a:lnSpc>
            </a:pPr>
            <a:r>
              <a:rPr lang="en-GB" sz="1500" dirty="0"/>
              <a:t>	critically evaluate the contexts for using research techniques, the philosophical underpinnings, strengths and limitations of research techniques; to systematically integrate the environment as one component of day-to-day hotel and hospitality management;</a:t>
            </a:r>
          </a:p>
          <a:p>
            <a:pPr>
              <a:lnSpc>
                <a:spcPct val="90000"/>
              </a:lnSpc>
            </a:pPr>
            <a:endParaRPr lang="en-GB" sz="1500" dirty="0"/>
          </a:p>
          <a:p>
            <a:pPr>
              <a:lnSpc>
                <a:spcPct val="90000"/>
              </a:lnSpc>
            </a:pPr>
            <a:r>
              <a:rPr lang="en-GB" sz="1500" dirty="0"/>
              <a:t>	evaluate qualitative and quantitative research principles and approaches; to make long term sustainable positive steps towards being able to create an integrated environmental management system;</a:t>
            </a:r>
          </a:p>
          <a:p>
            <a:pPr>
              <a:lnSpc>
                <a:spcPct val="90000"/>
              </a:lnSpc>
            </a:pPr>
            <a:endParaRPr lang="en-GB" sz="1500" dirty="0"/>
          </a:p>
          <a:p>
            <a:pPr>
              <a:lnSpc>
                <a:spcPct val="90000"/>
              </a:lnSpc>
            </a:pPr>
            <a:r>
              <a:rPr lang="en-GB" sz="1500" dirty="0"/>
              <a:t>	apply analysis techniques in order to address a particular research question; design and write a research proposal, with particular attention to contemporary methodological approaches, data sources, sampling and research design.</a:t>
            </a:r>
          </a:p>
          <a:p>
            <a:pPr>
              <a:lnSpc>
                <a:spcPct val="90000"/>
              </a:lnSpc>
            </a:pPr>
            <a:endParaRPr lang="en-GB" sz="1500" dirty="0"/>
          </a:p>
          <a:p>
            <a:pPr>
              <a:lnSpc>
                <a:spcPct val="90000"/>
              </a:lnSpc>
            </a:pPr>
            <a:endParaRPr lang="en-GB" sz="1500" dirty="0"/>
          </a:p>
        </p:txBody>
      </p:sp>
    </p:spTree>
    <p:extLst>
      <p:ext uri="{BB962C8B-B14F-4D97-AF65-F5344CB8AC3E}">
        <p14:creationId xmlns:p14="http://schemas.microsoft.com/office/powerpoint/2010/main" val="58916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B5E6-9B64-0B2D-AE7C-733119AFBED4}"/>
              </a:ext>
            </a:extLst>
          </p:cNvPr>
          <p:cNvSpPr>
            <a:spLocks noGrp="1"/>
          </p:cNvSpPr>
          <p:nvPr>
            <p:ph type="title"/>
          </p:nvPr>
        </p:nvSpPr>
        <p:spPr/>
        <p:txBody>
          <a:bodyPr anchor="ctr">
            <a:normAutofit/>
          </a:bodyPr>
          <a:lstStyle/>
          <a:p>
            <a:r>
              <a:rPr lang="en-GB" dirty="0"/>
              <a:t>Assignment :  </a:t>
            </a:r>
          </a:p>
        </p:txBody>
      </p:sp>
      <p:graphicFrame>
        <p:nvGraphicFramePr>
          <p:cNvPr id="5" name="Content Placeholder 4">
            <a:extLst>
              <a:ext uri="{FF2B5EF4-FFF2-40B4-BE49-F238E27FC236}">
                <a16:creationId xmlns:a16="http://schemas.microsoft.com/office/drawing/2014/main" id="{3151DA5A-B668-4355-BB5A-6C3DC4F992CE}"/>
              </a:ext>
            </a:extLst>
          </p:cNvPr>
          <p:cNvGraphicFramePr>
            <a:graphicFrameLocks noGrp="1"/>
          </p:cNvGraphicFramePr>
          <p:nvPr>
            <p:ph idx="1"/>
            <p:extLst>
              <p:ext uri="{D42A27DB-BD31-4B8C-83A1-F6EECF244321}">
                <p14:modId xmlns:p14="http://schemas.microsoft.com/office/powerpoint/2010/main" val="2210629744"/>
              </p:ext>
            </p:extLst>
          </p:nvPr>
        </p:nvGraphicFramePr>
        <p:xfrm>
          <a:off x="457199" y="2206868"/>
          <a:ext cx="7921870" cy="1697342"/>
        </p:xfrm>
        <a:graphic>
          <a:graphicData uri="http://schemas.openxmlformats.org/drawingml/2006/table">
            <a:tbl>
              <a:tblPr firstRow="1" firstCol="1" bandRow="1">
                <a:tableStyleId>{5C22544A-7EE6-4342-B048-85BDC9FD1C3A}</a:tableStyleId>
              </a:tblPr>
              <a:tblGrid>
                <a:gridCol w="3455272">
                  <a:extLst>
                    <a:ext uri="{9D8B030D-6E8A-4147-A177-3AD203B41FA5}">
                      <a16:colId xmlns:a16="http://schemas.microsoft.com/office/drawing/2014/main" val="207625286"/>
                    </a:ext>
                  </a:extLst>
                </a:gridCol>
                <a:gridCol w="2812184">
                  <a:extLst>
                    <a:ext uri="{9D8B030D-6E8A-4147-A177-3AD203B41FA5}">
                      <a16:colId xmlns:a16="http://schemas.microsoft.com/office/drawing/2014/main" val="1438916914"/>
                    </a:ext>
                  </a:extLst>
                </a:gridCol>
                <a:gridCol w="1654414">
                  <a:extLst>
                    <a:ext uri="{9D8B030D-6E8A-4147-A177-3AD203B41FA5}">
                      <a16:colId xmlns:a16="http://schemas.microsoft.com/office/drawing/2014/main" val="2287461346"/>
                    </a:ext>
                  </a:extLst>
                </a:gridCol>
              </a:tblGrid>
              <a:tr h="848671">
                <a:tc>
                  <a:txBody>
                    <a:bodyPr/>
                    <a:lstStyle/>
                    <a:p>
                      <a:pPr algn="ctr"/>
                      <a:r>
                        <a:rPr lang="en-GB" sz="2400" dirty="0">
                          <a:effectLst/>
                        </a:rPr>
                        <a:t>Mode of assessment</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Volume</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Weighting</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29962241"/>
                  </a:ext>
                </a:extLst>
              </a:tr>
              <a:tr h="848671">
                <a:tc>
                  <a:txBody>
                    <a:bodyPr/>
                    <a:lstStyle/>
                    <a:p>
                      <a:pPr algn="ctr"/>
                      <a:r>
                        <a:rPr lang="en-GB" sz="2400">
                          <a:effectLst/>
                        </a:rPr>
                        <a:t>Report </a:t>
                      </a:r>
                      <a:endParaRPr lang="en-GB" sz="3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a:effectLst/>
                        </a:rPr>
                        <a:t>5,000 words </a:t>
                      </a:r>
                      <a:endParaRPr lang="en-GB" sz="3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2400" dirty="0">
                          <a:effectLst/>
                        </a:rPr>
                        <a:t>100%</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09625203"/>
                  </a:ext>
                </a:extLst>
              </a:tr>
            </a:tbl>
          </a:graphicData>
        </a:graphic>
      </p:graphicFrame>
      <p:sp>
        <p:nvSpPr>
          <p:cNvPr id="6" name="TextBox 5">
            <a:extLst>
              <a:ext uri="{FF2B5EF4-FFF2-40B4-BE49-F238E27FC236}">
                <a16:creationId xmlns:a16="http://schemas.microsoft.com/office/drawing/2014/main" id="{B62E8AE4-AAE6-46F5-91A2-B47344163ED0}"/>
              </a:ext>
            </a:extLst>
          </p:cNvPr>
          <p:cNvSpPr txBox="1"/>
          <p:nvPr/>
        </p:nvSpPr>
        <p:spPr>
          <a:xfrm>
            <a:off x="787400" y="4693440"/>
            <a:ext cx="6800850" cy="646331"/>
          </a:xfrm>
          <a:prstGeom prst="rect">
            <a:avLst/>
          </a:prstGeom>
          <a:noFill/>
        </p:spPr>
        <p:txBody>
          <a:bodyPr wrap="square">
            <a:spAutoFit/>
          </a:bodyPr>
          <a:lstStyle/>
          <a:p>
            <a:r>
              <a:rPr lang="en-GB" dirty="0">
                <a:hlinkClick r:id="rId2"/>
              </a:rPr>
              <a:t>https://moodle.uwtsd.ac.uk/course/view.php?id=12027#section-1</a:t>
            </a:r>
            <a:endParaRPr lang="en-GB" dirty="0"/>
          </a:p>
          <a:p>
            <a:endParaRPr lang="en-GB" dirty="0"/>
          </a:p>
        </p:txBody>
      </p:sp>
    </p:spTree>
    <p:extLst>
      <p:ext uri="{BB962C8B-B14F-4D97-AF65-F5344CB8AC3E}">
        <p14:creationId xmlns:p14="http://schemas.microsoft.com/office/powerpoint/2010/main" val="793815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5725-62DE-43C0-8792-B99E50A3244C}"/>
              </a:ext>
            </a:extLst>
          </p:cNvPr>
          <p:cNvSpPr>
            <a:spLocks noGrp="1"/>
          </p:cNvSpPr>
          <p:nvPr>
            <p:ph type="title"/>
          </p:nvPr>
        </p:nvSpPr>
        <p:spPr/>
        <p:txBody>
          <a:bodyPr/>
          <a:lstStyle/>
          <a:p>
            <a:r>
              <a:rPr lang="en-GB" dirty="0"/>
              <a:t>Definition of “environment”:</a:t>
            </a:r>
          </a:p>
        </p:txBody>
      </p:sp>
      <p:sp>
        <p:nvSpPr>
          <p:cNvPr id="3" name="Content Placeholder 2">
            <a:extLst>
              <a:ext uri="{FF2B5EF4-FFF2-40B4-BE49-F238E27FC236}">
                <a16:creationId xmlns:a16="http://schemas.microsoft.com/office/drawing/2014/main" id="{63999DCF-7A35-4764-AF94-3AA80D30ECB9}"/>
              </a:ext>
            </a:extLst>
          </p:cNvPr>
          <p:cNvSpPr>
            <a:spLocks noGrp="1"/>
          </p:cNvSpPr>
          <p:nvPr>
            <p:ph idx="1"/>
          </p:nvPr>
        </p:nvSpPr>
        <p:spPr/>
        <p:txBody>
          <a:bodyPr/>
          <a:lstStyle/>
          <a:p>
            <a:r>
              <a:rPr lang="en-GB" dirty="0"/>
              <a:t>An holistic definition of the term “environment” is adopted, that includes biophysical, social and economic components, as well as the connections within and between these components.</a:t>
            </a:r>
          </a:p>
        </p:txBody>
      </p:sp>
    </p:spTree>
    <p:extLst>
      <p:ext uri="{BB962C8B-B14F-4D97-AF65-F5344CB8AC3E}">
        <p14:creationId xmlns:p14="http://schemas.microsoft.com/office/powerpoint/2010/main" val="3995933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48EC2-06A2-43AC-A7AD-E15AD27F87A0}"/>
              </a:ext>
            </a:extLst>
          </p:cNvPr>
          <p:cNvSpPr>
            <a:spLocks noGrp="1"/>
          </p:cNvSpPr>
          <p:nvPr>
            <p:ph type="title"/>
          </p:nvPr>
        </p:nvSpPr>
        <p:spPr/>
        <p:txBody>
          <a:bodyPr/>
          <a:lstStyle/>
          <a:p>
            <a:r>
              <a:rPr lang="en-GB" dirty="0"/>
              <a:t>Defining Sustainability </a:t>
            </a:r>
          </a:p>
        </p:txBody>
      </p:sp>
      <p:sp>
        <p:nvSpPr>
          <p:cNvPr id="3" name="Content Placeholder 2">
            <a:extLst>
              <a:ext uri="{FF2B5EF4-FFF2-40B4-BE49-F238E27FC236}">
                <a16:creationId xmlns:a16="http://schemas.microsoft.com/office/drawing/2014/main" id="{15072FBB-3305-47E4-AF4F-AABC3D59821E}"/>
              </a:ext>
            </a:extLst>
          </p:cNvPr>
          <p:cNvSpPr>
            <a:spLocks noGrp="1"/>
          </p:cNvSpPr>
          <p:nvPr>
            <p:ph idx="1"/>
          </p:nvPr>
        </p:nvSpPr>
        <p:spPr/>
        <p:txBody>
          <a:bodyPr/>
          <a:lstStyle/>
          <a:p>
            <a:r>
              <a:rPr lang="en-GB" dirty="0"/>
              <a:t>Our Common Future (WCED, 1987) defines sustainable development as: Development that meets the needs of the present without compromising the ability of future generations to meet their needs and aspirations.</a:t>
            </a:r>
          </a:p>
        </p:txBody>
      </p:sp>
    </p:spTree>
    <p:extLst>
      <p:ext uri="{BB962C8B-B14F-4D97-AF65-F5344CB8AC3E}">
        <p14:creationId xmlns:p14="http://schemas.microsoft.com/office/powerpoint/2010/main" val="3162337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4925" y="137080"/>
            <a:ext cx="4173452" cy="5249625"/>
          </a:xfrm>
          <a:prstGeom prst="rect">
            <a:avLst/>
          </a:prstGeom>
        </p:spPr>
      </p:pic>
    </p:spTree>
    <p:extLst>
      <p:ext uri="{BB962C8B-B14F-4D97-AF65-F5344CB8AC3E}">
        <p14:creationId xmlns:p14="http://schemas.microsoft.com/office/powerpoint/2010/main" val="213021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5E94A-6555-4DD3-828D-2626C9280A67}"/>
              </a:ext>
            </a:extLst>
          </p:cNvPr>
          <p:cNvSpPr txBox="1">
            <a:spLocks noGrp="1"/>
          </p:cNvSpPr>
          <p:nvPr>
            <p:ph type="title"/>
          </p:nvPr>
        </p:nvSpPr>
        <p:spPr>
          <a:xfrm>
            <a:off x="457200" y="274638"/>
            <a:ext cx="8229600" cy="1143000"/>
          </a:xfrm>
        </p:spPr>
        <p:txBody>
          <a:bodyPr anchor="ctr">
            <a:normAutofit/>
          </a:bodyPr>
          <a:lstStyle/>
          <a:p>
            <a:pPr lvl="0"/>
            <a:r>
              <a:rPr lang="en-GB" b="1"/>
              <a:t>Sustainable Overview</a:t>
            </a:r>
          </a:p>
        </p:txBody>
      </p:sp>
      <p:grpSp>
        <p:nvGrpSpPr>
          <p:cNvPr id="3" name="Content Placeholder 2">
            <a:extLst>
              <a:ext uri="{FF2B5EF4-FFF2-40B4-BE49-F238E27FC236}">
                <a16:creationId xmlns:a16="http://schemas.microsoft.com/office/drawing/2014/main" id="{845D32C2-D064-4B1E-8444-6A581EFF561F}"/>
              </a:ext>
            </a:extLst>
          </p:cNvPr>
          <p:cNvGrpSpPr/>
          <p:nvPr/>
        </p:nvGrpSpPr>
        <p:grpSpPr>
          <a:xfrm>
            <a:off x="457200" y="2488356"/>
            <a:ext cx="8229601" cy="2140720"/>
            <a:chOff x="656027" y="866019"/>
            <a:chExt cx="10879942" cy="2830140"/>
          </a:xfrm>
        </p:grpSpPr>
        <p:sp>
          <p:nvSpPr>
            <p:cNvPr id="4" name="Freeform: Shape 3">
              <a:extLst>
                <a:ext uri="{FF2B5EF4-FFF2-40B4-BE49-F238E27FC236}">
                  <a16:creationId xmlns:a16="http://schemas.microsoft.com/office/drawing/2014/main" id="{9E655F7A-B1AB-4D34-99EB-D5BF48A949AF}"/>
                </a:ext>
              </a:extLst>
            </p:cNvPr>
            <p:cNvSpPr/>
            <p:nvPr/>
          </p:nvSpPr>
          <p:spPr>
            <a:xfrm>
              <a:off x="656027"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val f5"/>
                <a:gd name="f15" fmla="val f6"/>
                <a:gd name="f16" fmla="val f7"/>
                <a:gd name="f17" fmla="*/ f11 f0 1"/>
                <a:gd name="f18" fmla="+- f16 0 f14"/>
                <a:gd name="f19" fmla="+- f15 0 f14"/>
                <a:gd name="f20" fmla="*/ f17 1 f2"/>
                <a:gd name="f21" fmla="*/ f19 1 2760840"/>
                <a:gd name="f22" fmla="*/ f18 1 828252"/>
                <a:gd name="f23" fmla="*/ 0 f19 1"/>
                <a:gd name="f24" fmla="*/ 0 f18 1"/>
                <a:gd name="f25" fmla="*/ 2512364 f19 1"/>
                <a:gd name="f26" fmla="*/ 2760840 f19 1"/>
                <a:gd name="f27" fmla="*/ 414126 f18 1"/>
                <a:gd name="f28" fmla="*/ 828252 f18 1"/>
                <a:gd name="f29" fmla="*/ 248476 f19 1"/>
                <a:gd name="f30" fmla="+- f20 0 f1"/>
                <a:gd name="f31" fmla="*/ f23 1 2760840"/>
                <a:gd name="f32" fmla="*/ f24 1 828252"/>
                <a:gd name="f33" fmla="*/ f25 1 2760840"/>
                <a:gd name="f34" fmla="*/ f26 1 2760840"/>
                <a:gd name="f35" fmla="*/ f27 1 828252"/>
                <a:gd name="f36" fmla="*/ f28 1 828252"/>
                <a:gd name="f37" fmla="*/ f29 1 2760840"/>
                <a:gd name="f38" fmla="*/ f14 1 f21"/>
                <a:gd name="f39" fmla="*/ f15 1 f21"/>
                <a:gd name="f40" fmla="*/ f14 1 f22"/>
                <a:gd name="f41" fmla="*/ f16 1 f22"/>
                <a:gd name="f42" fmla="*/ f31 1 f21"/>
                <a:gd name="f43" fmla="*/ f32 1 f22"/>
                <a:gd name="f44" fmla="*/ f33 1 f21"/>
                <a:gd name="f45" fmla="*/ f34 1 f21"/>
                <a:gd name="f46" fmla="*/ f35 1 f22"/>
                <a:gd name="f47" fmla="*/ f36 1 f22"/>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3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5" y="f58"/>
                </a:cxn>
                <a:cxn ang="f30">
                  <a:pos x="f53" y="f58"/>
                </a:cxn>
                <a:cxn ang="f30">
                  <a:pos x="f59" y="f57"/>
                </a:cxn>
                <a:cxn ang="f30">
                  <a:pos x="f53" y="f54"/>
                </a:cxn>
              </a:cxnLst>
              <a:rect l="f49" t="f52" r="f50" b="f51"/>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263059" tIns="76700" rIns="263059" bIns="76700" anchor="ctr" anchorCtr="1" compatLnSpc="1">
              <a:noAutofit/>
            </a:bodyPr>
            <a:lstStyle/>
            <a:p>
              <a:pPr algn="ctr" defTabSz="933449">
                <a:lnSpc>
                  <a:spcPct val="90000"/>
                </a:lnSpc>
                <a:spcAft>
                  <a:spcPts val="900"/>
                </a:spcAft>
                <a:defRPr sz="1800" b="0" i="0" u="none" strike="noStrike" kern="0" cap="none" spc="0" baseline="0">
                  <a:solidFill>
                    <a:srgbClr val="000000"/>
                  </a:solidFill>
                  <a:uFillTx/>
                </a:defRPr>
              </a:pPr>
              <a:r>
                <a:rPr lang="en-US" sz="2100" kern="0">
                  <a:solidFill>
                    <a:srgbClr val="FFFFFF"/>
                  </a:solidFill>
                  <a:latin typeface="Calibri"/>
                  <a:ea typeface="+mn-ea"/>
                  <a:cs typeface="+mn-cs"/>
                </a:rPr>
                <a:t>Understand</a:t>
              </a:r>
              <a:endParaRPr lang="en-US" sz="2100">
                <a:solidFill>
                  <a:srgbClr val="FFFFFF"/>
                </a:solidFill>
                <a:latin typeface="Calibri"/>
              </a:endParaRPr>
            </a:p>
          </p:txBody>
        </p:sp>
        <p:sp>
          <p:nvSpPr>
            <p:cNvPr id="5" name="Freeform: Shape 4">
              <a:extLst>
                <a:ext uri="{FF2B5EF4-FFF2-40B4-BE49-F238E27FC236}">
                  <a16:creationId xmlns:a16="http://schemas.microsoft.com/office/drawing/2014/main" id="{406ECF3E-9C01-4C5E-BA59-D6526D8A44FA}"/>
                </a:ext>
              </a:extLst>
            </p:cNvPr>
            <p:cNvSpPr/>
            <p:nvPr/>
          </p:nvSpPr>
          <p:spPr>
            <a:xfrm>
              <a:off x="656027"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val f5"/>
                <a:gd name="f12" fmla="val f6"/>
                <a:gd name="f13" fmla="val f7"/>
                <a:gd name="f14" fmla="*/ f8 f0 1"/>
                <a:gd name="f15" fmla="+- f13 0 f11"/>
                <a:gd name="f16" fmla="+- f12 0 f11"/>
                <a:gd name="f17" fmla="*/ f14 1 f2"/>
                <a:gd name="f18" fmla="*/ f16 1 2512365"/>
                <a:gd name="f19" fmla="*/ f15 1 2001885"/>
                <a:gd name="f20" fmla="*/ 0 f16 1"/>
                <a:gd name="f21" fmla="*/ 0 f15 1"/>
                <a:gd name="f22" fmla="*/ 2512365 f16 1"/>
                <a:gd name="f23" fmla="*/ 2001885 f15 1"/>
                <a:gd name="f24" fmla="+- f17 0 f1"/>
                <a:gd name="f25" fmla="*/ f20 1 2512365"/>
                <a:gd name="f26" fmla="*/ f21 1 2001885"/>
                <a:gd name="f27" fmla="*/ f22 1 2512365"/>
                <a:gd name="f28" fmla="*/ f23 1 200188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48901" tIns="148901" rIns="148901" bIns="297802" anchor="t" anchorCtr="0" compatLnSpc="1">
              <a:noAutofit/>
            </a:bodyPr>
            <a:lstStyle/>
            <a:p>
              <a:pPr defTabSz="666748">
                <a:lnSpc>
                  <a:spcPct val="90000"/>
                </a:lnSpc>
                <a:spcAft>
                  <a:spcPts val="600"/>
                </a:spcAft>
                <a:defRPr sz="1800" b="0" i="0" u="none" strike="noStrike" kern="0" cap="none" spc="0" baseline="0">
                  <a:solidFill>
                    <a:srgbClr val="000000"/>
                  </a:solidFill>
                  <a:uFillTx/>
                </a:defRPr>
              </a:pPr>
              <a:r>
                <a:rPr lang="en-US" sz="1500" kern="0">
                  <a:solidFill>
                    <a:srgbClr val="000000"/>
                  </a:solidFill>
                  <a:latin typeface="Calibri"/>
                  <a:ea typeface="+mn-ea"/>
                  <a:cs typeface="+mn-cs"/>
                </a:rPr>
                <a:t>Understand the Different Stages in Destination Development. </a:t>
              </a:r>
              <a:endParaRPr lang="en-US" sz="1500">
                <a:solidFill>
                  <a:srgbClr val="000000"/>
                </a:solidFill>
                <a:latin typeface="Calibri"/>
              </a:endParaRPr>
            </a:p>
          </p:txBody>
        </p:sp>
        <p:sp>
          <p:nvSpPr>
            <p:cNvPr id="6" name="Freeform: Shape 5">
              <a:extLst>
                <a:ext uri="{FF2B5EF4-FFF2-40B4-BE49-F238E27FC236}">
                  <a16:creationId xmlns:a16="http://schemas.microsoft.com/office/drawing/2014/main" id="{69BE56F4-65C5-4027-A069-A266090825BA}"/>
                </a:ext>
              </a:extLst>
            </p:cNvPr>
            <p:cNvSpPr/>
            <p:nvPr/>
          </p:nvSpPr>
          <p:spPr>
            <a:xfrm>
              <a:off x="3362395"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val f5"/>
                <a:gd name="f15" fmla="val f6"/>
                <a:gd name="f16" fmla="val f7"/>
                <a:gd name="f17" fmla="*/ f11 f0 1"/>
                <a:gd name="f18" fmla="+- f16 0 f14"/>
                <a:gd name="f19" fmla="+- f15 0 f14"/>
                <a:gd name="f20" fmla="*/ f17 1 f2"/>
                <a:gd name="f21" fmla="*/ f19 1 2760840"/>
                <a:gd name="f22" fmla="*/ f18 1 828252"/>
                <a:gd name="f23" fmla="*/ 0 f19 1"/>
                <a:gd name="f24" fmla="*/ 0 f18 1"/>
                <a:gd name="f25" fmla="*/ 2512364 f19 1"/>
                <a:gd name="f26" fmla="*/ 2760840 f19 1"/>
                <a:gd name="f27" fmla="*/ 414126 f18 1"/>
                <a:gd name="f28" fmla="*/ 828252 f18 1"/>
                <a:gd name="f29" fmla="*/ 248476 f19 1"/>
                <a:gd name="f30" fmla="+- f20 0 f1"/>
                <a:gd name="f31" fmla="*/ f23 1 2760840"/>
                <a:gd name="f32" fmla="*/ f24 1 828252"/>
                <a:gd name="f33" fmla="*/ f25 1 2760840"/>
                <a:gd name="f34" fmla="*/ f26 1 2760840"/>
                <a:gd name="f35" fmla="*/ f27 1 828252"/>
                <a:gd name="f36" fmla="*/ f28 1 828252"/>
                <a:gd name="f37" fmla="*/ f29 1 2760840"/>
                <a:gd name="f38" fmla="*/ f14 1 f21"/>
                <a:gd name="f39" fmla="*/ f15 1 f21"/>
                <a:gd name="f40" fmla="*/ f14 1 f22"/>
                <a:gd name="f41" fmla="*/ f16 1 f22"/>
                <a:gd name="f42" fmla="*/ f31 1 f21"/>
                <a:gd name="f43" fmla="*/ f32 1 f22"/>
                <a:gd name="f44" fmla="*/ f33 1 f21"/>
                <a:gd name="f45" fmla="*/ f34 1 f21"/>
                <a:gd name="f46" fmla="*/ f35 1 f22"/>
                <a:gd name="f47" fmla="*/ f36 1 f22"/>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3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5" y="f58"/>
                </a:cxn>
                <a:cxn ang="f30">
                  <a:pos x="f53" y="f58"/>
                </a:cxn>
                <a:cxn ang="f30">
                  <a:pos x="f59" y="f57"/>
                </a:cxn>
                <a:cxn ang="f30">
                  <a:pos x="f53" y="f54"/>
                </a:cxn>
              </a:cxnLst>
              <a:rect l="f49" t="f52" r="f50" b="f51"/>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263059" tIns="76700" rIns="263059" bIns="76700" anchor="ctr" anchorCtr="1" compatLnSpc="1">
              <a:noAutofit/>
            </a:bodyPr>
            <a:lstStyle/>
            <a:p>
              <a:pPr algn="ctr" defTabSz="933449">
                <a:lnSpc>
                  <a:spcPct val="90000"/>
                </a:lnSpc>
                <a:spcAft>
                  <a:spcPts val="900"/>
                </a:spcAft>
                <a:defRPr sz="1800" b="0" i="0" u="none" strike="noStrike" kern="0" cap="none" spc="0" baseline="0">
                  <a:solidFill>
                    <a:srgbClr val="000000"/>
                  </a:solidFill>
                  <a:uFillTx/>
                </a:defRPr>
              </a:pPr>
              <a:r>
                <a:rPr lang="en-US" sz="2100" kern="0">
                  <a:solidFill>
                    <a:srgbClr val="FFFFFF"/>
                  </a:solidFill>
                  <a:latin typeface="Calibri"/>
                  <a:ea typeface="+mn-ea"/>
                  <a:cs typeface="+mn-cs"/>
                </a:rPr>
                <a:t>Understand</a:t>
              </a:r>
              <a:endParaRPr lang="en-US" sz="2100">
                <a:solidFill>
                  <a:srgbClr val="FFFFFF"/>
                </a:solidFill>
                <a:latin typeface="Calibri"/>
              </a:endParaRPr>
            </a:p>
          </p:txBody>
        </p:sp>
        <p:sp>
          <p:nvSpPr>
            <p:cNvPr id="7" name="Freeform: Shape 6">
              <a:extLst>
                <a:ext uri="{FF2B5EF4-FFF2-40B4-BE49-F238E27FC236}">
                  <a16:creationId xmlns:a16="http://schemas.microsoft.com/office/drawing/2014/main" id="{43540B3D-26B6-4996-8396-E8230A230B92}"/>
                </a:ext>
              </a:extLst>
            </p:cNvPr>
            <p:cNvSpPr/>
            <p:nvPr/>
          </p:nvSpPr>
          <p:spPr>
            <a:xfrm>
              <a:off x="3362395"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val f5"/>
                <a:gd name="f12" fmla="val f6"/>
                <a:gd name="f13" fmla="val f7"/>
                <a:gd name="f14" fmla="*/ f8 f0 1"/>
                <a:gd name="f15" fmla="+- f13 0 f11"/>
                <a:gd name="f16" fmla="+- f12 0 f11"/>
                <a:gd name="f17" fmla="*/ f14 1 f2"/>
                <a:gd name="f18" fmla="*/ f16 1 2512365"/>
                <a:gd name="f19" fmla="*/ f15 1 2001885"/>
                <a:gd name="f20" fmla="*/ 0 f16 1"/>
                <a:gd name="f21" fmla="*/ 0 f15 1"/>
                <a:gd name="f22" fmla="*/ 2512365 f16 1"/>
                <a:gd name="f23" fmla="*/ 2001885 f15 1"/>
                <a:gd name="f24" fmla="+- f17 0 f1"/>
                <a:gd name="f25" fmla="*/ f20 1 2512365"/>
                <a:gd name="f26" fmla="*/ f21 1 2001885"/>
                <a:gd name="f27" fmla="*/ f22 1 2512365"/>
                <a:gd name="f28" fmla="*/ f23 1 200188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48901" tIns="148901" rIns="148901" bIns="297802" anchor="t" anchorCtr="0" compatLnSpc="1">
              <a:noAutofit/>
            </a:bodyPr>
            <a:lstStyle/>
            <a:p>
              <a:pPr defTabSz="666748">
                <a:lnSpc>
                  <a:spcPct val="90000"/>
                </a:lnSpc>
                <a:spcAft>
                  <a:spcPts val="600"/>
                </a:spcAft>
                <a:defRPr sz="1800" b="0" i="0" u="none" strike="noStrike" kern="0" cap="none" spc="0" baseline="0">
                  <a:solidFill>
                    <a:srgbClr val="000000"/>
                  </a:solidFill>
                  <a:uFillTx/>
                </a:defRPr>
              </a:pPr>
              <a:r>
                <a:rPr lang="en-US" sz="1500" kern="0">
                  <a:solidFill>
                    <a:srgbClr val="000000"/>
                  </a:solidFill>
                  <a:latin typeface="Calibri"/>
                  <a:ea typeface="+mn-ea"/>
                  <a:cs typeface="+mn-cs"/>
                </a:rPr>
                <a:t>Understand Sustainable Hospitality Development and its Benefits.</a:t>
              </a:r>
              <a:endParaRPr lang="en-US" sz="1500">
                <a:solidFill>
                  <a:srgbClr val="000000"/>
                </a:solidFill>
                <a:latin typeface="Calibri"/>
              </a:endParaRPr>
            </a:p>
          </p:txBody>
        </p:sp>
        <p:sp>
          <p:nvSpPr>
            <p:cNvPr id="8" name="Freeform: Shape 7">
              <a:extLst>
                <a:ext uri="{FF2B5EF4-FFF2-40B4-BE49-F238E27FC236}">
                  <a16:creationId xmlns:a16="http://schemas.microsoft.com/office/drawing/2014/main" id="{8093E8D9-7281-4E32-9385-F3843F7CCC8F}"/>
                </a:ext>
              </a:extLst>
            </p:cNvPr>
            <p:cNvSpPr/>
            <p:nvPr/>
          </p:nvSpPr>
          <p:spPr>
            <a:xfrm>
              <a:off x="6068763"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val f5"/>
                <a:gd name="f15" fmla="val f6"/>
                <a:gd name="f16" fmla="val f7"/>
                <a:gd name="f17" fmla="*/ f11 f0 1"/>
                <a:gd name="f18" fmla="+- f16 0 f14"/>
                <a:gd name="f19" fmla="+- f15 0 f14"/>
                <a:gd name="f20" fmla="*/ f17 1 f2"/>
                <a:gd name="f21" fmla="*/ f19 1 2760840"/>
                <a:gd name="f22" fmla="*/ f18 1 828252"/>
                <a:gd name="f23" fmla="*/ 0 f19 1"/>
                <a:gd name="f24" fmla="*/ 0 f18 1"/>
                <a:gd name="f25" fmla="*/ 2512364 f19 1"/>
                <a:gd name="f26" fmla="*/ 2760840 f19 1"/>
                <a:gd name="f27" fmla="*/ 414126 f18 1"/>
                <a:gd name="f28" fmla="*/ 828252 f18 1"/>
                <a:gd name="f29" fmla="*/ 248476 f19 1"/>
                <a:gd name="f30" fmla="+- f20 0 f1"/>
                <a:gd name="f31" fmla="*/ f23 1 2760840"/>
                <a:gd name="f32" fmla="*/ f24 1 828252"/>
                <a:gd name="f33" fmla="*/ f25 1 2760840"/>
                <a:gd name="f34" fmla="*/ f26 1 2760840"/>
                <a:gd name="f35" fmla="*/ f27 1 828252"/>
                <a:gd name="f36" fmla="*/ f28 1 828252"/>
                <a:gd name="f37" fmla="*/ f29 1 2760840"/>
                <a:gd name="f38" fmla="*/ f14 1 f21"/>
                <a:gd name="f39" fmla="*/ f15 1 f21"/>
                <a:gd name="f40" fmla="*/ f14 1 f22"/>
                <a:gd name="f41" fmla="*/ f16 1 f22"/>
                <a:gd name="f42" fmla="*/ f31 1 f21"/>
                <a:gd name="f43" fmla="*/ f32 1 f22"/>
                <a:gd name="f44" fmla="*/ f33 1 f21"/>
                <a:gd name="f45" fmla="*/ f34 1 f21"/>
                <a:gd name="f46" fmla="*/ f35 1 f22"/>
                <a:gd name="f47" fmla="*/ f36 1 f22"/>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3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5" y="f58"/>
                </a:cxn>
                <a:cxn ang="f30">
                  <a:pos x="f53" y="f58"/>
                </a:cxn>
                <a:cxn ang="f30">
                  <a:pos x="f59" y="f57"/>
                </a:cxn>
                <a:cxn ang="f30">
                  <a:pos x="f53" y="f54"/>
                </a:cxn>
              </a:cxnLst>
              <a:rect l="f49" t="f52" r="f50" b="f51"/>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263059" tIns="76700" rIns="263059" bIns="76700" anchor="ctr" anchorCtr="1" compatLnSpc="1">
              <a:noAutofit/>
            </a:bodyPr>
            <a:lstStyle/>
            <a:p>
              <a:pPr algn="ctr" defTabSz="933449">
                <a:lnSpc>
                  <a:spcPct val="90000"/>
                </a:lnSpc>
                <a:spcAft>
                  <a:spcPts val="900"/>
                </a:spcAft>
                <a:defRPr sz="1800" b="0" i="0" u="none" strike="noStrike" kern="0" cap="none" spc="0" baseline="0">
                  <a:solidFill>
                    <a:srgbClr val="000000"/>
                  </a:solidFill>
                  <a:uFillTx/>
                </a:defRPr>
              </a:pPr>
              <a:r>
                <a:rPr lang="en-US" sz="2100" kern="0">
                  <a:solidFill>
                    <a:srgbClr val="FFFFFF"/>
                  </a:solidFill>
                  <a:latin typeface="Calibri"/>
                  <a:ea typeface="+mn-ea"/>
                  <a:cs typeface="+mn-cs"/>
                </a:rPr>
                <a:t>Identify</a:t>
              </a:r>
              <a:endParaRPr lang="en-US" sz="2100">
                <a:solidFill>
                  <a:srgbClr val="FFFFFF"/>
                </a:solidFill>
                <a:latin typeface="Calibri"/>
              </a:endParaRPr>
            </a:p>
          </p:txBody>
        </p:sp>
        <p:sp>
          <p:nvSpPr>
            <p:cNvPr id="9" name="Freeform: Shape 8">
              <a:extLst>
                <a:ext uri="{FF2B5EF4-FFF2-40B4-BE49-F238E27FC236}">
                  <a16:creationId xmlns:a16="http://schemas.microsoft.com/office/drawing/2014/main" id="{0B852FFF-BE0E-4FB2-BA86-3146DBE03403}"/>
                </a:ext>
              </a:extLst>
            </p:cNvPr>
            <p:cNvSpPr/>
            <p:nvPr/>
          </p:nvSpPr>
          <p:spPr>
            <a:xfrm>
              <a:off x="6068763"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val f5"/>
                <a:gd name="f12" fmla="val f6"/>
                <a:gd name="f13" fmla="val f7"/>
                <a:gd name="f14" fmla="*/ f8 f0 1"/>
                <a:gd name="f15" fmla="+- f13 0 f11"/>
                <a:gd name="f16" fmla="+- f12 0 f11"/>
                <a:gd name="f17" fmla="*/ f14 1 f2"/>
                <a:gd name="f18" fmla="*/ f16 1 2512365"/>
                <a:gd name="f19" fmla="*/ f15 1 2001885"/>
                <a:gd name="f20" fmla="*/ 0 f16 1"/>
                <a:gd name="f21" fmla="*/ 0 f15 1"/>
                <a:gd name="f22" fmla="*/ 2512365 f16 1"/>
                <a:gd name="f23" fmla="*/ 2001885 f15 1"/>
                <a:gd name="f24" fmla="+- f17 0 f1"/>
                <a:gd name="f25" fmla="*/ f20 1 2512365"/>
                <a:gd name="f26" fmla="*/ f21 1 2001885"/>
                <a:gd name="f27" fmla="*/ f22 1 2512365"/>
                <a:gd name="f28" fmla="*/ f23 1 200188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48901" tIns="148901" rIns="148901" bIns="297802" anchor="t" anchorCtr="0" compatLnSpc="1">
              <a:noAutofit/>
            </a:bodyPr>
            <a:lstStyle/>
            <a:p>
              <a:pPr defTabSz="666748">
                <a:lnSpc>
                  <a:spcPct val="90000"/>
                </a:lnSpc>
                <a:spcAft>
                  <a:spcPts val="600"/>
                </a:spcAft>
                <a:defRPr sz="1800" b="0" i="0" u="none" strike="noStrike" kern="0" cap="none" spc="0" baseline="0">
                  <a:solidFill>
                    <a:srgbClr val="000000"/>
                  </a:solidFill>
                  <a:uFillTx/>
                </a:defRPr>
              </a:pPr>
              <a:r>
                <a:rPr lang="en-US" sz="1500" kern="0">
                  <a:solidFill>
                    <a:srgbClr val="000000"/>
                  </a:solidFill>
                  <a:latin typeface="Calibri"/>
                  <a:ea typeface="+mn-ea"/>
                  <a:cs typeface="+mn-cs"/>
                </a:rPr>
                <a:t>Identify the different prerequisites of a Sustainable hospitality Development.</a:t>
              </a:r>
              <a:endParaRPr lang="en-US" sz="1500">
                <a:solidFill>
                  <a:srgbClr val="000000"/>
                </a:solidFill>
                <a:latin typeface="Calibri"/>
              </a:endParaRPr>
            </a:p>
          </p:txBody>
        </p:sp>
        <p:sp>
          <p:nvSpPr>
            <p:cNvPr id="10" name="Freeform: Shape 9">
              <a:extLst>
                <a:ext uri="{FF2B5EF4-FFF2-40B4-BE49-F238E27FC236}">
                  <a16:creationId xmlns:a16="http://schemas.microsoft.com/office/drawing/2014/main" id="{23CE2F49-557B-4CC9-A6F3-FECDAECBAA58}"/>
                </a:ext>
              </a:extLst>
            </p:cNvPr>
            <p:cNvSpPr/>
            <p:nvPr/>
          </p:nvSpPr>
          <p:spPr>
            <a:xfrm>
              <a:off x="8775131"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val f5"/>
                <a:gd name="f15" fmla="val f6"/>
                <a:gd name="f16" fmla="val f7"/>
                <a:gd name="f17" fmla="*/ f11 f0 1"/>
                <a:gd name="f18" fmla="+- f16 0 f14"/>
                <a:gd name="f19" fmla="+- f15 0 f14"/>
                <a:gd name="f20" fmla="*/ f17 1 f2"/>
                <a:gd name="f21" fmla="*/ f19 1 2760840"/>
                <a:gd name="f22" fmla="*/ f18 1 828252"/>
                <a:gd name="f23" fmla="*/ 0 f19 1"/>
                <a:gd name="f24" fmla="*/ 0 f18 1"/>
                <a:gd name="f25" fmla="*/ 2512364 f19 1"/>
                <a:gd name="f26" fmla="*/ 2760840 f19 1"/>
                <a:gd name="f27" fmla="*/ 414126 f18 1"/>
                <a:gd name="f28" fmla="*/ 828252 f18 1"/>
                <a:gd name="f29" fmla="*/ 248476 f19 1"/>
                <a:gd name="f30" fmla="+- f20 0 f1"/>
                <a:gd name="f31" fmla="*/ f23 1 2760840"/>
                <a:gd name="f32" fmla="*/ f24 1 828252"/>
                <a:gd name="f33" fmla="*/ f25 1 2760840"/>
                <a:gd name="f34" fmla="*/ f26 1 2760840"/>
                <a:gd name="f35" fmla="*/ f27 1 828252"/>
                <a:gd name="f36" fmla="*/ f28 1 828252"/>
                <a:gd name="f37" fmla="*/ f29 1 2760840"/>
                <a:gd name="f38" fmla="*/ f14 1 f21"/>
                <a:gd name="f39" fmla="*/ f15 1 f21"/>
                <a:gd name="f40" fmla="*/ f14 1 f22"/>
                <a:gd name="f41" fmla="*/ f16 1 f22"/>
                <a:gd name="f42" fmla="*/ f31 1 f21"/>
                <a:gd name="f43" fmla="*/ f32 1 f22"/>
                <a:gd name="f44" fmla="*/ f33 1 f21"/>
                <a:gd name="f45" fmla="*/ f34 1 f21"/>
                <a:gd name="f46" fmla="*/ f35 1 f22"/>
                <a:gd name="f47" fmla="*/ f36 1 f22"/>
                <a:gd name="f48" fmla="*/ f37 1 f21"/>
                <a:gd name="f49" fmla="*/ f38 f12 1"/>
                <a:gd name="f50" fmla="*/ f39 f12 1"/>
                <a:gd name="f51" fmla="*/ f41 f13 1"/>
                <a:gd name="f52" fmla="*/ f40 f13 1"/>
                <a:gd name="f53" fmla="*/ f42 f12 1"/>
                <a:gd name="f54" fmla="*/ f43 f13 1"/>
                <a:gd name="f55" fmla="*/ f44 f12 1"/>
                <a:gd name="f56" fmla="*/ f45 f12 1"/>
                <a:gd name="f57" fmla="*/ f46 f13 1"/>
                <a:gd name="f58" fmla="*/ f47 f13 1"/>
                <a:gd name="f59" fmla="*/ f48 f12 1"/>
              </a:gdLst>
              <a:ahLst/>
              <a:cxnLst>
                <a:cxn ang="3cd4">
                  <a:pos x="hc" y="t"/>
                </a:cxn>
                <a:cxn ang="0">
                  <a:pos x="r" y="vc"/>
                </a:cxn>
                <a:cxn ang="cd4">
                  <a:pos x="hc" y="b"/>
                </a:cxn>
                <a:cxn ang="cd2">
                  <a:pos x="l" y="vc"/>
                </a:cxn>
                <a:cxn ang="f30">
                  <a:pos x="f53" y="f54"/>
                </a:cxn>
                <a:cxn ang="f30">
                  <a:pos x="f55" y="f54"/>
                </a:cxn>
                <a:cxn ang="f30">
                  <a:pos x="f56" y="f57"/>
                </a:cxn>
                <a:cxn ang="f30">
                  <a:pos x="f55" y="f58"/>
                </a:cxn>
                <a:cxn ang="f30">
                  <a:pos x="f53" y="f58"/>
                </a:cxn>
                <a:cxn ang="f30">
                  <a:pos x="f59" y="f57"/>
                </a:cxn>
                <a:cxn ang="f30">
                  <a:pos x="f53" y="f54"/>
                </a:cxn>
              </a:cxnLst>
              <a:rect l="f49" t="f52" r="f50" b="f51"/>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263059" tIns="76700" rIns="263059" bIns="76700" anchor="ctr" anchorCtr="1" compatLnSpc="1">
              <a:noAutofit/>
            </a:bodyPr>
            <a:lstStyle/>
            <a:p>
              <a:pPr algn="ctr" defTabSz="933449">
                <a:lnSpc>
                  <a:spcPct val="90000"/>
                </a:lnSpc>
                <a:spcAft>
                  <a:spcPts val="900"/>
                </a:spcAft>
                <a:defRPr sz="1800" b="0" i="0" u="none" strike="noStrike" kern="0" cap="none" spc="0" baseline="0">
                  <a:solidFill>
                    <a:srgbClr val="000000"/>
                  </a:solidFill>
                  <a:uFillTx/>
                </a:defRPr>
              </a:pPr>
              <a:r>
                <a:rPr lang="en-US" sz="2100" kern="0">
                  <a:solidFill>
                    <a:srgbClr val="FFFFFF"/>
                  </a:solidFill>
                  <a:latin typeface="Calibri"/>
                  <a:ea typeface="+mn-ea"/>
                  <a:cs typeface="+mn-cs"/>
                </a:rPr>
                <a:t>Analyse</a:t>
              </a:r>
              <a:endParaRPr lang="en-US" sz="2100">
                <a:solidFill>
                  <a:srgbClr val="FFFFFF"/>
                </a:solidFill>
                <a:latin typeface="Calibri"/>
              </a:endParaRPr>
            </a:p>
          </p:txBody>
        </p:sp>
        <p:sp>
          <p:nvSpPr>
            <p:cNvPr id="11" name="Freeform: Shape 10">
              <a:extLst>
                <a:ext uri="{FF2B5EF4-FFF2-40B4-BE49-F238E27FC236}">
                  <a16:creationId xmlns:a16="http://schemas.microsoft.com/office/drawing/2014/main" id="{2A9F0274-D33B-43EE-A7ED-EB4B870E8A25}"/>
                </a:ext>
              </a:extLst>
            </p:cNvPr>
            <p:cNvSpPr/>
            <p:nvPr/>
          </p:nvSpPr>
          <p:spPr>
            <a:xfrm>
              <a:off x="8775131"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val f5"/>
                <a:gd name="f12" fmla="val f6"/>
                <a:gd name="f13" fmla="val f7"/>
                <a:gd name="f14" fmla="*/ f8 f0 1"/>
                <a:gd name="f15" fmla="+- f13 0 f11"/>
                <a:gd name="f16" fmla="+- f12 0 f11"/>
                <a:gd name="f17" fmla="*/ f14 1 f2"/>
                <a:gd name="f18" fmla="*/ f16 1 2512365"/>
                <a:gd name="f19" fmla="*/ f15 1 2001885"/>
                <a:gd name="f20" fmla="*/ 0 f16 1"/>
                <a:gd name="f21" fmla="*/ 0 f15 1"/>
                <a:gd name="f22" fmla="*/ 2512365 f16 1"/>
                <a:gd name="f23" fmla="*/ 2001885 f15 1"/>
                <a:gd name="f24" fmla="+- f17 0 f1"/>
                <a:gd name="f25" fmla="*/ f20 1 2512365"/>
                <a:gd name="f26" fmla="*/ f21 1 2001885"/>
                <a:gd name="f27" fmla="*/ f22 1 2512365"/>
                <a:gd name="f28" fmla="*/ f23 1 200188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48901" tIns="148901" rIns="148901" bIns="297802" anchor="t" anchorCtr="0" compatLnSpc="1">
              <a:noAutofit/>
            </a:bodyPr>
            <a:lstStyle/>
            <a:p>
              <a:pPr defTabSz="666748">
                <a:lnSpc>
                  <a:spcPct val="90000"/>
                </a:lnSpc>
                <a:spcAft>
                  <a:spcPts val="600"/>
                </a:spcAft>
                <a:defRPr sz="1800" b="0" i="0" u="none" strike="noStrike" kern="0" cap="none" spc="0" baseline="0">
                  <a:solidFill>
                    <a:srgbClr val="000000"/>
                  </a:solidFill>
                  <a:uFillTx/>
                </a:defRPr>
              </a:pPr>
              <a:r>
                <a:rPr lang="en-US" sz="1500" kern="0" err="1">
                  <a:solidFill>
                    <a:srgbClr val="000000"/>
                  </a:solidFill>
                  <a:latin typeface="Calibri"/>
                  <a:ea typeface="+mn-ea"/>
                  <a:cs typeface="+mn-cs"/>
                </a:rPr>
                <a:t>Analyse</a:t>
              </a:r>
              <a:r>
                <a:rPr lang="en-US" sz="1500" kern="0">
                  <a:solidFill>
                    <a:srgbClr val="000000"/>
                  </a:solidFill>
                  <a:latin typeface="Calibri"/>
                  <a:ea typeface="+mn-ea"/>
                  <a:cs typeface="+mn-cs"/>
                </a:rPr>
                <a:t> the roles played by various Stakeholders in Sustainable Hospitality Development.</a:t>
              </a:r>
              <a:endParaRPr lang="en-US" sz="1500">
                <a:solidFill>
                  <a:srgbClr val="000000"/>
                </a:solidFill>
                <a:latin typeface="Calibri"/>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19141-BCA2-4C56-969F-F54286C5DCD9}"/>
              </a:ext>
            </a:extLst>
          </p:cNvPr>
          <p:cNvSpPr txBox="1">
            <a:spLocks noGrp="1"/>
          </p:cNvSpPr>
          <p:nvPr>
            <p:ph type="title"/>
          </p:nvPr>
        </p:nvSpPr>
        <p:spPr>
          <a:xfrm>
            <a:off x="457200" y="274638"/>
            <a:ext cx="8229600" cy="1143000"/>
          </a:xfrm>
        </p:spPr>
        <p:txBody>
          <a:bodyPr anchor="ctr">
            <a:normAutofit/>
          </a:bodyPr>
          <a:lstStyle/>
          <a:p>
            <a:pPr lvl="0"/>
            <a:r>
              <a:rPr lang="en-GB" sz="3100"/>
              <a:t>UNESCO and Sustainable Development Goals</a:t>
            </a:r>
            <a:br>
              <a:rPr lang="en-GB" sz="3100"/>
            </a:br>
            <a:endParaRPr lang="en-GB" sz="3100"/>
          </a:p>
        </p:txBody>
      </p:sp>
      <p:pic>
        <p:nvPicPr>
          <p:cNvPr id="3" name="Content Placeholder 3">
            <a:hlinkClick r:id="rId2"/>
            <a:extLst>
              <a:ext uri="{FF2B5EF4-FFF2-40B4-BE49-F238E27FC236}">
                <a16:creationId xmlns:a16="http://schemas.microsoft.com/office/drawing/2014/main" id="{9469E37F-5966-4BDC-B686-5F0E911D2F03}"/>
              </a:ext>
            </a:extLst>
          </p:cNvPr>
          <p:cNvPicPr>
            <a:picLocks noGrp="1" noChangeAspect="1"/>
          </p:cNvPicPr>
          <p:nvPr>
            <p:ph idx="1"/>
          </p:nvPr>
        </p:nvPicPr>
        <p:blipFill>
          <a:blip r:embed="rId3"/>
          <a:stretch>
            <a:fillRect/>
          </a:stretch>
        </p:blipFill>
        <p:spPr>
          <a:xfrm>
            <a:off x="635285" y="1600201"/>
            <a:ext cx="7873429" cy="3917032"/>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DCF2-5284-44C8-A994-A6A34DA7C82D}"/>
              </a:ext>
            </a:extLst>
          </p:cNvPr>
          <p:cNvSpPr>
            <a:spLocks noGrp="1"/>
          </p:cNvSpPr>
          <p:nvPr>
            <p:ph type="title"/>
          </p:nvPr>
        </p:nvSpPr>
        <p:spPr/>
        <p:txBody>
          <a:bodyPr>
            <a:normAutofit fontScale="90000"/>
          </a:bodyPr>
          <a:lstStyle/>
          <a:p>
            <a:r>
              <a:rPr lang="en-GB" sz="3200" dirty="0"/>
              <a:t>Integrated environmental management system;</a:t>
            </a:r>
            <a:br>
              <a:rPr lang="en-GB" sz="3200" dirty="0"/>
            </a:br>
            <a:endParaRPr lang="en-GB" dirty="0"/>
          </a:p>
        </p:txBody>
      </p:sp>
      <p:sp>
        <p:nvSpPr>
          <p:cNvPr id="3" name="Content Placeholder 2">
            <a:extLst>
              <a:ext uri="{FF2B5EF4-FFF2-40B4-BE49-F238E27FC236}">
                <a16:creationId xmlns:a16="http://schemas.microsoft.com/office/drawing/2014/main" id="{178C2593-0428-4D89-852C-2812FE1B2DF0}"/>
              </a:ext>
            </a:extLst>
          </p:cNvPr>
          <p:cNvSpPr>
            <a:spLocks noGrp="1"/>
          </p:cNvSpPr>
          <p:nvPr>
            <p:ph idx="1"/>
          </p:nvPr>
        </p:nvSpPr>
        <p:spPr/>
        <p:txBody>
          <a:bodyPr>
            <a:normAutofit/>
          </a:bodyPr>
          <a:lstStyle/>
          <a:p>
            <a:r>
              <a:rPr lang="en-GB" dirty="0"/>
              <a:t>Organisations today face increasing demands to deliver quality products and services, ensure environmental sustainability, prioritise health and safety, and drive operational efficiency. </a:t>
            </a:r>
          </a:p>
          <a:p>
            <a:r>
              <a:rPr lang="en-GB" dirty="0"/>
              <a:t>Many organisations are turning to an Integrated Management System (IMS) to navigate these challenges effectively. </a:t>
            </a:r>
          </a:p>
          <a:p>
            <a:r>
              <a:rPr lang="en-GB" dirty="0"/>
              <a:t>This comprehensive approach combines various management system standards, Environmental Management System (EMS)., into a unified framework.</a:t>
            </a:r>
          </a:p>
        </p:txBody>
      </p:sp>
    </p:spTree>
    <p:extLst>
      <p:ext uri="{BB962C8B-B14F-4D97-AF65-F5344CB8AC3E}">
        <p14:creationId xmlns:p14="http://schemas.microsoft.com/office/powerpoint/2010/main" val="1436682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1057-DC0A-42E4-A944-ABB2188FD5AF}"/>
              </a:ext>
            </a:extLst>
          </p:cNvPr>
          <p:cNvSpPr>
            <a:spLocks noGrp="1"/>
          </p:cNvSpPr>
          <p:nvPr>
            <p:ph type="title"/>
          </p:nvPr>
        </p:nvSpPr>
        <p:spPr/>
        <p:txBody>
          <a:bodyPr/>
          <a:lstStyle/>
          <a:p>
            <a:r>
              <a:rPr lang="en-GB" dirty="0"/>
              <a:t>Environmental Management System (EMS)</a:t>
            </a:r>
            <a:br>
              <a:rPr lang="en-GB" dirty="0"/>
            </a:br>
            <a:endParaRPr lang="en-GB" dirty="0"/>
          </a:p>
        </p:txBody>
      </p:sp>
      <p:sp>
        <p:nvSpPr>
          <p:cNvPr id="3" name="Content Placeholder 2">
            <a:extLst>
              <a:ext uri="{FF2B5EF4-FFF2-40B4-BE49-F238E27FC236}">
                <a16:creationId xmlns:a16="http://schemas.microsoft.com/office/drawing/2014/main" id="{7CFCC303-FB9B-4B4B-BE04-10DF489B7C3E}"/>
              </a:ext>
            </a:extLst>
          </p:cNvPr>
          <p:cNvSpPr>
            <a:spLocks noGrp="1"/>
          </p:cNvSpPr>
          <p:nvPr>
            <p:ph idx="1"/>
          </p:nvPr>
        </p:nvSpPr>
        <p:spPr/>
        <p:txBody>
          <a:bodyPr>
            <a:normAutofit fontScale="92500" lnSpcReduction="10000"/>
          </a:bodyPr>
          <a:lstStyle/>
          <a:p>
            <a:r>
              <a:rPr lang="en-GB" dirty="0"/>
              <a:t>A framework to manage an organisation’s environmental impacts and promote sustainability. It addresses issues such as pollution prevention, resource conservation, waste management, and compliance with environmental regulations.</a:t>
            </a:r>
          </a:p>
          <a:p>
            <a:endParaRPr lang="en-GB" dirty="0"/>
          </a:p>
          <a:p>
            <a:r>
              <a:rPr lang="en-GB" dirty="0"/>
              <a:t>ISO 14001 is the international standard for environmental management systems. It provides a framework for organisations to establish and implement an EMS, address environmental impacts, comply with applicable regulations, and strive for continuous improvement in environmental performance.</a:t>
            </a:r>
          </a:p>
          <a:p>
            <a:r>
              <a:rPr lang="en-GB" dirty="0">
                <a:hlinkClick r:id="rId3"/>
              </a:rPr>
              <a:t>ISO 14001 - Introduction to ISO 14001:2015</a:t>
            </a:r>
            <a:r>
              <a:rPr lang="en-GB" dirty="0"/>
              <a:t> </a:t>
            </a:r>
          </a:p>
        </p:txBody>
      </p:sp>
    </p:spTree>
    <p:extLst>
      <p:ext uri="{BB962C8B-B14F-4D97-AF65-F5344CB8AC3E}">
        <p14:creationId xmlns:p14="http://schemas.microsoft.com/office/powerpoint/2010/main" val="2564684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CC4AB-E5B6-42F9-91F6-DBEB40F1210D}"/>
              </a:ext>
            </a:extLst>
          </p:cNvPr>
          <p:cNvSpPr>
            <a:spLocks noGrp="1"/>
          </p:cNvSpPr>
          <p:nvPr>
            <p:ph type="title"/>
          </p:nvPr>
        </p:nvSpPr>
        <p:spPr/>
        <p:txBody>
          <a:bodyPr>
            <a:normAutofit fontScale="90000"/>
          </a:bodyPr>
          <a:lstStyle/>
          <a:p>
            <a:r>
              <a:rPr lang="en-GB" sz="3600" dirty="0"/>
              <a:t>Integrated environmental management system;</a:t>
            </a:r>
            <a:br>
              <a:rPr lang="en-GB" sz="3600" dirty="0"/>
            </a:br>
            <a:endParaRPr lang="en-GB" dirty="0"/>
          </a:p>
        </p:txBody>
      </p:sp>
      <p:sp>
        <p:nvSpPr>
          <p:cNvPr id="6" name="Content Placeholder 5">
            <a:extLst>
              <a:ext uri="{FF2B5EF4-FFF2-40B4-BE49-F238E27FC236}">
                <a16:creationId xmlns:a16="http://schemas.microsoft.com/office/drawing/2014/main" id="{E94A72D8-6E22-4119-A94C-826FC3FB89BE}"/>
              </a:ext>
            </a:extLst>
          </p:cNvPr>
          <p:cNvSpPr>
            <a:spLocks noGrp="1"/>
          </p:cNvSpPr>
          <p:nvPr>
            <p:ph idx="1"/>
          </p:nvPr>
        </p:nvSpPr>
        <p:spPr/>
        <p:txBody>
          <a:bodyPr>
            <a:normAutofit/>
          </a:bodyPr>
          <a:lstStyle/>
          <a:p>
            <a:pPr marL="0" indent="0">
              <a:buNone/>
            </a:pPr>
            <a:r>
              <a:rPr lang="en-GB" dirty="0"/>
              <a:t>Three levels of integration can be distinguished: </a:t>
            </a:r>
          </a:p>
          <a:p>
            <a:pPr marL="0" indent="0">
              <a:buNone/>
            </a:pPr>
            <a:r>
              <a:rPr lang="en-GB" dirty="0"/>
              <a:t>A) Corresponding: increased compatibility with cross references between corresponding systems </a:t>
            </a:r>
          </a:p>
          <a:p>
            <a:pPr marL="0" indent="0">
              <a:buNone/>
            </a:pPr>
            <a:r>
              <a:rPr lang="en-GB" dirty="0"/>
              <a:t>B) Coordinated and coherent: generic processes with focus on tasks in the management cycle </a:t>
            </a:r>
          </a:p>
          <a:p>
            <a:pPr marL="0" indent="0">
              <a:buNone/>
            </a:pPr>
            <a:r>
              <a:rPr lang="en-GB" dirty="0"/>
              <a:t>C) Strategic and inherent: an organisational culture of learning, continuous improvements of performance and stakeholder involvement related to internal and external challenges.</a:t>
            </a:r>
          </a:p>
        </p:txBody>
      </p:sp>
    </p:spTree>
    <p:extLst>
      <p:ext uri="{BB962C8B-B14F-4D97-AF65-F5344CB8AC3E}">
        <p14:creationId xmlns:p14="http://schemas.microsoft.com/office/powerpoint/2010/main" val="370093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CEC26-65FB-41D0-A135-9F93AE9F66F5}"/>
              </a:ext>
            </a:extLst>
          </p:cNvPr>
          <p:cNvSpPr txBox="1">
            <a:spLocks noGrp="1"/>
          </p:cNvSpPr>
          <p:nvPr>
            <p:ph type="title"/>
          </p:nvPr>
        </p:nvSpPr>
        <p:spPr>
          <a:xfrm>
            <a:off x="457200" y="274638"/>
            <a:ext cx="8229600" cy="1143000"/>
          </a:xfrm>
        </p:spPr>
        <p:txBody>
          <a:bodyPr anchor="ctr">
            <a:normAutofit/>
          </a:bodyPr>
          <a:lstStyle/>
          <a:p>
            <a:pPr lvl="0"/>
            <a:r>
              <a:rPr lang="en-GB"/>
              <a:t>Environmental Facts </a:t>
            </a:r>
          </a:p>
        </p:txBody>
      </p:sp>
      <p:pic>
        <p:nvPicPr>
          <p:cNvPr id="6" name="Content Placeholder 5">
            <a:extLst>
              <a:ext uri="{FF2B5EF4-FFF2-40B4-BE49-F238E27FC236}">
                <a16:creationId xmlns:a16="http://schemas.microsoft.com/office/drawing/2014/main" id="{C47E80E9-6631-432F-A66E-219668CCC58E}"/>
              </a:ext>
            </a:extLst>
          </p:cNvPr>
          <p:cNvPicPr>
            <a:picLocks noGrp="1" noChangeAspect="1"/>
          </p:cNvPicPr>
          <p:nvPr>
            <p:ph sz="half" idx="1"/>
          </p:nvPr>
        </p:nvPicPr>
        <p:blipFill rotWithShape="1">
          <a:blip r:embed="rId3"/>
          <a:srcRect l="19812" r="21467" b="-1"/>
          <a:stretch/>
        </p:blipFill>
        <p:spPr>
          <a:xfrm>
            <a:off x="457200" y="1600201"/>
            <a:ext cx="3902559" cy="3854668"/>
          </a:xfrm>
          <a:noFill/>
        </p:spPr>
      </p:pic>
      <p:sp>
        <p:nvSpPr>
          <p:cNvPr id="3" name="Content Placeholder 2">
            <a:extLst>
              <a:ext uri="{FF2B5EF4-FFF2-40B4-BE49-F238E27FC236}">
                <a16:creationId xmlns:a16="http://schemas.microsoft.com/office/drawing/2014/main" id="{4486B1F0-FC2B-416C-A3B3-0AC20C9B010C}"/>
              </a:ext>
            </a:extLst>
          </p:cNvPr>
          <p:cNvSpPr txBox="1">
            <a:spLocks noGrp="1"/>
          </p:cNvSpPr>
          <p:nvPr>
            <p:ph sz="half" idx="2"/>
          </p:nvPr>
        </p:nvSpPr>
        <p:spPr>
          <a:xfrm>
            <a:off x="4648200" y="1600201"/>
            <a:ext cx="4267200" cy="3989040"/>
          </a:xfrm>
        </p:spPr>
        <p:txBody>
          <a:bodyPr>
            <a:normAutofit/>
          </a:bodyPr>
          <a:lstStyle/>
          <a:p>
            <a:pPr lvl="0">
              <a:lnSpc>
                <a:spcPct val="90000"/>
              </a:lnSpc>
            </a:pPr>
            <a:r>
              <a:rPr lang="en-GB" sz="1800" dirty="0"/>
              <a:t>Although the Bellagio hotel in Las Vegas recycles its water – it still uses 12 million litres of water per year in a water scarce region</a:t>
            </a:r>
          </a:p>
          <a:p>
            <a:pPr lvl="0">
              <a:lnSpc>
                <a:spcPct val="90000"/>
              </a:lnSpc>
            </a:pPr>
            <a:r>
              <a:rPr lang="en-GB" sz="1800" dirty="0"/>
              <a:t>a village of 700 in a developing country uses an average of 500 litres of water per month AND a luxury hotel room guest uses 1800 litres of water per person per night</a:t>
            </a:r>
          </a:p>
          <a:p>
            <a:pPr lvl="0">
              <a:lnSpc>
                <a:spcPct val="90000"/>
              </a:lnSpc>
            </a:pPr>
            <a:r>
              <a:rPr lang="en-GB" sz="1800" dirty="0"/>
              <a:t>The average UK household used 400 litres of water per day</a:t>
            </a:r>
            <a:endParaRPr lang="en-US" sz="1800" dirty="0"/>
          </a:p>
          <a:p>
            <a:pPr lvl="0">
              <a:lnSpc>
                <a:spcPct val="90000"/>
              </a:lnSpc>
            </a:pPr>
            <a:r>
              <a:rPr lang="en-GB" sz="1800" dirty="0"/>
              <a:t>The average person in the UK uses approximately 150 litres of water per day – 3 times that of a local village in Asia.</a:t>
            </a:r>
          </a:p>
          <a:p>
            <a:pPr lvl="0">
              <a:lnSpc>
                <a:spcPct val="90000"/>
              </a:lnSpc>
            </a:pPr>
            <a:endParaRPr lang="en-US" sz="1800" dirty="0"/>
          </a:p>
          <a:p>
            <a:pPr lvl="0">
              <a:lnSpc>
                <a:spcPct val="90000"/>
              </a:lnSpc>
            </a:pPr>
            <a:endParaRPr lang="en-GB" sz="1800" dirty="0"/>
          </a:p>
          <a:p>
            <a:pPr lvl="0">
              <a:lnSpc>
                <a:spcPct val="90000"/>
              </a:lnSpc>
            </a:pPr>
            <a:endParaRPr lang="en-US" sz="1800" dirty="0"/>
          </a:p>
          <a:p>
            <a:pPr lvl="0">
              <a:lnSpc>
                <a:spcPct val="90000"/>
              </a:lnSpc>
            </a:pPr>
            <a:endParaRPr lang="en-GB"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What is Research?</a:t>
            </a:r>
          </a:p>
        </p:txBody>
      </p:sp>
      <p:pic>
        <p:nvPicPr>
          <p:cNvPr id="15" name="Picture 14" descr="Magnifying glass and question mark">
            <a:extLst>
              <a:ext uri="{FF2B5EF4-FFF2-40B4-BE49-F238E27FC236}">
                <a16:creationId xmlns:a16="http://schemas.microsoft.com/office/drawing/2014/main" id="{33A5CA55-3E6D-86EB-FB2A-BCFCFD478396}"/>
              </a:ext>
            </a:extLst>
          </p:cNvPr>
          <p:cNvPicPr>
            <a:picLocks noChangeAspect="1"/>
          </p:cNvPicPr>
          <p:nvPr/>
        </p:nvPicPr>
        <p:blipFill rotWithShape="1">
          <a:blip r:embed="rId2"/>
          <a:srcRect t="7692" b="7692"/>
          <a:stretch/>
        </p:blipFill>
        <p:spPr>
          <a:xfrm>
            <a:off x="457200" y="1600201"/>
            <a:ext cx="8229600" cy="3917032"/>
          </a:xfrm>
          <a:prstGeom prst="rect">
            <a:avLst/>
          </a:prstGeom>
          <a:noFill/>
        </p:spPr>
      </p:pic>
    </p:spTree>
    <p:extLst>
      <p:ext uri="{BB962C8B-B14F-4D97-AF65-F5344CB8AC3E}">
        <p14:creationId xmlns:p14="http://schemas.microsoft.com/office/powerpoint/2010/main" val="45316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Defining Research</a:t>
            </a:r>
          </a:p>
        </p:txBody>
      </p:sp>
      <p:sp>
        <p:nvSpPr>
          <p:cNvPr id="3" name="Content Placeholder 2"/>
          <p:cNvSpPr>
            <a:spLocks noGrp="1"/>
          </p:cNvSpPr>
          <p:nvPr>
            <p:ph sz="half" idx="1"/>
          </p:nvPr>
        </p:nvSpPr>
        <p:spPr>
          <a:xfrm>
            <a:off x="457200" y="1446091"/>
            <a:ext cx="5618285" cy="3989040"/>
          </a:xfrm>
        </p:spPr>
        <p:txBody>
          <a:bodyPr>
            <a:normAutofit lnSpcReduction="10000"/>
          </a:bodyPr>
          <a:lstStyle/>
          <a:p>
            <a:pPr marL="0" indent="0">
              <a:lnSpc>
                <a:spcPct val="90000"/>
              </a:lnSpc>
              <a:buNone/>
            </a:pPr>
            <a:r>
              <a:rPr lang="en-GB" sz="1600" dirty="0"/>
              <a:t>“</a:t>
            </a:r>
            <a:r>
              <a:rPr lang="en-GB" sz="1600" i="1" dirty="0"/>
              <a:t>Research is a systematic inquiry to describe, explain, predict, and control the observed phenomenon</a:t>
            </a:r>
            <a:r>
              <a:rPr lang="en-GB" sz="1600" dirty="0"/>
              <a:t>.” </a:t>
            </a:r>
          </a:p>
          <a:p>
            <a:pPr marL="0" indent="0" algn="r">
              <a:lnSpc>
                <a:spcPct val="90000"/>
              </a:lnSpc>
              <a:buNone/>
            </a:pPr>
            <a:r>
              <a:rPr lang="en-GB" sz="1600" dirty="0"/>
              <a:t>Babbie (2007)</a:t>
            </a:r>
          </a:p>
          <a:p>
            <a:pPr marL="0" indent="0">
              <a:lnSpc>
                <a:spcPct val="90000"/>
              </a:lnSpc>
              <a:buNone/>
            </a:pPr>
            <a:endParaRPr lang="en-GB" sz="1600" dirty="0"/>
          </a:p>
          <a:p>
            <a:pPr marL="0" indent="0">
              <a:lnSpc>
                <a:spcPct val="90000"/>
              </a:lnSpc>
              <a:buNone/>
            </a:pPr>
            <a:endParaRPr lang="en-GB" sz="1600" dirty="0"/>
          </a:p>
          <a:p>
            <a:pPr marL="0" indent="0">
              <a:lnSpc>
                <a:spcPct val="90000"/>
              </a:lnSpc>
              <a:buNone/>
            </a:pPr>
            <a:r>
              <a:rPr lang="en-GB" sz="1600" dirty="0"/>
              <a:t>“</a:t>
            </a:r>
            <a:r>
              <a:rPr lang="en-GB" sz="1600" i="1" dirty="0"/>
              <a:t>Any creative systematic activity undertaken in order to increase the stock of knowledge, including knowledge of man, culture and society, and the use of this knowledge to devise new applications.” </a:t>
            </a:r>
          </a:p>
          <a:p>
            <a:pPr marL="0" indent="0" algn="r">
              <a:lnSpc>
                <a:spcPct val="90000"/>
              </a:lnSpc>
              <a:buNone/>
            </a:pPr>
            <a:r>
              <a:rPr lang="en-GB" sz="1600" dirty="0"/>
              <a:t>OECD (2001</a:t>
            </a:r>
            <a:r>
              <a:rPr lang="en-GB" sz="1600" i="1" dirty="0"/>
              <a:t>)</a:t>
            </a:r>
          </a:p>
          <a:p>
            <a:pPr marL="0" indent="0">
              <a:lnSpc>
                <a:spcPct val="90000"/>
              </a:lnSpc>
              <a:buNone/>
            </a:pPr>
            <a:endParaRPr lang="en-GB" sz="1600" i="1" dirty="0"/>
          </a:p>
          <a:p>
            <a:pPr marL="0" indent="0">
              <a:lnSpc>
                <a:spcPct val="90000"/>
              </a:lnSpc>
              <a:buNone/>
            </a:pPr>
            <a:r>
              <a:rPr lang="en-GB" sz="1600" dirty="0"/>
              <a:t>“Research is defined as the creation of new knowledge and/or the use of existing knowledge in a new and creative way so as to generate new concepts, methodologies and understandings. This could include synthesis and analysis of previous research to the extent that it leads to new and creative outcomes.”</a:t>
            </a:r>
          </a:p>
          <a:p>
            <a:pPr marL="0" indent="0" algn="r">
              <a:lnSpc>
                <a:spcPct val="90000"/>
              </a:lnSpc>
              <a:buNone/>
            </a:pPr>
            <a:r>
              <a:rPr lang="en-GB" sz="1400" dirty="0"/>
              <a:t>Song (2021)</a:t>
            </a:r>
            <a:endParaRPr lang="en-GB" sz="1600" dirty="0"/>
          </a:p>
          <a:p>
            <a:pPr marL="0" indent="0">
              <a:lnSpc>
                <a:spcPct val="90000"/>
              </a:lnSpc>
              <a:buNone/>
            </a:pPr>
            <a:endParaRPr lang="en-GB" sz="2000" dirty="0"/>
          </a:p>
          <a:p>
            <a:pPr marL="0" indent="0">
              <a:lnSpc>
                <a:spcPct val="90000"/>
              </a:lnSpc>
              <a:buNone/>
            </a:pPr>
            <a:endParaRPr lang="en-GB" sz="1600" i="1" dirty="0"/>
          </a:p>
        </p:txBody>
      </p:sp>
      <p:pic>
        <p:nvPicPr>
          <p:cNvPr id="4" name="Picture 3"/>
          <p:cNvPicPr>
            <a:picLocks noChangeAspect="1"/>
          </p:cNvPicPr>
          <p:nvPr/>
        </p:nvPicPr>
        <p:blipFill rotWithShape="1">
          <a:blip r:embed="rId2"/>
          <a:srcRect l="38927" r="10451" b="-1"/>
          <a:stretch/>
        </p:blipFill>
        <p:spPr>
          <a:xfrm flipH="1">
            <a:off x="6251331" y="1776046"/>
            <a:ext cx="1920034" cy="1896472"/>
          </a:xfrm>
          <a:prstGeom prst="rect">
            <a:avLst/>
          </a:prstGeom>
          <a:noFill/>
        </p:spPr>
      </p:pic>
    </p:spTree>
    <p:extLst>
      <p:ext uri="{BB962C8B-B14F-4D97-AF65-F5344CB8AC3E}">
        <p14:creationId xmlns:p14="http://schemas.microsoft.com/office/powerpoint/2010/main" val="2784738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B9D27-866B-0349-B7D9-7E6F1091D9F5}"/>
              </a:ext>
            </a:extLst>
          </p:cNvPr>
          <p:cNvSpPr>
            <a:spLocks noGrp="1"/>
          </p:cNvSpPr>
          <p:nvPr>
            <p:ph type="title"/>
          </p:nvPr>
        </p:nvSpPr>
        <p:spPr>
          <a:xfrm>
            <a:off x="457200" y="274638"/>
            <a:ext cx="8229600" cy="1143000"/>
          </a:xfrm>
        </p:spPr>
        <p:txBody>
          <a:bodyPr anchor="ctr">
            <a:normAutofit/>
          </a:bodyPr>
          <a:lstStyle/>
          <a:p>
            <a:r>
              <a:rPr lang="en-US" dirty="0"/>
              <a:t>Is Research Important?</a:t>
            </a:r>
          </a:p>
        </p:txBody>
      </p:sp>
      <p:pic>
        <p:nvPicPr>
          <p:cNvPr id="21" name="Graphic 20" descr="Head with Gears">
            <a:extLst>
              <a:ext uri="{FF2B5EF4-FFF2-40B4-BE49-F238E27FC236}">
                <a16:creationId xmlns:a16="http://schemas.microsoft.com/office/drawing/2014/main" id="{DAEFB610-F7B9-5FF1-231E-7C56D8EC93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544088"/>
            <a:ext cx="3989040" cy="3989040"/>
          </a:xfrm>
          <a:prstGeom prst="rect">
            <a:avLst/>
          </a:prstGeom>
        </p:spPr>
      </p:pic>
      <p:sp>
        <p:nvSpPr>
          <p:cNvPr id="6" name="Content Placeholder 5">
            <a:extLst>
              <a:ext uri="{FF2B5EF4-FFF2-40B4-BE49-F238E27FC236}">
                <a16:creationId xmlns:a16="http://schemas.microsoft.com/office/drawing/2014/main" id="{5C2A714B-0288-40CF-9294-BE756984E0C5}"/>
              </a:ext>
            </a:extLst>
          </p:cNvPr>
          <p:cNvSpPr>
            <a:spLocks noGrp="1"/>
          </p:cNvSpPr>
          <p:nvPr>
            <p:ph sz="half" idx="2"/>
          </p:nvPr>
        </p:nvSpPr>
        <p:spPr>
          <a:xfrm>
            <a:off x="3692769" y="1417638"/>
            <a:ext cx="5125916" cy="4171603"/>
          </a:xfrm>
        </p:spPr>
        <p:txBody>
          <a:bodyPr vert="horz" lIns="91440" tIns="45720" rIns="91440" bIns="45720" rtlCol="0">
            <a:normAutofit/>
          </a:bodyPr>
          <a:lstStyle/>
          <a:p>
            <a:pPr marL="0" indent="0">
              <a:buNone/>
            </a:pPr>
            <a:r>
              <a:rPr lang="en-US" sz="1900" b="1" dirty="0"/>
              <a:t>Yes</a:t>
            </a:r>
          </a:p>
          <a:p>
            <a:r>
              <a:rPr lang="en-US" sz="1900" dirty="0"/>
              <a:t>It is the way we understand the world around us</a:t>
            </a:r>
          </a:p>
          <a:p>
            <a:r>
              <a:rPr lang="en-US" sz="1900" dirty="0"/>
              <a:t>It is a way to structure how we ask and answer questions</a:t>
            </a:r>
          </a:p>
          <a:p>
            <a:r>
              <a:rPr lang="en-US" sz="1900" dirty="0"/>
              <a:t>It is a critical skill</a:t>
            </a:r>
          </a:p>
          <a:p>
            <a:pPr marL="0" indent="0">
              <a:buNone/>
            </a:pPr>
            <a:r>
              <a:rPr lang="en-US" sz="1900" b="1" dirty="0"/>
              <a:t>But</a:t>
            </a:r>
          </a:p>
          <a:p>
            <a:r>
              <a:rPr lang="en-US" sz="1900" dirty="0"/>
              <a:t>How do we know what to believe?</a:t>
            </a:r>
          </a:p>
          <a:p>
            <a:r>
              <a:rPr lang="en-US" sz="1900" dirty="0"/>
              <a:t>What is Right &amp; Wrong?</a:t>
            </a:r>
          </a:p>
          <a:p>
            <a:pPr lvl="1"/>
            <a:r>
              <a:rPr lang="en-US" sz="1900" dirty="0"/>
              <a:t>We will come back to these two points in future lectures</a:t>
            </a:r>
          </a:p>
          <a:p>
            <a:endParaRPr lang="en-US" sz="1900" dirty="0"/>
          </a:p>
        </p:txBody>
      </p:sp>
    </p:spTree>
    <p:extLst>
      <p:ext uri="{BB962C8B-B14F-4D97-AF65-F5344CB8AC3E}">
        <p14:creationId xmlns:p14="http://schemas.microsoft.com/office/powerpoint/2010/main" val="2660118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5623E-CAD6-CE49-8D64-DE00B2F6AFF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dirty="0"/>
              <a:t>I</a:t>
            </a:r>
            <a:r>
              <a:rPr lang="en-US" kern="1200" dirty="0"/>
              <a:t>s it a Skill that can be developed?</a:t>
            </a:r>
          </a:p>
        </p:txBody>
      </p:sp>
      <p:pic>
        <p:nvPicPr>
          <p:cNvPr id="7" name="Picture 6">
            <a:extLst>
              <a:ext uri="{FF2B5EF4-FFF2-40B4-BE49-F238E27FC236}">
                <a16:creationId xmlns:a16="http://schemas.microsoft.com/office/drawing/2014/main" id="{5CCFABF8-BC59-C64D-97BB-39010B4F636C}"/>
              </a:ext>
            </a:extLst>
          </p:cNvPr>
          <p:cNvPicPr>
            <a:picLocks noChangeAspect="1"/>
          </p:cNvPicPr>
          <p:nvPr/>
        </p:nvPicPr>
        <p:blipFill rotWithShape="1">
          <a:blip r:embed="rId2">
            <a:alphaModFix/>
          </a:blip>
          <a:srcRect l="16136" r="28646" b="1"/>
          <a:stretch/>
        </p:blipFill>
        <p:spPr>
          <a:xfrm>
            <a:off x="457200" y="1801139"/>
            <a:ext cx="2768579" cy="3517196"/>
          </a:xfrm>
          <a:prstGeom prst="rect">
            <a:avLst/>
          </a:prstGeom>
          <a:effectLst/>
        </p:spPr>
      </p:pic>
      <p:pic>
        <p:nvPicPr>
          <p:cNvPr id="9" name="Picture 8">
            <a:extLst>
              <a:ext uri="{FF2B5EF4-FFF2-40B4-BE49-F238E27FC236}">
                <a16:creationId xmlns:a16="http://schemas.microsoft.com/office/drawing/2014/main" id="{779D531A-5C8B-0A4D-84CA-CFE9620A6BFA}"/>
              </a:ext>
            </a:extLst>
          </p:cNvPr>
          <p:cNvPicPr>
            <a:picLocks noChangeAspect="1"/>
          </p:cNvPicPr>
          <p:nvPr/>
        </p:nvPicPr>
        <p:blipFill rotWithShape="1">
          <a:blip r:embed="rId3">
            <a:alphaModFix/>
          </a:blip>
          <a:srcRect l="17622" r="30974" b="-3"/>
          <a:stretch/>
        </p:blipFill>
        <p:spPr>
          <a:xfrm>
            <a:off x="3229468" y="1799073"/>
            <a:ext cx="2708503" cy="3517196"/>
          </a:xfrm>
          <a:prstGeom prst="rect">
            <a:avLst/>
          </a:prstGeom>
          <a:effectLst/>
        </p:spPr>
      </p:pic>
      <p:pic>
        <p:nvPicPr>
          <p:cNvPr id="5" name="Picture 4">
            <a:extLst>
              <a:ext uri="{FF2B5EF4-FFF2-40B4-BE49-F238E27FC236}">
                <a16:creationId xmlns:a16="http://schemas.microsoft.com/office/drawing/2014/main" id="{6A344802-7309-A740-83DC-54C770E897AF}"/>
              </a:ext>
            </a:extLst>
          </p:cNvPr>
          <p:cNvPicPr>
            <a:picLocks noChangeAspect="1"/>
          </p:cNvPicPr>
          <p:nvPr/>
        </p:nvPicPr>
        <p:blipFill rotWithShape="1">
          <a:blip r:embed="rId4">
            <a:alphaModFix/>
          </a:blip>
          <a:srcRect l="30929" r="14692" b="2"/>
          <a:stretch/>
        </p:blipFill>
        <p:spPr>
          <a:xfrm>
            <a:off x="6011760" y="1801165"/>
            <a:ext cx="2675040" cy="3517196"/>
          </a:xfrm>
          <a:prstGeom prst="rect">
            <a:avLst/>
          </a:prstGeom>
          <a:effectLst/>
        </p:spPr>
      </p:pic>
    </p:spTree>
    <p:extLst>
      <p:ext uri="{BB962C8B-B14F-4D97-AF65-F5344CB8AC3E}">
        <p14:creationId xmlns:p14="http://schemas.microsoft.com/office/powerpoint/2010/main" val="3297673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55A4-5289-E644-984E-2F16948ED4C7}"/>
              </a:ext>
            </a:extLst>
          </p:cNvPr>
          <p:cNvSpPr>
            <a:spLocks noGrp="1"/>
          </p:cNvSpPr>
          <p:nvPr>
            <p:ph type="title"/>
          </p:nvPr>
        </p:nvSpPr>
        <p:spPr>
          <a:xfrm>
            <a:off x="457200" y="274638"/>
            <a:ext cx="8229600" cy="1143000"/>
          </a:xfrm>
        </p:spPr>
        <p:txBody>
          <a:bodyPr anchor="ctr">
            <a:normAutofit/>
          </a:bodyPr>
          <a:lstStyle/>
          <a:p>
            <a:r>
              <a:rPr lang="en-US"/>
              <a:t>What is Research?</a:t>
            </a:r>
          </a:p>
        </p:txBody>
      </p:sp>
      <p:sp>
        <p:nvSpPr>
          <p:cNvPr id="3" name="Content Placeholder 2">
            <a:extLst>
              <a:ext uri="{FF2B5EF4-FFF2-40B4-BE49-F238E27FC236}">
                <a16:creationId xmlns:a16="http://schemas.microsoft.com/office/drawing/2014/main" id="{93E865A6-5061-0949-AE05-5C692F7E480D}"/>
              </a:ext>
            </a:extLst>
          </p:cNvPr>
          <p:cNvSpPr>
            <a:spLocks noGrp="1"/>
          </p:cNvSpPr>
          <p:nvPr>
            <p:ph idx="1"/>
          </p:nvPr>
        </p:nvSpPr>
        <p:spPr>
          <a:xfrm>
            <a:off x="457200" y="1600201"/>
            <a:ext cx="8229600" cy="3917032"/>
          </a:xfrm>
        </p:spPr>
        <p:txBody>
          <a:bodyPr vert="horz" lIns="91440" tIns="45720" rIns="91440" bIns="45720" rtlCol="0">
            <a:normAutofit/>
          </a:bodyPr>
          <a:lstStyle/>
          <a:p>
            <a:r>
              <a:rPr lang="en-US"/>
              <a:t>Research is the activity of finding out about a subject in a systematic way.</a:t>
            </a:r>
          </a:p>
          <a:p>
            <a:r>
              <a:rPr lang="en-US"/>
              <a:t>The subject of the research can be simple or complex – but it needs a clear question to be explored</a:t>
            </a:r>
          </a:p>
          <a:p>
            <a:r>
              <a:rPr lang="en-US"/>
              <a:t>This module will explore the Skills that are required to do Research</a:t>
            </a:r>
          </a:p>
          <a:p>
            <a:r>
              <a:rPr lang="en-US"/>
              <a:t>These Skills are important for you to be able to do the Dissertation</a:t>
            </a:r>
          </a:p>
        </p:txBody>
      </p:sp>
    </p:spTree>
    <p:extLst>
      <p:ext uri="{BB962C8B-B14F-4D97-AF65-F5344CB8AC3E}">
        <p14:creationId xmlns:p14="http://schemas.microsoft.com/office/powerpoint/2010/main" val="68544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Purpose of Research</a:t>
            </a:r>
          </a:p>
        </p:txBody>
      </p:sp>
      <p:pic>
        <p:nvPicPr>
          <p:cNvPr id="4" name="Picture 3"/>
          <p:cNvPicPr>
            <a:picLocks noChangeAspect="1"/>
          </p:cNvPicPr>
          <p:nvPr/>
        </p:nvPicPr>
        <p:blipFill rotWithShape="1">
          <a:blip r:embed="rId2"/>
          <a:srcRect r="5833" b="2"/>
          <a:stretch/>
        </p:blipFill>
        <p:spPr>
          <a:xfrm>
            <a:off x="538792" y="1600201"/>
            <a:ext cx="3875416"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1900"/>
              <a:t>To review and synthesise existing knowledge.</a:t>
            </a:r>
          </a:p>
          <a:p>
            <a:pPr>
              <a:lnSpc>
                <a:spcPct val="90000"/>
              </a:lnSpc>
            </a:pPr>
            <a:r>
              <a:rPr lang="en-GB" sz="1900"/>
              <a:t>To investigate some existing situation or problem.</a:t>
            </a:r>
          </a:p>
          <a:p>
            <a:pPr>
              <a:lnSpc>
                <a:spcPct val="90000"/>
              </a:lnSpc>
            </a:pPr>
            <a:r>
              <a:rPr lang="en-GB" sz="1900"/>
              <a:t>To provide solutions to a problem.</a:t>
            </a:r>
          </a:p>
          <a:p>
            <a:pPr>
              <a:lnSpc>
                <a:spcPct val="90000"/>
              </a:lnSpc>
            </a:pPr>
            <a:r>
              <a:rPr lang="en-GB" sz="1900"/>
              <a:t>To explore and analyse more general issues.</a:t>
            </a:r>
          </a:p>
          <a:p>
            <a:pPr>
              <a:lnSpc>
                <a:spcPct val="90000"/>
              </a:lnSpc>
            </a:pPr>
            <a:r>
              <a:rPr lang="en-GB" sz="1900"/>
              <a:t>To construct or create a new procedures or system.</a:t>
            </a:r>
          </a:p>
          <a:p>
            <a:pPr>
              <a:lnSpc>
                <a:spcPct val="90000"/>
              </a:lnSpc>
            </a:pPr>
            <a:r>
              <a:rPr lang="en-GB" sz="1900"/>
              <a:t>To explain a new phenomenon.</a:t>
            </a:r>
          </a:p>
          <a:p>
            <a:pPr>
              <a:lnSpc>
                <a:spcPct val="90000"/>
              </a:lnSpc>
            </a:pPr>
            <a:r>
              <a:rPr lang="en-GB" sz="1900"/>
              <a:t>To generate a new knowledge.</a:t>
            </a:r>
          </a:p>
          <a:p>
            <a:pPr>
              <a:lnSpc>
                <a:spcPct val="90000"/>
              </a:lnSpc>
            </a:pPr>
            <a:r>
              <a:rPr lang="en-GB" sz="1900"/>
              <a:t>Or combinations of the above.</a:t>
            </a:r>
          </a:p>
        </p:txBody>
      </p:sp>
    </p:spTree>
    <p:extLst>
      <p:ext uri="{BB962C8B-B14F-4D97-AF65-F5344CB8AC3E}">
        <p14:creationId xmlns:p14="http://schemas.microsoft.com/office/powerpoint/2010/main" val="2387831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2610-7AD5-9E4C-B022-65BF058F2A20}"/>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t>Are you a Researcher?</a:t>
            </a:r>
          </a:p>
        </p:txBody>
      </p:sp>
      <p:sp>
        <p:nvSpPr>
          <p:cNvPr id="9" name="TextBox 8">
            <a:extLst>
              <a:ext uri="{FF2B5EF4-FFF2-40B4-BE49-F238E27FC236}">
                <a16:creationId xmlns:a16="http://schemas.microsoft.com/office/drawing/2014/main" id="{71C7FC52-6DB6-FD4B-AFD2-A1E62237409E}"/>
              </a:ext>
            </a:extLst>
          </p:cNvPr>
          <p:cNvSpPr txBox="1"/>
          <p:nvPr/>
        </p:nvSpPr>
        <p:spPr>
          <a:xfrm>
            <a:off x="360484" y="1549157"/>
            <a:ext cx="4040188"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would you select the best flight?</a:t>
            </a:r>
          </a:p>
        </p:txBody>
      </p:sp>
      <p:pic>
        <p:nvPicPr>
          <p:cNvPr id="5" name="Picture 4">
            <a:extLst>
              <a:ext uri="{FF2B5EF4-FFF2-40B4-BE49-F238E27FC236}">
                <a16:creationId xmlns:a16="http://schemas.microsoft.com/office/drawing/2014/main" id="{25CD5529-40C1-8147-A855-D0DBC29A1799}"/>
              </a:ext>
            </a:extLst>
          </p:cNvPr>
          <p:cNvPicPr>
            <a:picLocks noChangeAspect="1"/>
          </p:cNvPicPr>
          <p:nvPr/>
        </p:nvPicPr>
        <p:blipFill rotWithShape="1">
          <a:blip r:embed="rId2"/>
          <a:srcRect l="4666" r="28774"/>
          <a:stretch/>
        </p:blipFill>
        <p:spPr>
          <a:xfrm>
            <a:off x="457200" y="2721114"/>
            <a:ext cx="3393831" cy="2868128"/>
          </a:xfrm>
          <a:prstGeom prst="rect">
            <a:avLst/>
          </a:prstGeom>
          <a:noFill/>
        </p:spPr>
      </p:pic>
      <p:sp>
        <p:nvSpPr>
          <p:cNvPr id="8" name="TextBox 7">
            <a:extLst>
              <a:ext uri="{FF2B5EF4-FFF2-40B4-BE49-F238E27FC236}">
                <a16:creationId xmlns:a16="http://schemas.microsoft.com/office/drawing/2014/main" id="{36EF7D9F-C5FC-594A-927D-59F9EFD25E55}"/>
              </a:ext>
            </a:extLst>
          </p:cNvPr>
          <p:cNvSpPr txBox="1"/>
          <p:nvPr/>
        </p:nvSpPr>
        <p:spPr>
          <a:xfrm>
            <a:off x="4645026" y="1535113"/>
            <a:ext cx="4235205"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did you choose your Smartphone?</a:t>
            </a:r>
          </a:p>
        </p:txBody>
      </p:sp>
      <p:pic>
        <p:nvPicPr>
          <p:cNvPr id="7" name="Picture 6">
            <a:extLst>
              <a:ext uri="{FF2B5EF4-FFF2-40B4-BE49-F238E27FC236}">
                <a16:creationId xmlns:a16="http://schemas.microsoft.com/office/drawing/2014/main" id="{B5F575B4-AE89-A741-8DA0-C76F5602A3DA}"/>
              </a:ext>
            </a:extLst>
          </p:cNvPr>
          <p:cNvPicPr>
            <a:picLocks noChangeAspect="1"/>
          </p:cNvPicPr>
          <p:nvPr/>
        </p:nvPicPr>
        <p:blipFill rotWithShape="1">
          <a:blip r:embed="rId3"/>
          <a:srcRect l="5542" r="5674" b="-2"/>
          <a:stretch/>
        </p:blipFill>
        <p:spPr>
          <a:xfrm>
            <a:off x="5196254" y="2721114"/>
            <a:ext cx="3490547" cy="2868128"/>
          </a:xfrm>
          <a:prstGeom prst="rect">
            <a:avLst/>
          </a:prstGeom>
          <a:noFill/>
        </p:spPr>
      </p:pic>
    </p:spTree>
    <p:extLst>
      <p:ext uri="{BB962C8B-B14F-4D97-AF65-F5344CB8AC3E}">
        <p14:creationId xmlns:p14="http://schemas.microsoft.com/office/powerpoint/2010/main" val="27868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D5FF-1F01-4544-A782-E6D535139CEE}"/>
              </a:ext>
            </a:extLst>
          </p:cNvPr>
          <p:cNvSpPr>
            <a:spLocks noGrp="1"/>
          </p:cNvSpPr>
          <p:nvPr>
            <p:ph type="title"/>
          </p:nvPr>
        </p:nvSpPr>
        <p:spPr>
          <a:xfrm>
            <a:off x="457200" y="274638"/>
            <a:ext cx="8229600" cy="1143000"/>
          </a:xfrm>
        </p:spPr>
        <p:txBody>
          <a:bodyPr anchor="ctr">
            <a:normAutofit/>
          </a:bodyPr>
          <a:lstStyle/>
          <a:p>
            <a:r>
              <a:rPr lang="en-US"/>
              <a:t>Research In Business</a:t>
            </a:r>
          </a:p>
        </p:txBody>
      </p:sp>
      <p:pic>
        <p:nvPicPr>
          <p:cNvPr id="18" name="Picture 17" descr="Graph">
            <a:extLst>
              <a:ext uri="{FF2B5EF4-FFF2-40B4-BE49-F238E27FC236}">
                <a16:creationId xmlns:a16="http://schemas.microsoft.com/office/drawing/2014/main" id="{4338FD92-B12D-F610-C0EA-42458A910BFF}"/>
              </a:ext>
            </a:extLst>
          </p:cNvPr>
          <p:cNvPicPr>
            <a:picLocks noChangeAspect="1"/>
          </p:cNvPicPr>
          <p:nvPr/>
        </p:nvPicPr>
        <p:blipFill rotWithShape="1">
          <a:blip r:embed="rId2"/>
          <a:srcRect l="10796" r="25927" b="-1"/>
          <a:stretch/>
        </p:blipFill>
        <p:spPr>
          <a:xfrm>
            <a:off x="457200" y="1600201"/>
            <a:ext cx="3800958" cy="3754314"/>
          </a:xfrm>
          <a:prstGeom prst="rect">
            <a:avLst/>
          </a:prstGeom>
          <a:noFill/>
        </p:spPr>
      </p:pic>
      <p:sp>
        <p:nvSpPr>
          <p:cNvPr id="3" name="Content Placeholder 2">
            <a:extLst>
              <a:ext uri="{FF2B5EF4-FFF2-40B4-BE49-F238E27FC236}">
                <a16:creationId xmlns:a16="http://schemas.microsoft.com/office/drawing/2014/main" id="{F7D5FE0B-E02C-BD40-B637-59D4CD0BAF55}"/>
              </a:ext>
            </a:extLst>
          </p:cNvPr>
          <p:cNvSpPr>
            <a:spLocks noGrp="1"/>
          </p:cNvSpPr>
          <p:nvPr>
            <p:ph sz="half" idx="2"/>
          </p:nvPr>
        </p:nvSpPr>
        <p:spPr>
          <a:xfrm>
            <a:off x="4404946" y="1600201"/>
            <a:ext cx="4281854" cy="3989040"/>
          </a:xfrm>
        </p:spPr>
        <p:txBody>
          <a:bodyPr>
            <a:normAutofit/>
          </a:bodyPr>
          <a:lstStyle/>
          <a:p>
            <a:pPr>
              <a:lnSpc>
                <a:spcPct val="90000"/>
              </a:lnSpc>
            </a:pPr>
            <a:r>
              <a:rPr lang="en-US" sz="1800" dirty="0"/>
              <a:t>Business is based on decision-making</a:t>
            </a:r>
          </a:p>
          <a:p>
            <a:pPr>
              <a:lnSpc>
                <a:spcPct val="90000"/>
              </a:lnSpc>
            </a:pPr>
            <a:r>
              <a:rPr lang="en-US" sz="1800" dirty="0"/>
              <a:t>How do we know if we are making good decisions?</a:t>
            </a:r>
          </a:p>
          <a:p>
            <a:pPr>
              <a:lnSpc>
                <a:spcPct val="90000"/>
              </a:lnSpc>
            </a:pPr>
            <a:r>
              <a:rPr lang="en-US" sz="1800" dirty="0"/>
              <a:t>An important part is the INFORMATION that we are using </a:t>
            </a:r>
          </a:p>
          <a:p>
            <a:pPr>
              <a:lnSpc>
                <a:spcPct val="90000"/>
              </a:lnSpc>
            </a:pPr>
            <a:r>
              <a:rPr lang="en-US" sz="1800" dirty="0"/>
              <a:t>This develops our KNOWLEDGE</a:t>
            </a:r>
          </a:p>
          <a:p>
            <a:pPr>
              <a:lnSpc>
                <a:spcPct val="90000"/>
              </a:lnSpc>
            </a:pPr>
            <a:r>
              <a:rPr lang="en-US" sz="1800" dirty="0"/>
              <a:t>The Information is based on data from RESEARCH</a:t>
            </a:r>
          </a:p>
          <a:p>
            <a:pPr>
              <a:lnSpc>
                <a:spcPct val="90000"/>
              </a:lnSpc>
            </a:pPr>
            <a:r>
              <a:rPr lang="en-US" sz="1800" dirty="0"/>
              <a:t>A common example is Market Research </a:t>
            </a:r>
          </a:p>
          <a:p>
            <a:pPr lvl="1">
              <a:lnSpc>
                <a:spcPct val="90000"/>
              </a:lnSpc>
            </a:pPr>
            <a:r>
              <a:rPr lang="en-US" dirty="0"/>
              <a:t>Companies need to know what customers may want so gather data</a:t>
            </a:r>
          </a:p>
          <a:p>
            <a:pPr>
              <a:lnSpc>
                <a:spcPct val="90000"/>
              </a:lnSpc>
            </a:pPr>
            <a:endParaRPr lang="en-US" sz="1800" dirty="0"/>
          </a:p>
        </p:txBody>
      </p:sp>
    </p:spTree>
    <p:extLst>
      <p:ext uri="{BB962C8B-B14F-4D97-AF65-F5344CB8AC3E}">
        <p14:creationId xmlns:p14="http://schemas.microsoft.com/office/powerpoint/2010/main" val="3042411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8DD5D-D87B-E14E-AAE4-2892E8BD2307}"/>
              </a:ext>
            </a:extLst>
          </p:cNvPr>
          <p:cNvSpPr>
            <a:spLocks noGrp="1"/>
          </p:cNvSpPr>
          <p:nvPr>
            <p:ph type="title"/>
          </p:nvPr>
        </p:nvSpPr>
        <p:spPr>
          <a:xfrm>
            <a:off x="457200" y="274638"/>
            <a:ext cx="8229600" cy="1143000"/>
          </a:xfrm>
        </p:spPr>
        <p:txBody>
          <a:bodyPr anchor="ctr">
            <a:normAutofit/>
          </a:bodyPr>
          <a:lstStyle/>
          <a:p>
            <a:r>
              <a:rPr lang="en-US"/>
              <a:t>Academic Research</a:t>
            </a:r>
          </a:p>
        </p:txBody>
      </p:sp>
      <p:pic>
        <p:nvPicPr>
          <p:cNvPr id="18" name="Picture 17" descr="Abstract blurred public library with bookshelves">
            <a:extLst>
              <a:ext uri="{FF2B5EF4-FFF2-40B4-BE49-F238E27FC236}">
                <a16:creationId xmlns:a16="http://schemas.microsoft.com/office/drawing/2014/main" id="{AFF5E1F5-DEB6-54F7-C9DB-D6DD19B3F8F5}"/>
              </a:ext>
            </a:extLst>
          </p:cNvPr>
          <p:cNvPicPr>
            <a:picLocks noChangeAspect="1"/>
          </p:cNvPicPr>
          <p:nvPr/>
        </p:nvPicPr>
        <p:blipFill rotWithShape="1">
          <a:blip r:embed="rId2"/>
          <a:srcRect l="5040" r="27379"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C36F95D1-6E5A-4E47-95AB-76C1E5BD5831}"/>
              </a:ext>
            </a:extLst>
          </p:cNvPr>
          <p:cNvSpPr>
            <a:spLocks noGrp="1"/>
          </p:cNvSpPr>
          <p:nvPr>
            <p:ph sz="half" idx="2"/>
          </p:nvPr>
        </p:nvSpPr>
        <p:spPr>
          <a:xfrm>
            <a:off x="4648200" y="1600201"/>
            <a:ext cx="4038600" cy="3989040"/>
          </a:xfrm>
        </p:spPr>
        <p:txBody>
          <a:bodyPr vert="horz" lIns="91440" tIns="45720" rIns="91440" bIns="45720" rtlCol="0">
            <a:normAutofit/>
          </a:bodyPr>
          <a:lstStyle/>
          <a:p>
            <a:pPr>
              <a:lnSpc>
                <a:spcPct val="90000"/>
              </a:lnSpc>
            </a:pPr>
            <a:r>
              <a:rPr lang="en-US" sz="1600"/>
              <a:t>The main aim is the same as Business Research</a:t>
            </a:r>
          </a:p>
          <a:p>
            <a:pPr lvl="1">
              <a:lnSpc>
                <a:spcPct val="90000"/>
              </a:lnSpc>
            </a:pPr>
            <a:r>
              <a:rPr lang="en-US" sz="1600"/>
              <a:t>To find out more about something</a:t>
            </a:r>
          </a:p>
          <a:p>
            <a:pPr>
              <a:lnSpc>
                <a:spcPct val="90000"/>
              </a:lnSpc>
            </a:pPr>
            <a:r>
              <a:rPr lang="en-US" sz="1600"/>
              <a:t>We talk about GOOD and BAD research</a:t>
            </a:r>
          </a:p>
          <a:p>
            <a:pPr>
              <a:lnSpc>
                <a:spcPct val="90000"/>
              </a:lnSpc>
            </a:pPr>
            <a:r>
              <a:rPr lang="en-US" sz="1600"/>
              <a:t>We will explore methods in this module that help to produce a GOOD piece of research</a:t>
            </a:r>
          </a:p>
          <a:p>
            <a:pPr>
              <a:lnSpc>
                <a:spcPct val="90000"/>
              </a:lnSpc>
            </a:pPr>
            <a:r>
              <a:rPr lang="en-US" sz="1600"/>
              <a:t>GOOD research tells us something of value about a subject area</a:t>
            </a:r>
          </a:p>
          <a:p>
            <a:pPr>
              <a:lnSpc>
                <a:spcPct val="90000"/>
              </a:lnSpc>
            </a:pPr>
            <a:r>
              <a:rPr lang="en-US" sz="1600"/>
              <a:t>It can be trusted because it has been correctly produced</a:t>
            </a:r>
          </a:p>
          <a:p>
            <a:pPr>
              <a:lnSpc>
                <a:spcPct val="90000"/>
              </a:lnSpc>
            </a:pPr>
            <a:r>
              <a:rPr lang="en-US" sz="1600"/>
              <a:t>There is an Ethical approval</a:t>
            </a:r>
          </a:p>
          <a:p>
            <a:pPr lvl="1">
              <a:lnSpc>
                <a:spcPct val="90000"/>
              </a:lnSpc>
            </a:pPr>
            <a:r>
              <a:rPr lang="en-US" sz="1600"/>
              <a:t>We will look at this in future sessions</a:t>
            </a:r>
          </a:p>
        </p:txBody>
      </p:sp>
    </p:spTree>
    <p:extLst>
      <p:ext uri="{BB962C8B-B14F-4D97-AF65-F5344CB8AC3E}">
        <p14:creationId xmlns:p14="http://schemas.microsoft.com/office/powerpoint/2010/main" val="1035737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94751"/>
            <a:ext cx="7886700" cy="623780"/>
          </a:xfrm>
        </p:spPr>
        <p:txBody>
          <a:bodyPr>
            <a:normAutofit/>
          </a:bodyPr>
          <a:lstStyle/>
          <a:p>
            <a:r>
              <a:rPr lang="en-GB" b="1" dirty="0"/>
              <a:t>Research Qualities and Skills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637629"/>
              </p:ext>
            </p:extLst>
          </p:nvPr>
        </p:nvGraphicFramePr>
        <p:xfrm>
          <a:off x="628650" y="1240568"/>
          <a:ext cx="7886700" cy="4376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986646" y="3267940"/>
            <a:ext cx="1153002" cy="276999"/>
          </a:xfrm>
          <a:prstGeom prst="rect">
            <a:avLst/>
          </a:prstGeom>
          <a:solidFill>
            <a:schemeClr val="accent1"/>
          </a:solidFill>
          <a:ln>
            <a:solidFill>
              <a:schemeClr val="accent1"/>
            </a:solidFill>
          </a:ln>
        </p:spPr>
        <p:txBody>
          <a:bodyPr wrap="square" rtlCol="0">
            <a:spAutoFit/>
          </a:bodyPr>
          <a:lstStyle/>
          <a:p>
            <a:r>
              <a:rPr lang="en-GB" sz="1200" dirty="0">
                <a:solidFill>
                  <a:schemeClr val="bg1"/>
                </a:solidFill>
              </a:rPr>
              <a:t>Perseverance</a:t>
            </a:r>
          </a:p>
        </p:txBody>
      </p:sp>
      <p:cxnSp>
        <p:nvCxnSpPr>
          <p:cNvPr id="6" name="Straight Arrow Connector 5"/>
          <p:cNvCxnSpPr/>
          <p:nvPr/>
        </p:nvCxnSpPr>
        <p:spPr>
          <a:xfrm flipV="1">
            <a:off x="4507787" y="2375257"/>
            <a:ext cx="23117" cy="892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530904" y="3544940"/>
            <a:ext cx="0" cy="12884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5" idx="3"/>
          </p:cNvCxnSpPr>
          <p:nvPr/>
        </p:nvCxnSpPr>
        <p:spPr>
          <a:xfrm flipV="1">
            <a:off x="5139648" y="3392398"/>
            <a:ext cx="978613" cy="140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997486" y="3406440"/>
            <a:ext cx="9891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094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76C87-CD10-4F84-A1C3-E55F0BFC42BF}"/>
              </a:ext>
            </a:extLst>
          </p:cNvPr>
          <p:cNvSpPr>
            <a:spLocks noGrp="1"/>
          </p:cNvSpPr>
          <p:nvPr>
            <p:ph type="title"/>
          </p:nvPr>
        </p:nvSpPr>
        <p:spPr/>
        <p:txBody>
          <a:bodyPr/>
          <a:lstStyle/>
          <a:p>
            <a:r>
              <a:rPr lang="en-GB" dirty="0"/>
              <a:t>A good research proposal will: </a:t>
            </a:r>
          </a:p>
        </p:txBody>
      </p:sp>
      <p:sp>
        <p:nvSpPr>
          <p:cNvPr id="3" name="Content Placeholder 2">
            <a:extLst>
              <a:ext uri="{FF2B5EF4-FFF2-40B4-BE49-F238E27FC236}">
                <a16:creationId xmlns:a16="http://schemas.microsoft.com/office/drawing/2014/main" id="{611A3693-69AF-422A-B7F5-8D887B8BE145}"/>
              </a:ext>
            </a:extLst>
          </p:cNvPr>
          <p:cNvSpPr>
            <a:spLocks noGrp="1"/>
          </p:cNvSpPr>
          <p:nvPr>
            <p:ph idx="1"/>
          </p:nvPr>
        </p:nvSpPr>
        <p:spPr/>
        <p:txBody>
          <a:bodyPr>
            <a:normAutofit fontScale="85000" lnSpcReduction="20000"/>
          </a:bodyPr>
          <a:lstStyle/>
          <a:p>
            <a:r>
              <a:rPr lang="en-GB" dirty="0"/>
              <a:t>Provide some background information on the area that you are interested in; </a:t>
            </a:r>
          </a:p>
          <a:p>
            <a:r>
              <a:rPr lang="en-GB" dirty="0"/>
              <a:t>Explain the rationale behind why you want to focus on a particular aspect of this subject</a:t>
            </a:r>
            <a:endParaRPr lang="en-GB" i="1" dirty="0"/>
          </a:p>
          <a:p>
            <a:r>
              <a:rPr lang="en-GB" dirty="0"/>
              <a:t>Identify the overall aim of your research</a:t>
            </a:r>
            <a:endParaRPr lang="en-GB" i="1" dirty="0"/>
          </a:p>
          <a:p>
            <a:r>
              <a:rPr lang="en-GB" dirty="0"/>
              <a:t>Specify the individual objectives required to help you achieve your overall research aim; </a:t>
            </a:r>
          </a:p>
          <a:p>
            <a:r>
              <a:rPr lang="en-GB" dirty="0"/>
              <a:t>Outline how you will carry out your research</a:t>
            </a:r>
            <a:endParaRPr lang="en-GB" i="1" dirty="0"/>
          </a:p>
          <a:p>
            <a:r>
              <a:rPr lang="en-GB" dirty="0"/>
              <a:t>Provide an estimate of how long you think you will take to complete the various parts of your dissertation; and </a:t>
            </a:r>
          </a:p>
          <a:p>
            <a:r>
              <a:rPr lang="en-GB" dirty="0"/>
              <a:t>List the literature that you have referred to in producing your proposal</a:t>
            </a:r>
          </a:p>
          <a:p>
            <a:pPr algn="r"/>
            <a:r>
              <a:rPr lang="en-GB" i="1" dirty="0" err="1"/>
              <a:t>Biggam</a:t>
            </a:r>
            <a:r>
              <a:rPr lang="en-GB" i="1" dirty="0"/>
              <a:t> (2020)</a:t>
            </a:r>
          </a:p>
        </p:txBody>
      </p:sp>
    </p:spTree>
    <p:extLst>
      <p:ext uri="{BB962C8B-B14F-4D97-AF65-F5344CB8AC3E}">
        <p14:creationId xmlns:p14="http://schemas.microsoft.com/office/powerpoint/2010/main" val="187093709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1730</Words>
  <Application>Microsoft Office PowerPoint</Application>
  <PresentationFormat>On-screen Show (4:3)</PresentationFormat>
  <Paragraphs>166</Paragraphs>
  <Slides>25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Google Sans</vt:lpstr>
      <vt:lpstr>Myriad Pro</vt:lpstr>
      <vt:lpstr>Arial</vt:lpstr>
      <vt:lpstr>Calibri</vt:lpstr>
      <vt:lpstr>UWTSD</vt:lpstr>
      <vt:lpstr>Researching the Environmental Sustainability of Hospitality BMMB7032D </vt:lpstr>
      <vt:lpstr>Contact Details </vt:lpstr>
      <vt:lpstr>Session Aims</vt:lpstr>
      <vt:lpstr>Module Learning Outcomes </vt:lpstr>
      <vt:lpstr>Assignment :  </vt:lpstr>
      <vt:lpstr>Definition of “environment”:</vt:lpstr>
      <vt:lpstr>Defining Sustainability </vt:lpstr>
      <vt:lpstr>PowerPoint Presentation</vt:lpstr>
      <vt:lpstr>Sustainable Overview</vt:lpstr>
      <vt:lpstr>UNESCO and Sustainable Development Goals </vt:lpstr>
      <vt:lpstr>Integrated environmental management system; </vt:lpstr>
      <vt:lpstr>Environmental Management System (EMS) </vt:lpstr>
      <vt:lpstr>Integrated environmental management system; </vt:lpstr>
      <vt:lpstr>Environmental Facts </vt:lpstr>
      <vt:lpstr>What is Research?</vt:lpstr>
      <vt:lpstr>Defining Research</vt:lpstr>
      <vt:lpstr>Is Research Important?</vt:lpstr>
      <vt:lpstr>Is it a Skill that can be developed?</vt:lpstr>
      <vt:lpstr>What is Research?</vt:lpstr>
      <vt:lpstr>Purpose of Research</vt:lpstr>
      <vt:lpstr>Are you a Researcher?</vt:lpstr>
      <vt:lpstr>Research In Business</vt:lpstr>
      <vt:lpstr>Academic Research</vt:lpstr>
      <vt:lpstr>Research Qualities and Skills</vt:lpstr>
      <vt:lpstr>A good research proposal will: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the Environmental Sustainability of Hospitality BMMB7032D </dc:title>
  <dc:creator>Helen Evans (Institute of Management and Health)</dc:creator>
  <cp:lastModifiedBy>Helen Evans (Institute of Management and Health)</cp:lastModifiedBy>
  <cp:revision>1</cp:revision>
  <dcterms:created xsi:type="dcterms:W3CDTF">2024-01-29T21:01:06Z</dcterms:created>
  <dcterms:modified xsi:type="dcterms:W3CDTF">2024-01-29T21:47:35Z</dcterms:modified>
</cp:coreProperties>
</file>