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457" r:id="rId6"/>
    <p:sldId id="2458" r:id="rId7"/>
    <p:sldId id="2459" r:id="rId8"/>
    <p:sldId id="2449" r:id="rId9"/>
    <p:sldId id="2460" r:id="rId10"/>
    <p:sldId id="2461" r:id="rId11"/>
    <p:sldId id="2462" r:id="rId12"/>
    <p:sldId id="2451" r:id="rId13"/>
    <p:sldId id="2450" r:id="rId14"/>
    <p:sldId id="2452" r:id="rId15"/>
    <p:sldId id="2453" r:id="rId16"/>
    <p:sldId id="2454" r:id="rId17"/>
    <p:sldId id="2455" r:id="rId18"/>
    <p:sldId id="2456" r:id="rId19"/>
    <p:sldId id="244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342"/>
    <a:srgbClr val="C0F400"/>
    <a:srgbClr val="05EE55"/>
    <a:srgbClr val="038B30"/>
    <a:srgbClr val="05D74D"/>
    <a:srgbClr val="663300"/>
    <a:srgbClr val="04C0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584" autoAdjust="0"/>
  </p:normalViewPr>
  <p:slideViewPr>
    <p:cSldViewPr snapToGrid="0">
      <p:cViewPr varScale="1">
        <p:scale>
          <a:sx n="85" d="100"/>
          <a:sy n="85" d="100"/>
        </p:scale>
        <p:origin x="66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"/>
    </p:cViewPr>
  </p:sorter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54265FD-4E3F-4008-BF0D-92438DDF38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11FABC-D2A4-4DDD-AE15-415703DDD3E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B9CF0-A540-4793-A5F3-F4917CFDDCB6}" type="datetimeFigureOut">
              <a:rPr lang="en-US" smtClean="0"/>
              <a:t>6/29/2023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BBAB0-AE2E-4EA6-BE3D-A8C4DA4007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D462F-4914-49FC-A851-7FFFE9D6E86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22B72-BD1C-4F41-B10E-CA0BEB1790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0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03753-A5BE-4D79-AEA9-C0A65A6F8851}" type="datetimeFigureOut">
              <a:rPr lang="en-US" smtClean="0"/>
              <a:t>6/29/2023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E989-76B8-4F13-9267-01FDA45C43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730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3">
            <a:extLst>
              <a:ext uri="{FF2B5EF4-FFF2-40B4-BE49-F238E27FC236}">
                <a16:creationId xmlns:a16="http://schemas.microsoft.com/office/drawing/2014/main" id="{9FB41AE7-07AD-43D7-9418-6D32BE5E31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rgbClr val="2F3342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8616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4919153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DCA22-1DF2-42CB-8741-F0CE575E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04" y="1676400"/>
            <a:ext cx="5196241" cy="3352800"/>
          </a:xfrm>
        </p:spPr>
        <p:txBody>
          <a:bodyPr>
            <a:normAutofit/>
          </a:bodyPr>
          <a:lstStyle>
            <a:lvl1pPr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89F3-6B87-4C54-83B9-A6481CB4F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9394" y="365125"/>
            <a:ext cx="4114801" cy="58118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79D679C-E90D-4916-BCE6-71C32B831E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9938" y="1088572"/>
            <a:ext cx="4572000" cy="4572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07A3F-3DCD-44DD-AF42-32098DCC3A7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DB279-F403-4D2A-8D1B-FB3C81796B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762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9927771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9325050-38BE-4AB2-B450-8DC9C0EDD386}"/>
              </a:ext>
            </a:extLst>
          </p:cNvPr>
          <p:cNvGrpSpPr/>
          <p:nvPr userDrawn="1"/>
        </p:nvGrpSpPr>
        <p:grpSpPr>
          <a:xfrm>
            <a:off x="883522" y="408327"/>
            <a:ext cx="5276606" cy="5768636"/>
            <a:chOff x="883522" y="408327"/>
            <a:chExt cx="5276606" cy="576863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D68A4CE-A5FD-4656-82E1-43D586CC441E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E66B1E37-8CEC-44ED-A239-C755B72AC6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5781" y="1107282"/>
              <a:ext cx="4572000" cy="4572000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7E28405-97F5-4E03-86F1-FAE2FEA6CFF8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719FCC9B-E3B8-49CF-BD22-D553FFAAE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1775"/>
            <a:ext cx="4351911" cy="2384466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F21EA87-CE67-4A1E-B2E0-513F775C76A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8199" y="3886241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26DCC3-B99B-481C-AC63-F17D5215DCC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D24A36-5F75-40A5-8DA4-0364F4492F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1437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B599FEC8-12D0-4EB5-8573-C891D56C84E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4491700-C4EB-4143-ACD3-DE153BF9DD99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4506094" y="4127455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1BF64E-D1E6-463D-B3F0-1491C107C8B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149EC66-F633-4F8B-BA43-E48843E5AD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99589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CCBEC1-2F48-4E90-ADF0-BEE2B9E47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67F380C-58A9-4490-AC57-579A90290F3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153400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A285A94-0E4E-47DC-8E61-41F684F3700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153400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54FBDC8-CD65-4972-A821-C25297B1A8A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59082" y="489291"/>
            <a:ext cx="2873833" cy="592092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C0FCBE5-63C0-4DC7-8687-C2C76ABBDDB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240C4-B3CD-49AA-8C48-9FE7AA1FE3D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A43A44DE-9B7B-49B8-AE13-95164A3F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605998" cy="118872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742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E90E16-AEC5-4F82-85B0-DDEA26AA93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27370" y="0"/>
            <a:ext cx="5464629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D40C7A-92CE-46D6-B056-C75D73663328}"/>
              </a:ext>
            </a:extLst>
          </p:cNvPr>
          <p:cNvSpPr/>
          <p:nvPr userDrawn="1"/>
        </p:nvSpPr>
        <p:spPr>
          <a:xfrm>
            <a:off x="609600" y="391887"/>
            <a:ext cx="7075714" cy="5878284"/>
          </a:xfrm>
          <a:prstGeom prst="rect">
            <a:avLst/>
          </a:prstGeom>
          <a:noFill/>
          <a:ln w="1270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1A2116-206B-49CD-9ECC-078E4F72904C}"/>
              </a:ext>
            </a:extLst>
          </p:cNvPr>
          <p:cNvSpPr/>
          <p:nvPr userDrawn="1"/>
        </p:nvSpPr>
        <p:spPr>
          <a:xfrm>
            <a:off x="979713" y="1181214"/>
            <a:ext cx="6117771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9E75A6-06C5-49D0-9164-3098CE0E53D8}"/>
              </a:ext>
            </a:extLst>
          </p:cNvPr>
          <p:cNvSpPr/>
          <p:nvPr userDrawn="1"/>
        </p:nvSpPr>
        <p:spPr>
          <a:xfrm>
            <a:off x="957943" y="655467"/>
            <a:ext cx="5769428" cy="570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 anchor="b"/>
          <a:lstStyle>
            <a:lvl1pPr>
              <a:defRPr sz="32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rgbClr val="2F334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9EF0584-D46D-4C21-99D2-074ADF23E01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979714" y="2095547"/>
            <a:ext cx="4958100" cy="365125"/>
          </a:xfrm>
        </p:spPr>
        <p:txBody>
          <a:bodyPr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FC205-B079-430E-B82F-CBF6F56DE09D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82B84E2-AAE4-4BC1-8C01-AF4ABADD6ED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251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2E9CCD-6BB8-4209-A6BA-85186795608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00191" y="470641"/>
            <a:ext cx="5220309" cy="59167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E8CB484-5390-4B2F-9BFB-D0733BEE88A5}"/>
              </a:ext>
            </a:extLst>
          </p:cNvPr>
          <p:cNvGrpSpPr/>
          <p:nvPr userDrawn="1"/>
        </p:nvGrpSpPr>
        <p:grpSpPr>
          <a:xfrm>
            <a:off x="657060" y="435124"/>
            <a:ext cx="5134751" cy="6215741"/>
            <a:chOff x="252031" y="391887"/>
            <a:chExt cx="7433283" cy="621574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8354BDC-9788-4AB5-A841-99D95C68804F}"/>
                </a:ext>
              </a:extLst>
            </p:cNvPr>
            <p:cNvSpPr/>
            <p:nvPr userDrawn="1"/>
          </p:nvSpPr>
          <p:spPr>
            <a:xfrm>
              <a:off x="979713" y="1181214"/>
              <a:ext cx="6117771" cy="5426414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6778BD9-B865-4156-B319-6A8242F0D4D5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EB70006-7799-4F63-912B-45662CE14500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9167" y="1099002"/>
            <a:ext cx="4226024" cy="573989"/>
          </a:xfrm>
        </p:spPr>
        <p:txBody>
          <a:bodyPr lIns="0" rIns="0">
            <a:noAutofit/>
          </a:bodyPr>
          <a:lstStyle>
            <a:lvl1pPr>
              <a:defRPr sz="3200" b="1" spc="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2145234"/>
            <a:ext cx="4226024" cy="3857329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11804" y="1737564"/>
            <a:ext cx="4197802" cy="407670"/>
          </a:xfrm>
        </p:spPr>
        <p:txBody>
          <a:bodyPr lIns="0" rIns="0"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066D4-321A-48BF-84C2-18FC1D7184A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DB4336-A0EC-4019-904C-11240535876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7893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4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1228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5F17219-39C2-44C1-BFC9-BA0D7ACD78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87118E-1B0A-407B-BDCE-B343BC9F92E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C8E835-7291-427D-948E-B544E36AD12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506094" y="4127455"/>
            <a:ext cx="4351911" cy="29643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2000" cap="all" spc="600" baseline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37294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7A78D63-E00C-4155-A5B2-B3431A09AC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53395" y="1061132"/>
            <a:ext cx="3464721" cy="823912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12AF2780-75D3-4992-93BC-8EA50C648A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53394" y="2108201"/>
            <a:ext cx="3464721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AAE1C5B-7233-4F49-895F-7566CEB6D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1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20B4D13-5F10-4886-AF0F-09B6ABB5C3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431586"/>
            <a:ext cx="3467099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E7BCAD4-8DB6-482F-8DC0-F6D653F92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1431586"/>
            <a:ext cx="3467106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9808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5BFBAA-B5F1-4F95-8C05-5E30A7076BD7}"/>
              </a:ext>
            </a:extLst>
          </p:cNvPr>
          <p:cNvSpPr/>
          <p:nvPr userDrawn="1"/>
        </p:nvSpPr>
        <p:spPr>
          <a:xfrm>
            <a:off x="1159727" y="1224451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7F3105-8D8F-4FF3-9A7F-0F067BB810A1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17255-8347-4647-9EA2-7ED06A73C1A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3E8482-B43D-4B69-8645-6B735F91B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478" y="587829"/>
            <a:ext cx="5326022" cy="527322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BC9CBF-CF7B-4E39-9FD1-961882EC596A}"/>
              </a:ext>
            </a:extLst>
          </p:cNvPr>
          <p:cNvSpPr/>
          <p:nvPr userDrawn="1"/>
        </p:nvSpPr>
        <p:spPr>
          <a:xfrm>
            <a:off x="657060" y="698704"/>
            <a:ext cx="4473025" cy="5701790"/>
          </a:xfrm>
          <a:prstGeom prst="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7A3D921-B9D5-42DC-9037-298968D94C95}"/>
              </a:ext>
            </a:extLst>
          </p:cNvPr>
          <p:cNvGrpSpPr/>
          <p:nvPr userDrawn="1"/>
        </p:nvGrpSpPr>
        <p:grpSpPr>
          <a:xfrm>
            <a:off x="657060" y="435124"/>
            <a:ext cx="5134751" cy="5965370"/>
            <a:chOff x="252031" y="391887"/>
            <a:chExt cx="7433283" cy="596537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62F937-16D4-4A6C-B247-D0A62BC6560D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9335681-5A6F-48BE-8160-2000D0F242FB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546851"/>
            <a:ext cx="4101084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480457"/>
            <a:ext cx="4101084" cy="979308"/>
          </a:xfrm>
        </p:spPr>
        <p:txBody>
          <a:bodyPr anchor="b"/>
          <a:lstStyle>
            <a:lvl1pPr>
              <a:defRPr sz="32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Rectangle 12" hidden="1">
            <a:extLst>
              <a:ext uri="{FF2B5EF4-FFF2-40B4-BE49-F238E27FC236}">
                <a16:creationId xmlns:a16="http://schemas.microsoft.com/office/drawing/2014/main" id="{116E8B30-475D-4275-8DC2-14C98F2F9B76}"/>
              </a:ext>
            </a:extLst>
          </p:cNvPr>
          <p:cNvSpPr/>
          <p:nvPr userDrawn="1"/>
        </p:nvSpPr>
        <p:spPr>
          <a:xfrm>
            <a:off x="1159727" y="1191137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310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6B8E8FD-E25A-4462-9917-754D6C619C75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52D6C-9D51-45A1-A6B7-B21DC9A94A4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1" name="Rectangle 10" descr="Open square accent block">
            <a:extLst>
              <a:ext uri="{FF2B5EF4-FFF2-40B4-BE49-F238E27FC236}">
                <a16:creationId xmlns:a16="http://schemas.microsoft.com/office/drawing/2014/main" id="{217FA8D4-1D05-4DF4-AA9D-364B6979733D}"/>
              </a:ext>
            </a:extLst>
          </p:cNvPr>
          <p:cNvSpPr/>
          <p:nvPr userDrawn="1"/>
        </p:nvSpPr>
        <p:spPr>
          <a:xfrm flipH="1">
            <a:off x="2685137" y="972457"/>
            <a:ext cx="9172647" cy="4843807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9B1017-F981-4D2D-A14B-A857FC304F54}"/>
              </a:ext>
            </a:extLst>
          </p:cNvPr>
          <p:cNvSpPr/>
          <p:nvPr userDrawn="1"/>
        </p:nvSpPr>
        <p:spPr>
          <a:xfrm flipH="1">
            <a:off x="333834" y="1547133"/>
            <a:ext cx="11026363" cy="4702292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DD85E79-8DB4-4D93-979C-171105321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4F1136-B1CD-4171-BB47-0281C1974B22}"/>
              </a:ext>
            </a:extLst>
          </p:cNvPr>
          <p:cNvSpPr/>
          <p:nvPr userDrawn="1"/>
        </p:nvSpPr>
        <p:spPr>
          <a:xfrm>
            <a:off x="471340" y="1189038"/>
            <a:ext cx="11149160" cy="48341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9ADD4C-B26C-41B3-B492-DC9D032AC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34313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4862A-62CA-4399-88B0-181961E0F691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02D481-2888-4133-AD94-7700AA117D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2B113A8-E04C-44C2-962F-5FFA40FB78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803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C39E4676-2097-45B1-B554-0DFE67952792}"/>
              </a:ext>
            </a:extLst>
          </p:cNvPr>
          <p:cNvSpPr/>
          <p:nvPr userDrawn="1"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27C465-B000-4905-9328-DBAB7930A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11000232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F3059-D5B9-418C-A60B-C3C8E261E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5884" y="1188720"/>
            <a:ext cx="11024616" cy="4988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7F727-48BD-4EB4-B57F-5AC03BEB1A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95884" y="645632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9B3254E-B445-46A8-8E69-B2596E25A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277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51" r:id="rId4"/>
    <p:sldLayoutId id="2147483653" r:id="rId5"/>
    <p:sldLayoutId id="2147483657" r:id="rId6"/>
    <p:sldLayoutId id="2147483663" r:id="rId7"/>
    <p:sldLayoutId id="2147483670" r:id="rId8"/>
    <p:sldLayoutId id="2147483669" r:id="rId9"/>
    <p:sldLayoutId id="2147483667" r:id="rId10"/>
    <p:sldLayoutId id="2147483668" r:id="rId11"/>
    <p:sldLayoutId id="2147483666" r:id="rId12"/>
    <p:sldLayoutId id="2147483671" r:id="rId13"/>
    <p:sldLayoutId id="2147483655" r:id="rId14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3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Building" title="Abstract Building">
            <a:extLst>
              <a:ext uri="{FF2B5EF4-FFF2-40B4-BE49-F238E27FC236}">
                <a16:creationId xmlns:a16="http://schemas.microsoft.com/office/drawing/2014/main" id="{1805319F-612A-49F0-B6DA-8A214D5DBD2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6C8E487-ADDC-4F1B-A30A-BAABB4998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016" y="0"/>
            <a:ext cx="12263015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1BEC607-8474-408E-A7AC-48A065F31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601E3FC-2016-4085-9A4B-A172702EAAE1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CBF662F-A198-4AD3-8EBC-0EC9A52B2994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42E86C5-8E5F-4620-A4FB-D1F926179D18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7E0E8055-17FA-43CE-9F03-E712F496B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1372" y="1763029"/>
            <a:ext cx="6609256" cy="198352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2F3342"/>
                </a:solidFill>
              </a:rPr>
              <a:t>Changemakers:</a:t>
            </a:r>
            <a:br>
              <a:rPr lang="en-US" dirty="0">
                <a:solidFill>
                  <a:srgbClr val="2F3342"/>
                </a:solidFill>
              </a:rPr>
            </a:br>
            <a:r>
              <a:rPr lang="en-US" dirty="0">
                <a:solidFill>
                  <a:srgbClr val="2F3342"/>
                </a:solidFill>
              </a:rPr>
              <a:t>Creativity and Value creation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935280A-EBD5-4EFA-81A0-313C85F987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Reflection </a:t>
            </a:r>
            <a:endParaRPr lang="en-US" dirty="0">
              <a:solidFill>
                <a:srgbClr val="2F33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210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01B1E30-EC2E-4E74-A50D-3179371EFD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3" r="43428" b="-1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BC917F8-F1E4-4158-9624-BB90766F1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735" y="620462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dirty="0"/>
              <a:t>What is reflection?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390C5F2-EDB6-4A86-BD29-197EBE15E8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624263"/>
            <a:ext cx="5138057" cy="4487779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lnSpc>
                <a:spcPct val="100000"/>
              </a:lnSpc>
            </a:pPr>
            <a:r>
              <a:rPr lang="en-GB" altLang="en-US" sz="3000" b="1" dirty="0"/>
              <a:t>‘As a means of focussing our attention back onto our own experience’</a:t>
            </a:r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sz="1600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sz="1600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sz="1600" b="1" dirty="0"/>
          </a:p>
          <a:p>
            <a:pPr algn="r" eaLnBrk="1" hangingPunct="1">
              <a:buFont typeface="Arial" panose="020B0604020202020204" pitchFamily="34" charset="0"/>
              <a:buNone/>
            </a:pPr>
            <a:endParaRPr lang="en-GB" altLang="en-US" b="1" dirty="0"/>
          </a:p>
          <a:p>
            <a:pPr algn="r" eaLnBrk="1" hangingPunct="1">
              <a:buFont typeface="Arial" panose="020B0604020202020204" pitchFamily="34" charset="0"/>
              <a:buNone/>
            </a:pPr>
            <a:r>
              <a:rPr lang="en-GB" altLang="en-US" sz="1600" b="1" dirty="0"/>
              <a:t>Cottrell (2011, p207)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51307-6FFE-4ED3-82BD-269A16E6C70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5059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aching for success – the art of reflection | HR Heads">
            <a:extLst>
              <a:ext uri="{FF2B5EF4-FFF2-40B4-BE49-F238E27FC236}">
                <a16:creationId xmlns:a16="http://schemas.microsoft.com/office/drawing/2014/main" id="{72DD7FC9-83BB-4181-A8D7-579171536C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3" r="34953"/>
          <a:stretch/>
        </p:blipFill>
        <p:spPr bwMode="auto">
          <a:xfrm>
            <a:off x="6400191" y="470641"/>
            <a:ext cx="5220309" cy="591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4AA0ED1-8877-4BE0-B1A5-2F09F572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855437"/>
            <a:ext cx="4226024" cy="573989"/>
          </a:xfrm>
        </p:spPr>
        <p:txBody>
          <a:bodyPr anchor="ctr">
            <a:normAutofit/>
          </a:bodyPr>
          <a:lstStyle/>
          <a:p>
            <a:r>
              <a:rPr lang="en-GB" dirty="0"/>
              <a:t>What is reflection </a:t>
            </a:r>
          </a:p>
        </p:txBody>
      </p:sp>
      <p:sp>
        <p:nvSpPr>
          <p:cNvPr id="135" name="Content Placeholder 3">
            <a:extLst>
              <a:ext uri="{FF2B5EF4-FFF2-40B4-BE49-F238E27FC236}">
                <a16:creationId xmlns:a16="http://schemas.microsoft.com/office/drawing/2014/main" id="{6068D552-AB2F-461D-8C95-F122C25C8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1429426"/>
            <a:ext cx="4226024" cy="4957933"/>
          </a:xfrm>
        </p:spPr>
        <p:txBody>
          <a:bodyPr>
            <a:normAutofit/>
          </a:bodyPr>
          <a:lstStyle/>
          <a:p>
            <a:r>
              <a:rPr lang="en-GB" altLang="en-US" sz="1600" dirty="0"/>
              <a:t>Reflection is both an academic concept and a word in common use, combining ideas of thinking, musing, pondering and so on. </a:t>
            </a:r>
          </a:p>
          <a:p>
            <a:r>
              <a:rPr lang="en-GB" altLang="en-US" sz="1600" dirty="0"/>
              <a:t>This everyday meaning is a good basis from which to start reflection is very much to do with thinking.</a:t>
            </a:r>
          </a:p>
          <a:p>
            <a:r>
              <a:rPr lang="en-GB" altLang="en-US" sz="1600" dirty="0"/>
              <a:t>However, one of the most important things about reflection is that it enables us to think about our own thinking – about what it is that we know or have experienced. </a:t>
            </a:r>
          </a:p>
          <a:p>
            <a:r>
              <a:rPr lang="en-GB" altLang="en-US" sz="1600" dirty="0"/>
              <a:t>Such reflection might be summed up in the phrase, </a:t>
            </a:r>
            <a:r>
              <a:rPr lang="en-GB" altLang="en-US" sz="1600" b="1" i="1" dirty="0"/>
              <a:t>‘the mind's conversation with itself’.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0E801-0516-49FD-9905-F89E28F6ED1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922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flection | WritersCafe.org | The Online Writing Community">
            <a:extLst>
              <a:ext uri="{FF2B5EF4-FFF2-40B4-BE49-F238E27FC236}">
                <a16:creationId xmlns:a16="http://schemas.microsoft.com/office/drawing/2014/main" id="{F627A62E-1B9C-467A-9AC1-01D2447226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51" r="-1" b="1783"/>
          <a:stretch/>
        </p:blipFill>
        <p:spPr bwMode="auto">
          <a:xfrm>
            <a:off x="6727370" y="10"/>
            <a:ext cx="5464629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0570CC1A-4E8B-4646-A397-496D5B08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602143"/>
            <a:ext cx="5138057" cy="587876"/>
          </a:xfrm>
        </p:spPr>
        <p:txBody>
          <a:bodyPr/>
          <a:lstStyle/>
          <a:p>
            <a:r>
              <a:rPr lang="en-US" dirty="0"/>
              <a:t>Why reflect?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B16A659F-729C-43A7-9A1E-184859B086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1691" y="1299412"/>
            <a:ext cx="5138057" cy="5318140"/>
          </a:xfrm>
        </p:spPr>
        <p:txBody>
          <a:bodyPr>
            <a:normAutofit/>
          </a:bodyPr>
          <a:lstStyle/>
          <a:p>
            <a:r>
              <a:rPr lang="en-US" sz="2500" dirty="0"/>
              <a:t>Consider the following questions:</a:t>
            </a:r>
          </a:p>
          <a:p>
            <a:endParaRPr lang="en-US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 sz="2500" b="1" dirty="0"/>
              <a:t> Where am I now?</a:t>
            </a:r>
          </a:p>
          <a:p>
            <a:pPr lvl="1" eaLnBrk="1" hangingPunct="1">
              <a:buFont typeface="Arial" charset="0"/>
              <a:buNone/>
              <a:defRPr/>
            </a:pPr>
            <a:endParaRPr lang="en-GB" sz="2500" b="1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 sz="2500" b="1" dirty="0"/>
              <a:t> Where am I going?</a:t>
            </a:r>
          </a:p>
          <a:p>
            <a:pPr lvl="1" eaLnBrk="1" hangingPunct="1">
              <a:buFont typeface="Arial" charset="0"/>
              <a:buNone/>
              <a:defRPr/>
            </a:pPr>
            <a:endParaRPr lang="en-GB" sz="2500" b="1" dirty="0"/>
          </a:p>
          <a:p>
            <a:pPr lvl="1" eaLnBrk="1" hangingPunct="1">
              <a:buFont typeface="Arial" charset="0"/>
              <a:buChar char="–"/>
              <a:defRPr/>
            </a:pPr>
            <a:r>
              <a:rPr lang="en-GB" sz="2500" b="1" dirty="0"/>
              <a:t> How will I get there?</a:t>
            </a:r>
          </a:p>
          <a:p>
            <a:endParaRPr lang="en-US" sz="25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42F0D8-487B-4974-96DD-8EB20481630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0814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B07BE93-23AD-4F59-94FE-5F280C0EA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47" r="18349" b="1"/>
          <a:stretch/>
        </p:blipFill>
        <p:spPr>
          <a:xfrm>
            <a:off x="6400191" y="470641"/>
            <a:ext cx="5220309" cy="5916718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1AB5ACE-961E-40F8-8610-CB0F8B60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67" y="786176"/>
            <a:ext cx="4226024" cy="573989"/>
          </a:xfrm>
        </p:spPr>
        <p:txBody>
          <a:bodyPr anchor="ctr"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A61FEE0B-DEB3-464E-830E-194B171B7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1360166"/>
            <a:ext cx="4226024" cy="4642398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Why Do We Reflect?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Forces time to be taken for reflection.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Forces learners to clarify thoughts…..improves understanding 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Causes learners to focus attention.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Helps learners know if they understand something – if you cannot explain it, you do not understand it.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Reflecting can help to develop deeper approach to learning.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Enables the reflector to talk about things more clearly.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Captures ideas for later consideration.</a:t>
            </a:r>
          </a:p>
          <a:p>
            <a:pPr>
              <a:lnSpc>
                <a:spcPct val="120000"/>
              </a:lnSpc>
            </a:pPr>
            <a:r>
              <a:rPr lang="en-GB" altLang="en-US" sz="1600" dirty="0"/>
              <a:t>Sets up self provided feedback system. </a:t>
            </a:r>
          </a:p>
          <a:p>
            <a:pPr>
              <a:lnSpc>
                <a:spcPct val="120000"/>
              </a:lnSpc>
            </a:pPr>
            <a:r>
              <a:rPr lang="en-GB" altLang="en-US" dirty="0"/>
              <a:t>Reflecting</a:t>
            </a:r>
            <a:r>
              <a:rPr lang="en-GB" altLang="en-US" sz="1600" dirty="0"/>
              <a:t> is creative and can be enjoyable.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E16A3F-8755-411E-A88B-486167155B8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665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20B209-15FB-47AA-8E26-4223906A240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FBE09C8-F762-4F3B-AF4F-B782D29D42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36" r="29739" b="1"/>
          <a:stretch/>
        </p:blipFill>
        <p:spPr>
          <a:xfrm>
            <a:off x="6294478" y="587829"/>
            <a:ext cx="5326022" cy="52732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93213BAB-5080-4D6E-B564-4366FCD709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925053"/>
            <a:ext cx="4101084" cy="4018547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GB" sz="3200" b="1" dirty="0"/>
              <a:t> Reflection is used loosely to refer to:-</a:t>
            </a:r>
          </a:p>
          <a:p>
            <a:pPr lvl="1" eaLnBrk="1" hangingPunct="1">
              <a:lnSpc>
                <a:spcPct val="120000"/>
              </a:lnSpc>
              <a:buFont typeface="Arial" charset="0"/>
              <a:buChar char="–"/>
              <a:defRPr/>
            </a:pPr>
            <a:r>
              <a:rPr lang="en-GB" sz="3000" dirty="0"/>
              <a:t> Being engaged in thought</a:t>
            </a:r>
          </a:p>
          <a:p>
            <a:pPr lvl="1" eaLnBrk="1" hangingPunct="1">
              <a:lnSpc>
                <a:spcPct val="120000"/>
              </a:lnSpc>
              <a:buFont typeface="Arial" charset="0"/>
              <a:buChar char="–"/>
              <a:defRPr/>
            </a:pPr>
            <a:r>
              <a:rPr lang="en-GB" sz="3000" dirty="0"/>
              <a:t> Day dreaming</a:t>
            </a:r>
            <a:endParaRPr lang="en-GB" sz="3000" b="1" dirty="0"/>
          </a:p>
          <a:p>
            <a:pPr eaLnBrk="1" hangingPunct="1">
              <a:lnSpc>
                <a:spcPct val="120000"/>
              </a:lnSpc>
              <a:buFont typeface="Arial" charset="0"/>
              <a:buChar char="•"/>
              <a:defRPr/>
            </a:pPr>
            <a:r>
              <a:rPr lang="en-GB" sz="3200" b="1" dirty="0"/>
              <a:t> Going back over an event in our mind's critical reflection for academic and professional purposes is different from this it is:-</a:t>
            </a:r>
          </a:p>
          <a:p>
            <a:pPr lvl="1" eaLnBrk="1" hangingPunct="1">
              <a:lnSpc>
                <a:spcPct val="120000"/>
              </a:lnSpc>
              <a:buFont typeface="Arial" charset="0"/>
              <a:buChar char="–"/>
              <a:defRPr/>
            </a:pPr>
            <a:r>
              <a:rPr lang="en-GB" sz="3000" dirty="0"/>
              <a:t> Structured, focussed with an end purpose of developing our understanding.</a:t>
            </a:r>
          </a:p>
          <a:p>
            <a:pPr>
              <a:lnSpc>
                <a:spcPct val="120000"/>
              </a:lnSpc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20AC998-54E8-4179-B68A-D380FD1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782625"/>
            <a:ext cx="4101084" cy="979308"/>
          </a:xfrm>
        </p:spPr>
        <p:txBody>
          <a:bodyPr anchor="b">
            <a:normAutofit/>
          </a:bodyPr>
          <a:lstStyle/>
          <a:p>
            <a:r>
              <a:rPr lang="en-GB" dirty="0"/>
              <a:t>More than just thinking</a:t>
            </a:r>
          </a:p>
        </p:txBody>
      </p:sp>
    </p:spTree>
    <p:extLst>
      <p:ext uri="{BB962C8B-B14F-4D97-AF65-F5344CB8AC3E}">
        <p14:creationId xmlns:p14="http://schemas.microsoft.com/office/powerpoint/2010/main" val="4145579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food, bed, room, bedroom&#10;&#10;Description automatically generated">
            <a:extLst>
              <a:ext uri="{FF2B5EF4-FFF2-40B4-BE49-F238E27FC236}">
                <a16:creationId xmlns:a16="http://schemas.microsoft.com/office/drawing/2014/main" id="{F427E744-DC0B-4AA1-8362-36FE40F8DF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95" r="25699" b="2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E3F6EB6-B49F-48EA-93C5-B8DC09C81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2" y="493860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dirty="0"/>
              <a:t>Reflective questions 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0391ECE0-E82E-4037-97B2-3CED12F279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286281"/>
            <a:ext cx="5138057" cy="4645288"/>
          </a:xfrm>
        </p:spPr>
        <p:txBody>
          <a:bodyPr>
            <a:noAutofit/>
          </a:bodyPr>
          <a:lstStyle/>
          <a:p>
            <a:pPr eaLnBrk="1" hangingPunct="1">
              <a:lnSpc>
                <a:spcPct val="100000"/>
              </a:lnSpc>
              <a:buFont typeface="Arial" charset="0"/>
              <a:buChar char="•"/>
              <a:defRPr/>
            </a:pPr>
            <a:r>
              <a:rPr lang="en-GB" sz="2000" b="1" dirty="0">
                <a:solidFill>
                  <a:schemeClr val="tx1"/>
                </a:solidFill>
              </a:rPr>
              <a:t> Experience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happened?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did things happen in this way?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now?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did I react the way I did?</a:t>
            </a:r>
          </a:p>
          <a:p>
            <a:pPr eaLnBrk="1" hangingPunct="1">
              <a:lnSpc>
                <a:spcPct val="100000"/>
              </a:lnSpc>
              <a:buFont typeface="Arial" charset="0"/>
              <a:buChar char="•"/>
              <a:defRPr/>
            </a:pPr>
            <a:r>
              <a:rPr lang="en-GB" sz="2000" b="1" dirty="0">
                <a:solidFill>
                  <a:schemeClr val="tx1"/>
                </a:solidFill>
              </a:rPr>
              <a:t> Learning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have I learned?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Why is it important?</a:t>
            </a:r>
          </a:p>
          <a:p>
            <a:pPr eaLnBrk="1" hangingPunct="1">
              <a:lnSpc>
                <a:spcPct val="100000"/>
              </a:lnSpc>
              <a:buFont typeface="Arial" charset="0"/>
              <a:buChar char="•"/>
              <a:defRPr/>
            </a:pPr>
            <a:r>
              <a:rPr lang="en-GB" sz="2000" b="1" dirty="0">
                <a:solidFill>
                  <a:schemeClr val="tx1"/>
                </a:solidFill>
              </a:rPr>
              <a:t> Moving Forward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will I do differently next time?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What do I still need to learn?</a:t>
            </a:r>
          </a:p>
          <a:p>
            <a:pPr marL="742950" lvl="1" indent="-285750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</a:rPr>
              <a:t>Who can help me and how?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D1C7A7-C35C-46BE-B6E8-6F94B926D0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472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10DB65-4969-48E0-919D-4DD32240E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372992"/>
            <a:ext cx="3834596" cy="1124404"/>
          </a:xfrm>
        </p:spPr>
        <p:txBody>
          <a:bodyPr anchor="ctr">
            <a:normAutofit/>
          </a:bodyPr>
          <a:lstStyle/>
          <a:p>
            <a:r>
              <a:rPr lang="en-GB" dirty="0"/>
              <a:t>Benefits of critical reflection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C3FAA-4874-4BB8-A5CF-0D9724FBBA8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5122" name="Picture 2" descr="Self-reflection - Larry Laveman">
            <a:extLst>
              <a:ext uri="{FF2B5EF4-FFF2-40B4-BE49-F238E27FC236}">
                <a16:creationId xmlns:a16="http://schemas.microsoft.com/office/drawing/2014/main" id="{1807020C-DFD6-4961-8CF1-E279F7146F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" r="901"/>
          <a:stretch/>
        </p:blipFill>
        <p:spPr bwMode="auto">
          <a:xfrm>
            <a:off x="571500" y="1828628"/>
            <a:ext cx="3467099" cy="4361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B5F05-935F-4C4D-8490-58629278D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421098"/>
            <a:ext cx="3467106" cy="5992551"/>
          </a:xfrm>
        </p:spPr>
        <p:txBody>
          <a:bodyPr>
            <a:no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A helpful mental discipline </a:t>
            </a:r>
            <a:r>
              <a:rPr lang="en-GB" altLang="en-US" sz="1800" dirty="0"/>
              <a:t>– the more we create a routine for critical reflection, the more we gain in terms of self management.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Space and time for development </a:t>
            </a:r>
            <a:r>
              <a:rPr lang="en-GB" altLang="en-US" sz="1800" dirty="0"/>
              <a:t>– It enables us to organise our time and different types of thinking.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More effective study and learning </a:t>
            </a:r>
            <a:r>
              <a:rPr lang="en-GB" altLang="en-US" sz="1800" dirty="0"/>
              <a:t>– stepping back from the study, you can benefit from reflecting on your attitudes to learning, your strategies and their effectiveness on your overall performance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1800" b="1" dirty="0"/>
              <a:t>To support professional practice  </a:t>
            </a:r>
            <a:r>
              <a:rPr lang="en-GB" altLang="en-US" sz="1800" dirty="0"/>
              <a:t>- enriches professional practice by developing your understanding of what you are doing, why and the consequences of your actions.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697765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5AD3D9-7DFB-469C-A8BB-5A8085F90B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DBD677-56EC-404F-844F-8B1CAF1E2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of reflection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B2E560-BD82-4AF5-8E60-B37844826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32" y="1304652"/>
            <a:ext cx="4013242" cy="24965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252620-2051-4C2E-9A53-BB40E89E21B2}"/>
              </a:ext>
            </a:extLst>
          </p:cNvPr>
          <p:cNvSpPr txBox="1"/>
          <p:nvPr/>
        </p:nvSpPr>
        <p:spPr>
          <a:xfrm>
            <a:off x="954965" y="3917116"/>
            <a:ext cx="271756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Gibbs Model of Reflection </a:t>
            </a:r>
          </a:p>
        </p:txBody>
      </p:sp>
      <p:pic>
        <p:nvPicPr>
          <p:cNvPr id="7" name="Picture 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9685BEBC-7556-4E5C-80A7-27DC6EC8D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2095" y="994478"/>
            <a:ext cx="3236986" cy="26782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44F58C-AD0B-4AA9-B81C-1E43E555EB19}"/>
              </a:ext>
            </a:extLst>
          </p:cNvPr>
          <p:cNvSpPr txBox="1"/>
          <p:nvPr/>
        </p:nvSpPr>
        <p:spPr>
          <a:xfrm>
            <a:off x="8443103" y="3804639"/>
            <a:ext cx="342753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Boud’s</a:t>
            </a:r>
            <a:r>
              <a:rPr lang="en-GB" b="1" dirty="0"/>
              <a:t> Triangle Representation</a:t>
            </a:r>
          </a:p>
        </p:txBody>
      </p:sp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0A6C617-CD43-4FAD-8719-D03B701D8D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611"/>
          <a:stretch/>
        </p:blipFill>
        <p:spPr>
          <a:xfrm>
            <a:off x="4446080" y="3522185"/>
            <a:ext cx="3880882" cy="2313001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2932062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2">
            <a:extLst>
              <a:ext uri="{FF2B5EF4-FFF2-40B4-BE49-F238E27FC236}">
                <a16:creationId xmlns:a16="http://schemas.microsoft.com/office/drawing/2014/main" id="{A6FC9DAB-3E08-4203-A296-9BE9D6AAB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620462"/>
            <a:ext cx="5138057" cy="587876"/>
          </a:xfrm>
        </p:spPr>
        <p:txBody>
          <a:bodyPr/>
          <a:lstStyle/>
          <a:p>
            <a:r>
              <a:rPr lang="en-US" dirty="0"/>
              <a:t>Stage 1 – description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4A8F9EC-E857-4428-B823-287CE1BFE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208339"/>
            <a:ext cx="5138057" cy="4735262"/>
          </a:xfrm>
        </p:spPr>
        <p:txBody>
          <a:bodyPr>
            <a:normAutofit fontScale="85000" lnSpcReduction="20000"/>
          </a:bodyPr>
          <a:lstStyle/>
          <a:p>
            <a:r>
              <a:rPr lang="en-GB" sz="3500" b="1" u="sng" dirty="0"/>
              <a:t>What happened?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Contextualise what the requirements are.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Give an account of it, describing everything relevant that you have learned.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Keep to the point, avoid all unnecessary detail. 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Your purpose at this stage is to give the audience a clear picture of what you have learned. 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D4DF3-38B3-4685-AB9A-3D6635F36FF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A064EE8-BE93-4CD3-AF31-7195ABC25B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153" y="1744579"/>
            <a:ext cx="4786318" cy="3248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8813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61ECA40-E87C-4601-991F-5D8F75C16D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26" r="23496" b="2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ABE18471-7772-461C-875B-8F7B9FC91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227" y="722467"/>
            <a:ext cx="5138057" cy="587876"/>
          </a:xfrm>
        </p:spPr>
        <p:txBody>
          <a:bodyPr/>
          <a:lstStyle/>
          <a:p>
            <a:r>
              <a:rPr lang="en-US" dirty="0"/>
              <a:t>Stage 2 – feelings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B517AC7-FABC-4250-8CDC-B8ED93B1D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479885"/>
            <a:ext cx="5138057" cy="4463716"/>
          </a:xfrm>
        </p:spPr>
        <p:txBody>
          <a:bodyPr>
            <a:normAutofit fontScale="62500" lnSpcReduction="20000"/>
          </a:bodyPr>
          <a:lstStyle/>
          <a:p>
            <a:r>
              <a:rPr lang="en-GB" sz="3500" b="1" u="sng" dirty="0"/>
              <a:t>What did you feel about it? / What did you think about? </a:t>
            </a:r>
            <a:endParaRPr lang="en-GB" sz="30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You are bound to have feelings about what you have learned.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Try to describe/explain your feelings.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b="1" dirty="0"/>
              <a:t>What was affecting them?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the actions of others 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knowledge that you held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personal thoughts/opinion on the subject matter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were you thinking?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600" dirty="0"/>
              <a:t>What did you find useful / not so useful?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/>
              <a:t>Did your thoughts / feelings change during the module? If so, why?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/>
              <a:t>Looking back, have your views changed? </a:t>
            </a:r>
          </a:p>
          <a:p>
            <a:pPr lvl="2"/>
            <a:endParaRPr lang="en-GB" sz="2800" i="1" dirty="0"/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957EA-D5E1-49F1-BAC2-5700CF82BA4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7976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BC18C8-9421-47CE-B941-4017CC06C83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3CACBE-7BF9-4336-AC24-E9E2AFD39C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1" r="24629" b="-2"/>
          <a:stretch/>
        </p:blipFill>
        <p:spPr>
          <a:xfrm>
            <a:off x="6294478" y="587829"/>
            <a:ext cx="5326022" cy="5273221"/>
          </a:xfrm>
          <a:prstGeom prst="rect">
            <a:avLst/>
          </a:prstGeom>
          <a:noFill/>
        </p:spPr>
      </p:pic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6CFA7F43-CD0C-459C-BE89-D490CA7248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04053"/>
            <a:ext cx="4101084" cy="453954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sz="3200" b="1" u="sng" dirty="0"/>
              <a:t>What was good or bad about what you had learned?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What aspects of the module do you think was beneficial?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Which aspects did you learn anything useful?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Were there any aspects of the module that you found challenging?</a:t>
            </a:r>
          </a:p>
          <a:p>
            <a:endParaRPr lang="en-US" dirty="0"/>
          </a:p>
        </p:txBody>
      </p:sp>
      <p:sp>
        <p:nvSpPr>
          <p:cNvPr id="17" name="Title 5">
            <a:extLst>
              <a:ext uri="{FF2B5EF4-FFF2-40B4-BE49-F238E27FC236}">
                <a16:creationId xmlns:a16="http://schemas.microsoft.com/office/drawing/2014/main" id="{6A72315F-296D-4F8E-9120-CF4762199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854" y="424745"/>
            <a:ext cx="4101084" cy="979308"/>
          </a:xfrm>
        </p:spPr>
        <p:txBody>
          <a:bodyPr/>
          <a:lstStyle/>
          <a:p>
            <a:r>
              <a:rPr lang="en-US" dirty="0"/>
              <a:t>Stage 3 – evaluation </a:t>
            </a:r>
          </a:p>
        </p:txBody>
      </p:sp>
    </p:spTree>
    <p:extLst>
      <p:ext uri="{BB962C8B-B14F-4D97-AF65-F5344CB8AC3E}">
        <p14:creationId xmlns:p14="http://schemas.microsoft.com/office/powerpoint/2010/main" val="3601693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9D0318-1701-4DD9-BCDE-72D12862E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686369"/>
            <a:ext cx="5138057" cy="587876"/>
          </a:xfrm>
        </p:spPr>
        <p:txBody>
          <a:bodyPr/>
          <a:lstStyle/>
          <a:p>
            <a:r>
              <a:rPr lang="en-GB" dirty="0"/>
              <a:t>Stage 4 -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00BB60-4186-4FBA-80E3-D7C111411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528011"/>
            <a:ext cx="5138057" cy="4415589"/>
          </a:xfrm>
        </p:spPr>
        <p:txBody>
          <a:bodyPr>
            <a:normAutofit fontScale="85000" lnSpcReduction="10000"/>
          </a:bodyPr>
          <a:lstStyle/>
          <a:p>
            <a:r>
              <a:rPr lang="en-GB" sz="3500" b="1" u="sng" dirty="0"/>
              <a:t>What sense can you make of it all?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Using your research informed literature from assignment 1 and other research, demonstrate your knowledge and understanding about what you learned from the module / course so far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Show that you recognise how literature fits with reality.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4DD44-7A4A-4368-B253-5176B55B7FF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696612CA-962C-4DB4-858F-E415B69B7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031" y="1237548"/>
            <a:ext cx="3460237" cy="47060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0779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5CBFF6D-FB29-41AE-9A0F-EFB51E62B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164" y="837859"/>
            <a:ext cx="5138057" cy="587876"/>
          </a:xfrm>
        </p:spPr>
        <p:txBody>
          <a:bodyPr/>
          <a:lstStyle/>
          <a:p>
            <a:r>
              <a:rPr lang="en-GB" dirty="0"/>
              <a:t>Stage 5 - 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EB3E6C-1274-441C-A68A-E7D3CB1789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425735"/>
            <a:ext cx="5138057" cy="4517865"/>
          </a:xfrm>
        </p:spPr>
        <p:txBody>
          <a:bodyPr>
            <a:normAutofit fontScale="85000" lnSpcReduction="20000"/>
          </a:bodyPr>
          <a:lstStyle/>
          <a:p>
            <a:r>
              <a:rPr lang="en-GB" sz="3500" b="1" u="sng" dirty="0"/>
              <a:t>What else could you have done?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Was there anything additional that you feel you could have learned?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From your experience was there anything that you noticed / stood out from studying the module?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Did you feel there were any aspects that inspired you look deeper?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AEA521-2C6A-4AB0-88D9-8B7A5D0F35A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EB0ECE-7A31-4D99-8D15-7DCC44D71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6016" y="1179925"/>
            <a:ext cx="4727595" cy="33204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998238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AFC04E9-59DB-436B-AAAF-92879A0ECD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48" r="15083"/>
          <a:stretch/>
        </p:blipFill>
        <p:spPr>
          <a:xfrm>
            <a:off x="6727370" y="10"/>
            <a:ext cx="5464629" cy="685799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214623D-274C-443E-964F-07E3B3E2A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746526"/>
            <a:ext cx="5138057" cy="587876"/>
          </a:xfrm>
        </p:spPr>
        <p:txBody>
          <a:bodyPr anchor="b">
            <a:normAutofit/>
          </a:bodyPr>
          <a:lstStyle/>
          <a:p>
            <a:r>
              <a:rPr lang="en-GB" dirty="0"/>
              <a:t>Stage 6 – Action plan 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EBA5F5E-1868-454E-9C62-DF72CBFD8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1672389"/>
            <a:ext cx="5138057" cy="4271211"/>
          </a:xfrm>
        </p:spPr>
        <p:txBody>
          <a:bodyPr>
            <a:normAutofit fontScale="85000" lnSpcReduction="20000"/>
          </a:bodyPr>
          <a:lstStyle/>
          <a:p>
            <a:r>
              <a:rPr lang="en-GB" sz="3500" b="1" u="sng" dirty="0"/>
              <a:t>If it arose again, what would you do?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How has the module helped you to improve your understanding of your skills gap.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How has the module revealed any strengths as well as any weaknesses?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3000" dirty="0"/>
              <a:t>Do you feel more / less confident?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E8629-D95A-4DBD-9AA4-73FCFEC865B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549268" y="6413649"/>
            <a:ext cx="642731" cy="4078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2E478F-E849-4A8C-AF1F-CBCC78A7CBFA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1155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1A35F3-CC35-4806-8194-D0AF691F40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026" name="Picture 2" descr="Any Questions photos, royalty-free images, graphics, vectors &amp; videos |  Adobe Stock">
            <a:extLst>
              <a:ext uri="{FF2B5EF4-FFF2-40B4-BE49-F238E27FC236}">
                <a16:creationId xmlns:a16="http://schemas.microsoft.com/office/drawing/2014/main" id="{5045B438-B21F-4D1D-BAA0-454AC0EEF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416" y="1852140"/>
            <a:ext cx="8939168" cy="333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1892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0F400"/>
      </a:accent1>
      <a:accent2>
        <a:srgbClr val="05D74D"/>
      </a:accent2>
      <a:accent3>
        <a:srgbClr val="2F3342"/>
      </a:accent3>
      <a:accent4>
        <a:srgbClr val="038B30"/>
      </a:accent4>
      <a:accent5>
        <a:srgbClr val="05EE55"/>
      </a:accent5>
      <a:accent6>
        <a:srgbClr val="70AD47"/>
      </a:accent6>
      <a:hlink>
        <a:srgbClr val="05D74D"/>
      </a:hlink>
      <a:folHlink>
        <a:srgbClr val="C0F400"/>
      </a:folHlink>
    </a:clrScheme>
    <a:fontScheme name="Custom 4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6051434_Light modernist presentation_RVA_v3.potx" id="{1300540C-5346-469F-AA5C-717C09787E7E}" vid="{ADCE5FDD-C8BF-4BDC-86F8-B24C14EB90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D934DA-6EDB-4DB8-AE5C-9399A13698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B19B998-C0F0-415C-AF4D-F10DCCD30A2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D27BEDAB-01B4-4BD0-9390-31AD9280078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858</Words>
  <Application>Microsoft Office PowerPoint</Application>
  <PresentationFormat>Widescreen</PresentationFormat>
  <Paragraphs>248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Changemakers: Creativity and Value creation</vt:lpstr>
      <vt:lpstr>What is reflection?</vt:lpstr>
      <vt:lpstr>What is reflection </vt:lpstr>
      <vt:lpstr>Why reflect? </vt:lpstr>
      <vt:lpstr>reflection</vt:lpstr>
      <vt:lpstr>More than just thinking</vt:lpstr>
      <vt:lpstr>Reflective questions </vt:lpstr>
      <vt:lpstr>Benefits of critical reflection</vt:lpstr>
      <vt:lpstr>Models of reflection </vt:lpstr>
      <vt:lpstr>Stage 1 – description </vt:lpstr>
      <vt:lpstr>Stage 2 – feelings </vt:lpstr>
      <vt:lpstr>Stage 3 – evaluation </vt:lpstr>
      <vt:lpstr>Stage 4 - Analysis</vt:lpstr>
      <vt:lpstr>Stage 5 - conclusion</vt:lpstr>
      <vt:lpstr>Stage 6 – Action plan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Davina Evans</dc:creator>
  <cp:lastModifiedBy>Myfanwy Davies (IMH)</cp:lastModifiedBy>
  <cp:revision>5</cp:revision>
  <dcterms:created xsi:type="dcterms:W3CDTF">2020-11-24T21:18:30Z</dcterms:created>
  <dcterms:modified xsi:type="dcterms:W3CDTF">2023-06-29T11:33:26Z</dcterms:modified>
</cp:coreProperties>
</file>