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12"/>
  </p:notesMasterIdLst>
  <p:sldIdLst>
    <p:sldId id="256" r:id="rId2"/>
    <p:sldId id="319" r:id="rId3"/>
    <p:sldId id="336" r:id="rId4"/>
    <p:sldId id="320" r:id="rId5"/>
    <p:sldId id="321" r:id="rId6"/>
    <p:sldId id="322" r:id="rId7"/>
    <p:sldId id="323" r:id="rId8"/>
    <p:sldId id="325" r:id="rId9"/>
    <p:sldId id="337" r:id="rId10"/>
    <p:sldId id="338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3A7659-ED0A-42A5-8877-9AD71BF06166}" type="datetimeFigureOut">
              <a:rPr lang="en-GB" smtClean="0"/>
              <a:t>07/11/2015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075B18-E01E-4A14-992C-9C76306D97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1990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75B18-E01E-4A14-992C-9C76306D978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474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2E91275D-F663-4405-8FA8-D037D09A52F7}" type="datetimeFigureOut">
              <a:rPr lang="en-GB" smtClean="0"/>
              <a:t>07/11/2015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07/11/2015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07/11/2015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07/11/2015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E91275D-F663-4405-8FA8-D037D09A52F7}" type="datetimeFigureOut">
              <a:rPr lang="en-GB" smtClean="0"/>
              <a:t>07/11/2015</a:t>
            </a:fld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2E91275D-F663-4405-8FA8-D037D09A52F7}" type="datetimeFigureOut">
              <a:rPr lang="en-GB" smtClean="0"/>
              <a:t>07/11/2015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07/11/2015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07/11/2015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07/11/2015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07/11/2015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07/11/2015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2E91275D-F663-4405-8FA8-D037D09A52F7}" type="datetimeFigureOut">
              <a:rPr lang="en-GB" smtClean="0"/>
              <a:t>07/11/2015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o.uk/url?sa=i&amp;rct=j&amp;q=&amp;esrc=s&amp;source=images&amp;cd=&amp;cad=rja&amp;uact=8&amp;ved=0CAcQjRxqFQoTCI7b48uJ_8gCFUYdDwodFAAHgw&amp;url=http%3A%2F%2Fwww.citg.tudelft.nl%2Fen%2Fabout-faculty%2Fdepartments%2Fwatermanagement%2Fsections%2Fwater-resources%2Fleerstoelen%2Fwrm%2Fresearch%2Ftools%2Fstakeholder-analysis%2F&amp;psig=AFQjCNGlwYVLXMLJZita5rA3_Aean8M4FA&amp;ust=1447011806525488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1484784"/>
            <a:ext cx="8458200" cy="195508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SBUS5120</a:t>
            </a:r>
            <a:r>
              <a:rPr lang="en-GB" b="1" dirty="0"/>
              <a:t/>
            </a:r>
            <a:br>
              <a:rPr lang="en-GB" b="1" dirty="0"/>
            </a:br>
            <a:r>
              <a:rPr lang="en-GB" b="1" dirty="0" smtClean="0"/>
              <a:t>Management Ethics</a:t>
            </a: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>
                <a:latin typeface="Calibri" pitchFamily="34" charset="0"/>
              </a:rPr>
              <a:t>Stakeholders and Ethics</a:t>
            </a:r>
            <a:endParaRPr lang="en-GB" sz="3200" dirty="0">
              <a:latin typeface="Calibri" pitchFamily="34" charset="0"/>
            </a:endParaRPr>
          </a:p>
        </p:txBody>
      </p:sp>
      <p:pic>
        <p:nvPicPr>
          <p:cNvPr id="4" name="Picture 5" descr="TSD_logo20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125" y="4572000"/>
            <a:ext cx="2889250" cy="118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4977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21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dirty="0" smtClean="0">
              <a:latin typeface="Comic Sans MS" pitchFamily="66" charset="0"/>
            </a:endParaRPr>
          </a:p>
          <a:p>
            <a:pPr marL="109728" indent="0">
              <a:lnSpc>
                <a:spcPct val="90000"/>
              </a:lnSpc>
              <a:buNone/>
            </a:pPr>
            <a:r>
              <a:rPr lang="en-GB" dirty="0" smtClean="0">
                <a:latin typeface="Calibri" pitchFamily="34" charset="0"/>
              </a:rPr>
              <a:t>Stakeholder Theory </a:t>
            </a:r>
            <a:r>
              <a:rPr lang="en-GB" dirty="0">
                <a:latin typeface="Calibri" pitchFamily="34" charset="0"/>
              </a:rPr>
              <a:t>developed by </a:t>
            </a:r>
            <a:r>
              <a:rPr lang="en-GB" dirty="0">
                <a:solidFill>
                  <a:srgbClr val="FF0000"/>
                </a:solidFill>
                <a:latin typeface="Calibri" pitchFamily="34" charset="0"/>
              </a:rPr>
              <a:t>Edward Freeman </a:t>
            </a:r>
            <a:r>
              <a:rPr lang="en-GB" dirty="0">
                <a:latin typeface="Calibri" pitchFamily="34" charset="0"/>
              </a:rPr>
              <a:t>(1984</a:t>
            </a:r>
            <a:r>
              <a:rPr lang="en-GB" dirty="0" smtClean="0">
                <a:latin typeface="Calibri" pitchFamily="34" charset="0"/>
              </a:rPr>
              <a:t>)</a:t>
            </a:r>
          </a:p>
          <a:p>
            <a:pPr marL="109728" indent="0">
              <a:lnSpc>
                <a:spcPct val="90000"/>
              </a:lnSpc>
              <a:buNone/>
            </a:pPr>
            <a:endParaRPr lang="en-GB" dirty="0">
              <a:latin typeface="Calibri" pitchFamily="34" charset="0"/>
            </a:endParaRPr>
          </a:p>
          <a:p>
            <a:pPr marL="109728" indent="0">
              <a:lnSpc>
                <a:spcPct val="90000"/>
              </a:lnSpc>
              <a:buNone/>
            </a:pPr>
            <a:r>
              <a:rPr lang="en-GB" dirty="0">
                <a:latin typeface="Calibri" pitchFamily="34" charset="0"/>
              </a:rPr>
              <a:t>A </a:t>
            </a:r>
            <a:r>
              <a:rPr lang="en-GB" b="1" dirty="0">
                <a:latin typeface="Calibri" pitchFamily="34" charset="0"/>
              </a:rPr>
              <a:t>stakeholder</a:t>
            </a:r>
            <a:r>
              <a:rPr lang="en-GB" dirty="0">
                <a:latin typeface="Calibri" pitchFamily="34" charset="0"/>
              </a:rPr>
              <a:t> of an organization is</a:t>
            </a:r>
            <a:r>
              <a:rPr lang="en-GB" dirty="0" smtClean="0">
                <a:latin typeface="Calibri" pitchFamily="34" charset="0"/>
              </a:rPr>
              <a:t>:</a:t>
            </a:r>
          </a:p>
          <a:p>
            <a:pPr marL="109728" indent="0">
              <a:lnSpc>
                <a:spcPct val="90000"/>
              </a:lnSpc>
              <a:buNone/>
            </a:pPr>
            <a:endParaRPr lang="en-GB" dirty="0">
              <a:latin typeface="Calibri" pitchFamily="34" charset="0"/>
            </a:endParaRPr>
          </a:p>
          <a:p>
            <a:pPr lvl="1">
              <a:lnSpc>
                <a:spcPct val="90000"/>
              </a:lnSpc>
            </a:pPr>
            <a:r>
              <a:rPr lang="en-GB" dirty="0">
                <a:latin typeface="Calibri" pitchFamily="34" charset="0"/>
              </a:rPr>
              <a:t>…any group or individual who can affect, or is affected by, the achievement of the organization’s objectives (Freeman 1984:46)</a:t>
            </a:r>
          </a:p>
          <a:p>
            <a:pPr marL="109728" indent="0">
              <a:buNone/>
            </a:pPr>
            <a:endParaRPr lang="en-GB" b="1" dirty="0" smtClean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92493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65816"/>
          </a:xfrm>
        </p:spPr>
        <p:txBody>
          <a:bodyPr/>
          <a:lstStyle/>
          <a:p>
            <a:pPr marL="109728" indent="0">
              <a:lnSpc>
                <a:spcPct val="90000"/>
              </a:lnSpc>
              <a:buNone/>
            </a:pPr>
            <a:r>
              <a:rPr lang="en-GB" dirty="0">
                <a:latin typeface="Calibri" pitchFamily="34" charset="0"/>
              </a:rPr>
              <a:t>More precise definition of ‘affects’ and ‘affected by’ (Evan and Freeman 1993</a:t>
            </a:r>
            <a:r>
              <a:rPr lang="en-GB" dirty="0" smtClean="0">
                <a:latin typeface="Calibri" pitchFamily="34" charset="0"/>
              </a:rPr>
              <a:t>)</a:t>
            </a:r>
          </a:p>
          <a:p>
            <a:pPr marL="109728" indent="0">
              <a:lnSpc>
                <a:spcPct val="90000"/>
              </a:lnSpc>
              <a:buNone/>
            </a:pPr>
            <a:endParaRPr lang="en-GB" dirty="0">
              <a:latin typeface="Calibri" pitchFamily="34" charset="0"/>
            </a:endParaRPr>
          </a:p>
          <a:p>
            <a:pPr lvl="1">
              <a:lnSpc>
                <a:spcPct val="90000"/>
              </a:lnSpc>
            </a:pPr>
            <a:r>
              <a:rPr lang="en-GB" b="1" dirty="0">
                <a:latin typeface="Calibri" pitchFamily="34" charset="0"/>
              </a:rPr>
              <a:t>Principle of corporate rights </a:t>
            </a:r>
            <a:r>
              <a:rPr lang="en-GB" dirty="0">
                <a:latin typeface="Calibri" pitchFamily="34" charset="0"/>
              </a:rPr>
              <a:t>- the corporation has the obligation not to violate the rights of others</a:t>
            </a:r>
            <a:endParaRPr lang="en-GB" b="1" dirty="0">
              <a:latin typeface="Calibri" pitchFamily="34" charset="0"/>
            </a:endParaRPr>
          </a:p>
          <a:p>
            <a:pPr lvl="1">
              <a:lnSpc>
                <a:spcPct val="90000"/>
              </a:lnSpc>
            </a:pPr>
            <a:r>
              <a:rPr lang="en-GB" b="1" dirty="0">
                <a:latin typeface="Calibri" pitchFamily="34" charset="0"/>
              </a:rPr>
              <a:t>Principle of corporate effect</a:t>
            </a:r>
            <a:r>
              <a:rPr lang="en-GB" dirty="0">
                <a:latin typeface="Calibri" pitchFamily="34" charset="0"/>
              </a:rPr>
              <a:t> – companies are responsible for the effects of their actions on others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27194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37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76250"/>
            <a:ext cx="7772400" cy="838200"/>
          </a:xfrm>
        </p:spPr>
        <p:txBody>
          <a:bodyPr>
            <a:normAutofit fontScale="90000"/>
          </a:bodyPr>
          <a:lstStyle/>
          <a:p>
            <a:r>
              <a:rPr lang="en-GB"/>
              <a:t>Stakeholder theory of the firm:</a:t>
            </a:r>
            <a:r>
              <a:rPr lang="en-GB" sz="3200"/>
              <a:t/>
            </a:r>
            <a:br>
              <a:rPr lang="en-GB" sz="3200"/>
            </a:br>
            <a:r>
              <a:rPr lang="en-GB" sz="2800"/>
              <a:t>Traditional management model</a:t>
            </a:r>
          </a:p>
        </p:txBody>
      </p:sp>
      <p:grpSp>
        <p:nvGrpSpPr>
          <p:cNvPr id="314372" name="Group 4"/>
          <p:cNvGrpSpPr>
            <a:grpSpLocks/>
          </p:cNvGrpSpPr>
          <p:nvPr/>
        </p:nvGrpSpPr>
        <p:grpSpPr bwMode="auto">
          <a:xfrm>
            <a:off x="468313" y="1989138"/>
            <a:ext cx="8229600" cy="4057650"/>
            <a:chOff x="295" y="1509"/>
            <a:chExt cx="5184" cy="2556"/>
          </a:xfrm>
        </p:grpSpPr>
        <p:sp>
          <p:nvSpPr>
            <p:cNvPr id="314373" name="Oval 5"/>
            <p:cNvSpPr>
              <a:spLocks noChangeArrowheads="1"/>
            </p:cNvSpPr>
            <p:nvPr/>
          </p:nvSpPr>
          <p:spPr bwMode="auto">
            <a:xfrm>
              <a:off x="2023" y="2337"/>
              <a:ext cx="1728" cy="936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algn="ctr" eaLnBrk="1" hangingPunct="1"/>
              <a:endParaRPr lang="en-GB" sz="2000">
                <a:solidFill>
                  <a:srgbClr val="C00000"/>
                </a:solidFill>
                <a:cs typeface="Arial" charset="0"/>
              </a:endParaRPr>
            </a:p>
            <a:p>
              <a:pPr algn="ctr" eaLnBrk="1" hangingPunct="1"/>
              <a:r>
                <a:rPr lang="en-US" b="1">
                  <a:solidFill>
                    <a:srgbClr val="C00000"/>
                  </a:solidFill>
                  <a:cs typeface="Arial" charset="0"/>
                </a:rPr>
                <a:t>Firm</a:t>
              </a:r>
              <a:endParaRPr lang="en-GB" b="1">
                <a:solidFill>
                  <a:srgbClr val="C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314374" name="Oval 6"/>
            <p:cNvSpPr>
              <a:spLocks noChangeArrowheads="1"/>
            </p:cNvSpPr>
            <p:nvPr/>
          </p:nvSpPr>
          <p:spPr bwMode="auto">
            <a:xfrm>
              <a:off x="295" y="1509"/>
              <a:ext cx="1728" cy="936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algn="ctr" eaLnBrk="1" hangingPunct="1"/>
              <a:endParaRPr lang="en-US" sz="2000" dirty="0">
                <a:solidFill>
                  <a:srgbClr val="C00000"/>
                </a:solidFill>
                <a:cs typeface="Arial" charset="0"/>
              </a:endParaRPr>
            </a:p>
            <a:p>
              <a:pPr algn="ctr" eaLnBrk="1" hangingPunct="1"/>
              <a:r>
                <a:rPr lang="en-US" dirty="0">
                  <a:solidFill>
                    <a:srgbClr val="C00000"/>
                  </a:solidFill>
                  <a:cs typeface="Arial" charset="0"/>
                </a:rPr>
                <a:t>Shareholders</a:t>
              </a:r>
              <a:endParaRPr lang="en-GB" dirty="0">
                <a:solidFill>
                  <a:srgbClr val="C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314375" name="Oval 7"/>
            <p:cNvSpPr>
              <a:spLocks noChangeArrowheads="1"/>
            </p:cNvSpPr>
            <p:nvPr/>
          </p:nvSpPr>
          <p:spPr bwMode="auto">
            <a:xfrm>
              <a:off x="3751" y="3129"/>
              <a:ext cx="1728" cy="936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algn="ctr" eaLnBrk="1" hangingPunct="1"/>
              <a:endParaRPr lang="en-GB" sz="2000">
                <a:solidFill>
                  <a:srgbClr val="C00000"/>
                </a:solidFill>
                <a:cs typeface="Arial" charset="0"/>
              </a:endParaRPr>
            </a:p>
            <a:p>
              <a:pPr algn="ctr" eaLnBrk="1" hangingPunct="1"/>
              <a:r>
                <a:rPr lang="en-GB">
                  <a:solidFill>
                    <a:srgbClr val="C00000"/>
                  </a:solidFill>
                  <a:cs typeface="Arial" charset="0"/>
                </a:rPr>
                <a:t>Employees</a:t>
              </a:r>
              <a:endParaRPr lang="en-GB">
                <a:solidFill>
                  <a:srgbClr val="C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314376" name="Oval 8"/>
            <p:cNvSpPr>
              <a:spLocks noChangeArrowheads="1"/>
            </p:cNvSpPr>
            <p:nvPr/>
          </p:nvSpPr>
          <p:spPr bwMode="auto">
            <a:xfrm>
              <a:off x="295" y="3129"/>
              <a:ext cx="1728" cy="936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algn="ctr" eaLnBrk="1" hangingPunct="1"/>
              <a:endParaRPr lang="en-GB" sz="2000">
                <a:solidFill>
                  <a:srgbClr val="C00000"/>
                </a:solidFill>
                <a:cs typeface="Arial" charset="0"/>
              </a:endParaRPr>
            </a:p>
            <a:p>
              <a:pPr algn="ctr" eaLnBrk="1" hangingPunct="1"/>
              <a:r>
                <a:rPr lang="en-GB">
                  <a:solidFill>
                    <a:srgbClr val="C00000"/>
                  </a:solidFill>
                  <a:cs typeface="Arial" charset="0"/>
                </a:rPr>
                <a:t>Suppliers</a:t>
              </a:r>
              <a:endParaRPr lang="en-GB">
                <a:solidFill>
                  <a:srgbClr val="C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314377" name="Oval 9"/>
            <p:cNvSpPr>
              <a:spLocks noChangeArrowheads="1"/>
            </p:cNvSpPr>
            <p:nvPr/>
          </p:nvSpPr>
          <p:spPr bwMode="auto">
            <a:xfrm>
              <a:off x="3751" y="1509"/>
              <a:ext cx="1728" cy="936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algn="ctr" eaLnBrk="1" hangingPunct="1"/>
              <a:endParaRPr lang="en-GB" sz="2000">
                <a:solidFill>
                  <a:srgbClr val="C00000"/>
                </a:solidFill>
                <a:cs typeface="Arial" charset="0"/>
              </a:endParaRPr>
            </a:p>
            <a:p>
              <a:pPr algn="ctr" eaLnBrk="1" hangingPunct="1"/>
              <a:r>
                <a:rPr lang="en-GB">
                  <a:solidFill>
                    <a:srgbClr val="C00000"/>
                  </a:solidFill>
                  <a:cs typeface="Arial" charset="0"/>
                </a:rPr>
                <a:t>Customers</a:t>
              </a:r>
              <a:endParaRPr lang="en-GB">
                <a:solidFill>
                  <a:srgbClr val="C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314378" name="Line 10"/>
            <p:cNvSpPr>
              <a:spLocks noChangeShapeType="1"/>
            </p:cNvSpPr>
            <p:nvPr/>
          </p:nvSpPr>
          <p:spPr bwMode="auto">
            <a:xfrm>
              <a:off x="1807" y="2337"/>
              <a:ext cx="288" cy="21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srgbClr val="C00000"/>
                </a:solidFill>
              </a:endParaRPr>
            </a:p>
          </p:txBody>
        </p:sp>
        <p:sp>
          <p:nvSpPr>
            <p:cNvPr id="314379" name="Line 11"/>
            <p:cNvSpPr>
              <a:spLocks noChangeShapeType="1"/>
            </p:cNvSpPr>
            <p:nvPr/>
          </p:nvSpPr>
          <p:spPr bwMode="auto">
            <a:xfrm rot="6179906">
              <a:off x="3607" y="2265"/>
              <a:ext cx="288" cy="21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srgbClr val="C00000"/>
                </a:solidFill>
              </a:endParaRPr>
            </a:p>
          </p:txBody>
        </p:sp>
        <p:sp>
          <p:nvSpPr>
            <p:cNvPr id="314380" name="Line 12"/>
            <p:cNvSpPr>
              <a:spLocks noChangeShapeType="1"/>
            </p:cNvSpPr>
            <p:nvPr/>
          </p:nvSpPr>
          <p:spPr bwMode="auto">
            <a:xfrm rot="6179906">
              <a:off x="1843" y="3093"/>
              <a:ext cx="288" cy="21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srgbClr val="C00000"/>
                </a:solidFill>
              </a:endParaRPr>
            </a:p>
          </p:txBody>
        </p:sp>
        <p:sp>
          <p:nvSpPr>
            <p:cNvPr id="314381" name="Line 13"/>
            <p:cNvSpPr>
              <a:spLocks noChangeShapeType="1"/>
            </p:cNvSpPr>
            <p:nvPr/>
          </p:nvSpPr>
          <p:spPr bwMode="auto">
            <a:xfrm rot="-10494944">
              <a:off x="3571" y="3093"/>
              <a:ext cx="288" cy="21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srgbClr val="C00000"/>
                </a:solidFill>
              </a:endParaRPr>
            </a:p>
          </p:txBody>
        </p:sp>
        <p:sp>
          <p:nvSpPr>
            <p:cNvPr id="314382" name="Line 14"/>
            <p:cNvSpPr>
              <a:spLocks noChangeShapeType="1"/>
            </p:cNvSpPr>
            <p:nvPr/>
          </p:nvSpPr>
          <p:spPr bwMode="auto">
            <a:xfrm>
              <a:off x="1879" y="2265"/>
              <a:ext cx="288" cy="21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srgbClr val="C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567069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394" name="Rectangle 2"/>
          <p:cNvSpPr>
            <a:spLocks noGrp="1" noChangeArrowheads="1"/>
          </p:cNvSpPr>
          <p:nvPr>
            <p:ph type="title"/>
          </p:nvPr>
        </p:nvSpPr>
        <p:spPr>
          <a:xfrm>
            <a:off x="239713" y="548680"/>
            <a:ext cx="8229600" cy="1066800"/>
          </a:xfrm>
        </p:spPr>
        <p:txBody>
          <a:bodyPr/>
          <a:lstStyle/>
          <a:p>
            <a:r>
              <a:rPr lang="en-GB" dirty="0"/>
              <a:t>Stakeholder theory of the firm</a:t>
            </a:r>
          </a:p>
        </p:txBody>
      </p:sp>
      <p:grpSp>
        <p:nvGrpSpPr>
          <p:cNvPr id="315419" name="Group 27"/>
          <p:cNvGrpSpPr>
            <a:grpSpLocks/>
          </p:cNvGrpSpPr>
          <p:nvPr/>
        </p:nvGrpSpPr>
        <p:grpSpPr bwMode="auto">
          <a:xfrm>
            <a:off x="468313" y="1754188"/>
            <a:ext cx="8001000" cy="4267200"/>
            <a:chOff x="295" y="1105"/>
            <a:chExt cx="5040" cy="2688"/>
          </a:xfrm>
        </p:grpSpPr>
        <p:sp>
          <p:nvSpPr>
            <p:cNvPr id="315397" name="Oval 5"/>
            <p:cNvSpPr>
              <a:spLocks noChangeArrowheads="1"/>
            </p:cNvSpPr>
            <p:nvPr/>
          </p:nvSpPr>
          <p:spPr bwMode="auto">
            <a:xfrm>
              <a:off x="2059" y="2137"/>
              <a:ext cx="1512" cy="705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algn="ctr" eaLnBrk="1" hangingPunct="1"/>
              <a:endParaRPr lang="en-GB" sz="2000">
                <a:solidFill>
                  <a:srgbClr val="C00000"/>
                </a:solidFill>
                <a:cs typeface="Arial" charset="0"/>
              </a:endParaRPr>
            </a:p>
            <a:p>
              <a:pPr algn="ctr" eaLnBrk="1" hangingPunct="1"/>
              <a:r>
                <a:rPr lang="en-US" b="1">
                  <a:solidFill>
                    <a:srgbClr val="C00000"/>
                  </a:solidFill>
                  <a:cs typeface="Arial" charset="0"/>
                </a:rPr>
                <a:t>Firm</a:t>
              </a:r>
              <a:endParaRPr lang="en-GB" b="1">
                <a:solidFill>
                  <a:srgbClr val="C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315398" name="Oval 6"/>
            <p:cNvSpPr>
              <a:spLocks noChangeArrowheads="1"/>
            </p:cNvSpPr>
            <p:nvPr/>
          </p:nvSpPr>
          <p:spPr bwMode="auto">
            <a:xfrm>
              <a:off x="295" y="1865"/>
              <a:ext cx="1512" cy="706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algn="ctr" eaLnBrk="1" hangingPunct="1"/>
              <a:endParaRPr lang="en-US" sz="2200" dirty="0">
                <a:solidFill>
                  <a:srgbClr val="C00000"/>
                </a:solidFill>
                <a:cs typeface="Arial" charset="0"/>
              </a:endParaRPr>
            </a:p>
            <a:p>
              <a:pPr algn="ctr" eaLnBrk="1" hangingPunct="1"/>
              <a:r>
                <a:rPr lang="en-US" b="1" dirty="0">
                  <a:solidFill>
                    <a:srgbClr val="C00000"/>
                  </a:solidFill>
                  <a:cs typeface="Arial" charset="0"/>
                </a:rPr>
                <a:t>Shareholders</a:t>
              </a:r>
              <a:endParaRPr lang="en-GB" b="1" dirty="0">
                <a:solidFill>
                  <a:srgbClr val="C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315399" name="Oval 7"/>
            <p:cNvSpPr>
              <a:spLocks noChangeArrowheads="1"/>
            </p:cNvSpPr>
            <p:nvPr/>
          </p:nvSpPr>
          <p:spPr bwMode="auto">
            <a:xfrm>
              <a:off x="3634" y="2788"/>
              <a:ext cx="1512" cy="705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algn="ctr" eaLnBrk="1" hangingPunct="1"/>
              <a:endParaRPr lang="en-GB" sz="2000" dirty="0">
                <a:solidFill>
                  <a:srgbClr val="C00000"/>
                </a:solidFill>
                <a:cs typeface="Arial" charset="0"/>
              </a:endParaRPr>
            </a:p>
            <a:p>
              <a:pPr algn="ctr" eaLnBrk="1" hangingPunct="1"/>
              <a:r>
                <a:rPr lang="en-GB" b="1" dirty="0">
                  <a:solidFill>
                    <a:srgbClr val="C00000"/>
                  </a:solidFill>
                  <a:cs typeface="Arial" charset="0"/>
                </a:rPr>
                <a:t>Employees</a:t>
              </a:r>
              <a:endParaRPr lang="en-GB" b="1" dirty="0">
                <a:solidFill>
                  <a:srgbClr val="C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315400" name="Oval 8"/>
            <p:cNvSpPr>
              <a:spLocks noChangeArrowheads="1"/>
            </p:cNvSpPr>
            <p:nvPr/>
          </p:nvSpPr>
          <p:spPr bwMode="auto">
            <a:xfrm>
              <a:off x="484" y="2788"/>
              <a:ext cx="1512" cy="705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algn="ctr" eaLnBrk="1" hangingPunct="1"/>
              <a:endParaRPr lang="en-GB" sz="2000" dirty="0">
                <a:solidFill>
                  <a:srgbClr val="C00000"/>
                </a:solidFill>
                <a:cs typeface="Arial" charset="0"/>
              </a:endParaRPr>
            </a:p>
            <a:p>
              <a:pPr algn="ctr" eaLnBrk="1" hangingPunct="1"/>
              <a:r>
                <a:rPr lang="en-GB" b="1" dirty="0">
                  <a:solidFill>
                    <a:srgbClr val="C00000"/>
                  </a:solidFill>
                  <a:cs typeface="Arial" charset="0"/>
                </a:rPr>
                <a:t>Suppliers</a:t>
              </a:r>
              <a:endParaRPr lang="en-GB" b="1" dirty="0">
                <a:solidFill>
                  <a:srgbClr val="C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315401" name="Oval 9"/>
            <p:cNvSpPr>
              <a:spLocks noChangeArrowheads="1"/>
            </p:cNvSpPr>
            <p:nvPr/>
          </p:nvSpPr>
          <p:spPr bwMode="auto">
            <a:xfrm>
              <a:off x="3823" y="1811"/>
              <a:ext cx="1512" cy="705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algn="ctr" eaLnBrk="1" hangingPunct="1"/>
              <a:endParaRPr lang="en-GB" sz="2000" dirty="0">
                <a:solidFill>
                  <a:srgbClr val="C00000"/>
                </a:solidFill>
                <a:cs typeface="Arial" charset="0"/>
              </a:endParaRPr>
            </a:p>
            <a:p>
              <a:pPr algn="ctr" eaLnBrk="1" hangingPunct="1"/>
              <a:r>
                <a:rPr lang="en-GB" b="1" dirty="0">
                  <a:solidFill>
                    <a:srgbClr val="C00000"/>
                  </a:solidFill>
                  <a:cs typeface="Arial" charset="0"/>
                </a:rPr>
                <a:t>Customers</a:t>
              </a:r>
              <a:endParaRPr lang="en-GB" b="1" dirty="0">
                <a:solidFill>
                  <a:srgbClr val="C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315402" name="Line 10"/>
            <p:cNvSpPr>
              <a:spLocks noChangeShapeType="1"/>
            </p:cNvSpPr>
            <p:nvPr/>
          </p:nvSpPr>
          <p:spPr bwMode="auto">
            <a:xfrm rot="-1411609">
              <a:off x="1744" y="2353"/>
              <a:ext cx="252" cy="16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srgbClr val="C00000"/>
                </a:solidFill>
              </a:endParaRPr>
            </a:p>
          </p:txBody>
        </p:sp>
        <p:sp>
          <p:nvSpPr>
            <p:cNvPr id="315403" name="Line 11"/>
            <p:cNvSpPr>
              <a:spLocks noChangeShapeType="1"/>
            </p:cNvSpPr>
            <p:nvPr/>
          </p:nvSpPr>
          <p:spPr bwMode="auto">
            <a:xfrm rot="6916702">
              <a:off x="3557" y="2204"/>
              <a:ext cx="218" cy="18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srgbClr val="C00000"/>
                </a:solidFill>
              </a:endParaRPr>
            </a:p>
          </p:txBody>
        </p:sp>
        <p:sp>
          <p:nvSpPr>
            <p:cNvPr id="315404" name="Line 12"/>
            <p:cNvSpPr>
              <a:spLocks noChangeShapeType="1"/>
            </p:cNvSpPr>
            <p:nvPr/>
          </p:nvSpPr>
          <p:spPr bwMode="auto">
            <a:xfrm rot="6179906">
              <a:off x="1920" y="2720"/>
              <a:ext cx="216" cy="18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srgbClr val="C00000"/>
                </a:solidFill>
              </a:endParaRPr>
            </a:p>
          </p:txBody>
        </p:sp>
        <p:sp>
          <p:nvSpPr>
            <p:cNvPr id="315405" name="Line 13"/>
            <p:cNvSpPr>
              <a:spLocks noChangeShapeType="1"/>
            </p:cNvSpPr>
            <p:nvPr/>
          </p:nvSpPr>
          <p:spPr bwMode="auto">
            <a:xfrm rot="-10494944">
              <a:off x="3413" y="2734"/>
              <a:ext cx="253" cy="162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srgbClr val="C00000"/>
                </a:solidFill>
              </a:endParaRPr>
            </a:p>
          </p:txBody>
        </p:sp>
        <p:sp>
          <p:nvSpPr>
            <p:cNvPr id="315406" name="Line 14"/>
            <p:cNvSpPr>
              <a:spLocks noChangeShapeType="1"/>
            </p:cNvSpPr>
            <p:nvPr/>
          </p:nvSpPr>
          <p:spPr bwMode="auto">
            <a:xfrm rot="-1506892">
              <a:off x="1807" y="2245"/>
              <a:ext cx="252" cy="16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srgbClr val="C00000"/>
                </a:solidFill>
              </a:endParaRPr>
            </a:p>
          </p:txBody>
        </p:sp>
        <p:sp>
          <p:nvSpPr>
            <p:cNvPr id="315407" name="Oval 15"/>
            <p:cNvSpPr>
              <a:spLocks noChangeArrowheads="1"/>
            </p:cNvSpPr>
            <p:nvPr/>
          </p:nvSpPr>
          <p:spPr bwMode="auto">
            <a:xfrm>
              <a:off x="2059" y="3168"/>
              <a:ext cx="1512" cy="625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b="1" dirty="0">
                  <a:solidFill>
                    <a:srgbClr val="C00000"/>
                  </a:solidFill>
                  <a:cs typeface="Arial" charset="0"/>
                </a:rPr>
                <a:t>Civil</a:t>
              </a:r>
            </a:p>
            <a:p>
              <a:pPr algn="ctr" eaLnBrk="1" hangingPunct="1"/>
              <a:r>
                <a:rPr lang="en-GB" b="1" dirty="0">
                  <a:solidFill>
                    <a:srgbClr val="C00000"/>
                  </a:solidFill>
                  <a:cs typeface="Arial" charset="0"/>
                </a:rPr>
                <a:t>society</a:t>
              </a:r>
              <a:endParaRPr lang="en-GB" b="1" dirty="0">
                <a:solidFill>
                  <a:srgbClr val="C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315408" name="Oval 16"/>
            <p:cNvSpPr>
              <a:spLocks noChangeArrowheads="1"/>
            </p:cNvSpPr>
            <p:nvPr/>
          </p:nvSpPr>
          <p:spPr bwMode="auto">
            <a:xfrm>
              <a:off x="2815" y="1105"/>
              <a:ext cx="1512" cy="706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algn="ctr" eaLnBrk="1" hangingPunct="1"/>
              <a:endParaRPr lang="en-GB" sz="2000" dirty="0">
                <a:solidFill>
                  <a:srgbClr val="C00000"/>
                </a:solidFill>
                <a:cs typeface="Arial" charset="0"/>
              </a:endParaRPr>
            </a:p>
            <a:p>
              <a:pPr algn="ctr" eaLnBrk="1" hangingPunct="1"/>
              <a:r>
                <a:rPr lang="en-GB" b="1" dirty="0">
                  <a:solidFill>
                    <a:srgbClr val="C00000"/>
                  </a:solidFill>
                  <a:cs typeface="Arial" charset="0"/>
                </a:rPr>
                <a:t>Competitors</a:t>
              </a:r>
              <a:endParaRPr lang="en-GB" b="1" dirty="0">
                <a:solidFill>
                  <a:srgbClr val="C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315409" name="Line 17"/>
            <p:cNvSpPr>
              <a:spLocks noChangeShapeType="1"/>
            </p:cNvSpPr>
            <p:nvPr/>
          </p:nvSpPr>
          <p:spPr bwMode="auto">
            <a:xfrm rot="6179906">
              <a:off x="2003" y="2793"/>
              <a:ext cx="217" cy="18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srgbClr val="C00000"/>
                </a:solidFill>
              </a:endParaRPr>
            </a:p>
          </p:txBody>
        </p:sp>
        <p:sp>
          <p:nvSpPr>
            <p:cNvPr id="315410" name="Line 18"/>
            <p:cNvSpPr>
              <a:spLocks noChangeShapeType="1"/>
            </p:cNvSpPr>
            <p:nvPr/>
          </p:nvSpPr>
          <p:spPr bwMode="auto">
            <a:xfrm rot="1109877">
              <a:off x="2279" y="1946"/>
              <a:ext cx="252" cy="16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srgbClr val="C00000"/>
                </a:solidFill>
              </a:endParaRPr>
            </a:p>
          </p:txBody>
        </p:sp>
        <p:sp>
          <p:nvSpPr>
            <p:cNvPr id="315411" name="Line 19"/>
            <p:cNvSpPr>
              <a:spLocks noChangeShapeType="1"/>
            </p:cNvSpPr>
            <p:nvPr/>
          </p:nvSpPr>
          <p:spPr bwMode="auto">
            <a:xfrm rot="7166208">
              <a:off x="3621" y="2313"/>
              <a:ext cx="216" cy="18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srgbClr val="C00000"/>
                </a:solidFill>
              </a:endParaRPr>
            </a:p>
          </p:txBody>
        </p:sp>
        <p:sp>
          <p:nvSpPr>
            <p:cNvPr id="315412" name="Line 20"/>
            <p:cNvSpPr>
              <a:spLocks noChangeShapeType="1"/>
            </p:cNvSpPr>
            <p:nvPr/>
          </p:nvSpPr>
          <p:spPr bwMode="auto">
            <a:xfrm rot="3203527">
              <a:off x="2738" y="2910"/>
              <a:ext cx="218" cy="18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srgbClr val="C00000"/>
                </a:solidFill>
              </a:endParaRPr>
            </a:p>
          </p:txBody>
        </p:sp>
        <p:sp>
          <p:nvSpPr>
            <p:cNvPr id="315413" name="Line 21"/>
            <p:cNvSpPr>
              <a:spLocks noChangeShapeType="1"/>
            </p:cNvSpPr>
            <p:nvPr/>
          </p:nvSpPr>
          <p:spPr bwMode="auto">
            <a:xfrm rot="-10494944">
              <a:off x="3508" y="2679"/>
              <a:ext cx="252" cy="16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srgbClr val="C00000"/>
                </a:solidFill>
              </a:endParaRPr>
            </a:p>
          </p:txBody>
        </p:sp>
        <p:sp>
          <p:nvSpPr>
            <p:cNvPr id="315414" name="Line 22"/>
            <p:cNvSpPr>
              <a:spLocks noChangeShapeType="1"/>
            </p:cNvSpPr>
            <p:nvPr/>
          </p:nvSpPr>
          <p:spPr bwMode="auto">
            <a:xfrm rot="1090352">
              <a:off x="2374" y="1919"/>
              <a:ext cx="252" cy="16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srgbClr val="C00000"/>
                </a:solidFill>
              </a:endParaRPr>
            </a:p>
          </p:txBody>
        </p:sp>
        <p:sp>
          <p:nvSpPr>
            <p:cNvPr id="315415" name="Line 23"/>
            <p:cNvSpPr>
              <a:spLocks noChangeShapeType="1"/>
            </p:cNvSpPr>
            <p:nvPr/>
          </p:nvSpPr>
          <p:spPr bwMode="auto">
            <a:xfrm rot="3203527">
              <a:off x="2801" y="2910"/>
              <a:ext cx="218" cy="18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srgbClr val="C00000"/>
                </a:solidFill>
              </a:endParaRPr>
            </a:p>
          </p:txBody>
        </p:sp>
        <p:sp>
          <p:nvSpPr>
            <p:cNvPr id="315416" name="Oval 24"/>
            <p:cNvSpPr>
              <a:spLocks noChangeArrowheads="1"/>
            </p:cNvSpPr>
            <p:nvPr/>
          </p:nvSpPr>
          <p:spPr bwMode="auto">
            <a:xfrm>
              <a:off x="1177" y="1160"/>
              <a:ext cx="1512" cy="705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algn="ctr" eaLnBrk="1" hangingPunct="1"/>
              <a:endParaRPr lang="en-GB" sz="2000" dirty="0">
                <a:solidFill>
                  <a:srgbClr val="C00000"/>
                </a:solidFill>
                <a:cs typeface="Arial" charset="0"/>
              </a:endParaRPr>
            </a:p>
            <a:p>
              <a:pPr algn="ctr" eaLnBrk="1" hangingPunct="1"/>
              <a:r>
                <a:rPr lang="en-GB" b="1" dirty="0">
                  <a:solidFill>
                    <a:srgbClr val="C00000"/>
                  </a:solidFill>
                  <a:cs typeface="Arial" charset="0"/>
                </a:rPr>
                <a:t>Government</a:t>
              </a:r>
              <a:endParaRPr lang="en-GB" b="1" dirty="0">
                <a:solidFill>
                  <a:srgbClr val="C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315417" name="Line 25"/>
            <p:cNvSpPr>
              <a:spLocks noChangeShapeType="1"/>
            </p:cNvSpPr>
            <p:nvPr/>
          </p:nvSpPr>
          <p:spPr bwMode="auto">
            <a:xfrm rot="4144995">
              <a:off x="3053" y="1879"/>
              <a:ext cx="217" cy="18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srgbClr val="C00000"/>
                </a:solidFill>
              </a:endParaRPr>
            </a:p>
          </p:txBody>
        </p:sp>
        <p:sp>
          <p:nvSpPr>
            <p:cNvPr id="315418" name="Line 26"/>
            <p:cNvSpPr>
              <a:spLocks noChangeShapeType="1"/>
            </p:cNvSpPr>
            <p:nvPr/>
          </p:nvSpPr>
          <p:spPr bwMode="auto">
            <a:xfrm rot="4107719">
              <a:off x="3116" y="1933"/>
              <a:ext cx="218" cy="18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srgbClr val="C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669280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404664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en-US" sz="2800" b="1" dirty="0" smtClean="0">
                <a:latin typeface="Comic Sans MS" pitchFamily="66" charset="0"/>
              </a:rPr>
              <a:t/>
            </a:r>
            <a:br>
              <a:rPr lang="en-US" sz="2800" b="1" dirty="0" smtClean="0">
                <a:latin typeface="Comic Sans MS" pitchFamily="66" charset="0"/>
              </a:rPr>
            </a:br>
            <a:r>
              <a:rPr lang="en-US" sz="2800" b="1" dirty="0" smtClean="0">
                <a:latin typeface="Comic Sans MS" pitchFamily="66" charset="0"/>
              </a:rPr>
              <a:t/>
            </a:r>
            <a:br>
              <a:rPr lang="en-US" sz="2800" b="1" dirty="0" smtClean="0">
                <a:latin typeface="Comic Sans MS" pitchFamily="66" charset="0"/>
              </a:rPr>
            </a:br>
            <a:r>
              <a:rPr lang="en-GB" dirty="0" smtClean="0">
                <a:latin typeface="Calibri" pitchFamily="34" charset="0"/>
              </a:rPr>
              <a:t>Why do stakeholders matter?</a:t>
            </a:r>
            <a:r>
              <a:rPr lang="en-US" b="1" dirty="0" smtClean="0">
                <a:latin typeface="Calibri" pitchFamily="34" charset="0"/>
              </a:rPr>
              <a:t/>
            </a:r>
            <a:br>
              <a:rPr lang="en-US" b="1" dirty="0" smtClean="0">
                <a:latin typeface="Calibri" pitchFamily="34" charset="0"/>
              </a:rPr>
            </a:br>
            <a:r>
              <a:rPr lang="en-US" sz="3100" b="1" dirty="0" smtClean="0">
                <a:latin typeface="Comic Sans MS" pitchFamily="66" charset="0"/>
              </a:rPr>
              <a:t/>
            </a:r>
            <a:br>
              <a:rPr lang="en-US" sz="3100" b="1" dirty="0" smtClean="0">
                <a:latin typeface="Comic Sans MS" pitchFamily="66" charset="0"/>
              </a:rPr>
            </a:br>
            <a:endParaRPr lang="en-GB" sz="31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77784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FF0000"/>
                </a:solidFill>
                <a:latin typeface="Calibri" pitchFamily="34" charset="0"/>
              </a:rPr>
              <a:t>Milton Friedman </a:t>
            </a:r>
            <a:r>
              <a:rPr lang="en-GB" dirty="0">
                <a:latin typeface="Calibri" pitchFamily="34" charset="0"/>
              </a:rPr>
              <a:t>– businesses should only be run in the interests of their </a:t>
            </a:r>
            <a:r>
              <a:rPr lang="en-GB" dirty="0" smtClean="0">
                <a:latin typeface="Calibri" pitchFamily="34" charset="0"/>
              </a:rPr>
              <a:t>owners</a:t>
            </a:r>
          </a:p>
          <a:p>
            <a:pPr marL="109728" indent="0">
              <a:buNone/>
            </a:pPr>
            <a:endParaRPr lang="en-GB" dirty="0">
              <a:latin typeface="Calibri" pitchFamily="34" charset="0"/>
            </a:endParaRPr>
          </a:p>
          <a:p>
            <a:r>
              <a:rPr lang="en-GB" dirty="0">
                <a:latin typeface="Calibri" pitchFamily="34" charset="0"/>
              </a:rPr>
              <a:t>Freeman - others have a legitimate claim on the corporation</a:t>
            </a:r>
          </a:p>
          <a:p>
            <a:pPr lvl="1"/>
            <a:r>
              <a:rPr lang="en-GB" sz="2400" dirty="0">
                <a:solidFill>
                  <a:srgbClr val="FF0000"/>
                </a:solidFill>
                <a:latin typeface="Calibri" pitchFamily="34" charset="0"/>
              </a:rPr>
              <a:t>Legal perspective</a:t>
            </a:r>
          </a:p>
          <a:p>
            <a:pPr lvl="2"/>
            <a:r>
              <a:rPr lang="en-GB" sz="2400" dirty="0">
                <a:latin typeface="Calibri" pitchFamily="34" charset="0"/>
              </a:rPr>
              <a:t>‘Stake’ in corporation already protected legally in some way (e.g. legally binding contracts)</a:t>
            </a:r>
          </a:p>
          <a:p>
            <a:pPr lvl="1"/>
            <a:r>
              <a:rPr lang="en-GB" sz="2400" dirty="0">
                <a:solidFill>
                  <a:srgbClr val="FF0000"/>
                </a:solidFill>
                <a:latin typeface="Calibri" pitchFamily="34" charset="0"/>
              </a:rPr>
              <a:t>Economic perspective</a:t>
            </a:r>
          </a:p>
          <a:p>
            <a:pPr lvl="2"/>
            <a:r>
              <a:rPr lang="en-GB" sz="2400" dirty="0">
                <a:latin typeface="Calibri" pitchFamily="34" charset="0"/>
              </a:rPr>
              <a:t>Externalities – outside contractual relationships</a:t>
            </a:r>
          </a:p>
          <a:p>
            <a:pPr lvl="2"/>
            <a:r>
              <a:rPr lang="en-GB" sz="2400" dirty="0">
                <a:latin typeface="Calibri" pitchFamily="34" charset="0"/>
              </a:rPr>
              <a:t>Agency problem – short term interests of ‘owners’ vs. long term interests of managers, employees, customers etc.</a:t>
            </a:r>
          </a:p>
          <a:p>
            <a:endParaRPr lang="en-GB" b="1" dirty="0" smtClean="0"/>
          </a:p>
        </p:txBody>
      </p:sp>
    </p:spTree>
    <p:extLst>
      <p:ext uri="{BB962C8B-B14F-4D97-AF65-F5344CB8AC3E}">
        <p14:creationId xmlns:p14="http://schemas.microsoft.com/office/powerpoint/2010/main" val="14584874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77784"/>
          </a:xfrm>
        </p:spPr>
        <p:txBody>
          <a:bodyPr>
            <a:normAutofit/>
          </a:bodyPr>
          <a:lstStyle/>
          <a:p>
            <a:endParaRPr lang="en-GB" dirty="0" smtClean="0">
              <a:latin typeface="Comic Sans MS" pitchFamily="66" charset="0"/>
            </a:endParaRPr>
          </a:p>
          <a:p>
            <a:r>
              <a:rPr lang="en-GB" dirty="0" smtClean="0">
                <a:latin typeface="Calibri" pitchFamily="34" charset="0"/>
              </a:rPr>
              <a:t>According </a:t>
            </a:r>
            <a:r>
              <a:rPr lang="en-GB" dirty="0">
                <a:latin typeface="Calibri" pitchFamily="34" charset="0"/>
              </a:rPr>
              <a:t>to Freeman, this broader view of responsibility towards multiple stakeholders assigns a new role to management.</a:t>
            </a:r>
          </a:p>
          <a:p>
            <a:endParaRPr lang="en-GB" dirty="0" smtClean="0">
              <a:latin typeface="Calibri" pitchFamily="34" charset="0"/>
            </a:endParaRPr>
          </a:p>
          <a:p>
            <a:r>
              <a:rPr lang="en-GB" dirty="0" smtClean="0">
                <a:latin typeface="Calibri" pitchFamily="34" charset="0"/>
              </a:rPr>
              <a:t>Rather </a:t>
            </a:r>
            <a:r>
              <a:rPr lang="en-GB" dirty="0">
                <a:latin typeface="Calibri" pitchFamily="34" charset="0"/>
              </a:rPr>
              <a:t>than simply being agents of shareholders, management has to take into account the rights and interests of all legitimate </a:t>
            </a:r>
            <a:r>
              <a:rPr lang="en-GB" dirty="0" smtClean="0">
                <a:latin typeface="Calibri" pitchFamily="34" charset="0"/>
              </a:rPr>
              <a:t>stakeholders</a:t>
            </a:r>
          </a:p>
          <a:p>
            <a:pPr marL="109728" indent="0">
              <a:buNone/>
            </a:pPr>
            <a:endParaRPr lang="en-GB" b="1" dirty="0" smtClean="0"/>
          </a:p>
        </p:txBody>
      </p:sp>
    </p:spTree>
    <p:extLst>
      <p:ext uri="{BB962C8B-B14F-4D97-AF65-F5344CB8AC3E}">
        <p14:creationId xmlns:p14="http://schemas.microsoft.com/office/powerpoint/2010/main" val="36293140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800" b="1" dirty="0" smtClean="0">
                <a:latin typeface="Comic Sans MS" pitchFamily="66" charset="0"/>
              </a:rPr>
              <a:t/>
            </a:r>
            <a:br>
              <a:rPr lang="en-US" sz="2800" b="1" dirty="0" smtClean="0">
                <a:latin typeface="Comic Sans MS" pitchFamily="66" charset="0"/>
              </a:rPr>
            </a:br>
            <a:r>
              <a:rPr lang="en-US" sz="2800" b="1" dirty="0">
                <a:latin typeface="Comic Sans MS" pitchFamily="66" charset="0"/>
              </a:rPr>
              <a:t/>
            </a:r>
            <a:br>
              <a:rPr lang="en-US" sz="2800" b="1" dirty="0">
                <a:latin typeface="Comic Sans MS" pitchFamily="66" charset="0"/>
              </a:rPr>
            </a:br>
            <a:r>
              <a:rPr lang="en-GB" sz="3600" dirty="0" smtClean="0"/>
              <a:t>Different </a:t>
            </a:r>
            <a:r>
              <a:rPr lang="en-GB" sz="3600" dirty="0"/>
              <a:t>forms of stakeholder theory</a:t>
            </a:r>
            <a:r>
              <a:rPr lang="en-US" sz="2800" b="1" dirty="0" smtClean="0">
                <a:latin typeface="Comic Sans MS" pitchFamily="66" charset="0"/>
              </a:rPr>
              <a:t/>
            </a:r>
            <a:br>
              <a:rPr lang="en-US" sz="2800" b="1" dirty="0" smtClean="0">
                <a:latin typeface="Comic Sans MS" pitchFamily="66" charset="0"/>
              </a:rPr>
            </a:br>
            <a:r>
              <a:rPr lang="en-US" sz="2800" b="1" dirty="0" smtClean="0">
                <a:latin typeface="Comic Sans MS" pitchFamily="66" charset="0"/>
              </a:rPr>
              <a:t/>
            </a:r>
            <a:br>
              <a:rPr lang="en-US" sz="2800" b="1" dirty="0" smtClean="0">
                <a:latin typeface="Comic Sans MS" pitchFamily="66" charset="0"/>
              </a:rPr>
            </a:b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 smtClean="0"/>
          </a:p>
          <a:p>
            <a:r>
              <a:rPr lang="en-GB" dirty="0" smtClean="0">
                <a:solidFill>
                  <a:srgbClr val="7030A0"/>
                </a:solidFill>
                <a:latin typeface="Calibri" pitchFamily="34" charset="0"/>
              </a:rPr>
              <a:t>Donaldson </a:t>
            </a:r>
            <a:r>
              <a:rPr lang="en-GB" dirty="0">
                <a:solidFill>
                  <a:srgbClr val="7030A0"/>
                </a:solidFill>
                <a:latin typeface="Calibri" pitchFamily="34" charset="0"/>
              </a:rPr>
              <a:t>&amp; Preston (1995):</a:t>
            </a:r>
          </a:p>
          <a:p>
            <a:pPr lvl="1"/>
            <a:r>
              <a:rPr lang="en-GB" sz="2400" b="1" dirty="0">
                <a:latin typeface="Calibri" pitchFamily="34" charset="0"/>
              </a:rPr>
              <a:t>Normative stakeholder theory</a:t>
            </a:r>
            <a:r>
              <a:rPr lang="en-GB" sz="2400" dirty="0">
                <a:latin typeface="Calibri" pitchFamily="34" charset="0"/>
              </a:rPr>
              <a:t>: attempts to provide a reason why corporations </a:t>
            </a:r>
            <a:r>
              <a:rPr lang="en-GB" sz="2400" i="1" dirty="0">
                <a:solidFill>
                  <a:srgbClr val="7030A0"/>
                </a:solidFill>
                <a:latin typeface="Calibri" pitchFamily="34" charset="0"/>
              </a:rPr>
              <a:t>should</a:t>
            </a:r>
            <a:r>
              <a:rPr lang="en-GB" sz="2400" dirty="0">
                <a:latin typeface="Calibri" pitchFamily="34" charset="0"/>
              </a:rPr>
              <a:t> take into account stakeholder interests</a:t>
            </a:r>
          </a:p>
          <a:p>
            <a:pPr lvl="1"/>
            <a:r>
              <a:rPr lang="en-GB" sz="2400" b="1" dirty="0">
                <a:latin typeface="Calibri" pitchFamily="34" charset="0"/>
              </a:rPr>
              <a:t>Descriptive stakeholder theory</a:t>
            </a:r>
            <a:r>
              <a:rPr lang="en-GB" sz="2400" dirty="0">
                <a:latin typeface="Calibri" pitchFamily="34" charset="0"/>
              </a:rPr>
              <a:t>: attempts to ascertain whether (and how) corporations </a:t>
            </a:r>
            <a:r>
              <a:rPr lang="en-GB" sz="2400" i="1" dirty="0">
                <a:solidFill>
                  <a:srgbClr val="7030A0"/>
                </a:solidFill>
                <a:latin typeface="Calibri" pitchFamily="34" charset="0"/>
              </a:rPr>
              <a:t>actually do </a:t>
            </a:r>
            <a:r>
              <a:rPr lang="en-GB" sz="2400" dirty="0">
                <a:latin typeface="Calibri" pitchFamily="34" charset="0"/>
              </a:rPr>
              <a:t>take into account stakeholder interests</a:t>
            </a:r>
          </a:p>
          <a:p>
            <a:pPr lvl="1"/>
            <a:r>
              <a:rPr lang="en-GB" sz="2400" b="1" dirty="0">
                <a:latin typeface="Calibri" pitchFamily="34" charset="0"/>
              </a:rPr>
              <a:t>Instrumental stakeholder theory</a:t>
            </a:r>
            <a:r>
              <a:rPr lang="en-GB" sz="2400" dirty="0">
                <a:latin typeface="Calibri" pitchFamily="34" charset="0"/>
              </a:rPr>
              <a:t>: attempts to answer the question of whether it </a:t>
            </a:r>
            <a:r>
              <a:rPr lang="en-GB" sz="2400" dirty="0">
                <a:solidFill>
                  <a:srgbClr val="7030A0"/>
                </a:solidFill>
                <a:latin typeface="Calibri" pitchFamily="34" charset="0"/>
              </a:rPr>
              <a:t>is </a:t>
            </a:r>
            <a:r>
              <a:rPr lang="en-GB" sz="2400" i="1" dirty="0">
                <a:solidFill>
                  <a:srgbClr val="7030A0"/>
                </a:solidFill>
                <a:latin typeface="Calibri" pitchFamily="34" charset="0"/>
              </a:rPr>
              <a:t>beneficial for the corporation</a:t>
            </a:r>
            <a:r>
              <a:rPr lang="en-GB" sz="2400" dirty="0">
                <a:latin typeface="Calibri" pitchFamily="34" charset="0"/>
              </a:rPr>
              <a:t> to take into account stakeholder interests</a:t>
            </a:r>
          </a:p>
          <a:p>
            <a:endParaRPr lang="en-GB" b="1" dirty="0" smtClean="0"/>
          </a:p>
        </p:txBody>
      </p:sp>
    </p:spTree>
    <p:extLst>
      <p:ext uri="{BB962C8B-B14F-4D97-AF65-F5344CB8AC3E}">
        <p14:creationId xmlns:p14="http://schemas.microsoft.com/office/powerpoint/2010/main" val="23049531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1069848"/>
          </a:xfrm>
        </p:spPr>
        <p:txBody>
          <a:bodyPr/>
          <a:lstStyle/>
          <a:p>
            <a:r>
              <a:rPr lang="en-GB" dirty="0" smtClean="0"/>
              <a:t>Who are Stakeholders?</a:t>
            </a:r>
            <a:endParaRPr lang="en-GB" dirty="0"/>
          </a:p>
        </p:txBody>
      </p:sp>
      <p:pic>
        <p:nvPicPr>
          <p:cNvPr id="1026" name="Picture 2" descr="http://www.citg.tudelft.nl/fileadmin/Faculteit/CiTG/Over_de_faculteit/Afdelingen/Afdeling_watermanagement/Secties/waterhuishouding/Leerstoelen/Waterbeheer/onderzoek/Tools/Stakeholder_Analyis/img/stakeholders.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04864"/>
            <a:ext cx="5544616" cy="4267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91940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GB" sz="5400" dirty="0" smtClean="0">
                <a:solidFill>
                  <a:schemeClr val="bg1"/>
                </a:solidFill>
              </a:rPr>
              <a:t>How can stakeholders have an influence on ethics?</a:t>
            </a:r>
            <a:endParaRPr lang="en-GB" sz="5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73470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1364</TotalTime>
  <Words>315</Words>
  <Application>Microsoft Office PowerPoint</Application>
  <PresentationFormat>On-screen Show (4:3)</PresentationFormat>
  <Paragraphs>62</Paragraphs>
  <Slides>10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Urban</vt:lpstr>
      <vt:lpstr>SBUS5120 Management Ethics </vt:lpstr>
      <vt:lpstr>PowerPoint Presentation</vt:lpstr>
      <vt:lpstr>PowerPoint Presentation</vt:lpstr>
      <vt:lpstr>Stakeholder theory of the firm: Traditional management model</vt:lpstr>
      <vt:lpstr>Stakeholder theory of the firm</vt:lpstr>
      <vt:lpstr>  Why do stakeholders matter?  </vt:lpstr>
      <vt:lpstr>PowerPoint Presentation</vt:lpstr>
      <vt:lpstr>  Different forms of stakeholder theory  </vt:lpstr>
      <vt:lpstr>Who are Stakeholders?</vt:lpstr>
      <vt:lpstr>How can stakeholders have an influence on ethics?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M3X9082 Developing Niche Markets</dc:title>
  <dc:creator>Louise Emanuel</dc:creator>
  <cp:lastModifiedBy>Louise Emanuel</cp:lastModifiedBy>
  <cp:revision>84</cp:revision>
  <dcterms:created xsi:type="dcterms:W3CDTF">2014-12-18T11:36:24Z</dcterms:created>
  <dcterms:modified xsi:type="dcterms:W3CDTF">2015-11-07T19:53:45Z</dcterms:modified>
</cp:coreProperties>
</file>